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notesMasterIdLst>
    <p:notesMasterId r:id="rId35"/>
  </p:notesMasterIdLst>
  <p:sldIdLst>
    <p:sldId id="257" r:id="rId5"/>
    <p:sldId id="288" r:id="rId6"/>
    <p:sldId id="267" r:id="rId7"/>
    <p:sldId id="289" r:id="rId8"/>
    <p:sldId id="290" r:id="rId9"/>
    <p:sldId id="269" r:id="rId10"/>
    <p:sldId id="291" r:id="rId11"/>
    <p:sldId id="300" r:id="rId12"/>
    <p:sldId id="301" r:id="rId13"/>
    <p:sldId id="292" r:id="rId14"/>
    <p:sldId id="299" r:id="rId15"/>
    <p:sldId id="282" r:id="rId16"/>
    <p:sldId id="272" r:id="rId17"/>
    <p:sldId id="274" r:id="rId18"/>
    <p:sldId id="281" r:id="rId19"/>
    <p:sldId id="275" r:id="rId20"/>
    <p:sldId id="276" r:id="rId21"/>
    <p:sldId id="278" r:id="rId22"/>
    <p:sldId id="293" r:id="rId23"/>
    <p:sldId id="279" r:id="rId24"/>
    <p:sldId id="280" r:id="rId25"/>
    <p:sldId id="286" r:id="rId26"/>
    <p:sldId id="287" r:id="rId27"/>
    <p:sldId id="285" r:id="rId28"/>
    <p:sldId id="294" r:id="rId29"/>
    <p:sldId id="295" r:id="rId30"/>
    <p:sldId id="296" r:id="rId31"/>
    <p:sldId id="297" r:id="rId32"/>
    <p:sldId id="298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6" autoAdjust="0"/>
    <p:restoredTop sz="94660"/>
  </p:normalViewPr>
  <p:slideViewPr>
    <p:cSldViewPr snapToGrid="0">
      <p:cViewPr varScale="1">
        <p:scale>
          <a:sx n="94" d="100"/>
          <a:sy n="94" d="100"/>
        </p:scale>
        <p:origin x="54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22AE2-EF90-4DE5-B4ED-4C055BEDFF79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9D261-8267-4057-875D-FF381EA06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4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GB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B68E2002-60AE-2145-B876-134F9FFAC958}" type="slidenum">
              <a:rPr lang="en-GB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sz="12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3302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314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4902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1AE4A0-FA21-3B4E-9EE8-14626329AEEA}" type="slidenum">
              <a:rPr lang="en-GB">
                <a:solidFill>
                  <a:srgbClr val="000000"/>
                </a:solidFill>
              </a:rPr>
              <a:pPr/>
              <a:t>27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9585028-2126-EB41-AC72-7C7C5998B393}" type="slidenum">
              <a:rPr lang="en-GB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sz="12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74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1AE4A0-FA21-3B4E-9EE8-14626329AEEA}" type="slidenum">
              <a:rPr lang="en-GB">
                <a:solidFill>
                  <a:srgbClr val="000000"/>
                </a:solidFill>
              </a:rPr>
              <a:pPr/>
              <a:t>28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9585028-2126-EB41-AC72-7C7C5998B393}" type="slidenum">
              <a:rPr lang="en-GB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sz="12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95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1AE4A0-FA21-3B4E-9EE8-14626329AEEA}" type="slidenum">
              <a:rPr lang="en-GB">
                <a:solidFill>
                  <a:srgbClr val="000000"/>
                </a:solidFill>
              </a:rPr>
              <a:pPr/>
              <a:t>29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9585028-2126-EB41-AC72-7C7C5998B393}" type="slidenum">
              <a:rPr lang="en-GB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sz="12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5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6B613-228C-244E-996A-6B01092BF939}" type="slidenum">
              <a:rPr lang="en-GB">
                <a:solidFill>
                  <a:srgbClr val="000000"/>
                </a:solidFill>
              </a:rPr>
              <a:pPr/>
              <a:t>4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52017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384DB91-2A12-EB44-BBA8-9B8987FC1698}" type="slidenum">
              <a:rPr lang="en-GB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sz="12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----- Meeting Notes (09/01/2013 14:16) -----</a:t>
            </a:r>
          </a:p>
          <a:p>
            <a:pPr eaLnBrk="1" hangingPunct="1"/>
            <a:r>
              <a:rPr lang="en-US" dirty="0"/>
              <a:t>nnn</a:t>
            </a:r>
          </a:p>
        </p:txBody>
      </p:sp>
    </p:spTree>
    <p:extLst>
      <p:ext uri="{BB962C8B-B14F-4D97-AF65-F5344CB8AC3E}">
        <p14:creationId xmlns:p14="http://schemas.microsoft.com/office/powerpoint/2010/main" val="6668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A5D128A-3E69-5F44-A86B-D76C803C69A5}" type="slidenum">
              <a:rPr lang="en-GB" sz="1200" b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sz="12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43BC2B4-9EB5-4D47-BF2A-BE3B46079873}" type="slidenum">
              <a:rPr lang="en-GB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sz="12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583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6</a:t>
            </a:fld>
            <a:endParaRPr lang="en-GB" sz="1200" dirty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2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CB41C-0744-6743-8CF0-B2273F0D3840}" type="slidenum">
              <a:rPr lang="en-GB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GB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5490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FEB48-A73F-DF40-B351-798596E54F83}" type="slidenum">
              <a:rPr lang="en-GB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en-GB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54A460E-CC64-D142-BCBF-9AD3FECBD24F}" type="slidenum">
              <a:rPr lang="en-GB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sz="12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CH">
                <a:latin typeface="Arial" charset="0"/>
                <a:ea typeface="ＭＳ Ｐゴシック" charset="-128"/>
                <a:cs typeface="ＭＳ Ｐゴシック" charset="-128"/>
              </a:rPr>
              <a:t>60 Grössenordnungen</a:t>
            </a:r>
          </a:p>
        </p:txBody>
      </p:sp>
    </p:spTree>
    <p:extLst>
      <p:ext uri="{BB962C8B-B14F-4D97-AF65-F5344CB8AC3E}">
        <p14:creationId xmlns:p14="http://schemas.microsoft.com/office/powerpoint/2010/main" val="96206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GB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B68E2002-60AE-2145-B876-134F9FFAC958}" type="slidenum">
              <a:rPr lang="en-GB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sz="12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8395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>
                <a:solidFill>
                  <a:srgbClr val="000000"/>
                </a:solidFill>
              </a:rPr>
              <a:pPr/>
              <a:t>22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6ABDDD2-2266-1E4D-AD49-39AAE94C9749}" type="slidenum">
              <a:rPr lang="en-GB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sz="12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86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159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18401"/>
            <a:ext cx="2057400" cy="365125"/>
          </a:xfrm>
        </p:spPr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18401"/>
            <a:ext cx="4320974" cy="365125"/>
          </a:xfrm>
        </p:spPr>
        <p:txBody>
          <a:bodyPr/>
          <a:lstStyle/>
          <a:p>
            <a:r>
              <a:rPr lang="en-US" dirty="0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1175" y="6518400"/>
            <a:ext cx="748737" cy="365125"/>
          </a:xfrm>
        </p:spPr>
        <p:txBody>
          <a:bodyPr/>
          <a:lstStyle/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94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3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5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85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9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7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37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76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3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6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42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55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2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FA8C01-0A37-2448-9BA5-7289468EE6BE}" type="datetimeFigureOut"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5/27/2015</a:t>
            </a:fld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3B2E-1C2D-D240-9120-9C4B082A01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0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0765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1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6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</a:rPr>
              <a:pPr/>
              <a:t>5/27/2015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37869532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035639008"/>
      </p:ext>
    </p:extLst>
  </p:cSld>
  <p:clrMapOvr>
    <a:masterClrMapping/>
  </p:clrMapOvr>
  <p:transition spd="med">
    <p:cover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70443"/>
      </p:ext>
    </p:extLst>
  </p:cSld>
  <p:clrMapOvr>
    <a:masterClrMapping/>
  </p:clrMapOvr>
  <p:transition spd="med">
    <p:cover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13000"/>
      </p:ext>
    </p:extLst>
  </p:cSld>
  <p:clrMapOvr>
    <a:masterClrMapping/>
  </p:clrMapOvr>
  <p:transition spd="med">
    <p:cover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18281"/>
      </p:ext>
    </p:extLst>
  </p:cSld>
  <p:clrMapOvr>
    <a:masterClrMapping/>
  </p:clrMapOvr>
  <p:transition spd="med">
    <p:cover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49205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2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82877"/>
      </p:ext>
    </p:extLst>
  </p:cSld>
  <p:clrMapOvr>
    <a:masterClrMapping/>
  </p:clrMapOvr>
  <p:transition spd="med">
    <p:cover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4739"/>
      </p:ext>
    </p:extLst>
  </p:cSld>
  <p:clrMapOvr>
    <a:masterClrMapping/>
  </p:clrMapOvr>
  <p:transition spd="med">
    <p:cover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09432"/>
      </p:ext>
    </p:extLst>
  </p:cSld>
  <p:clrMapOvr>
    <a:masterClrMapping/>
  </p:clrMapOvr>
  <p:transition spd="med">
    <p:cover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17380"/>
      </p:ext>
    </p:extLst>
  </p:cSld>
  <p:clrMapOvr>
    <a:masterClrMapping/>
  </p:clrMapOvr>
  <p:transition spd="med">
    <p:cover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81428"/>
      </p:ext>
    </p:extLst>
  </p:cSld>
  <p:clrMapOvr>
    <a:masterClrMapping/>
  </p:clrMapOvr>
  <p:transition spd="med">
    <p:cover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67"/>
      </p:ext>
    </p:extLst>
  </p:cSld>
  <p:clrMapOvr>
    <a:masterClrMapping/>
  </p:clrMapOvr>
  <p:transition spd="med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76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0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20305" y="6552337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0525" y="6538913"/>
            <a:ext cx="4587192" cy="37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0070" y="6552337"/>
            <a:ext cx="6792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DF10D0-7B08-4D71-97C5-7A8D23D46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0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73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1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F10D0-7B08-4D71-97C5-7A8D23D46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7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D80EBE-9844-8249-A766-B820430A37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2" name="Picture 11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8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600200" y="0"/>
            <a:ext cx="7543800" cy="914400"/>
          </a:xfrm>
          <a:prstGeom prst="rect">
            <a:avLst/>
          </a:prstGeom>
        </p:spPr>
        <p:txBody>
          <a:bodyPr vert="horz" wrap="square" lIns="0" tIns="0" rIns="0" bIns="0" anchor="t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8610600" cy="490776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D6ECFF"/>
                </a:solidFill>
                <a:ea typeface="ＭＳ Ｐゴシック" charset="-128"/>
              </a:rPr>
              <a:pPr/>
              <a:t>5/27/2015</a:t>
            </a:fld>
            <a:endParaRPr lang="en-US">
              <a:solidFill>
                <a:srgbClr val="D6ECFF"/>
              </a:solidFill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D6ECFF"/>
              </a:solidFill>
              <a:ea typeface="ＭＳ Ｐゴシック" charset="-128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  <a:ea typeface="ＭＳ Ｐゴシック" charset="-128"/>
              </a:rPr>
              <a:pPr/>
              <a:t>‹#›</a:t>
            </a:fld>
            <a:endParaRPr lang="en-US">
              <a:solidFill>
                <a:srgbClr val="D6ECFF"/>
              </a:solidFill>
              <a:ea typeface="ＭＳ Ｐゴシック" charset="-128"/>
            </a:endParaRPr>
          </a:p>
        </p:txBody>
      </p:sp>
      <p:pic>
        <p:nvPicPr>
          <p:cNvPr id="1026" name="Picture 2" descr="C:\Users\peter\Desktop\sps\Resized\0711033_04-A4-at-144-dpi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484243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21735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ln w="9525">
            <a:solidFill>
              <a:schemeClr val="tx1">
                <a:lumMod val="85000"/>
              </a:schemeClr>
            </a:solidFill>
          </a:ln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3692D9-6E83-41E8-9D62-B18160F5CB0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02235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10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fzema.cs.infn.it/pfzema/photos/CERN-03summer/Microcosm/index.html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9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77.png"/><Relationship Id="rId4" Type="http://schemas.openxmlformats.org/officeDocument/2006/relationships/image" Target="../media/image79.jpe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RN-VIDEORUSH-2014-004-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2768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65213" y="533400"/>
            <a:ext cx="7894638" cy="5137150"/>
            <a:chOff x="671" y="362"/>
            <a:chExt cx="4973" cy="3236"/>
          </a:xfrm>
        </p:grpSpPr>
        <p:pic>
          <p:nvPicPr>
            <p:cNvPr id="33816" name="Picture 62" descr="Picture 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" y="445"/>
              <a:ext cx="4657" cy="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9"/>
            <p:cNvGrpSpPr>
              <a:grpSpLocks/>
            </p:cNvGrpSpPr>
            <p:nvPr/>
          </p:nvGrpSpPr>
          <p:grpSpPr bwMode="auto">
            <a:xfrm>
              <a:off x="895" y="362"/>
              <a:ext cx="1549" cy="762"/>
              <a:chOff x="895" y="362"/>
              <a:chExt cx="1549" cy="762"/>
            </a:xfrm>
          </p:grpSpPr>
          <p:sp>
            <p:nvSpPr>
              <p:cNvPr id="33829" name="Line 67"/>
              <p:cNvSpPr>
                <a:spLocks noChangeShapeType="1"/>
              </p:cNvSpPr>
              <p:nvPr/>
            </p:nvSpPr>
            <p:spPr bwMode="auto">
              <a:xfrm rot="21300000" flipV="1">
                <a:off x="1664" y="954"/>
                <a:ext cx="139" cy="46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30" name="Line 68"/>
              <p:cNvSpPr>
                <a:spLocks noChangeShapeType="1"/>
              </p:cNvSpPr>
              <p:nvPr/>
            </p:nvSpPr>
            <p:spPr bwMode="auto">
              <a:xfrm rot="21420000" flipV="1">
                <a:off x="895" y="554"/>
                <a:ext cx="144" cy="48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31" name="Rectangle 72"/>
              <p:cNvSpPr>
                <a:spLocks noChangeArrowheads="1"/>
              </p:cNvSpPr>
              <p:nvPr/>
            </p:nvSpPr>
            <p:spPr bwMode="auto">
              <a:xfrm>
                <a:off x="2029" y="912"/>
                <a:ext cx="4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Atom</a:t>
                </a:r>
              </a:p>
            </p:txBody>
          </p:sp>
          <p:sp>
            <p:nvSpPr>
              <p:cNvPr id="33832" name="Rectangle 73"/>
              <p:cNvSpPr>
                <a:spLocks noChangeArrowheads="1"/>
              </p:cNvSpPr>
              <p:nvPr/>
            </p:nvSpPr>
            <p:spPr bwMode="auto">
              <a:xfrm>
                <a:off x="1794" y="790"/>
                <a:ext cx="49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Proton</a:t>
                </a:r>
              </a:p>
            </p:txBody>
          </p:sp>
          <p:sp>
            <p:nvSpPr>
              <p:cNvPr id="33833" name="Rectangle 74"/>
              <p:cNvSpPr>
                <a:spLocks noChangeArrowheads="1"/>
              </p:cNvSpPr>
              <p:nvPr/>
            </p:nvSpPr>
            <p:spPr bwMode="auto">
              <a:xfrm>
                <a:off x="973" y="362"/>
                <a:ext cx="6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Big Bang</a:t>
                </a:r>
              </a:p>
            </p:txBody>
          </p:sp>
          <p:sp>
            <p:nvSpPr>
              <p:cNvPr id="33834" name="Line 79"/>
              <p:cNvSpPr>
                <a:spLocks noChangeShapeType="1"/>
              </p:cNvSpPr>
              <p:nvPr/>
            </p:nvSpPr>
            <p:spPr bwMode="auto">
              <a:xfrm rot="21180000" flipV="1">
                <a:off x="1880" y="1056"/>
                <a:ext cx="139" cy="46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</p:grp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2899" y="1296"/>
              <a:ext cx="2745" cy="2249"/>
              <a:chOff x="2899" y="1296"/>
              <a:chExt cx="2745" cy="2249"/>
            </a:xfrm>
          </p:grpSpPr>
          <p:sp>
            <p:nvSpPr>
              <p:cNvPr id="33819" name="Line 63"/>
              <p:cNvSpPr>
                <a:spLocks noChangeShapeType="1"/>
              </p:cNvSpPr>
              <p:nvPr/>
            </p:nvSpPr>
            <p:spPr bwMode="auto">
              <a:xfrm rot="21360000" flipV="1">
                <a:off x="4337" y="2238"/>
                <a:ext cx="240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20" name="Line 64"/>
              <p:cNvSpPr>
                <a:spLocks noChangeShapeType="1"/>
              </p:cNvSpPr>
              <p:nvPr/>
            </p:nvSpPr>
            <p:spPr bwMode="auto">
              <a:xfrm flipV="1">
                <a:off x="3373" y="1764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21" name="Line 65"/>
              <p:cNvSpPr>
                <a:spLocks noChangeShapeType="1"/>
              </p:cNvSpPr>
              <p:nvPr/>
            </p:nvSpPr>
            <p:spPr bwMode="auto">
              <a:xfrm flipV="1">
                <a:off x="2899" y="1520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22" name="Line 69"/>
              <p:cNvSpPr>
                <a:spLocks noChangeShapeType="1"/>
              </p:cNvSpPr>
              <p:nvPr/>
            </p:nvSpPr>
            <p:spPr bwMode="auto">
              <a:xfrm>
                <a:off x="4913" y="2446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23" name="Line 70"/>
              <p:cNvSpPr>
                <a:spLocks noChangeShapeType="1"/>
              </p:cNvSpPr>
              <p:nvPr/>
            </p:nvSpPr>
            <p:spPr bwMode="auto">
              <a:xfrm rot="5400000">
                <a:off x="4973" y="2762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24" name="Rectangle 75"/>
              <p:cNvSpPr>
                <a:spLocks noChangeArrowheads="1"/>
              </p:cNvSpPr>
              <p:nvPr/>
            </p:nvSpPr>
            <p:spPr bwMode="auto">
              <a:xfrm>
                <a:off x="2999" y="1296"/>
                <a:ext cx="99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Radius of Earth</a:t>
                </a:r>
                <a:endParaRPr lang="de-DE" sz="1600" dirty="0">
                  <a:solidFill>
                    <a:srgbClr val="CCFFCC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25" name="Rectangle 76"/>
              <p:cNvSpPr>
                <a:spLocks noChangeArrowheads="1"/>
              </p:cNvSpPr>
              <p:nvPr/>
            </p:nvSpPr>
            <p:spPr bwMode="auto">
              <a:xfrm>
                <a:off x="4443" y="2047"/>
                <a:ext cx="1201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Radius of Galaxies</a:t>
                </a:r>
                <a:endParaRPr lang="de-DE" sz="1600" dirty="0">
                  <a:solidFill>
                    <a:srgbClr val="CCFFCC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26" name="Rectangle 77"/>
              <p:cNvSpPr>
                <a:spLocks noChangeArrowheads="1"/>
              </p:cNvSpPr>
              <p:nvPr/>
            </p:nvSpPr>
            <p:spPr bwMode="auto">
              <a:xfrm>
                <a:off x="3457" y="1536"/>
                <a:ext cx="8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Earth to Sun</a:t>
                </a:r>
              </a:p>
            </p:txBody>
          </p:sp>
          <p:sp>
            <p:nvSpPr>
              <p:cNvPr id="33827" name="Rectangle 78"/>
              <p:cNvSpPr>
                <a:spLocks noChangeArrowheads="1"/>
              </p:cNvSpPr>
              <p:nvPr/>
            </p:nvSpPr>
            <p:spPr bwMode="auto">
              <a:xfrm>
                <a:off x="4916" y="2287"/>
                <a:ext cx="626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>
                          <a:alpha val="94000"/>
                        </a:srgbClr>
                      </a:outerShdw>
                    </a:effectLst>
                    <a:latin typeface="Arial" charset="0"/>
                    <a:ea typeface="ＭＳ Ｐゴシック" charset="-128"/>
                  </a:rPr>
                  <a:t>Universe</a:t>
                </a:r>
              </a:p>
            </p:txBody>
          </p:sp>
          <p:sp>
            <p:nvSpPr>
              <p:cNvPr id="33828" name="Rectangle 42"/>
              <p:cNvSpPr>
                <a:spLocks noChangeArrowheads="1"/>
              </p:cNvSpPr>
              <p:nvPr/>
            </p:nvSpPr>
            <p:spPr bwMode="auto">
              <a:xfrm rot="19742175">
                <a:off x="5135" y="3358"/>
                <a:ext cx="289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cm</a:t>
                </a:r>
              </a:p>
            </p:txBody>
          </p:sp>
        </p:grpSp>
      </p:grpSp>
      <p:grpSp>
        <p:nvGrpSpPr>
          <p:cNvPr id="5" name="Group 62"/>
          <p:cNvGrpSpPr>
            <a:grpSpLocks/>
          </p:cNvGrpSpPr>
          <p:nvPr/>
        </p:nvGrpSpPr>
        <p:grpSpPr bwMode="auto">
          <a:xfrm>
            <a:off x="5753100" y="4648200"/>
            <a:ext cx="2171700" cy="2019300"/>
            <a:chOff x="3996" y="2976"/>
            <a:chExt cx="1368" cy="1272"/>
          </a:xfrm>
        </p:grpSpPr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128" y="2976"/>
              <a:ext cx="604" cy="578"/>
              <a:chOff x="3744" y="3408"/>
              <a:chExt cx="604" cy="578"/>
            </a:xfrm>
          </p:grpSpPr>
          <p:pic>
            <p:nvPicPr>
              <p:cNvPr id="66" name="Picture 4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744" y="3408"/>
                <a:ext cx="604" cy="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67" name="Text Box 49"/>
              <p:cNvSpPr txBox="1">
                <a:spLocks noChangeArrowheads="1"/>
              </p:cNvSpPr>
              <p:nvPr/>
            </p:nvSpPr>
            <p:spPr bwMode="auto">
              <a:xfrm>
                <a:off x="3840" y="3792"/>
                <a:ext cx="47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CH" sz="1400" dirty="0">
                    <a:solidFill>
                      <a:srgbClr val="EAEAEA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/>
                    <a:ea typeface="ＭＳ Ｐゴシック" charset="-128"/>
                    <a:cs typeface="Arial"/>
                  </a:rPr>
                  <a:t>Hubble</a:t>
                </a:r>
              </a:p>
            </p:txBody>
          </p:sp>
        </p:grpSp>
        <p:pic>
          <p:nvPicPr>
            <p:cNvPr id="59" name="Picture 51" descr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52" y="3337"/>
              <a:ext cx="558" cy="50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4932" y="3312"/>
              <a:ext cx="42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CH" sz="14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ALMA</a:t>
              </a:r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4740" y="3864"/>
              <a:ext cx="624" cy="384"/>
              <a:chOff x="4128" y="3933"/>
              <a:chExt cx="576" cy="343"/>
            </a:xfrm>
          </p:grpSpPr>
          <p:pic>
            <p:nvPicPr>
              <p:cNvPr id="64" name="Picture 54" descr="Picture 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176" y="3933"/>
                <a:ext cx="528" cy="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65" name="Text Box 55"/>
              <p:cNvSpPr txBox="1">
                <a:spLocks noChangeArrowheads="1"/>
              </p:cNvSpPr>
              <p:nvPr/>
            </p:nvSpPr>
            <p:spPr bwMode="auto">
              <a:xfrm>
                <a:off x="4128" y="4099"/>
                <a:ext cx="29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CH" sz="1400" dirty="0">
                    <a:solidFill>
                      <a:srgbClr val="EAEAEA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/>
                    <a:ea typeface="ＭＳ Ｐゴシック" charset="-128"/>
                    <a:cs typeface="Arial"/>
                  </a:rPr>
                  <a:t>VLT</a:t>
                </a:r>
              </a:p>
            </p:txBody>
          </p:sp>
        </p:grpSp>
        <p:pic>
          <p:nvPicPr>
            <p:cNvPr id="62" name="Picture 57" descr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4070" y="3486"/>
              <a:ext cx="571" cy="72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/>
              </a:outerShdw>
            </a:effectLst>
          </p:spPr>
        </p:pic>
        <p:sp>
          <p:nvSpPr>
            <p:cNvPr id="63" name="Text Box 52"/>
            <p:cNvSpPr txBox="1">
              <a:spLocks noChangeArrowheads="1"/>
            </p:cNvSpPr>
            <p:nvPr/>
          </p:nvSpPr>
          <p:spPr bwMode="auto">
            <a:xfrm>
              <a:off x="4032" y="3984"/>
              <a:ext cx="36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de-CH" sz="1400" dirty="0">
                  <a:solidFill>
                    <a:srgbClr val="EAEAEA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AMS</a:t>
              </a:r>
            </a:p>
          </p:txBody>
        </p:sp>
      </p:grpSp>
      <p:pic>
        <p:nvPicPr>
          <p:cNvPr id="28694" name="Picture 22" descr="sriimg20040301_4754942_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1189038"/>
            <a:ext cx="19050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</p:pic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323528" y="4832350"/>
            <a:ext cx="5638800" cy="1644650"/>
            <a:chOff x="323528" y="4832350"/>
            <a:chExt cx="5638800" cy="1644650"/>
          </a:xfrm>
        </p:grpSpPr>
        <p:sp>
          <p:nvSpPr>
            <p:cNvPr id="46" name="Rectangle 41"/>
            <p:cNvSpPr>
              <a:spLocks noChangeArrowheads="1"/>
            </p:cNvSpPr>
            <p:nvPr/>
          </p:nvSpPr>
          <p:spPr bwMode="auto">
            <a:xfrm>
              <a:off x="323528" y="5480050"/>
              <a:ext cx="5638800" cy="99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Study physics laws of first moments after Big Bang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   increasing Symbiosis between Particle Physics,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Monotype Sorts" pitchFamily="-111" charset="2"/>
                <a:buNone/>
                <a:defRPr/>
              </a:pP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   Astrophysics and Cosmology</a:t>
              </a:r>
              <a:endParaRPr lang="de-DE" dirty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33815" name="AutoShape 42"/>
            <p:cNvSpPr>
              <a:spLocks noChangeArrowheads="1"/>
            </p:cNvSpPr>
            <p:nvPr/>
          </p:nvSpPr>
          <p:spPr bwMode="auto">
            <a:xfrm rot="5400000">
              <a:off x="1058863" y="4916487"/>
              <a:ext cx="654050" cy="4857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3A62AB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2514600" y="838200"/>
            <a:ext cx="4495800" cy="4572000"/>
            <a:chOff x="2514600" y="914400"/>
            <a:chExt cx="4495800" cy="4572000"/>
          </a:xfrm>
        </p:grpSpPr>
        <p:pic>
          <p:nvPicPr>
            <p:cNvPr id="28725" name="Picture 53"/>
            <p:cNvPicPr>
              <a:picLocks noChangeAspect="1" noChangeArrowheads="1"/>
            </p:cNvPicPr>
            <p:nvPr/>
          </p:nvPicPr>
          <p:blipFill>
            <a:blip r:embed="rId9">
              <a:lum bright="-11000" contrast="3000"/>
            </a:blip>
            <a:srcRect/>
            <a:stretch>
              <a:fillRect/>
            </a:stretch>
          </p:blipFill>
          <p:spPr bwMode="auto">
            <a:xfrm>
              <a:off x="4305300" y="914400"/>
              <a:ext cx="2705100" cy="457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1600" dir="2700000" algn="ctr" rotWithShape="0">
                <a:schemeClr val="tx1">
                  <a:alpha val="74997"/>
                </a:schemeClr>
              </a:outerShdw>
            </a:effectLst>
          </p:spPr>
        </p:pic>
        <p:sp>
          <p:nvSpPr>
            <p:cNvPr id="12338" name="Line 54"/>
            <p:cNvSpPr>
              <a:spLocks noChangeShapeType="1"/>
            </p:cNvSpPr>
            <p:nvPr/>
          </p:nvSpPr>
          <p:spPr bwMode="auto">
            <a:xfrm flipH="1" flipV="1">
              <a:off x="3484080" y="2274314"/>
              <a:ext cx="796925" cy="318447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chemeClr val="tx1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339" name="Line 55"/>
            <p:cNvSpPr>
              <a:spLocks noChangeShapeType="1"/>
            </p:cNvSpPr>
            <p:nvPr/>
          </p:nvSpPr>
          <p:spPr bwMode="auto">
            <a:xfrm flipV="1">
              <a:off x="2514600" y="914400"/>
              <a:ext cx="1752600" cy="5794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chemeClr val="tx1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88" y="2085975"/>
            <a:ext cx="3275012" cy="2779713"/>
            <a:chOff x="65088" y="2085975"/>
            <a:chExt cx="3275012" cy="2779713"/>
          </a:xfrm>
        </p:grpSpPr>
        <p:grpSp>
          <p:nvGrpSpPr>
            <p:cNvPr id="9" name="Group 91"/>
            <p:cNvGrpSpPr>
              <a:grpSpLocks/>
            </p:cNvGrpSpPr>
            <p:nvPr/>
          </p:nvGrpSpPr>
          <p:grpSpPr bwMode="auto">
            <a:xfrm>
              <a:off x="65088" y="2085975"/>
              <a:ext cx="3275012" cy="2779713"/>
              <a:chOff x="41" y="1314"/>
              <a:chExt cx="2063" cy="1751"/>
            </a:xfrm>
          </p:grpSpPr>
          <p:sp>
            <p:nvSpPr>
              <p:cNvPr id="33807" name="Line 45"/>
              <p:cNvSpPr>
                <a:spLocks noChangeShapeType="1"/>
              </p:cNvSpPr>
              <p:nvPr/>
            </p:nvSpPr>
            <p:spPr bwMode="auto">
              <a:xfrm>
                <a:off x="1494" y="131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7AA5BF"/>
                </a:solidFill>
                <a:round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08" name="Line 46"/>
              <p:cNvSpPr>
                <a:spLocks noChangeShapeType="1"/>
              </p:cNvSpPr>
              <p:nvPr/>
            </p:nvSpPr>
            <p:spPr bwMode="auto">
              <a:xfrm>
                <a:off x="692" y="1466"/>
                <a:ext cx="0" cy="336"/>
              </a:xfrm>
              <a:prstGeom prst="line">
                <a:avLst/>
              </a:prstGeom>
              <a:noFill/>
              <a:ln w="19050">
                <a:solidFill>
                  <a:srgbClr val="7AA5BF"/>
                </a:solidFill>
                <a:round/>
                <a:headEnd/>
                <a:tailEnd type="triangle" w="med" len="med"/>
              </a:ln>
              <a:effectLst>
                <a:outerShdw blurRad="50800" dist="38100" dir="2700000">
                  <a:srgbClr val="000000"/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809" name="Line 48"/>
              <p:cNvSpPr>
                <a:spLocks noChangeShapeType="1"/>
              </p:cNvSpPr>
              <p:nvPr/>
            </p:nvSpPr>
            <p:spPr bwMode="auto">
              <a:xfrm>
                <a:off x="684" y="1463"/>
                <a:ext cx="816" cy="0"/>
              </a:xfrm>
              <a:prstGeom prst="line">
                <a:avLst/>
              </a:prstGeom>
              <a:noFill/>
              <a:ln w="19050">
                <a:solidFill>
                  <a:srgbClr val="7AA5BF"/>
                </a:solidFill>
                <a:round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721" name="Rectangle 49"/>
              <p:cNvSpPr>
                <a:spLocks noChangeArrowheads="1"/>
              </p:cNvSpPr>
              <p:nvPr/>
            </p:nvSpPr>
            <p:spPr bwMode="auto">
              <a:xfrm>
                <a:off x="41" y="2761"/>
                <a:ext cx="1674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lnSpc>
                    <a:spcPct val="107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2400" dirty="0">
                    <a:solidFill>
                      <a:srgbClr val="C7EEF0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rPr>
                  <a:t>Super-Microscope</a:t>
                </a:r>
                <a:endParaRPr lang="en-GB" sz="2000" dirty="0">
                  <a:solidFill>
                    <a:srgbClr val="3A62AB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33811" name="Text Box 50"/>
              <p:cNvSpPr txBox="1">
                <a:spLocks noChangeArrowheads="1"/>
              </p:cNvSpPr>
              <p:nvPr/>
            </p:nvSpPr>
            <p:spPr bwMode="auto">
              <a:xfrm>
                <a:off x="1632" y="2373"/>
                <a:ext cx="472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CH" sz="2200" dirty="0">
                    <a:solidFill>
                      <a:srgbClr val="C7EEF0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LHC</a:t>
                </a:r>
              </a:p>
            </p:txBody>
          </p:sp>
          <p:pic>
            <p:nvPicPr>
              <p:cNvPr id="33812" name="Picture 7" descr="interconnect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44" y="1814"/>
                <a:ext cx="1488" cy="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pic>
          <p:nvPicPr>
            <p:cNvPr id="51" name="Picture 50" descr="cern_logo_1.png"/>
            <p:cNvPicPr>
              <a:picLocks noChangeAspect="1"/>
            </p:cNvPicPr>
            <p:nvPr/>
          </p:nvPicPr>
          <p:blipFill>
            <a:blip r:embed="rId11">
              <a:lum bright="100000" contrast="-100000"/>
            </a:blip>
            <a:stretch>
              <a:fillRect/>
            </a:stretch>
          </p:blipFill>
          <p:spPr>
            <a:xfrm>
              <a:off x="285800" y="2120265"/>
              <a:ext cx="685800" cy="674370"/>
            </a:xfrm>
            <a:prstGeom prst="rect">
              <a:avLst/>
            </a:prstGeom>
            <a:effectLst>
              <a:outerShdw blurRad="38100" dist="38100" dir="2700000" algn="tl" rotWithShape="0">
                <a:prstClr val="black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57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 čoho sa skladáme 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Segnaposto contenuto 3" descr="9501005-A4-at-144-dp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0240" y="1447800"/>
            <a:ext cx="6859720" cy="4908550"/>
          </a:xfrm>
        </p:spPr>
      </p:pic>
    </p:spTree>
    <p:extLst>
      <p:ext uri="{BB962C8B-B14F-4D97-AF65-F5344CB8AC3E}">
        <p14:creationId xmlns:p14="http://schemas.microsoft.com/office/powerpoint/2010/main" val="34575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Accelerators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835711"/>
            <a:ext cx="8769993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accelerator complex always reused as much as possible previously built machines in the injection chain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8" y="1467999"/>
            <a:ext cx="7835030" cy="51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Currents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835711"/>
            <a:ext cx="8769993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as consequence of electro-weak unification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iscovered in 1973 with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Gargamelle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bubble chamber exposed to          </a:t>
            </a:r>
            <a:r>
              <a:rPr lang="en-US" sz="2000" dirty="0" smtClean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-beam from PS – neutrino scatters on electron without producing </a:t>
            </a:r>
            <a:r>
              <a:rPr lang="en-US" sz="2000" dirty="0" smtClean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Indication for existence of Z boson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6" descr="http://sundh99.cern.ch/cgi-bin/jpeg.getimg.sh?i=/archive/electronic/cern/others/PHO/photo-ex/60100.jpeg&amp;s=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75" y="2299436"/>
            <a:ext cx="2904160" cy="427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sundh99.cern.ch/cgi-bin/jpeg.getimg.sh?i=/archive/electronic/cern/others/PHO/photo-ex/7011042.jpeg&amp;s=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842" y="2264210"/>
            <a:ext cx="3214687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cerncourier.com/objects/2004/cernneu2_10-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2412" y="1854664"/>
            <a:ext cx="28575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pfzema.cs.infn.it/pfzema/photos/CERN-03summer/Microcosm/ReducedSize/Microcosm_-_Gargamelle_-_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4270" y="2981439"/>
            <a:ext cx="4797027" cy="359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57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and Z Bosons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835711"/>
            <a:ext cx="8769993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1983 discovery of W and Z bosons – the carriers of electro-weak interactions was announced by UA1 and UA2 experiments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UA1 Z-boson candidate</a:t>
            </a:r>
          </a:p>
          <a:p>
            <a:pPr algn="l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UA2 W-boson candidate</a:t>
            </a:r>
          </a:p>
          <a:p>
            <a:pPr algn="l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2" descr="The first Z parti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2123" y="1840374"/>
            <a:ext cx="4829051" cy="3438284"/>
          </a:xfrm>
          <a:prstGeom prst="rect">
            <a:avLst/>
          </a:prstGeom>
          <a:noFill/>
        </p:spPr>
      </p:pic>
      <p:pic>
        <p:nvPicPr>
          <p:cNvPr id="9" name="Picture 4" descr="http://livefromcern.web.cern.ch/livefromcern/antimatter/history/historypictures/W-event-hal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999" y="3483982"/>
            <a:ext cx="4575959" cy="2856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50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 Violation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835711"/>
            <a:ext cx="8769993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 in neutral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kaon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in 1964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1988 NA38 experiment at SPS evidence for direct CP violation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in 1999 by NA48 and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KTeV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to understand the asymmetry between matter and antimatter in early Universe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4" descr="Bild ohne Tit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481" y="2930477"/>
            <a:ext cx="3999058" cy="3635509"/>
          </a:xfrm>
          <a:prstGeom prst="rect">
            <a:avLst/>
          </a:prstGeom>
          <a:noFill/>
        </p:spPr>
      </p:pic>
      <p:pic>
        <p:nvPicPr>
          <p:cNvPr id="9" name="Picture 2" descr="http://www.futura-sciences.com/comprendre/d/images/589/cern_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0313" y="2398552"/>
            <a:ext cx="2818431" cy="4181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66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71" y="835711"/>
            <a:ext cx="8839441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Electron–Positron collider project approved in May 1981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in 27 km tunnel between 1983 and 1988, commissioned in 1989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Operated around 90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second phase since 1995 topped at 209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 down in 2000 to make way for LHC                   DELPHI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three generations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2" descr="http://home.fnal.gov/~skands/img/LEP_tunne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788" y="2390775"/>
            <a:ext cx="2742144" cy="4168279"/>
          </a:xfrm>
          <a:prstGeom prst="rect">
            <a:avLst/>
          </a:prstGeom>
          <a:noFill/>
        </p:spPr>
      </p:pic>
      <p:pic>
        <p:nvPicPr>
          <p:cNvPr id="11" name="Picture 4" descr="http://webusers.fis.uniroma3.it/en/vis31.php?id=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0867" y="2399814"/>
            <a:ext cx="3462808" cy="2311082"/>
          </a:xfrm>
          <a:prstGeom prst="rect">
            <a:avLst/>
          </a:prstGeom>
          <a:noFill/>
        </p:spPr>
      </p:pic>
      <p:pic>
        <p:nvPicPr>
          <p:cNvPr id="12" name="Picture 2" descr="C:\Users\chochul\Desktop\O CERNe\src\9008004-A4-at-144-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6424" y="3618748"/>
            <a:ext cx="3028709" cy="2937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15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Antimatter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835711"/>
            <a:ext cx="8769993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1995 the first atoms of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antihydrogen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produced at LEAR in PS210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ATHENA and ATRAP reported many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antihydrogens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2002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2011 experiment ALPHA at AD captured antiatoms for more than 15’</a:t>
            </a:r>
          </a:p>
          <a:p>
            <a:pPr algn="l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2" descr="http://mediaarchive.cern.ch/MediaArchive/Photo/Public/2010/1011301/1011301_01/1011301_01-A5-at-72-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530" y="2041000"/>
            <a:ext cx="4813470" cy="3200400"/>
          </a:xfrm>
          <a:prstGeom prst="rect">
            <a:avLst/>
          </a:prstGeom>
          <a:noFill/>
        </p:spPr>
      </p:pic>
      <p:pic>
        <p:nvPicPr>
          <p:cNvPr id="9" name="Picture 4" descr="http://mediaarchive.cern.ch/MediaArchive/Photo/Public/2000/0008008/0008008_01/0008008_01-A5-at-72-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5" y="3431900"/>
            <a:ext cx="4343400" cy="3079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7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47" y="835711"/>
            <a:ext cx="9016677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Hadron Collider project – multiple staged approval since 1994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in the former LEP 27 km tunnel between 2003 and 2008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same period four main experiments installed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– specialized for heavy-ion collisions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– general purpose pp experiment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– general purpose pp experiment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specialized experiment for beauty physics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proton beam circulated in LHC on September 10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incident due to faulty electrical connection interrupted commissioning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estarted one year later, first collisions on November 23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2009 at 0.9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till the end of that year increased to 2.3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new world record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2010 pp collisions at 7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the fall first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PbPb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collisions at 2.76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2011 increase in luminosity, first high-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lumunisity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PbPb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increase to 8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2012, first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pPb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collisions, continued in 2013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 beginning of 2015 the first long shutdown to prepare further energy increase up to 13–14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0" y="-12958"/>
            <a:ext cx="9161277" cy="6870958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kern="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ＭＳ Ｐゴシック" pitchFamily="-111" charset="-128"/>
                <a:cs typeface="ＭＳ Ｐゴシック" pitchFamily="-111" charset="-128"/>
              </a:rPr>
              <a:t>2010: a New Era in Fundamental Science</a:t>
            </a:r>
            <a:endParaRPr lang="en-GB" sz="4000" kern="0" dirty="0">
              <a:solidFill>
                <a:srgbClr val="FFFFFF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3581400"/>
            <a:ext cx="9144000" cy="9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900" dirty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Exploration of a new energy </a:t>
            </a:r>
            <a:r>
              <a:rPr lang="en-GB" sz="2900" dirty="0" smtClean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frontier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900" dirty="0" smtClean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in p-p and Pb-Pb collisions </a:t>
            </a:r>
            <a:endParaRPr lang="en-GB" sz="2900" dirty="0">
              <a:solidFill>
                <a:srgbClr val="FCF933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9" name="Picture 42" descr="0510028_03-A4-at-144-dp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648200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181137" y="4648200"/>
            <a:ext cx="2326967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LHC ring: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27 km circumference</a:t>
            </a:r>
            <a:endParaRPr lang="en-GB" dirty="0">
              <a:solidFill>
                <a:srgbClr val="000000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0" y="1676400"/>
            <a:ext cx="2667000" cy="2438400"/>
            <a:chOff x="288" y="1072"/>
            <a:chExt cx="1680" cy="1536"/>
          </a:xfrm>
        </p:grpSpPr>
        <p:sp>
          <p:nvSpPr>
            <p:cNvPr id="15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6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8" name="Picture 73" descr="bul-pho-2007-0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19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CH" sz="1600" dirty="0" smtClean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7035800" y="3733799"/>
            <a:ext cx="1955800" cy="1830388"/>
            <a:chOff x="304" y="2344"/>
            <a:chExt cx="1232" cy="1153"/>
          </a:xfrm>
        </p:grpSpPr>
        <p:sp>
          <p:nvSpPr>
            <p:cNvPr id="21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24" name="Picture 79" descr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25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CH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ea typeface="ＭＳ Ｐゴシック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ＭＳ Ｐゴシック" charset="-128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pic>
            <p:nvPicPr>
              <p:cNvPr id="33" name="Picture 86" descr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9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CH" sz="1600" dirty="0" err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6477001" y="761999"/>
            <a:ext cx="2667002" cy="2286000"/>
            <a:chOff x="3408" y="2112"/>
            <a:chExt cx="1680" cy="1440"/>
          </a:xfrm>
        </p:grpSpPr>
        <p:grpSp>
          <p:nvGrpSpPr>
            <p:cNvPr id="11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8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9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0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pic>
            <p:nvPicPr>
              <p:cNvPr id="41" name="Picture 94" descr="0511013_0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7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CH" sz="16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ea typeface="ＭＳ Ｐゴシック" charset="-128"/>
                </a:rPr>
                <a:t>ATLAS</a:t>
              </a:r>
            </a:p>
          </p:txBody>
        </p:sp>
      </p:grpSp>
      <p:pic>
        <p:nvPicPr>
          <p:cNvPr id="35" name="Picture 34" descr="cern_logo_1.png"/>
          <p:cNvPicPr>
            <a:picLocks noChangeAspect="1"/>
          </p:cNvPicPr>
          <p:nvPr/>
        </p:nvPicPr>
        <p:blipFill>
          <a:blip r:embed="rId9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-4318" y="0"/>
            <a:ext cx="9161277" cy="6870958"/>
          </a:xfrm>
          <a:prstGeom prst="rect">
            <a:avLst/>
          </a:prstGeom>
          <a:effectLst>
            <a:innerShdw blurRad="38100" dist="50800" dir="2700000">
              <a:prstClr val="black"/>
            </a:inn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583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Welcome </a:t>
            </a:r>
            <a:r>
              <a:rPr lang="it-IT" sz="4000" b="1" i="1" smtClean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– Vitajte</a:t>
            </a:r>
            <a:endParaRPr lang="ja-JP" altLang="en-US" sz="4000" b="1" i="1" dirty="0">
              <a:solidFill>
                <a:srgbClr val="FFFFFF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7659" name="TextBox 12"/>
          <p:cNvSpPr txBox="1">
            <a:spLocks noChangeArrowheads="1"/>
          </p:cNvSpPr>
          <p:nvPr/>
        </p:nvSpPr>
        <p:spPr bwMode="auto">
          <a:xfrm>
            <a:off x="0" y="304282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Slovakia at CERN</a:t>
            </a:r>
            <a:endParaRPr lang="en-US" sz="3600" dirty="0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58775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 to                 Accelerating Science and Innovation</a:t>
            </a:r>
            <a:endParaRPr lang="en-GB" sz="28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7" name="Picture 6" descr="cern_logo_1.png"/>
          <p:cNvPicPr>
            <a:picLocks noChangeAspect="1"/>
          </p:cNvPicPr>
          <p:nvPr/>
        </p:nvPicPr>
        <p:blipFill>
          <a:blip r:embed="rId4">
            <a:lum bright="100000" contrast="-100000"/>
          </a:blip>
          <a:stretch>
            <a:fillRect/>
          </a:stretch>
        </p:blipFill>
        <p:spPr>
          <a:xfrm>
            <a:off x="971600" y="5640705"/>
            <a:ext cx="1019176" cy="1002190"/>
          </a:xfrm>
          <a:prstGeom prst="rect">
            <a:avLst/>
          </a:prstGeom>
          <a:effectLst>
            <a:outerShdw blurRad="38100" dist="381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5025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47" y="835711"/>
            <a:ext cx="9016677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C:\Users\peter\Desktop\sps\sps\src\Pictures\Resized\0907113_03-A4-at-144-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0146" y="2476984"/>
            <a:ext cx="3831019" cy="4114800"/>
          </a:xfrm>
          <a:prstGeom prst="rect">
            <a:avLst/>
          </a:prstGeom>
          <a:noFill/>
        </p:spPr>
      </p:pic>
      <p:pic>
        <p:nvPicPr>
          <p:cNvPr id="9" name="Picture 4" descr="C:\Users\peter\Desktop\sps\sps\src\Pictures\Resized\0904060_19-A5-at-72-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189786"/>
            <a:ext cx="3593946" cy="5412060"/>
          </a:xfrm>
          <a:prstGeom prst="rect">
            <a:avLst/>
          </a:prstGeom>
          <a:noFill/>
        </p:spPr>
      </p:pic>
      <p:pic>
        <p:nvPicPr>
          <p:cNvPr id="10" name="Picture 6" descr="C:\Users\peter\Desktop\sps\sps\src\Pictures\Resized\0907113_05-A4-at-144-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1281" y="814090"/>
            <a:ext cx="4267200" cy="281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879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 Boson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835711"/>
            <a:ext cx="8769993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ATLAS and CMS reported in July 2012 observation of a new particle with the mass about 126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studies showed that spin-parity of this particle is compatible with expectations for predicted Higgs boson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7234"/>
            <a:ext cx="4585363" cy="3413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937" y="2303463"/>
            <a:ext cx="4547063" cy="425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7391400" cy="685800"/>
          </a:xfrm>
          <a:effectLst>
            <a:outerShdw blurRad="38100" dist="38100" dir="2700000" algn="tl" rotWithShape="0">
              <a:prstClr val="black"/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GB" sz="320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+mj-ea"/>
                <a:cs typeface="+mj-cs"/>
              </a:rPr>
              <a:t>CERN: Particle Physics and Innovation</a:t>
            </a:r>
            <a:endParaRPr lang="en-GB" sz="3200" dirty="0">
              <a:solidFill>
                <a:schemeClr val="accent1"/>
              </a:solidFill>
              <a:effectLst>
                <a:outerShdw blurRad="50800" dist="38100" dir="2700000">
                  <a:srgbClr val="000000"/>
                </a:outerShdw>
              </a:effectLst>
              <a:ea typeface="+mj-ea"/>
              <a:cs typeface="+mj-cs"/>
            </a:endParaRP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524000"/>
            <a:ext cx="8458200" cy="914400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FF00"/>
              </a:buClr>
              <a:buFont typeface="Wingdings" charset="2"/>
              <a:buChar char="q"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I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ＭＳ Ｐゴシック" charset="-128"/>
                <a:cs typeface="ＭＳ Ｐゴシック" charset="-128"/>
              </a:rPr>
              <a:t>nterfacing</a:t>
            </a:r>
            <a:r>
              <a:rPr lang="en-US" sz="2400" dirty="0" smtClean="0">
                <a:solidFill>
                  <a:schemeClr val="bg2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ＭＳ Ｐゴシック" charset="-128"/>
                <a:cs typeface="ＭＳ Ｐゴシック" charset="-128"/>
              </a:rPr>
              <a:t> between fundamental science and key technological developments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0" y="0"/>
            <a:ext cx="1714500" cy="1304925"/>
            <a:chOff x="0" y="0"/>
            <a:chExt cx="1714500" cy="1304925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6399" name="Picture 13" descr="Picture 2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6" descr="Screen shot 2011-04-17 at 17.36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4" y="2416769"/>
            <a:ext cx="5208336" cy="936031"/>
          </a:xfrm>
          <a:prstGeom prst="rect">
            <a:avLst/>
          </a:prstGeom>
          <a:effectLst>
            <a:outerShdw blurRad="38100" dist="38100" dir="2700000">
              <a:srgbClr val="000000"/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457200" y="3849469"/>
            <a:ext cx="8686800" cy="2627531"/>
            <a:chOff x="457200" y="3849469"/>
            <a:chExt cx="8686800" cy="2627531"/>
          </a:xfrm>
        </p:grpSpPr>
        <p:grpSp>
          <p:nvGrpSpPr>
            <p:cNvPr id="19" name="Group 18"/>
            <p:cNvGrpSpPr/>
            <p:nvPr/>
          </p:nvGrpSpPr>
          <p:grpSpPr>
            <a:xfrm>
              <a:off x="457200" y="3849469"/>
              <a:ext cx="8686800" cy="2627531"/>
              <a:chOff x="457200" y="3849469"/>
              <a:chExt cx="8686800" cy="2627531"/>
            </a:xfrm>
          </p:grpSpPr>
          <p:sp>
            <p:nvSpPr>
              <p:cNvPr id="14" name="Rectangle 1028"/>
              <p:cNvSpPr txBox="1">
                <a:spLocks noChangeArrowheads="1"/>
              </p:cNvSpPr>
              <p:nvPr/>
            </p:nvSpPr>
            <p:spPr bwMode="auto">
              <a:xfrm>
                <a:off x="457200" y="3849469"/>
                <a:ext cx="8686800" cy="76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eaLnBrk="0" fontAlgn="base" hangingPunct="0">
                  <a:spcBef>
                    <a:spcPct val="20000"/>
                  </a:spcBef>
                  <a:spcAft>
                    <a:spcPts val="1200"/>
                  </a:spcAft>
                  <a:buClr>
                    <a:srgbClr val="FFFF00"/>
                  </a:buClr>
                  <a:buSzPct val="75000"/>
                  <a:buFont typeface="Wingdings" charset="2"/>
                  <a:buChar char="q"/>
                  <a:defRPr/>
                </a:pPr>
                <a:r>
                  <a:rPr lang="en-US" sz="2400" kern="0" dirty="0" smtClean="0">
                    <a:solidFill>
                      <a:srgbClr val="FFFF00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  <a:ea typeface="ＭＳ Ｐゴシック" charset="-128"/>
                    <a:cs typeface="ＭＳ Ｐゴシック" charset="-128"/>
                  </a:rPr>
                  <a:t>CERN Technologies and Innovation</a:t>
                </a:r>
                <a:endParaRPr lang="en-US" sz="2400" kern="0" dirty="0" smtClean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5" name="Picture 2" descr="Capture-003924web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14400" y="4382869"/>
                <a:ext cx="2138192" cy="1469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707882" y="5877272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  <a:latin typeface="Arial" charset="0"/>
                    <a:ea typeface="ＭＳ Ｐゴシック" charset="-128"/>
                  </a:rPr>
                  <a:t>Detecting particles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62000" y="5830669"/>
                <a:ext cx="2438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  <a:latin typeface="Arial" charset="0"/>
                    <a:ea typeface="ＭＳ Ｐゴシック" charset="-128"/>
                  </a:rPr>
                  <a:t>Accelerating particle beams</a:t>
                </a:r>
              </a:p>
            </p:txBody>
          </p:sp>
          <p:pic>
            <p:nvPicPr>
              <p:cNvPr id="21" name="Picture 1033" descr="Grid_globe_V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858000" y="4395827"/>
                <a:ext cx="1716921" cy="144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705600" y="5830669"/>
                <a:ext cx="198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  <a:latin typeface="Arial" charset="0"/>
                    <a:ea typeface="ＭＳ Ｐゴシック" charset="-128"/>
                  </a:rPr>
                  <a:t>Large-scale computing (Grid)</a:t>
                </a:r>
              </a:p>
            </p:txBody>
          </p:sp>
          <p:sp>
            <p:nvSpPr>
              <p:cNvPr id="24" name="Left-Right Arrow 23"/>
              <p:cNvSpPr/>
              <p:nvPr/>
            </p:nvSpPr>
            <p:spPr bwMode="auto">
              <a:xfrm>
                <a:off x="6012160" y="4916269"/>
                <a:ext cx="658800" cy="396000"/>
              </a:xfrm>
              <a:prstGeom prst="leftRightArrow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5" name="Left-Right Arrow 24"/>
              <p:cNvSpPr/>
              <p:nvPr/>
            </p:nvSpPr>
            <p:spPr bwMode="auto">
              <a:xfrm>
                <a:off x="3265128" y="4916269"/>
                <a:ext cx="658800" cy="396000"/>
              </a:xfrm>
              <a:prstGeom prst="leftRightArrow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pic>
          <p:nvPicPr>
            <p:cNvPr id="23" name="Picture 22" descr="cms_event.jpe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4328703"/>
              <a:ext cx="1662621" cy="1582047"/>
            </a:xfrm>
            <a:prstGeom prst="rect">
              <a:avLst/>
            </a:prstGeom>
            <a:effectLst>
              <a:outerShdw blurRad="38100" dist="38100" dir="2700000" algn="tl" rotWithShape="0">
                <a:prstClr val="black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430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Technologies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835711"/>
            <a:ext cx="8769993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examples of technological developments successfully transferred to society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applications: PET scanners, hadron therapy, diagnostic detection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technologies: World Wide Web, GRID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2" descr="http://www.ccsb.org/upload/Image/Machines/PET-CT%20-%20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616" y="4240435"/>
            <a:ext cx="3276600" cy="2347415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63981"/>
            <a:ext cx="4312800" cy="24396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67" y="2242598"/>
            <a:ext cx="3281332" cy="24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4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1475656" y="136525"/>
            <a:ext cx="62001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CERN Education Activities</a:t>
            </a:r>
          </a:p>
        </p:txBody>
      </p:sp>
      <p:cxnSp>
        <p:nvCxnSpPr>
          <p:cNvPr id="46084" name="Straight Connector 42"/>
          <p:cNvCxnSpPr>
            <a:cxnSpLocks noChangeShapeType="1"/>
          </p:cNvCxnSpPr>
          <p:nvPr/>
        </p:nvCxnSpPr>
        <p:spPr bwMode="auto">
          <a:xfrm rot="16200000" flipH="1">
            <a:off x="2800350" y="1352550"/>
            <a:ext cx="685800" cy="25527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2" name="TextBox 28"/>
          <p:cNvSpPr txBox="1">
            <a:spLocks noChangeArrowheads="1"/>
          </p:cNvSpPr>
          <p:nvPr/>
        </p:nvSpPr>
        <p:spPr bwMode="auto">
          <a:xfrm>
            <a:off x="228600" y="1600200"/>
            <a:ext cx="2984500" cy="70167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Scientists at CERN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Academic Training Programme</a:t>
            </a:r>
          </a:p>
        </p:txBody>
      </p:sp>
      <p:cxnSp>
        <p:nvCxnSpPr>
          <p:cNvPr id="46083" name="Straight Connector 48"/>
          <p:cNvCxnSpPr>
            <a:cxnSpLocks noChangeShapeType="1"/>
          </p:cNvCxnSpPr>
          <p:nvPr/>
        </p:nvCxnSpPr>
        <p:spPr bwMode="auto">
          <a:xfrm rot="10800000" flipV="1">
            <a:off x="2667000" y="4114800"/>
            <a:ext cx="1752600" cy="1371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3" name="TextBox 29"/>
          <p:cNvSpPr txBox="1">
            <a:spLocks noChangeArrowheads="1"/>
          </p:cNvSpPr>
          <p:nvPr/>
        </p:nvSpPr>
        <p:spPr bwMode="auto">
          <a:xfrm>
            <a:off x="2895600" y="2971800"/>
            <a:ext cx="3594100" cy="1190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Young Researchers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CERN School of High Energy Physics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CERN School of  Computing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CERN Accelerator School</a:t>
            </a:r>
          </a:p>
        </p:txBody>
      </p:sp>
      <p:cxnSp>
        <p:nvCxnSpPr>
          <p:cNvPr id="46082" name="Straight Connector 53"/>
          <p:cNvCxnSpPr>
            <a:cxnSpLocks noChangeShapeType="1"/>
          </p:cNvCxnSpPr>
          <p:nvPr/>
        </p:nvCxnSpPr>
        <p:spPr bwMode="auto">
          <a:xfrm rot="10800000">
            <a:off x="2438400" y="5713413"/>
            <a:ext cx="3200400" cy="7778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46094" name="TextBox 30"/>
          <p:cNvSpPr txBox="1">
            <a:spLocks noChangeArrowheads="1"/>
          </p:cNvSpPr>
          <p:nvPr/>
        </p:nvSpPr>
        <p:spPr bwMode="auto">
          <a:xfrm>
            <a:off x="144462" y="5029200"/>
            <a:ext cx="2545438" cy="954107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Physics Students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Summer Students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Programme</a:t>
            </a:r>
          </a:p>
        </p:txBody>
      </p:sp>
      <p:pic>
        <p:nvPicPr>
          <p:cNvPr id="31" name="Picture 30" descr="Screen shot 2010-08-28 at 15.40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60967"/>
            <a:ext cx="2765523" cy="1492033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4897438"/>
            <a:ext cx="19812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46095" name="TextBox 31"/>
          <p:cNvSpPr txBox="1">
            <a:spLocks noChangeArrowheads="1"/>
          </p:cNvSpPr>
          <p:nvPr/>
        </p:nvSpPr>
        <p:spPr bwMode="auto">
          <a:xfrm>
            <a:off x="5715000" y="5181600"/>
            <a:ext cx="3429000" cy="94615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CERN Teacher Schools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International and National Programmes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6553200" y="1066800"/>
            <a:ext cx="2362200" cy="1439426"/>
            <a:chOff x="4828685" y="1151374"/>
            <a:chExt cx="2600815" cy="1676400"/>
          </a:xfrm>
        </p:grpSpPr>
        <p:pic>
          <p:nvPicPr>
            <p:cNvPr id="21" name="Picture 20" descr="Screen shot 2011-06-01 at 00.05.3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8685" y="1151374"/>
              <a:ext cx="2600815" cy="1676400"/>
            </a:xfrm>
            <a:prstGeom prst="rect">
              <a:avLst/>
            </a:prstGeom>
            <a:effectLst>
              <a:outerShdw blurRad="38100" dist="38100" dir="2700000">
                <a:srgbClr val="000000"/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4838700" y="1151374"/>
              <a:ext cx="2590800" cy="860271"/>
            </a:xfrm>
            <a:prstGeom prst="rect">
              <a:avLst/>
            </a:prstGeom>
            <a:noFill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Latin American </a:t>
              </a: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School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Natal, Brazil, 2011</a:t>
              </a:r>
              <a:b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</a:b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Arequipa, </a:t>
              </a: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P</a:t>
              </a: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eru, 2013</a:t>
              </a:r>
              <a:endParaRPr lang="en-US" sz="14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pic>
        <p:nvPicPr>
          <p:cNvPr id="27" name="Picture 26" descr="kashi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06" y="1066800"/>
            <a:ext cx="2057401" cy="1371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27984" y="1340768"/>
            <a:ext cx="2133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NEW: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Asia-Europe-Pacific School of High-Energy Physics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Fukuoka, Oct 2012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India, 2014</a:t>
            </a:r>
          </a:p>
        </p:txBody>
      </p:sp>
      <p:pic>
        <p:nvPicPr>
          <p:cNvPr id="19" name="Picture 2" descr="http://physicschool.web.cern.ch/PhysicSchool/ESHEP/ESHEP2013/Images/PosterESHE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749988"/>
            <a:ext cx="1609725" cy="22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236296" y="3551872"/>
            <a:ext cx="1944216" cy="738664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CERN School of Physics </a:t>
            </a:r>
            <a:br>
              <a:rPr lang="en-US" sz="135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</a:br>
            <a:r>
              <a:rPr lang="en-US" sz="135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Hungary, June 2013</a:t>
            </a:r>
          </a:p>
        </p:txBody>
      </p:sp>
    </p:spTree>
    <p:extLst>
      <p:ext uri="{BB962C8B-B14F-4D97-AF65-F5344CB8AC3E}">
        <p14:creationId xmlns:p14="http://schemas.microsoft.com/office/powerpoint/2010/main" val="4279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achers programme 20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73825"/>
            <a:ext cx="8460432" cy="5839551"/>
          </a:xfrm>
          <a:prstGeom prst="rect">
            <a:avLst/>
          </a:prstGeom>
        </p:spPr>
      </p:pic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1619672" y="76200"/>
            <a:ext cx="64183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CERN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 Teacher Programme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Arial" charset="0"/>
              <a:ea typeface="ＭＳ Ｐゴシック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9863" y="1412776"/>
            <a:ext cx="16941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5" name="Oval 4"/>
          <p:cNvSpPr/>
          <p:nvPr/>
        </p:nvSpPr>
        <p:spPr bwMode="auto">
          <a:xfrm>
            <a:off x="683568" y="4633134"/>
            <a:ext cx="1373186" cy="2971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noFill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6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mmer_Students_20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3" y="884475"/>
            <a:ext cx="8518434" cy="5891106"/>
          </a:xfrm>
          <a:prstGeom prst="rect">
            <a:avLst/>
          </a:prstGeom>
        </p:spPr>
      </p:pic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611560" y="188640"/>
            <a:ext cx="6238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Summer Students 2014</a:t>
            </a:r>
            <a:endParaRPr lang="en-GB" sz="400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Arial" charset="0"/>
              <a:ea typeface="ＭＳ Ｐゴシック" charset="-128"/>
            </a:endParaRPr>
          </a:p>
        </p:txBody>
      </p:sp>
      <p:pic>
        <p:nvPicPr>
          <p:cNvPr id="4" name="Picture 2" descr="https://mediastream.cern.ch/MediaArchive/Photo/Public/2012/1207157/1207157_01/1207157_01-A4-at-144-dp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00" y="260648"/>
            <a:ext cx="2696959" cy="1800200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 bwMode="auto">
          <a:xfrm>
            <a:off x="539552" y="4993174"/>
            <a:ext cx="1373186" cy="2971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noFill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5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1493564" y="1524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  Slovakia and CERN</a:t>
            </a:r>
            <a:endParaRPr lang="en-GB" sz="3600" dirty="0">
              <a:solidFill>
                <a:srgbClr val="FFFF00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4507523" y="4267200"/>
            <a:ext cx="3950367" cy="1786354"/>
            <a:chOff x="2895600" y="3657600"/>
            <a:chExt cx="6041737" cy="1786354"/>
          </a:xfrm>
        </p:grpSpPr>
        <p:sp>
          <p:nvSpPr>
            <p:cNvPr id="13" name="TextBox 12"/>
            <p:cNvSpPr txBox="1"/>
            <p:nvPr/>
          </p:nvSpPr>
          <p:spPr>
            <a:xfrm>
              <a:off x="8654907" y="3657600"/>
              <a:ext cx="2824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95600" y="5105400"/>
              <a:ext cx="2824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33400" y="1295400"/>
            <a:ext cx="8610599" cy="2514600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q"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Slovakia became </a:t>
            </a:r>
            <a:r>
              <a:rPr lang="en-GB" sz="20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CERN Member State in 1993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</a:pPr>
            <a:r>
              <a:rPr lang="en-GB" sz="20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Today research in particle physics is carried out mainly at 4 Institutes:</a:t>
            </a:r>
          </a:p>
          <a:p>
            <a:pPr lvl="1">
              <a:buClr>
                <a:srgbClr val="FFFF00"/>
              </a:buClr>
              <a:buFont typeface="Wingdings" charset="2"/>
              <a:buChar char="q"/>
            </a:pPr>
            <a:r>
              <a:rPr lang="en-GB" sz="18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Comenius University Bratislava</a:t>
            </a:r>
          </a:p>
          <a:p>
            <a:pPr lvl="1">
              <a:buClr>
                <a:srgbClr val="FFFF00"/>
              </a:buClr>
              <a:buFont typeface="Wingdings" charset="2"/>
              <a:buChar char="q"/>
            </a:pPr>
            <a:r>
              <a:rPr lang="en-GB" sz="18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Arial" pitchFamily="-112" charset="0"/>
                <a:cs typeface="Arial" pitchFamily="-112" charset="0"/>
              </a:rPr>
              <a:t>Institute of Experimental Physics of the Slovak Academy of Sciences, </a:t>
            </a:r>
            <a:r>
              <a:rPr lang="sk-SK" sz="18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Arial" pitchFamily="-112" charset="0"/>
                <a:cs typeface="Arial" pitchFamily="-112" charset="0"/>
              </a:rPr>
              <a:t>Košice </a:t>
            </a:r>
            <a:endParaRPr lang="en-GB" sz="1800" dirty="0" smtClean="0">
              <a:solidFill>
                <a:srgbClr val="EAEAEA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cs typeface="Arial" pitchFamily="-112" charset="0"/>
            </a:endParaRPr>
          </a:p>
          <a:p>
            <a:pPr lvl="1">
              <a:buClr>
                <a:srgbClr val="FFFF00"/>
              </a:buClr>
              <a:buFont typeface="Wingdings" charset="2"/>
              <a:buChar char="q"/>
            </a:pPr>
            <a:r>
              <a:rPr lang="en-GB" sz="18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Institute of Physics of the </a:t>
            </a:r>
            <a:r>
              <a:rPr lang="en-GB" sz="18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Arial" pitchFamily="-112" charset="0"/>
                <a:cs typeface="Arial" pitchFamily="-112" charset="0"/>
              </a:rPr>
              <a:t>Slovak Academy of Science, Bratislava</a:t>
            </a:r>
          </a:p>
          <a:p>
            <a:pPr lvl="1">
              <a:buClr>
                <a:srgbClr val="FFFF00"/>
              </a:buClr>
              <a:buFont typeface="Wingdings" charset="2"/>
              <a:buChar char="q"/>
            </a:pPr>
            <a:r>
              <a:rPr lang="en-GB" sz="1800" dirty="0" err="1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Arial" pitchFamily="-112" charset="0"/>
                <a:cs typeface="Arial" pitchFamily="-112" charset="0"/>
              </a:rPr>
              <a:t>Š</a:t>
            </a:r>
            <a:r>
              <a:rPr lang="en-GB" sz="1800" dirty="0" err="1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Arial" pitchFamily="-112" charset="0"/>
                <a:cs typeface="Arial" pitchFamily="-112" charset="0"/>
              </a:rPr>
              <a:t>afárik</a:t>
            </a:r>
            <a:r>
              <a:rPr lang="en-GB" sz="18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Arial" pitchFamily="-112" charset="0"/>
                <a:cs typeface="Arial" pitchFamily="-112" charset="0"/>
              </a:rPr>
              <a:t> University Košice</a:t>
            </a:r>
            <a:endParaRPr lang="sk-SK" sz="1800" dirty="0" smtClean="0">
              <a:solidFill>
                <a:srgbClr val="EAEAEA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ea typeface="Arial" pitchFamily="-112" charset="0"/>
              <a:cs typeface="Arial" pitchFamily="-112" charset="0"/>
            </a:endParaRPr>
          </a:p>
        </p:txBody>
      </p:sp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5029200" y="4419600"/>
            <a:ext cx="3733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Concentrated effort to participate in the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LHC </a:t>
            </a:r>
            <a:r>
              <a:rPr lang="en-GB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experiments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ALICE</a:t>
            </a:r>
            <a:r>
              <a:rPr lang="en-GB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 and </a:t>
            </a:r>
            <a:r>
              <a:rPr lang="en-GB" sz="16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ATLAS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T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otal 31 members from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Comenius University 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and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Arial" pitchFamily="-112" charset="0"/>
                <a:cs typeface="Arial" pitchFamily="-112" charset="0"/>
              </a:rPr>
              <a:t>Institute of Experimental Physics of the Slovak </a:t>
            </a:r>
            <a:r>
              <a:rPr lang="en-GB" sz="16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Arial" pitchFamily="-112" charset="0"/>
                <a:cs typeface="Arial" pitchFamily="-112" charset="0"/>
              </a:rPr>
              <a:t>Academy of Sciences</a:t>
            </a:r>
            <a:r>
              <a:rPr lang="en-GB" sz="1600" b="1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Arial" pitchFamily="-112" charset="0"/>
                <a:cs typeface="Arial" pitchFamily="-112" charset="0"/>
              </a:rPr>
              <a:t>, </a:t>
            </a:r>
            <a:r>
              <a:rPr lang="sk-SK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Arial" pitchFamily="-112" charset="0"/>
                <a:cs typeface="Arial" pitchFamily="-112" charset="0"/>
              </a:rPr>
              <a:t>Košice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6" name="Picture 15" descr="Screen shot 2010-03-20 at 14.25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714180"/>
            <a:ext cx="3733800" cy="2534220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</p:pic>
      <p:pic>
        <p:nvPicPr>
          <p:cNvPr id="11" name="Picture 10" descr="cern_logo_1.png"/>
          <p:cNvPicPr>
            <a:picLocks noChangeAspect="1"/>
          </p:cNvPicPr>
          <p:nvPr/>
        </p:nvPicPr>
        <p:blipFill>
          <a:blip r:embed="rId4">
            <a:lum bright="100000" contrast="-100000"/>
          </a:blip>
          <a:stretch>
            <a:fillRect/>
          </a:stretch>
        </p:blipFill>
        <p:spPr>
          <a:xfrm>
            <a:off x="8244407" y="116632"/>
            <a:ext cx="792087" cy="778885"/>
          </a:xfrm>
          <a:prstGeom prst="rect">
            <a:avLst/>
          </a:prstGeom>
          <a:effectLst>
            <a:outerShdw blurRad="38100" dist="38100" dir="2700000" algn="tl" rotWithShape="0">
              <a:prstClr val="black"/>
            </a:outerShdw>
          </a:effectLst>
        </p:spPr>
      </p:pic>
      <p:pic>
        <p:nvPicPr>
          <p:cNvPr id="12" name="Picture 41" descr="lo-lgfla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377" y="108620"/>
            <a:ext cx="1211263" cy="800100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215394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 descr="ALIC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399"/>
            <a:ext cx="762000" cy="763989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926043" y="1219200"/>
            <a:ext cx="3299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Contributions to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ALICE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16 members</a:t>
            </a:r>
            <a:endParaRPr lang="en-US" sz="1600" dirty="0">
              <a:solidFill>
                <a:srgbClr val="EAEAEA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2590800" y="2362200"/>
            <a:ext cx="175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TPC</a:t>
            </a:r>
            <a:r>
              <a:rPr lang="en-GB" sz="1600" dirty="0">
                <a:solidFill>
                  <a:srgbClr val="00009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: 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Bratislava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</a:pPr>
            <a:r>
              <a:rPr lang="en-GB" sz="14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Production and test of 26 </a:t>
            </a:r>
            <a:r>
              <a:rPr lang="en-GB" sz="14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readout chambers at </a:t>
            </a:r>
            <a:r>
              <a:rPr lang="en-GB" sz="14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Bratislava Detector Laboratory</a:t>
            </a:r>
            <a:endParaRPr lang="en-GB" sz="2000" dirty="0">
              <a:solidFill>
                <a:srgbClr val="EAEAEA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pic>
        <p:nvPicPr>
          <p:cNvPr id="27" name="Picture 18" descr="Polz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09800"/>
            <a:ext cx="2362200" cy="183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2590800" y="4343400"/>
            <a:ext cx="1600200" cy="93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Pixel detector: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Arial" pitchFamily="-112" charset="0"/>
                <a:cs typeface="Arial" pitchFamily="-112" charset="0"/>
              </a:rPr>
              <a:t>Košice</a:t>
            </a:r>
            <a:endParaRPr lang="en-GB" sz="1600" dirty="0">
              <a:solidFill>
                <a:srgbClr val="FFFF00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Electronics for readout</a:t>
            </a:r>
          </a:p>
        </p:txBody>
      </p:sp>
      <p:pic>
        <p:nvPicPr>
          <p:cNvPr id="32" name="Picture 8" descr="JTAGv2_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267199"/>
            <a:ext cx="2362200" cy="157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</p:pic>
      <p:grpSp>
        <p:nvGrpSpPr>
          <p:cNvPr id="2" name="Group 24"/>
          <p:cNvGrpSpPr/>
          <p:nvPr/>
        </p:nvGrpSpPr>
        <p:grpSpPr>
          <a:xfrm>
            <a:off x="4367590" y="1143000"/>
            <a:ext cx="4852610" cy="5181600"/>
            <a:chOff x="4367590" y="1143000"/>
            <a:chExt cx="4852610" cy="5181600"/>
          </a:xfrm>
        </p:grpSpPr>
        <p:grpSp>
          <p:nvGrpSpPr>
            <p:cNvPr id="3" name="Group 16"/>
            <p:cNvGrpSpPr/>
            <p:nvPr/>
          </p:nvGrpSpPr>
          <p:grpSpPr>
            <a:xfrm>
              <a:off x="4507523" y="4267200"/>
              <a:ext cx="3950367" cy="1786354"/>
              <a:chOff x="2895600" y="3657600"/>
              <a:chExt cx="6041737" cy="1786354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8654907" y="3657600"/>
                <a:ext cx="2824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895600" y="5105400"/>
                <a:ext cx="2824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 charset="0"/>
                  <a:ea typeface="ＭＳ Ｐゴシック" charset="-128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5630584" y="1295400"/>
              <a:ext cx="33610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ＭＳ Ｐゴシック" charset="-128"/>
                </a:rPr>
                <a:t>Contributions to </a:t>
              </a:r>
              <a:r>
                <a:rPr lang="en-US" sz="2400" dirty="0" smtClean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ＭＳ Ｐゴシック" charset="-128"/>
                </a:rPr>
                <a:t>ATLAS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ＭＳ Ｐゴシック" charset="-128"/>
                </a:rPr>
                <a:t>15 members</a:t>
              </a:r>
              <a:endParaRPr lang="en-US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33" name="Picture 15" descr="ATLAS_LOGO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1143000"/>
              <a:ext cx="889000" cy="1143000"/>
            </a:xfrm>
            <a:prstGeom prst="rect">
              <a:avLst/>
            </a:prstGeom>
            <a:noFill/>
          </p:spPr>
        </p:pic>
        <p:pic>
          <p:nvPicPr>
            <p:cNvPr id="35" name="Picture 17" descr="Picture 3"/>
            <p:cNvPicPr>
              <a:picLocks noChangeAspect="1" noChangeArrowheads="1"/>
            </p:cNvPicPr>
            <p:nvPr/>
          </p:nvPicPr>
          <p:blipFill>
            <a:blip r:embed="rId7">
              <a:lum bright="8000"/>
            </a:blip>
            <a:srcRect/>
            <a:stretch>
              <a:fillRect/>
            </a:stretch>
          </p:blipFill>
          <p:spPr bwMode="auto">
            <a:xfrm>
              <a:off x="4648200" y="2209800"/>
              <a:ext cx="2780056" cy="2057400"/>
            </a:xfrm>
            <a:prstGeom prst="rect">
              <a:avLst/>
            </a:prstGeom>
            <a:noFill/>
            <a:effectLst>
              <a:outerShdw blurRad="38100" dist="38099" dir="2700000" algn="ctr" rotWithShape="0">
                <a:srgbClr val="000000"/>
              </a:outerShdw>
            </a:effectLst>
          </p:spPr>
        </p:pic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7467600" y="2209800"/>
              <a:ext cx="1676400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ＭＳ Ｐゴシック" charset="-128"/>
                </a:rPr>
                <a:t>Tile calorimeter</a:t>
              </a:r>
              <a:r>
                <a:rPr lang="en-GB" sz="16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ＭＳ Ｐゴシック" charset="-128"/>
                </a:rPr>
                <a:t>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ＭＳ Ｐゴシック" charset="-128"/>
                </a:rPr>
                <a:t>Bratislava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ＭＳ Ｐゴシック" charset="-128"/>
                </a:rPr>
                <a:t>Iron tiles produced in Dubnica</a:t>
              </a:r>
            </a:p>
          </p:txBody>
        </p:sp>
        <p:sp>
          <p:nvSpPr>
            <p:cNvPr id="37" name="Rectangle 21"/>
            <p:cNvSpPr>
              <a:spLocks noChangeArrowheads="1"/>
            </p:cNvSpPr>
            <p:nvPr/>
          </p:nvSpPr>
          <p:spPr bwMode="auto">
            <a:xfrm>
              <a:off x="4676260" y="2209800"/>
              <a:ext cx="27368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>
                  <a:solidFill>
                    <a:srgbClr val="EAEAEA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Tile calorimeter in test beam</a:t>
              </a:r>
            </a:p>
          </p:txBody>
        </p:sp>
        <p:sp>
          <p:nvSpPr>
            <p:cNvPr id="38" name="Rectangle 22"/>
            <p:cNvSpPr>
              <a:spLocks noChangeArrowheads="1"/>
            </p:cNvSpPr>
            <p:nvPr/>
          </p:nvSpPr>
          <p:spPr bwMode="auto">
            <a:xfrm>
              <a:off x="4367590" y="6016823"/>
              <a:ext cx="48526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ＭＳ Ｐゴシック" charset="-128"/>
                </a:rPr>
                <a:t>Lifting devices for calorimeter modules produced in Pre</a:t>
              </a:r>
              <a:r>
                <a:rPr lang="en-GB" sz="14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Arial" pitchFamily="-112" charset="0"/>
                  <a:cs typeface="Arial" pitchFamily="-112" charset="0"/>
                </a:rPr>
                <a:t>šov</a:t>
              </a:r>
            </a:p>
          </p:txBody>
        </p:sp>
        <p:pic>
          <p:nvPicPr>
            <p:cNvPr id="40" name="Picture 18" descr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48200" y="4338682"/>
              <a:ext cx="1901825" cy="1565231"/>
            </a:xfrm>
            <a:prstGeom prst="rect">
              <a:avLst/>
            </a:prstGeom>
            <a:noFill/>
            <a:effectLst>
              <a:outerShdw blurRad="38100" dist="38099" dir="2700000" algn="ctr" rotWithShape="0">
                <a:srgbClr val="000000"/>
              </a:outerShdw>
            </a:effectLst>
          </p:spPr>
        </p:pic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6553200" y="4800600"/>
              <a:ext cx="2590800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GB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Arial" pitchFamily="-112" charset="0"/>
                  <a:cs typeface="Arial" pitchFamily="-112" charset="0"/>
                </a:rPr>
                <a:t>Electronics cards for LAr endcap calorimeter: </a:t>
              </a:r>
              <a:r>
                <a:rPr lang="en-GB" sz="1600" dirty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Arial" charset="0"/>
                  <a:ea typeface="Arial" pitchFamily="-112" charset="0"/>
                  <a:cs typeface="Arial" pitchFamily="-112" charset="0"/>
                </a:rPr>
                <a:t>Košice</a:t>
              </a:r>
              <a:endParaRPr lang="en-GB" sz="24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23" name="Picture 22" descr="cern_logo_1.png"/>
          <p:cNvPicPr>
            <a:picLocks noChangeAspect="1"/>
          </p:cNvPicPr>
          <p:nvPr/>
        </p:nvPicPr>
        <p:blipFill>
          <a:blip r:embed="rId9">
            <a:lum bright="100000" contrast="-100000"/>
          </a:blip>
          <a:stretch>
            <a:fillRect/>
          </a:stretch>
        </p:blipFill>
        <p:spPr>
          <a:xfrm>
            <a:off x="8244407" y="116632"/>
            <a:ext cx="792087" cy="778885"/>
          </a:xfrm>
          <a:prstGeom prst="rect">
            <a:avLst/>
          </a:prstGeom>
          <a:effectLst>
            <a:outerShdw blurRad="38100" dist="38100" dir="2700000" algn="tl" rotWithShape="0">
              <a:prstClr val="black"/>
            </a:outerShdw>
          </a:effectLst>
        </p:spPr>
      </p:pic>
      <p:pic>
        <p:nvPicPr>
          <p:cNvPr id="25" name="Picture 41" descr="lo-lgfla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0377" y="108620"/>
            <a:ext cx="1211263" cy="800100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493564" y="1524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  Slovakia and CERN</a:t>
            </a:r>
            <a:endParaRPr lang="en-GB" sz="3600" dirty="0">
              <a:solidFill>
                <a:srgbClr val="FFFF00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8073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1" descr="lo-lgfla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77" y="108620"/>
            <a:ext cx="1211263" cy="800100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0" y="1219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Contributions to LHC project from Industry in Slovakia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812925"/>
            <a:ext cx="3962400" cy="2378075"/>
          </a:xfrm>
          <a:prstGeom prst="rect">
            <a:avLst/>
          </a:prstGeom>
          <a:noFill/>
          <a:ln w="6480">
            <a:solidFill>
              <a:srgbClr val="9999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597478" y="4931227"/>
            <a:ext cx="3048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Robots </a:t>
            </a: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Arial" pitchFamily="-112" charset="0"/>
                <a:cs typeface="Arial" pitchFamily="-112" charset="0"/>
              </a:rPr>
              <a:t>carry LHC magnets and align them with magnet support jacks made by 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ZŤS </a:t>
            </a:r>
            <a:r>
              <a:rPr lang="en-GB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(</a:t>
            </a:r>
            <a:r>
              <a:rPr lang="en-GB" sz="1600" dirty="0" err="1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Závody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 </a:t>
            </a:r>
            <a:r>
              <a:rPr lang="en-GB" sz="1600" dirty="0" err="1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ťažkého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 </a:t>
            </a:r>
            <a:r>
              <a:rPr lang="en-GB" sz="1600" dirty="0" err="1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strojárenstva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, </a:t>
            </a:r>
            <a:r>
              <a:rPr lang="en-GB" sz="1600" dirty="0" err="1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Arial" pitchFamily="-112" charset="0"/>
                <a:cs typeface="Arial" pitchFamily="-112" charset="0"/>
              </a:rPr>
              <a:t>Košice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Arial" pitchFamily="-112" charset="0"/>
                <a:cs typeface="Arial" pitchFamily="-112" charset="0"/>
              </a:rPr>
              <a:t>)</a:t>
            </a:r>
            <a:endParaRPr lang="en-GB" sz="1600" dirty="0">
              <a:solidFill>
                <a:srgbClr val="EAEAEA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0" y="2514600"/>
            <a:ext cx="20574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Blue cryostat for LHC dipoles produced at SES (</a:t>
            </a:r>
            <a:r>
              <a:rPr lang="en-GB" sz="1600" dirty="0" err="1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Slovenské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 </a:t>
            </a:r>
            <a:r>
              <a:rPr lang="en-GB" sz="1600" dirty="0" err="1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energetické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 </a:t>
            </a:r>
            <a:r>
              <a:rPr lang="en-GB" sz="1600" dirty="0" err="1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strojárne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, </a:t>
            </a:r>
            <a:r>
              <a:rPr lang="en-GB" sz="1600" dirty="0" err="1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Tlmače</a:t>
            </a:r>
            <a:r>
              <a:rPr lang="en-GB" sz="1600" dirty="0" smtClean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)</a:t>
            </a:r>
            <a:endParaRPr lang="en-GB" sz="1600" dirty="0">
              <a:solidFill>
                <a:srgbClr val="EAEAEA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pic>
        <p:nvPicPr>
          <p:cNvPr id="31" name="Picture 6" descr="lhc_award_z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962400"/>
            <a:ext cx="37338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553200" y="5943600"/>
            <a:ext cx="186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LHC award to ZTS</a:t>
            </a:r>
            <a:endParaRPr lang="en-GB" sz="2000" dirty="0">
              <a:solidFill>
                <a:srgbClr val="FFFFFF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 flipV="1">
            <a:off x="1371600" y="2209800"/>
            <a:ext cx="1295400" cy="304800"/>
          </a:xfrm>
          <a:prstGeom prst="line">
            <a:avLst/>
          </a:prstGeom>
          <a:noFill/>
          <a:ln w="44450" cap="flat" cmpd="sng" algn="ctr">
            <a:solidFill>
              <a:srgbClr val="477093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38100" dist="38100" dir="2700000">
              <a:srgbClr val="000000">
                <a:alpha val="82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 flipV="1">
            <a:off x="2667000" y="3352800"/>
            <a:ext cx="1295400" cy="1295400"/>
          </a:xfrm>
          <a:prstGeom prst="line">
            <a:avLst/>
          </a:prstGeom>
          <a:noFill/>
          <a:ln w="41275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381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 flipV="1">
            <a:off x="7467600" y="5486400"/>
            <a:ext cx="76200" cy="533400"/>
          </a:xfrm>
          <a:prstGeom prst="line">
            <a:avLst/>
          </a:prstGeom>
          <a:noFill/>
          <a:ln w="38100" cap="flat" cmpd="sng" algn="ctr">
            <a:solidFill>
              <a:srgbClr val="C7EEF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25400" dist="38100" dir="2700000">
              <a:schemeClr val="tx1">
                <a:alpha val="6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4" name="Picture 13" descr="cern_logo_1.png"/>
          <p:cNvPicPr>
            <a:picLocks noChangeAspect="1"/>
          </p:cNvPicPr>
          <p:nvPr/>
        </p:nvPicPr>
        <p:blipFill>
          <a:blip r:embed="rId6">
            <a:lum bright="100000" contrast="-100000"/>
          </a:blip>
          <a:stretch>
            <a:fillRect/>
          </a:stretch>
        </p:blipFill>
        <p:spPr>
          <a:xfrm>
            <a:off x="8244407" y="116632"/>
            <a:ext cx="792087" cy="778885"/>
          </a:xfrm>
          <a:prstGeom prst="rect">
            <a:avLst/>
          </a:prstGeom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493564" y="1524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  Slovakia and CERN</a:t>
            </a:r>
            <a:endParaRPr lang="en-GB" sz="3600" dirty="0">
              <a:solidFill>
                <a:srgbClr val="FFFF00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4871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2253"/>
            <a:ext cx="9144000" cy="1018953"/>
          </a:xfrm>
        </p:spPr>
        <p:txBody>
          <a:bodyPr anchor="ctr"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History of CERN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677" y="810228"/>
            <a:ext cx="7380613" cy="206029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Laboratory was conceived on July 1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1953,             by and at UNESCO (itself 8 years old at that time,             still they consider us as their baby)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Born after 15 month, on September 29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1954                  (t(  (we are few months  after 60 birthday!)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mean time excavation works started on May 17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1954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79" y="810228"/>
            <a:ext cx="2079333" cy="1597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788812"/>
            <a:ext cx="5421582" cy="3785286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088292" y="2888806"/>
            <a:ext cx="3626646" cy="206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I was born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-2911" r="-14680" b="2911"/>
          <a:stretch/>
        </p:blipFill>
        <p:spPr>
          <a:xfrm>
            <a:off x="5984119" y="3214148"/>
            <a:ext cx="3564995" cy="2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2" accel="33333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2" accel="3333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0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835711"/>
            <a:ext cx="8769993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2" descr="flags"/>
          <p:cNvPicPr>
            <a:picLocks noChangeAspect="1" noChangeArrowheads="1"/>
          </p:cNvPicPr>
          <p:nvPr/>
        </p:nvPicPr>
        <p:blipFill>
          <a:blip r:embed="rId3">
            <a:lum bright="-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-76200" y="19504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919" y="1299753"/>
            <a:ext cx="4641448" cy="1841182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an example (probably unique)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of international collaboration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acting independently of political 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views and religions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bringing people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together,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always well ahead of 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political decisions 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33" y="236769"/>
            <a:ext cx="9590293" cy="63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1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E1A9C4C-1871-3348-B7D6-ACA2480456CB}" type="slidenum">
              <a:rPr lang="en-US" sz="1200" b="1">
                <a:solidFill>
                  <a:srgbClr val="898989"/>
                </a:solidFill>
                <a:latin typeface="Arial" charset="0"/>
                <a:ea typeface="ＭＳ Ｐゴシック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b="1" dirty="0">
              <a:solidFill>
                <a:srgbClr val="898989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24581" name="Picture 2" descr="flags"/>
          <p:cNvPicPr>
            <a:picLocks noChangeAspect="1" noChangeArrowheads="1"/>
          </p:cNvPicPr>
          <p:nvPr/>
        </p:nvPicPr>
        <p:blipFill>
          <a:blip r:embed="rId3">
            <a:lum bright="-2000" contrast="-2000"/>
          </a:blip>
          <a:srcRect t="1666"/>
          <a:stretch>
            <a:fillRect/>
          </a:stretch>
        </p:blipFill>
        <p:spPr bwMode="auto">
          <a:xfrm>
            <a:off x="-76200" y="0"/>
            <a:ext cx="93726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0"/>
            <a:ext cx="906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CERN</a:t>
            </a:r>
            <a:r>
              <a:rPr lang="en-GB" sz="36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 was founded 1954: </a:t>
            </a: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12 European States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	</a:t>
            </a: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     “Science for Peace”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000" dirty="0" smtClean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Today: 21 Member States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1475656" y="3933056"/>
            <a:ext cx="7668344" cy="2880320"/>
          </a:xfrm>
          <a:prstGeom prst="rect">
            <a:avLst/>
          </a:prstGeom>
          <a:gradFill rotWithShape="1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857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defRPr/>
            </a:pP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Member </a:t>
            </a: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States: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Austria, Belgium, Bulgaria,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the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Czech Republic, Denmark, Finland, France, Germany, Greece, Hungary,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Israel,</a:t>
            </a: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Italy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,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the Netherlands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, Norway, Poland, Portugal, Slovakia, Spain, Sweden, Switzerland and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</a:t>
            </a:r>
            <a:b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</a:b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the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United 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Kingdom </a:t>
            </a:r>
          </a:p>
          <a:p>
            <a:pPr marL="857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defRPr/>
            </a:pP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Candidate for Accession: 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Romania</a:t>
            </a:r>
          </a:p>
          <a:p>
            <a:pPr marL="857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Associate Member in Pre-Stage to Membership: </a:t>
            </a:r>
            <a:r>
              <a:rPr 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Serbia</a:t>
            </a:r>
          </a:p>
          <a:p>
            <a:pPr marL="857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Applicant States for Membership or Associate Membership: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</a:b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Brazil, Croatia, Cyprus, Pakistan, Russia, Slovenia, Turkey, Ukraine </a:t>
            </a:r>
            <a:endParaRPr lang="en-GB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  <a:p>
            <a:pPr marL="85725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defRPr/>
            </a:pP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Observers </a:t>
            </a: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to Council: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India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, Japan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,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Russia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, 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Turkey, United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States of 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America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;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European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Commission and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UNESCO 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76200" y="2133600"/>
            <a:ext cx="3810000" cy="137160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65000"/>
              <a:defRPr/>
            </a:pPr>
            <a:r>
              <a:rPr lang="en-GB" sz="2000" dirty="0" smtClean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  ~ 2300 </a:t>
            </a: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staff</a:t>
            </a:r>
            <a:endParaRPr lang="en-GB" sz="2000" dirty="0" smtClean="0">
              <a:solidFill>
                <a:srgbClr val="EAEAEA"/>
              </a:solidFill>
              <a:effectLst>
                <a:outerShdw blurRad="50800" dist="38100" dir="2700000">
                  <a:srgbClr val="000000"/>
                </a:outerShdw>
              </a:effectLst>
              <a:latin typeface="Arial" charset="0"/>
              <a:ea typeface="ＭＳ Ｐゴシック" charset="-128"/>
            </a:endParaRPr>
          </a:p>
          <a:p>
            <a:pPr marL="171450" indent="-1714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65000"/>
              <a:defRPr/>
            </a:pPr>
            <a:r>
              <a:rPr lang="en-GB" sz="2000" dirty="0" smtClean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  ~ 1600 </a:t>
            </a: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other paid personnel</a:t>
            </a:r>
            <a:endParaRPr lang="en-GB" sz="2000" dirty="0" smtClean="0">
              <a:solidFill>
                <a:srgbClr val="EAEAEA"/>
              </a:solidFill>
              <a:effectLst>
                <a:outerShdw blurRad="50800" dist="38100" dir="2700000">
                  <a:srgbClr val="000000"/>
                </a:outerShdw>
              </a:effectLst>
              <a:latin typeface="Arial" charset="0"/>
              <a:ea typeface="ＭＳ Ｐゴシック" charset="-128"/>
            </a:endParaRPr>
          </a:p>
          <a:p>
            <a:pPr marL="171450" indent="-1714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65000"/>
              <a:defRPr/>
            </a:pPr>
            <a:r>
              <a:rPr lang="en-GB" sz="2000" dirty="0" smtClean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  ~ 10500 scientific users</a:t>
            </a:r>
          </a:p>
          <a:p>
            <a:pPr marL="171450" indent="-171450" fontAlgn="base">
              <a:spcBef>
                <a:spcPct val="20000"/>
              </a:spcBef>
              <a:spcAft>
                <a:spcPct val="0"/>
              </a:spcAft>
              <a:buSzPct val="65000"/>
              <a:defRPr/>
            </a:pPr>
            <a:r>
              <a:rPr lang="en-GB" sz="2000" dirty="0" smtClean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  Budget </a:t>
            </a: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(</a:t>
            </a:r>
            <a:r>
              <a:rPr lang="en-GB" sz="2000" dirty="0" smtClean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2014) ~1000 </a:t>
            </a: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MCHF</a:t>
            </a:r>
          </a:p>
        </p:txBody>
      </p:sp>
      <p:pic>
        <p:nvPicPr>
          <p:cNvPr id="11" name="Picture 10" descr="cern_logo_1.png"/>
          <p:cNvPicPr>
            <a:picLocks noChangeAspect="1"/>
          </p:cNvPicPr>
          <p:nvPr/>
        </p:nvPicPr>
        <p:blipFill>
          <a:blip r:embed="rId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2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29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ld_users_by_Inst_2014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68042"/>
            <a:ext cx="8532440" cy="5899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813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ＭＳ Ｐゴシック" charset="-128"/>
              </a:rPr>
              <a:t>  Science is getting more and more global</a:t>
            </a:r>
            <a:endParaRPr lang="en-GB" sz="320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ea typeface="ＭＳ Ｐゴシック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39072" y="4665138"/>
            <a:ext cx="6096000" cy="484632"/>
            <a:chOff x="2133600" y="5342411"/>
            <a:chExt cx="6096000" cy="484632"/>
          </a:xfrm>
        </p:grpSpPr>
        <p:sp>
          <p:nvSpPr>
            <p:cNvPr id="6" name="Left Arrow 5"/>
            <p:cNvSpPr/>
            <p:nvPr/>
          </p:nvSpPr>
          <p:spPr bwMode="auto">
            <a:xfrm>
              <a:off x="2133600" y="5342411"/>
              <a:ext cx="6096000" cy="484632"/>
            </a:xfrm>
            <a:prstGeom prst="leftArrow">
              <a:avLst/>
            </a:prstGeom>
            <a:solidFill>
              <a:srgbClr val="0B87CB"/>
            </a:solidFill>
            <a:ln w="9525" cap="flat" cmpd="sng" algn="ctr">
              <a:solidFill>
                <a:srgbClr val="0B87C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38100" dir="2700000">
                <a:srgbClr val="000000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Arial" pitchFamily="19" charset="0"/>
                <a:ea typeface="ＭＳ Ｐゴシック" pitchFamily="19" charset="-128"/>
                <a:cs typeface="ＭＳ Ｐゴシック" pitchFamily="19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09800" y="5403113"/>
              <a:ext cx="5746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CERN: 16 staff, </a:t>
              </a:r>
              <a:r>
                <a:rPr lang="en-GB" sz="16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4</a:t>
              </a:r>
              <a:r>
                <a:rPr lang="en-GB" sz="16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 fellows, 1 doctoral and 2 technical students</a:t>
              </a:r>
              <a:endParaRPr lang="en-GB" sz="16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693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310825"/>
            <a:ext cx="6172200" cy="5181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</a:t>
            </a:r>
            <a:r>
              <a:rPr lang="en-GB" sz="2400" dirty="0" smtClean="0">
                <a:solidFill>
                  <a:srgbClr val="FCF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forward</a:t>
            </a:r>
            <a:r>
              <a:rPr lang="en-GB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frontiers of knowledge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GB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secrets of the Big Bang …what was the matter like within the first moments of the Universe’s existence?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technologies for accelerators and detectors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technology - the Web and the GRID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Medicine - diagnosis and therapy</a:t>
            </a:r>
            <a:endParaRPr lang="en-GB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scientists and engineers of tomorrow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people from different countries and cultures</a:t>
            </a:r>
            <a:endParaRPr lang="en-GB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8413" y="990600"/>
            <a:ext cx="12176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9625" y="283845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3225" y="2819400"/>
            <a:ext cx="1600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8" name="Picture 1034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4425950"/>
            <a:ext cx="14478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3" name="Picture 1039" descr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3200" y="5638800"/>
            <a:ext cx="2057400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4" name="Picture 1040" descr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23150" y="4427538"/>
            <a:ext cx="156845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8400" y="1219200"/>
            <a:ext cx="1265238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grpSp>
        <p:nvGrpSpPr>
          <p:cNvPr id="2" name="Group 15"/>
          <p:cNvGrpSpPr/>
          <p:nvPr/>
        </p:nvGrpSpPr>
        <p:grpSpPr>
          <a:xfrm>
            <a:off x="0" y="0"/>
            <a:ext cx="1714500" cy="1304925"/>
            <a:chOff x="0" y="0"/>
            <a:chExt cx="1714500" cy="1304925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6399" name="Picture 13" descr="Picture 2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6"/>
          <p:cNvGrpSpPr/>
          <p:nvPr/>
        </p:nvGrpSpPr>
        <p:grpSpPr>
          <a:xfrm>
            <a:off x="2514600" y="1752600"/>
            <a:ext cx="3505200" cy="2743200"/>
            <a:chOff x="0" y="0"/>
            <a:chExt cx="1714500" cy="1304925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9" name="Picture 13" descr="Picture 2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itle 1"/>
          <p:cNvSpPr txBox="1">
            <a:spLocks/>
          </p:cNvSpPr>
          <p:nvPr/>
        </p:nvSpPr>
        <p:spPr>
          <a:xfrm>
            <a:off x="1063625" y="200247"/>
            <a:ext cx="7772400" cy="10189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of CERN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31749" name="Picture 3" descr="CMB_Timeline150n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34950" y="3048000"/>
            <a:ext cx="14176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Big Bang</a:t>
            </a:r>
            <a:endParaRPr lang="de-DE" sz="2000" dirty="0">
              <a:solidFill>
                <a:srgbClr val="EAEAEA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1751" name="Rectangle 5"/>
          <p:cNvSpPr>
            <a:spLocks noChangeArrowheads="1"/>
          </p:cNvSpPr>
          <p:nvPr/>
        </p:nvSpPr>
        <p:spPr bwMode="auto">
          <a:xfrm>
            <a:off x="0" y="16690"/>
            <a:ext cx="9144000" cy="157184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Next Scientific Challenge: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000" dirty="0" smtClean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to understand the very first moments of our Universe after the Big Bang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28800" y="5524500"/>
            <a:ext cx="6826250" cy="974725"/>
            <a:chOff x="1152" y="3384"/>
            <a:chExt cx="4300" cy="614"/>
          </a:xfrm>
        </p:grpSpPr>
        <p:sp>
          <p:nvSpPr>
            <p:cNvPr id="31753" name="Line 7"/>
            <p:cNvSpPr>
              <a:spLocks noChangeShapeType="1"/>
            </p:cNvSpPr>
            <p:nvPr/>
          </p:nvSpPr>
          <p:spPr bwMode="auto">
            <a:xfrm>
              <a:off x="1152" y="3702"/>
              <a:ext cx="3648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9160" name="Rectangle 8"/>
            <p:cNvSpPr>
              <a:spLocks noChangeArrowheads="1"/>
            </p:cNvSpPr>
            <p:nvPr/>
          </p:nvSpPr>
          <p:spPr bwMode="auto">
            <a:xfrm>
              <a:off x="4804" y="3552"/>
              <a:ext cx="648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4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Today</a:t>
              </a:r>
            </a:p>
          </p:txBody>
        </p:sp>
        <p:sp>
          <p:nvSpPr>
            <p:cNvPr id="49161" name="Rectangle 9"/>
            <p:cNvSpPr>
              <a:spLocks noChangeArrowheads="1"/>
            </p:cNvSpPr>
            <p:nvPr/>
          </p:nvSpPr>
          <p:spPr bwMode="auto">
            <a:xfrm>
              <a:off x="2105" y="3384"/>
              <a:ext cx="1604" cy="2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400" dirty="0" smtClean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13.8 </a:t>
              </a:r>
              <a:r>
                <a:rPr lang="en-GB" sz="24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Billion Years</a:t>
              </a:r>
            </a:p>
          </p:txBody>
        </p:sp>
        <p:sp>
          <p:nvSpPr>
            <p:cNvPr id="49162" name="Rectangle 10"/>
            <p:cNvSpPr>
              <a:spLocks noChangeArrowheads="1"/>
            </p:cNvSpPr>
            <p:nvPr/>
          </p:nvSpPr>
          <p:spPr bwMode="auto">
            <a:xfrm>
              <a:off x="2519" y="3710"/>
              <a:ext cx="779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4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10</a:t>
              </a:r>
              <a:r>
                <a:rPr lang="de-DE" sz="2400" baseline="300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28</a:t>
              </a:r>
              <a:r>
                <a:rPr lang="de-DE" sz="24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cm</a:t>
              </a:r>
              <a:endParaRPr lang="en-US" sz="24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31757" name="Line 11"/>
            <p:cNvSpPr>
              <a:spLocks noChangeShapeType="1"/>
            </p:cNvSpPr>
            <p:nvPr/>
          </p:nvSpPr>
          <p:spPr bwMode="auto">
            <a:xfrm>
              <a:off x="1152" y="3552"/>
              <a:ext cx="0" cy="2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17908534">
            <a:off x="7709453" y="3522695"/>
            <a:ext cx="739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WMAP</a:t>
            </a:r>
            <a:endParaRPr lang="en-GB" sz="140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charset="0"/>
              <a:ea typeface="ＭＳ Ｐゴシック" charset="-128"/>
            </a:endParaRPr>
          </a:p>
        </p:txBody>
      </p:sp>
      <p:pic>
        <p:nvPicPr>
          <p:cNvPr id="15" name="Picture 14" descr="cern_logo_1.png"/>
          <p:cNvPicPr>
            <a:picLocks noChangeAspect="1"/>
          </p:cNvPicPr>
          <p:nvPr/>
        </p:nvPicPr>
        <p:blipFill>
          <a:blip r:embed="rId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86408" y="4631683"/>
            <a:ext cx="2520280" cy="1541785"/>
            <a:chOff x="2051720" y="4581128"/>
            <a:chExt cx="2520280" cy="1541785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flipV="1">
              <a:off x="2051720" y="4581128"/>
              <a:ext cx="0" cy="129614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123728" y="5661248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380,000 years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703" y="-99797"/>
            <a:ext cx="7772400" cy="1018953"/>
          </a:xfrm>
        </p:spPr>
        <p:txBody>
          <a:bodyPr>
            <a:normAutofit/>
          </a:bodyPr>
          <a:lstStyle/>
          <a:p>
            <a:r>
              <a:rPr lang="en-GB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Veľký</a:t>
            </a:r>
            <a:r>
              <a:rPr lang="en-GB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resk</a:t>
            </a:r>
            <a:r>
              <a:rPr lang="en-GB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Slovensku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835711"/>
            <a:ext cx="8769993" cy="645633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19/09/2014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60 Years of CERN - 18th Conference of Czech and Slovak Physicists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10D0-7B08-4D71-97C5-7A8D23D46168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75" y="1604357"/>
            <a:ext cx="4907081" cy="4378473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90945" y="4314305"/>
            <a:ext cx="3541222" cy="1072342"/>
          </a:xfrm>
          <a:custGeom>
            <a:avLst/>
            <a:gdLst>
              <a:gd name="connsiteX0" fmla="*/ 0 w 2277719"/>
              <a:gd name="connsiteY0" fmla="*/ 606829 h 698269"/>
              <a:gd name="connsiteX1" fmla="*/ 0 w 2277719"/>
              <a:gd name="connsiteY1" fmla="*/ 606829 h 698269"/>
              <a:gd name="connsiteX2" fmla="*/ 216130 w 2277719"/>
              <a:gd name="connsiteY2" fmla="*/ 623454 h 698269"/>
              <a:gd name="connsiteX3" fmla="*/ 299258 w 2277719"/>
              <a:gd name="connsiteY3" fmla="*/ 648392 h 698269"/>
              <a:gd name="connsiteX4" fmla="*/ 340821 w 2277719"/>
              <a:gd name="connsiteY4" fmla="*/ 665018 h 698269"/>
              <a:gd name="connsiteX5" fmla="*/ 382385 w 2277719"/>
              <a:gd name="connsiteY5" fmla="*/ 673331 h 698269"/>
              <a:gd name="connsiteX6" fmla="*/ 415636 w 2277719"/>
              <a:gd name="connsiteY6" fmla="*/ 681643 h 698269"/>
              <a:gd name="connsiteX7" fmla="*/ 482138 w 2277719"/>
              <a:gd name="connsiteY7" fmla="*/ 698269 h 698269"/>
              <a:gd name="connsiteX8" fmla="*/ 648392 w 2277719"/>
              <a:gd name="connsiteY8" fmla="*/ 681643 h 698269"/>
              <a:gd name="connsiteX9" fmla="*/ 673330 w 2277719"/>
              <a:gd name="connsiteY9" fmla="*/ 673331 h 698269"/>
              <a:gd name="connsiteX10" fmla="*/ 706581 w 2277719"/>
              <a:gd name="connsiteY10" fmla="*/ 656705 h 698269"/>
              <a:gd name="connsiteX11" fmla="*/ 1388225 w 2277719"/>
              <a:gd name="connsiteY11" fmla="*/ 648392 h 698269"/>
              <a:gd name="connsiteX12" fmla="*/ 1413163 w 2277719"/>
              <a:gd name="connsiteY12" fmla="*/ 631767 h 698269"/>
              <a:gd name="connsiteX13" fmla="*/ 1471352 w 2277719"/>
              <a:gd name="connsiteY13" fmla="*/ 615141 h 698269"/>
              <a:gd name="connsiteX14" fmla="*/ 1521229 w 2277719"/>
              <a:gd name="connsiteY14" fmla="*/ 598516 h 698269"/>
              <a:gd name="connsiteX15" fmla="*/ 1629294 w 2277719"/>
              <a:gd name="connsiteY15" fmla="*/ 581891 h 698269"/>
              <a:gd name="connsiteX16" fmla="*/ 1903614 w 2277719"/>
              <a:gd name="connsiteY16" fmla="*/ 581891 h 698269"/>
              <a:gd name="connsiteX17" fmla="*/ 1928552 w 2277719"/>
              <a:gd name="connsiteY17" fmla="*/ 598516 h 698269"/>
              <a:gd name="connsiteX18" fmla="*/ 1978429 w 2277719"/>
              <a:gd name="connsiteY18" fmla="*/ 615141 h 698269"/>
              <a:gd name="connsiteX19" fmla="*/ 2003367 w 2277719"/>
              <a:gd name="connsiteY19" fmla="*/ 623454 h 698269"/>
              <a:gd name="connsiteX20" fmla="*/ 2144683 w 2277719"/>
              <a:gd name="connsiteY20" fmla="*/ 615141 h 698269"/>
              <a:gd name="connsiteX21" fmla="*/ 2177934 w 2277719"/>
              <a:gd name="connsiteY21" fmla="*/ 590203 h 698269"/>
              <a:gd name="connsiteX22" fmla="*/ 2202872 w 2277719"/>
              <a:gd name="connsiteY22" fmla="*/ 556952 h 698269"/>
              <a:gd name="connsiteX23" fmla="*/ 2236123 w 2277719"/>
              <a:gd name="connsiteY23" fmla="*/ 507076 h 698269"/>
              <a:gd name="connsiteX24" fmla="*/ 2261061 w 2277719"/>
              <a:gd name="connsiteY24" fmla="*/ 498763 h 698269"/>
              <a:gd name="connsiteX25" fmla="*/ 2277687 w 2277719"/>
              <a:gd name="connsiteY25" fmla="*/ 448887 h 698269"/>
              <a:gd name="connsiteX26" fmla="*/ 2269374 w 2277719"/>
              <a:gd name="connsiteY26" fmla="*/ 249381 h 698269"/>
              <a:gd name="connsiteX27" fmla="*/ 2261061 w 2277719"/>
              <a:gd name="connsiteY27" fmla="*/ 224443 h 698269"/>
              <a:gd name="connsiteX28" fmla="*/ 2244436 w 2277719"/>
              <a:gd name="connsiteY28" fmla="*/ 199505 h 698269"/>
              <a:gd name="connsiteX29" fmla="*/ 2236123 w 2277719"/>
              <a:gd name="connsiteY29" fmla="*/ 166254 h 698269"/>
              <a:gd name="connsiteX30" fmla="*/ 2202872 w 2277719"/>
              <a:gd name="connsiteY30" fmla="*/ 108065 h 698269"/>
              <a:gd name="connsiteX31" fmla="*/ 2194560 w 2277719"/>
              <a:gd name="connsiteY31" fmla="*/ 83127 h 698269"/>
              <a:gd name="connsiteX32" fmla="*/ 2186247 w 2277719"/>
              <a:gd name="connsiteY32" fmla="*/ 33251 h 698269"/>
              <a:gd name="connsiteX33" fmla="*/ 2161309 w 2277719"/>
              <a:gd name="connsiteY33" fmla="*/ 16625 h 698269"/>
              <a:gd name="connsiteX34" fmla="*/ 2111432 w 2277719"/>
              <a:gd name="connsiteY34" fmla="*/ 0 h 698269"/>
              <a:gd name="connsiteX35" fmla="*/ 1712421 w 2277719"/>
              <a:gd name="connsiteY35" fmla="*/ 8312 h 698269"/>
              <a:gd name="connsiteX36" fmla="*/ 1687483 w 2277719"/>
              <a:gd name="connsiteY36" fmla="*/ 16625 h 698269"/>
              <a:gd name="connsiteX37" fmla="*/ 1620981 w 2277719"/>
              <a:gd name="connsiteY37" fmla="*/ 24938 h 698269"/>
              <a:gd name="connsiteX38" fmla="*/ 1354974 w 2277719"/>
              <a:gd name="connsiteY38" fmla="*/ 16625 h 698269"/>
              <a:gd name="connsiteX39" fmla="*/ 1271847 w 2277719"/>
              <a:gd name="connsiteY39" fmla="*/ 16625 h 698269"/>
              <a:gd name="connsiteX40" fmla="*/ 1205345 w 2277719"/>
              <a:gd name="connsiteY40" fmla="*/ 33251 h 698269"/>
              <a:gd name="connsiteX41" fmla="*/ 1172094 w 2277719"/>
              <a:gd name="connsiteY41" fmla="*/ 41563 h 698269"/>
              <a:gd name="connsiteX42" fmla="*/ 1122218 w 2277719"/>
              <a:gd name="connsiteY42" fmla="*/ 58189 h 698269"/>
              <a:gd name="connsiteX43" fmla="*/ 1097280 w 2277719"/>
              <a:gd name="connsiteY43" fmla="*/ 99752 h 698269"/>
              <a:gd name="connsiteX44" fmla="*/ 1080654 w 2277719"/>
              <a:gd name="connsiteY44" fmla="*/ 216131 h 698269"/>
              <a:gd name="connsiteX45" fmla="*/ 1055716 w 2277719"/>
              <a:gd name="connsiteY45" fmla="*/ 224443 h 698269"/>
              <a:gd name="connsiteX46" fmla="*/ 814647 w 2277719"/>
              <a:gd name="connsiteY46" fmla="*/ 216131 h 698269"/>
              <a:gd name="connsiteX47" fmla="*/ 789709 w 2277719"/>
              <a:gd name="connsiteY47" fmla="*/ 207818 h 698269"/>
              <a:gd name="connsiteX48" fmla="*/ 756458 w 2277719"/>
              <a:gd name="connsiteY48" fmla="*/ 199505 h 698269"/>
              <a:gd name="connsiteX49" fmla="*/ 739832 w 2277719"/>
              <a:gd name="connsiteY49" fmla="*/ 182880 h 698269"/>
              <a:gd name="connsiteX50" fmla="*/ 681643 w 2277719"/>
              <a:gd name="connsiteY50" fmla="*/ 199505 h 698269"/>
              <a:gd name="connsiteX51" fmla="*/ 598516 w 2277719"/>
              <a:gd name="connsiteY51" fmla="*/ 207818 h 698269"/>
              <a:gd name="connsiteX52" fmla="*/ 556952 w 2277719"/>
              <a:gd name="connsiteY52" fmla="*/ 216131 h 698269"/>
              <a:gd name="connsiteX53" fmla="*/ 482138 w 2277719"/>
              <a:gd name="connsiteY53" fmla="*/ 224443 h 698269"/>
              <a:gd name="connsiteX54" fmla="*/ 423949 w 2277719"/>
              <a:gd name="connsiteY54" fmla="*/ 241069 h 698269"/>
              <a:gd name="connsiteX55" fmla="*/ 340821 w 2277719"/>
              <a:gd name="connsiteY55" fmla="*/ 266007 h 698269"/>
              <a:gd name="connsiteX56" fmla="*/ 133003 w 2277719"/>
              <a:gd name="connsiteY56" fmla="*/ 274320 h 698269"/>
              <a:gd name="connsiteX57" fmla="*/ 74814 w 2277719"/>
              <a:gd name="connsiteY57" fmla="*/ 290945 h 698269"/>
              <a:gd name="connsiteX58" fmla="*/ 41563 w 2277719"/>
              <a:gd name="connsiteY58" fmla="*/ 324196 h 698269"/>
              <a:gd name="connsiteX59" fmla="*/ 0 w 2277719"/>
              <a:gd name="connsiteY59" fmla="*/ 606829 h 6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277719" h="698269">
                <a:moveTo>
                  <a:pt x="0" y="606829"/>
                </a:moveTo>
                <a:lnTo>
                  <a:pt x="0" y="606829"/>
                </a:lnTo>
                <a:cubicBezTo>
                  <a:pt x="87941" y="611457"/>
                  <a:pt x="139038" y="609437"/>
                  <a:pt x="216130" y="623454"/>
                </a:cubicBezTo>
                <a:cubicBezTo>
                  <a:pt x="238580" y="627536"/>
                  <a:pt x="281190" y="641165"/>
                  <a:pt x="299258" y="648392"/>
                </a:cubicBezTo>
                <a:cubicBezTo>
                  <a:pt x="313112" y="653934"/>
                  <a:pt x="326529" y="660730"/>
                  <a:pt x="340821" y="665018"/>
                </a:cubicBezTo>
                <a:cubicBezTo>
                  <a:pt x="354354" y="669078"/>
                  <a:pt x="368592" y="670266"/>
                  <a:pt x="382385" y="673331"/>
                </a:cubicBezTo>
                <a:cubicBezTo>
                  <a:pt x="393538" y="675809"/>
                  <a:pt x="404483" y="679165"/>
                  <a:pt x="415636" y="681643"/>
                </a:cubicBezTo>
                <a:cubicBezTo>
                  <a:pt x="475816" y="695016"/>
                  <a:pt x="437580" y="683416"/>
                  <a:pt x="482138" y="698269"/>
                </a:cubicBezTo>
                <a:cubicBezTo>
                  <a:pt x="554677" y="693433"/>
                  <a:pt x="588452" y="696628"/>
                  <a:pt x="648392" y="681643"/>
                </a:cubicBezTo>
                <a:cubicBezTo>
                  <a:pt x="656893" y="679518"/>
                  <a:pt x="665276" y="676783"/>
                  <a:pt x="673330" y="673331"/>
                </a:cubicBezTo>
                <a:cubicBezTo>
                  <a:pt x="684720" y="668450"/>
                  <a:pt x="694197" y="657137"/>
                  <a:pt x="706581" y="656705"/>
                </a:cubicBezTo>
                <a:cubicBezTo>
                  <a:pt x="933674" y="648783"/>
                  <a:pt x="1161010" y="651163"/>
                  <a:pt x="1388225" y="648392"/>
                </a:cubicBezTo>
                <a:cubicBezTo>
                  <a:pt x="1396538" y="642850"/>
                  <a:pt x="1404227" y="636235"/>
                  <a:pt x="1413163" y="631767"/>
                </a:cubicBezTo>
                <a:cubicBezTo>
                  <a:pt x="1427132" y="624782"/>
                  <a:pt x="1458034" y="619136"/>
                  <a:pt x="1471352" y="615141"/>
                </a:cubicBezTo>
                <a:cubicBezTo>
                  <a:pt x="1488138" y="610105"/>
                  <a:pt x="1504044" y="601953"/>
                  <a:pt x="1521229" y="598516"/>
                </a:cubicBezTo>
                <a:cubicBezTo>
                  <a:pt x="1584698" y="585822"/>
                  <a:pt x="1548772" y="591955"/>
                  <a:pt x="1629294" y="581891"/>
                </a:cubicBezTo>
                <a:cubicBezTo>
                  <a:pt x="1729446" y="548506"/>
                  <a:pt x="1680506" y="561609"/>
                  <a:pt x="1903614" y="581891"/>
                </a:cubicBezTo>
                <a:cubicBezTo>
                  <a:pt x="1913563" y="582795"/>
                  <a:pt x="1919422" y="594459"/>
                  <a:pt x="1928552" y="598516"/>
                </a:cubicBezTo>
                <a:cubicBezTo>
                  <a:pt x="1944567" y="605633"/>
                  <a:pt x="1961803" y="609599"/>
                  <a:pt x="1978429" y="615141"/>
                </a:cubicBezTo>
                <a:lnTo>
                  <a:pt x="2003367" y="623454"/>
                </a:lnTo>
                <a:cubicBezTo>
                  <a:pt x="2050472" y="620683"/>
                  <a:pt x="2098330" y="623970"/>
                  <a:pt x="2144683" y="615141"/>
                </a:cubicBezTo>
                <a:cubicBezTo>
                  <a:pt x="2158293" y="612549"/>
                  <a:pt x="2168137" y="600000"/>
                  <a:pt x="2177934" y="590203"/>
                </a:cubicBezTo>
                <a:cubicBezTo>
                  <a:pt x="2187731" y="580406"/>
                  <a:pt x="2194927" y="568302"/>
                  <a:pt x="2202872" y="556952"/>
                </a:cubicBezTo>
                <a:cubicBezTo>
                  <a:pt x="2214330" y="540583"/>
                  <a:pt x="2217167" y="513395"/>
                  <a:pt x="2236123" y="507076"/>
                </a:cubicBezTo>
                <a:lnTo>
                  <a:pt x="2261061" y="498763"/>
                </a:lnTo>
                <a:cubicBezTo>
                  <a:pt x="2266603" y="482138"/>
                  <a:pt x="2278417" y="466397"/>
                  <a:pt x="2277687" y="448887"/>
                </a:cubicBezTo>
                <a:cubicBezTo>
                  <a:pt x="2274916" y="382385"/>
                  <a:pt x="2274291" y="315759"/>
                  <a:pt x="2269374" y="249381"/>
                </a:cubicBezTo>
                <a:cubicBezTo>
                  <a:pt x="2268727" y="240643"/>
                  <a:pt x="2264980" y="232280"/>
                  <a:pt x="2261061" y="224443"/>
                </a:cubicBezTo>
                <a:cubicBezTo>
                  <a:pt x="2256593" y="215507"/>
                  <a:pt x="2249978" y="207818"/>
                  <a:pt x="2244436" y="199505"/>
                </a:cubicBezTo>
                <a:cubicBezTo>
                  <a:pt x="2241665" y="188421"/>
                  <a:pt x="2240134" y="176951"/>
                  <a:pt x="2236123" y="166254"/>
                </a:cubicBezTo>
                <a:cubicBezTo>
                  <a:pt x="2227082" y="142144"/>
                  <a:pt x="2216656" y="128740"/>
                  <a:pt x="2202872" y="108065"/>
                </a:cubicBezTo>
                <a:cubicBezTo>
                  <a:pt x="2200101" y="99752"/>
                  <a:pt x="2196461" y="91681"/>
                  <a:pt x="2194560" y="83127"/>
                </a:cubicBezTo>
                <a:cubicBezTo>
                  <a:pt x="2190904" y="66674"/>
                  <a:pt x="2193785" y="48326"/>
                  <a:pt x="2186247" y="33251"/>
                </a:cubicBezTo>
                <a:cubicBezTo>
                  <a:pt x="2181779" y="24315"/>
                  <a:pt x="2170439" y="20683"/>
                  <a:pt x="2161309" y="16625"/>
                </a:cubicBezTo>
                <a:cubicBezTo>
                  <a:pt x="2145295" y="9507"/>
                  <a:pt x="2111432" y="0"/>
                  <a:pt x="2111432" y="0"/>
                </a:cubicBezTo>
                <a:lnTo>
                  <a:pt x="1712421" y="8312"/>
                </a:lnTo>
                <a:cubicBezTo>
                  <a:pt x="1703665" y="8655"/>
                  <a:pt x="1696104" y="15057"/>
                  <a:pt x="1687483" y="16625"/>
                </a:cubicBezTo>
                <a:cubicBezTo>
                  <a:pt x="1665504" y="20621"/>
                  <a:pt x="1643148" y="22167"/>
                  <a:pt x="1620981" y="24938"/>
                </a:cubicBezTo>
                <a:cubicBezTo>
                  <a:pt x="1532312" y="22167"/>
                  <a:pt x="1443542" y="21686"/>
                  <a:pt x="1354974" y="16625"/>
                </a:cubicBezTo>
                <a:cubicBezTo>
                  <a:pt x="1260916" y="11250"/>
                  <a:pt x="1451704" y="-13352"/>
                  <a:pt x="1271847" y="16625"/>
                </a:cubicBezTo>
                <a:cubicBezTo>
                  <a:pt x="1210992" y="26768"/>
                  <a:pt x="1250322" y="20401"/>
                  <a:pt x="1205345" y="33251"/>
                </a:cubicBezTo>
                <a:cubicBezTo>
                  <a:pt x="1194360" y="36390"/>
                  <a:pt x="1183037" y="38280"/>
                  <a:pt x="1172094" y="41563"/>
                </a:cubicBezTo>
                <a:cubicBezTo>
                  <a:pt x="1155308" y="46599"/>
                  <a:pt x="1122218" y="58189"/>
                  <a:pt x="1122218" y="58189"/>
                </a:cubicBezTo>
                <a:cubicBezTo>
                  <a:pt x="1104910" y="75496"/>
                  <a:pt x="1101905" y="73544"/>
                  <a:pt x="1097280" y="99752"/>
                </a:cubicBezTo>
                <a:cubicBezTo>
                  <a:pt x="1090470" y="138343"/>
                  <a:pt x="1117830" y="203740"/>
                  <a:pt x="1080654" y="216131"/>
                </a:cubicBezTo>
                <a:lnTo>
                  <a:pt x="1055716" y="224443"/>
                </a:lnTo>
                <a:cubicBezTo>
                  <a:pt x="975360" y="221672"/>
                  <a:pt x="894895" y="221146"/>
                  <a:pt x="814647" y="216131"/>
                </a:cubicBezTo>
                <a:cubicBezTo>
                  <a:pt x="805902" y="215584"/>
                  <a:pt x="798134" y="210225"/>
                  <a:pt x="789709" y="207818"/>
                </a:cubicBezTo>
                <a:cubicBezTo>
                  <a:pt x="778724" y="204679"/>
                  <a:pt x="767542" y="202276"/>
                  <a:pt x="756458" y="199505"/>
                </a:cubicBezTo>
                <a:cubicBezTo>
                  <a:pt x="750916" y="193963"/>
                  <a:pt x="747563" y="184168"/>
                  <a:pt x="739832" y="182880"/>
                </a:cubicBezTo>
                <a:cubicBezTo>
                  <a:pt x="726231" y="180613"/>
                  <a:pt x="695829" y="197322"/>
                  <a:pt x="681643" y="199505"/>
                </a:cubicBezTo>
                <a:cubicBezTo>
                  <a:pt x="654120" y="203740"/>
                  <a:pt x="626119" y="204137"/>
                  <a:pt x="598516" y="207818"/>
                </a:cubicBezTo>
                <a:cubicBezTo>
                  <a:pt x="584511" y="209685"/>
                  <a:pt x="570939" y="214133"/>
                  <a:pt x="556952" y="216131"/>
                </a:cubicBezTo>
                <a:cubicBezTo>
                  <a:pt x="532113" y="219679"/>
                  <a:pt x="507076" y="221672"/>
                  <a:pt x="482138" y="224443"/>
                </a:cubicBezTo>
                <a:cubicBezTo>
                  <a:pt x="398367" y="252368"/>
                  <a:pt x="528279" y="209771"/>
                  <a:pt x="423949" y="241069"/>
                </a:cubicBezTo>
                <a:cubicBezTo>
                  <a:pt x="414881" y="243789"/>
                  <a:pt x="357404" y="264863"/>
                  <a:pt x="340821" y="266007"/>
                </a:cubicBezTo>
                <a:cubicBezTo>
                  <a:pt x="271657" y="270777"/>
                  <a:pt x="202276" y="271549"/>
                  <a:pt x="133003" y="274320"/>
                </a:cubicBezTo>
                <a:cubicBezTo>
                  <a:pt x="129522" y="275190"/>
                  <a:pt x="81238" y="286357"/>
                  <a:pt x="74814" y="290945"/>
                </a:cubicBezTo>
                <a:cubicBezTo>
                  <a:pt x="62059" y="300056"/>
                  <a:pt x="41563" y="324196"/>
                  <a:pt x="41563" y="324196"/>
                </a:cubicBezTo>
                <a:cubicBezTo>
                  <a:pt x="8714" y="422738"/>
                  <a:pt x="6927" y="559723"/>
                  <a:pt x="0" y="606829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67" y="1462782"/>
            <a:ext cx="3177367" cy="45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3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indefinite" fill="hold" grpId="2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of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94048"/>
            <a:ext cx="4695056" cy="5043264"/>
          </a:xfrm>
        </p:spPr>
        <p:txBody>
          <a:bodyPr/>
          <a:lstStyle/>
          <a:p>
            <a:r>
              <a:rPr lang="en-US" b="0" dirty="0"/>
              <a:t>t</a:t>
            </a:r>
            <a:r>
              <a:rPr lang="en-US" b="0" dirty="0" smtClean="0"/>
              <a:t>oday 72% of matter of the Universe – dark energy </a:t>
            </a:r>
          </a:p>
          <a:p>
            <a:endParaRPr lang="en-US" b="0" dirty="0"/>
          </a:p>
          <a:p>
            <a:r>
              <a:rPr lang="en-US" b="0" dirty="0"/>
              <a:t>b</a:t>
            </a:r>
            <a:r>
              <a:rPr lang="en-US" b="0" dirty="0" smtClean="0"/>
              <a:t>efore ~7 x 10</a:t>
            </a:r>
            <a:r>
              <a:rPr lang="en-US" b="0" baseline="30000" dirty="0" smtClean="0"/>
              <a:t>9</a:t>
            </a:r>
            <a:r>
              <a:rPr lang="en-US" b="0" dirty="0" smtClean="0"/>
              <a:t> years the Universe accelerated its </a:t>
            </a:r>
            <a:r>
              <a:rPr lang="en-US" b="0" dirty="0" smtClean="0"/>
              <a:t>expansion</a:t>
            </a:r>
          </a:p>
          <a:p>
            <a:endParaRPr lang="en-GB" b="0" dirty="0"/>
          </a:p>
          <a:p>
            <a:r>
              <a:rPr lang="en-US" b="0" dirty="0"/>
              <a:t>23% is (cold) dark matter, what is it</a:t>
            </a:r>
            <a:r>
              <a:rPr lang="en-US" b="0" dirty="0" smtClean="0"/>
              <a:t>?</a:t>
            </a:r>
            <a:endParaRPr lang="en-US" b="0" dirty="0" smtClean="0"/>
          </a:p>
          <a:p>
            <a:endParaRPr lang="en-US" b="0" dirty="0"/>
          </a:p>
          <a:p>
            <a:r>
              <a:rPr lang="en-US" b="0" dirty="0"/>
              <a:t>v</a:t>
            </a:r>
            <a:r>
              <a:rPr lang="en-US" b="0" dirty="0" smtClean="0"/>
              <a:t>acuum energy? </a:t>
            </a:r>
            <a:r>
              <a:rPr lang="en-US" b="0" dirty="0"/>
              <a:t>s</a:t>
            </a:r>
            <a:r>
              <a:rPr lang="en-US" b="0" dirty="0" smtClean="0"/>
              <a:t>calar field? </a:t>
            </a:r>
            <a:r>
              <a:rPr lang="en-US" b="0" dirty="0"/>
              <a:t>c</a:t>
            </a:r>
            <a:r>
              <a:rPr lang="en-US" b="0" dirty="0" smtClean="0"/>
              <a:t>osmological constant</a:t>
            </a:r>
            <a:r>
              <a:rPr lang="en-US" b="0" dirty="0" smtClean="0"/>
              <a:t>?</a:t>
            </a:r>
            <a:endParaRPr lang="en-US" b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73090" name="Picture 2" descr="C:\Karel's old computer\Novohradska\WMAP_2008_universe_cont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80728"/>
            <a:ext cx="3877132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286777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7621</TotalTime>
  <Words>1329</Words>
  <Application>Microsoft Office PowerPoint</Application>
  <PresentationFormat>On-screen Show (4:3)</PresentationFormat>
  <Paragraphs>262</Paragraphs>
  <Slides>30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Consolas</vt:lpstr>
      <vt:lpstr>Corbel</vt:lpstr>
      <vt:lpstr>Helvetica</vt:lpstr>
      <vt:lpstr>Monotype Sorts</vt:lpstr>
      <vt:lpstr>Symbol</vt:lpstr>
      <vt:lpstr>Wingdings</vt:lpstr>
      <vt:lpstr>Wingdings 2</vt:lpstr>
      <vt:lpstr>Wingdings 3</vt:lpstr>
      <vt:lpstr>Office Theme</vt:lpstr>
      <vt:lpstr>Bold Stripes</vt:lpstr>
      <vt:lpstr>Metro</vt:lpstr>
      <vt:lpstr>Accelerators</vt:lpstr>
      <vt:lpstr>PowerPoint Presentation</vt:lpstr>
      <vt:lpstr>PowerPoint Presentation</vt:lpstr>
      <vt:lpstr>Short History of CERN</vt:lpstr>
      <vt:lpstr>PowerPoint Presentation</vt:lpstr>
      <vt:lpstr>PowerPoint Presentation</vt:lpstr>
      <vt:lpstr>PowerPoint Presentation</vt:lpstr>
      <vt:lpstr>PowerPoint Presentation</vt:lpstr>
      <vt:lpstr>Veľký Tresk na Slovensku</vt:lpstr>
      <vt:lpstr>Composition of matter</vt:lpstr>
      <vt:lpstr>PowerPoint Presentation</vt:lpstr>
      <vt:lpstr>Z čoho sa skladáme ?</vt:lpstr>
      <vt:lpstr>CERN Accelerators</vt:lpstr>
      <vt:lpstr>Neutral Currents</vt:lpstr>
      <vt:lpstr>W and Z Bosons</vt:lpstr>
      <vt:lpstr>CP Violation</vt:lpstr>
      <vt:lpstr>LEP</vt:lpstr>
      <vt:lpstr>Antimatter</vt:lpstr>
      <vt:lpstr>LHC</vt:lpstr>
      <vt:lpstr>PowerPoint Presentation</vt:lpstr>
      <vt:lpstr>LHC</vt:lpstr>
      <vt:lpstr>Higgs Boson</vt:lpstr>
      <vt:lpstr>CERN: Particle Physics and Innovation</vt:lpstr>
      <vt:lpstr>New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CERN  – an example (probably unique)    of international collaboration    acting independently of political     views and religions – bringing people together,    always well ahead of     political decisions  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Karel Safarik</dc:creator>
  <cp:lastModifiedBy>Karel Safarik</cp:lastModifiedBy>
  <cp:revision>125</cp:revision>
  <dcterms:created xsi:type="dcterms:W3CDTF">2014-09-11T12:53:04Z</dcterms:created>
  <dcterms:modified xsi:type="dcterms:W3CDTF">2015-05-28T05:57:25Z</dcterms:modified>
</cp:coreProperties>
</file>