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756" r:id="rId5"/>
  </p:sldMasterIdLst>
  <p:notesMasterIdLst>
    <p:notesMasterId r:id="rId71"/>
  </p:notesMasterIdLst>
  <p:sldIdLst>
    <p:sldId id="256" r:id="rId6"/>
    <p:sldId id="380" r:id="rId7"/>
    <p:sldId id="413" r:id="rId8"/>
    <p:sldId id="381" r:id="rId9"/>
    <p:sldId id="386" r:id="rId10"/>
    <p:sldId id="382" r:id="rId11"/>
    <p:sldId id="387" r:id="rId12"/>
    <p:sldId id="383" r:id="rId13"/>
    <p:sldId id="388" r:id="rId14"/>
    <p:sldId id="389" r:id="rId15"/>
    <p:sldId id="384" r:id="rId16"/>
    <p:sldId id="294" r:id="rId17"/>
    <p:sldId id="305" r:id="rId18"/>
    <p:sldId id="306" r:id="rId19"/>
    <p:sldId id="391" r:id="rId20"/>
    <p:sldId id="307" r:id="rId21"/>
    <p:sldId id="390" r:id="rId22"/>
    <p:sldId id="385" r:id="rId23"/>
    <p:sldId id="392" r:id="rId24"/>
    <p:sldId id="395" r:id="rId25"/>
    <p:sldId id="393" r:id="rId26"/>
    <p:sldId id="394" r:id="rId27"/>
    <p:sldId id="396" r:id="rId28"/>
    <p:sldId id="397" r:id="rId29"/>
    <p:sldId id="414" r:id="rId30"/>
    <p:sldId id="398" r:id="rId31"/>
    <p:sldId id="399" r:id="rId32"/>
    <p:sldId id="400" r:id="rId33"/>
    <p:sldId id="401" r:id="rId34"/>
    <p:sldId id="330" r:id="rId35"/>
    <p:sldId id="402" r:id="rId36"/>
    <p:sldId id="421" r:id="rId37"/>
    <p:sldId id="405" r:id="rId38"/>
    <p:sldId id="406" r:id="rId39"/>
    <p:sldId id="408" r:id="rId40"/>
    <p:sldId id="422" r:id="rId41"/>
    <p:sldId id="410" r:id="rId42"/>
    <p:sldId id="411" r:id="rId43"/>
    <p:sldId id="412" r:id="rId44"/>
    <p:sldId id="407" r:id="rId45"/>
    <p:sldId id="409" r:id="rId46"/>
    <p:sldId id="403" r:id="rId47"/>
    <p:sldId id="416" r:id="rId48"/>
    <p:sldId id="417" r:id="rId49"/>
    <p:sldId id="418" r:id="rId50"/>
    <p:sldId id="419" r:id="rId51"/>
    <p:sldId id="425" r:id="rId52"/>
    <p:sldId id="420" r:id="rId53"/>
    <p:sldId id="404" r:id="rId54"/>
    <p:sldId id="259" r:id="rId55"/>
    <p:sldId id="423" r:id="rId56"/>
    <p:sldId id="309" r:id="rId57"/>
    <p:sldId id="424" r:id="rId58"/>
    <p:sldId id="426" r:id="rId59"/>
    <p:sldId id="427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435" r:id="rId68"/>
    <p:sldId id="436" r:id="rId69"/>
    <p:sldId id="43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0F0F0"/>
    <a:srgbClr val="FFFFA0"/>
    <a:srgbClr val="68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4" autoAdjust="0"/>
    <p:restoredTop sz="94660"/>
  </p:normalViewPr>
  <p:slideViewPr>
    <p:cSldViewPr>
      <p:cViewPr varScale="1">
        <p:scale>
          <a:sx n="90" d="100"/>
          <a:sy n="90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A4CE0-35FF-447C-B7C3-00BFFC0D796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sk-SK"/>
        </a:p>
      </dgm:t>
    </dgm:pt>
    <dgm:pt modelId="{E483A1A9-3E1C-4288-8906-C0680F980A3C}">
      <dgm:prSet phldrT="[Text]" custT="1"/>
      <dgm:spPr>
        <a:solidFill>
          <a:srgbClr val="C00000"/>
        </a:solidFill>
      </dgm:spPr>
      <dgm:t>
        <a:bodyPr/>
        <a:lstStyle/>
        <a:p>
          <a:pPr algn="l"/>
          <a:r>
            <a:rPr lang="sk-SK" sz="2000" b="0" i="0" smtClean="0"/>
            <a:t> </a:t>
          </a:r>
          <a:r>
            <a:rPr lang="en-US" sz="2000" b="0" i="0" smtClean="0"/>
            <a:t>Laboratory of Mechatronic Systems </a:t>
          </a:r>
          <a:r>
            <a:rPr lang="sk-SK" sz="2000" b="0" i="0" smtClean="0"/>
            <a:t>(V142)</a:t>
          </a:r>
          <a:endParaRPr lang="sk-SK" sz="2000" b="0"/>
        </a:p>
      </dgm:t>
    </dgm:pt>
    <dgm:pt modelId="{8EF8C332-BF60-4BCE-997F-03FF0CF8F578}" type="parTrans" cxnId="{2811C5E4-1749-4F03-B012-F016F973A5D3}">
      <dgm:prSet custT="1"/>
      <dgm:spPr/>
      <dgm:t>
        <a:bodyPr/>
        <a:lstStyle/>
        <a:p>
          <a:pPr algn="l"/>
          <a:endParaRPr lang="sk-SK" sz="2000" b="0"/>
        </a:p>
      </dgm:t>
    </dgm:pt>
    <dgm:pt modelId="{8C1AF5C0-B7DB-440C-847B-65AAE7CAB0A1}" type="sibTrans" cxnId="{2811C5E4-1749-4F03-B012-F016F973A5D3}">
      <dgm:prSet/>
      <dgm:spPr/>
      <dgm:t>
        <a:bodyPr/>
        <a:lstStyle/>
        <a:p>
          <a:pPr algn="l"/>
          <a:endParaRPr lang="sk-SK" sz="2000" b="0"/>
        </a:p>
      </dgm:t>
    </dgm:pt>
    <dgm:pt modelId="{CAA09E7D-A386-46B6-92C6-7061D8263F73}">
      <dgm:prSet phldrT="[Text]" custT="1"/>
      <dgm:spPr/>
      <dgm:t>
        <a:bodyPr/>
        <a:lstStyle/>
        <a:p>
          <a:pPr algn="ctr"/>
          <a:r>
            <a:rPr lang="sk-SK" sz="2000" b="0" smtClean="0"/>
            <a:t>RCMCT</a:t>
          </a:r>
          <a:r>
            <a:rPr lang="en-US" sz="2000" b="0" smtClean="0"/>
            <a:t>&amp;</a:t>
          </a:r>
          <a:r>
            <a:rPr lang="sk-SK" sz="2000" b="0" smtClean="0"/>
            <a:t>II</a:t>
          </a:r>
          <a:endParaRPr lang="sk-SK" sz="2000" b="0"/>
        </a:p>
      </dgm:t>
    </dgm:pt>
    <dgm:pt modelId="{1779CD96-3B48-4944-9008-56A90D6985C9}" type="parTrans" cxnId="{FB96B23C-AAB5-4BC0-8FF5-1AD556EEBFB4}">
      <dgm:prSet/>
      <dgm:spPr/>
      <dgm:t>
        <a:bodyPr/>
        <a:lstStyle/>
        <a:p>
          <a:pPr algn="l"/>
          <a:endParaRPr lang="sk-SK" sz="2000" b="0"/>
        </a:p>
      </dgm:t>
    </dgm:pt>
    <dgm:pt modelId="{D7F95655-7D9B-4902-A48F-1C18358AC87C}" type="sibTrans" cxnId="{FB96B23C-AAB5-4BC0-8FF5-1AD556EEBFB4}">
      <dgm:prSet/>
      <dgm:spPr/>
      <dgm:t>
        <a:bodyPr/>
        <a:lstStyle/>
        <a:p>
          <a:pPr algn="l"/>
          <a:endParaRPr lang="sk-SK" sz="2000" b="0"/>
        </a:p>
      </dgm:t>
    </dgm:pt>
    <dgm:pt modelId="{CABA1DCA-6DD9-4B51-846E-29064CC7AF02}">
      <dgm:prSet phldrT="[Text]" custT="1"/>
      <dgm:spPr>
        <a:solidFill>
          <a:srgbClr val="FFC000"/>
        </a:solidFill>
      </dgm:spPr>
      <dgm:t>
        <a:bodyPr/>
        <a:lstStyle/>
        <a:p>
          <a:pPr algn="l"/>
          <a:r>
            <a:rPr lang="sk-SK" sz="2000" b="0" dirty="0" smtClean="0"/>
            <a:t> Laboratory of Cybernetics (L513)</a:t>
          </a:r>
          <a:endParaRPr lang="sk-SK" sz="2000" b="0" dirty="0"/>
        </a:p>
      </dgm:t>
    </dgm:pt>
    <dgm:pt modelId="{F1732F0A-B2A2-4E17-B3AA-63EFEA111ACF}" type="parTrans" cxnId="{C6EBCD31-4B2F-49D5-8B5A-519A24AB862F}">
      <dgm:prSet custT="1"/>
      <dgm:spPr/>
      <dgm:t>
        <a:bodyPr/>
        <a:lstStyle/>
        <a:p>
          <a:pPr algn="l"/>
          <a:endParaRPr lang="sk-SK" sz="2000" b="0"/>
        </a:p>
      </dgm:t>
    </dgm:pt>
    <dgm:pt modelId="{F2D9428E-5BC5-44D3-94DB-B627003BEFA7}" type="sibTrans" cxnId="{C6EBCD31-4B2F-49D5-8B5A-519A24AB862F}">
      <dgm:prSet/>
      <dgm:spPr/>
      <dgm:t>
        <a:bodyPr/>
        <a:lstStyle/>
        <a:p>
          <a:pPr algn="l"/>
          <a:endParaRPr lang="sk-SK" sz="2000" b="0"/>
        </a:p>
      </dgm:t>
    </dgm:pt>
    <dgm:pt modelId="{D1DA4B9C-D7F0-4910-9BE2-232610BC1399}">
      <dgm:prSet phldrT="[Text]" custT="1"/>
      <dgm:spPr>
        <a:solidFill>
          <a:srgbClr val="7030A0"/>
        </a:solidFill>
      </dgm:spPr>
      <dgm:t>
        <a:bodyPr/>
        <a:lstStyle/>
        <a:p>
          <a:pPr algn="l"/>
          <a:r>
            <a:rPr lang="pl-PL" sz="2000" b="0" dirty="0" smtClean="0"/>
            <a:t> </a:t>
          </a:r>
          <a:r>
            <a:rPr lang="en-US" sz="2000" b="0" dirty="0" smtClean="0"/>
            <a:t>Laboratory of Production Lines and Image Recognition (V147)</a:t>
          </a:r>
          <a:endParaRPr lang="sk-SK" sz="2000" b="0" dirty="0"/>
        </a:p>
      </dgm:t>
    </dgm:pt>
    <dgm:pt modelId="{36E794DE-52C6-4344-B9F7-CF18A38A91F7}" type="parTrans" cxnId="{118F0193-1A59-428E-9648-92A5A024C000}">
      <dgm:prSet custT="1"/>
      <dgm:spPr/>
      <dgm:t>
        <a:bodyPr/>
        <a:lstStyle/>
        <a:p>
          <a:pPr algn="l"/>
          <a:endParaRPr lang="sk-SK" sz="2000" b="0"/>
        </a:p>
      </dgm:t>
    </dgm:pt>
    <dgm:pt modelId="{E238701A-6181-4572-A166-0141C264FEC7}" type="sibTrans" cxnId="{118F0193-1A59-428E-9648-92A5A024C000}">
      <dgm:prSet/>
      <dgm:spPr/>
      <dgm:t>
        <a:bodyPr/>
        <a:lstStyle/>
        <a:p>
          <a:pPr algn="l"/>
          <a:endParaRPr lang="sk-SK" sz="2000" b="0"/>
        </a:p>
      </dgm:t>
    </dgm:pt>
    <dgm:pt modelId="{B45E8381-2AD0-4AB9-A8E8-6EF036C3266F}">
      <dgm:prSet phldrT="[Text]" custT="1"/>
      <dgm:spPr/>
      <dgm:t>
        <a:bodyPr/>
        <a:lstStyle/>
        <a:p>
          <a:pPr algn="l"/>
          <a:r>
            <a:rPr lang="sk-SK" sz="2000" b="0" smtClean="0"/>
            <a:t> </a:t>
          </a:r>
          <a:r>
            <a:rPr lang="sk-SK" sz="2000" b="0" err="1" smtClean="0"/>
            <a:t>Laboratory</a:t>
          </a:r>
          <a:r>
            <a:rPr lang="sk-SK" sz="2000" b="0" smtClean="0"/>
            <a:t> </a:t>
          </a:r>
          <a:r>
            <a:rPr lang="sk-SK" sz="2000" b="0" err="1" smtClean="0"/>
            <a:t>of</a:t>
          </a:r>
          <a:r>
            <a:rPr lang="sk-SK" sz="2000" b="0" smtClean="0"/>
            <a:t> </a:t>
          </a:r>
          <a:r>
            <a:rPr lang="sk-SK" sz="2000" b="0" err="1" smtClean="0"/>
            <a:t>Robotics</a:t>
          </a:r>
          <a:r>
            <a:rPr lang="sk-SK" sz="2000" b="0" smtClean="0"/>
            <a:t> (V134)</a:t>
          </a:r>
          <a:endParaRPr lang="sk-SK" sz="2000" b="0"/>
        </a:p>
      </dgm:t>
    </dgm:pt>
    <dgm:pt modelId="{C458F18C-2743-46B9-95E0-7A1ADFEF87B4}" type="parTrans" cxnId="{F3F1A5E6-B349-4226-82CD-A4CE752E928E}">
      <dgm:prSet custT="1"/>
      <dgm:spPr/>
      <dgm:t>
        <a:bodyPr/>
        <a:lstStyle/>
        <a:p>
          <a:pPr algn="l"/>
          <a:endParaRPr lang="sk-SK" sz="2000" b="0"/>
        </a:p>
      </dgm:t>
    </dgm:pt>
    <dgm:pt modelId="{1372EBF4-C2B3-4C9A-9CC2-CAFD8F2F3F0C}" type="sibTrans" cxnId="{F3F1A5E6-B349-4226-82CD-A4CE752E928E}">
      <dgm:prSet/>
      <dgm:spPr/>
      <dgm:t>
        <a:bodyPr/>
        <a:lstStyle/>
        <a:p>
          <a:pPr algn="l"/>
          <a:endParaRPr lang="sk-SK" sz="2000" b="0"/>
        </a:p>
      </dgm:t>
    </dgm:pt>
    <dgm:pt modelId="{C0104380-500A-4803-846B-2C14CF2488E4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sk-SK" sz="2000" b="0" smtClean="0"/>
            <a:t> </a:t>
          </a:r>
          <a:r>
            <a:rPr lang="en-US" sz="2000" b="0" smtClean="0"/>
            <a:t>Laboratory of Technological Process Control </a:t>
          </a:r>
          <a:r>
            <a:rPr lang="sk-SK" sz="2000" b="0" smtClean="0"/>
            <a:t>(V144)</a:t>
          </a:r>
          <a:endParaRPr lang="sk-SK" sz="2000" b="0"/>
        </a:p>
      </dgm:t>
    </dgm:pt>
    <dgm:pt modelId="{792228F3-278D-481D-8C58-E39BEBCEB023}" type="parTrans" cxnId="{A36AD1D8-720E-4DD9-B707-AD7E102035B1}">
      <dgm:prSet custT="1"/>
      <dgm:spPr/>
      <dgm:t>
        <a:bodyPr/>
        <a:lstStyle/>
        <a:p>
          <a:pPr algn="l"/>
          <a:endParaRPr lang="sk-SK" sz="2000" b="0"/>
        </a:p>
      </dgm:t>
    </dgm:pt>
    <dgm:pt modelId="{3C7AA765-8C9C-41C6-9480-13DD9E4E69A1}" type="sibTrans" cxnId="{A36AD1D8-720E-4DD9-B707-AD7E102035B1}">
      <dgm:prSet/>
      <dgm:spPr/>
      <dgm:t>
        <a:bodyPr/>
        <a:lstStyle/>
        <a:p>
          <a:pPr algn="l"/>
          <a:endParaRPr lang="sk-SK" sz="2000" b="0"/>
        </a:p>
      </dgm:t>
    </dgm:pt>
    <dgm:pt modelId="{E379A8D3-B7EA-463C-9061-CEB400F926A9}">
      <dgm:prSet phldrT="[Text]" custT="1"/>
      <dgm:spPr>
        <a:solidFill>
          <a:srgbClr val="00B0F0"/>
        </a:solidFill>
      </dgm:spPr>
      <dgm:t>
        <a:bodyPr/>
        <a:lstStyle/>
        <a:p>
          <a:pPr algn="l"/>
          <a:r>
            <a:rPr lang="en-US" sz="2000" b="0" smtClean="0"/>
            <a:t>Laboratory of Computer Control System Design </a:t>
          </a:r>
          <a:r>
            <a:rPr lang="sk-SK" sz="2000" b="0" smtClean="0"/>
            <a:t>(V101b)</a:t>
          </a:r>
          <a:endParaRPr lang="sk-SK" sz="2000" b="0"/>
        </a:p>
      </dgm:t>
    </dgm:pt>
    <dgm:pt modelId="{68B47F91-2350-476B-A6A2-A4967A70AB35}" type="parTrans" cxnId="{F79A472B-8DA2-404B-B2DA-4C87BA391A2D}">
      <dgm:prSet custT="1"/>
      <dgm:spPr/>
      <dgm:t>
        <a:bodyPr/>
        <a:lstStyle/>
        <a:p>
          <a:pPr algn="l"/>
          <a:endParaRPr lang="sk-SK" sz="2000" b="0"/>
        </a:p>
      </dgm:t>
    </dgm:pt>
    <dgm:pt modelId="{4271F30F-371A-42A6-839F-645821AF4AC6}" type="sibTrans" cxnId="{F79A472B-8DA2-404B-B2DA-4C87BA391A2D}">
      <dgm:prSet/>
      <dgm:spPr/>
      <dgm:t>
        <a:bodyPr/>
        <a:lstStyle/>
        <a:p>
          <a:pPr algn="l"/>
          <a:endParaRPr lang="sk-SK" sz="2000" b="0"/>
        </a:p>
      </dgm:t>
    </dgm:pt>
    <dgm:pt modelId="{C5F7D73B-87E7-4AB5-B3DA-D74F1FACFC4D}" type="pres">
      <dgm:prSet presAssocID="{94AA4CE0-35FF-447C-B7C3-00BFFC0D796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5BD87003-EA69-4085-9902-DE841E1E8504}" type="pres">
      <dgm:prSet presAssocID="{CAA09E7D-A386-46B6-92C6-7061D8263F73}" presName="root1" presStyleCnt="0"/>
      <dgm:spPr/>
    </dgm:pt>
    <dgm:pt modelId="{0014C073-19E3-4A90-96A9-A9D23105DD9F}" type="pres">
      <dgm:prSet presAssocID="{CAA09E7D-A386-46B6-92C6-7061D8263F7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96346281-B9BF-46D9-8B7C-C006BE8869AE}" type="pres">
      <dgm:prSet presAssocID="{CAA09E7D-A386-46B6-92C6-7061D8263F73}" presName="level2hierChild" presStyleCnt="0"/>
      <dgm:spPr/>
    </dgm:pt>
    <dgm:pt modelId="{ED4419BD-809D-43D7-9179-B8A9A442D319}" type="pres">
      <dgm:prSet presAssocID="{8EF8C332-BF60-4BCE-997F-03FF0CF8F578}" presName="conn2-1" presStyleLbl="parChTrans1D2" presStyleIdx="0" presStyleCnt="6"/>
      <dgm:spPr/>
      <dgm:t>
        <a:bodyPr/>
        <a:lstStyle/>
        <a:p>
          <a:endParaRPr lang="sk-SK"/>
        </a:p>
      </dgm:t>
    </dgm:pt>
    <dgm:pt modelId="{C0FF8611-9E3E-40F9-85D6-BE7C0A2F288A}" type="pres">
      <dgm:prSet presAssocID="{8EF8C332-BF60-4BCE-997F-03FF0CF8F578}" presName="connTx" presStyleLbl="parChTrans1D2" presStyleIdx="0" presStyleCnt="6"/>
      <dgm:spPr/>
      <dgm:t>
        <a:bodyPr/>
        <a:lstStyle/>
        <a:p>
          <a:endParaRPr lang="sk-SK"/>
        </a:p>
      </dgm:t>
    </dgm:pt>
    <dgm:pt modelId="{581D1CDD-53AD-4BB9-8D99-F56A7B7413DF}" type="pres">
      <dgm:prSet presAssocID="{E483A1A9-3E1C-4288-8906-C0680F980A3C}" presName="root2" presStyleCnt="0"/>
      <dgm:spPr/>
    </dgm:pt>
    <dgm:pt modelId="{84E842CA-5F59-43D8-AC35-BE32DE272DCD}" type="pres">
      <dgm:prSet presAssocID="{E483A1A9-3E1C-4288-8906-C0680F980A3C}" presName="LevelTwoTextNode" presStyleLbl="node2" presStyleIdx="0" presStyleCnt="6" custScaleX="68177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EAB0FC9C-64D4-40A6-A741-98B81E2822FF}" type="pres">
      <dgm:prSet presAssocID="{E483A1A9-3E1C-4288-8906-C0680F980A3C}" presName="level3hierChild" presStyleCnt="0"/>
      <dgm:spPr/>
    </dgm:pt>
    <dgm:pt modelId="{BAD2BACC-9C91-41C0-89C1-104A2165E93B}" type="pres">
      <dgm:prSet presAssocID="{F1732F0A-B2A2-4E17-B3AA-63EFEA111ACF}" presName="conn2-1" presStyleLbl="parChTrans1D2" presStyleIdx="1" presStyleCnt="6"/>
      <dgm:spPr/>
      <dgm:t>
        <a:bodyPr/>
        <a:lstStyle/>
        <a:p>
          <a:endParaRPr lang="sk-SK"/>
        </a:p>
      </dgm:t>
    </dgm:pt>
    <dgm:pt modelId="{EC4D2C04-6BD6-4385-9A8D-E69C83323BE7}" type="pres">
      <dgm:prSet presAssocID="{F1732F0A-B2A2-4E17-B3AA-63EFEA111ACF}" presName="connTx" presStyleLbl="parChTrans1D2" presStyleIdx="1" presStyleCnt="6"/>
      <dgm:spPr/>
      <dgm:t>
        <a:bodyPr/>
        <a:lstStyle/>
        <a:p>
          <a:endParaRPr lang="sk-SK"/>
        </a:p>
      </dgm:t>
    </dgm:pt>
    <dgm:pt modelId="{1948E6E6-18EB-457B-AE4E-179BA31B5835}" type="pres">
      <dgm:prSet presAssocID="{CABA1DCA-6DD9-4B51-846E-29064CC7AF02}" presName="root2" presStyleCnt="0"/>
      <dgm:spPr/>
    </dgm:pt>
    <dgm:pt modelId="{81C82B1B-16D3-493D-9AD2-1A24F75D0803}" type="pres">
      <dgm:prSet presAssocID="{CABA1DCA-6DD9-4B51-846E-29064CC7AF02}" presName="LevelTwoTextNode" presStyleLbl="node2" presStyleIdx="1" presStyleCnt="6" custScaleX="68177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B8F9528-C3EC-4BC7-8C31-BD9F73C1CAD1}" type="pres">
      <dgm:prSet presAssocID="{CABA1DCA-6DD9-4B51-846E-29064CC7AF02}" presName="level3hierChild" presStyleCnt="0"/>
      <dgm:spPr/>
    </dgm:pt>
    <dgm:pt modelId="{2E8638EC-9FC0-4A6A-B584-98ECFF3F944B}" type="pres">
      <dgm:prSet presAssocID="{792228F3-278D-481D-8C58-E39BEBCEB023}" presName="conn2-1" presStyleLbl="parChTrans1D2" presStyleIdx="2" presStyleCnt="6"/>
      <dgm:spPr/>
      <dgm:t>
        <a:bodyPr/>
        <a:lstStyle/>
        <a:p>
          <a:endParaRPr lang="sk-SK"/>
        </a:p>
      </dgm:t>
    </dgm:pt>
    <dgm:pt modelId="{3170B731-96AF-4D16-B7F4-E71BD5073F71}" type="pres">
      <dgm:prSet presAssocID="{792228F3-278D-481D-8C58-E39BEBCEB023}" presName="connTx" presStyleLbl="parChTrans1D2" presStyleIdx="2" presStyleCnt="6"/>
      <dgm:spPr/>
      <dgm:t>
        <a:bodyPr/>
        <a:lstStyle/>
        <a:p>
          <a:endParaRPr lang="sk-SK"/>
        </a:p>
      </dgm:t>
    </dgm:pt>
    <dgm:pt modelId="{45B5BF33-E733-47F1-9ADA-2A0CB59B0F7F}" type="pres">
      <dgm:prSet presAssocID="{C0104380-500A-4803-846B-2C14CF2488E4}" presName="root2" presStyleCnt="0"/>
      <dgm:spPr/>
    </dgm:pt>
    <dgm:pt modelId="{3EEA5A12-C96F-43EF-99AB-DC6F1D87E241}" type="pres">
      <dgm:prSet presAssocID="{C0104380-500A-4803-846B-2C14CF2488E4}" presName="LevelTwoTextNode" presStyleLbl="node2" presStyleIdx="2" presStyleCnt="6" custScaleX="68177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C8CAA48-20F0-4A30-AA86-46046934F9A3}" type="pres">
      <dgm:prSet presAssocID="{C0104380-500A-4803-846B-2C14CF2488E4}" presName="level3hierChild" presStyleCnt="0"/>
      <dgm:spPr/>
    </dgm:pt>
    <dgm:pt modelId="{08C47085-3982-4D82-9CEA-7580A8CB0063}" type="pres">
      <dgm:prSet presAssocID="{68B47F91-2350-476B-A6A2-A4967A70AB35}" presName="conn2-1" presStyleLbl="parChTrans1D2" presStyleIdx="3" presStyleCnt="6"/>
      <dgm:spPr/>
      <dgm:t>
        <a:bodyPr/>
        <a:lstStyle/>
        <a:p>
          <a:endParaRPr lang="sk-SK"/>
        </a:p>
      </dgm:t>
    </dgm:pt>
    <dgm:pt modelId="{91C0D1F3-5D46-4A23-8052-9662BDC29941}" type="pres">
      <dgm:prSet presAssocID="{68B47F91-2350-476B-A6A2-A4967A70AB35}" presName="connTx" presStyleLbl="parChTrans1D2" presStyleIdx="3" presStyleCnt="6"/>
      <dgm:spPr/>
      <dgm:t>
        <a:bodyPr/>
        <a:lstStyle/>
        <a:p>
          <a:endParaRPr lang="sk-SK"/>
        </a:p>
      </dgm:t>
    </dgm:pt>
    <dgm:pt modelId="{D4918286-8AAA-4B93-80F9-CF739ABC4E84}" type="pres">
      <dgm:prSet presAssocID="{E379A8D3-B7EA-463C-9061-CEB400F926A9}" presName="root2" presStyleCnt="0"/>
      <dgm:spPr/>
    </dgm:pt>
    <dgm:pt modelId="{486E9508-3EF8-4F57-A53C-5A6CD43F1883}" type="pres">
      <dgm:prSet presAssocID="{E379A8D3-B7EA-463C-9061-CEB400F926A9}" presName="LevelTwoTextNode" presStyleLbl="node2" presStyleIdx="3" presStyleCnt="6" custScaleX="68177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71D6789E-0BC5-40ED-89DB-0A30368CABC8}" type="pres">
      <dgm:prSet presAssocID="{E379A8D3-B7EA-463C-9061-CEB400F926A9}" presName="level3hierChild" presStyleCnt="0"/>
      <dgm:spPr/>
    </dgm:pt>
    <dgm:pt modelId="{251E43B8-2188-4270-910A-33B659208B2C}" type="pres">
      <dgm:prSet presAssocID="{36E794DE-52C6-4344-B9F7-CF18A38A91F7}" presName="conn2-1" presStyleLbl="parChTrans1D2" presStyleIdx="4" presStyleCnt="6"/>
      <dgm:spPr/>
      <dgm:t>
        <a:bodyPr/>
        <a:lstStyle/>
        <a:p>
          <a:endParaRPr lang="sk-SK"/>
        </a:p>
      </dgm:t>
    </dgm:pt>
    <dgm:pt modelId="{53B3EB5C-8D25-4AC0-A28A-667110B91DD4}" type="pres">
      <dgm:prSet presAssocID="{36E794DE-52C6-4344-B9F7-CF18A38A91F7}" presName="connTx" presStyleLbl="parChTrans1D2" presStyleIdx="4" presStyleCnt="6"/>
      <dgm:spPr/>
      <dgm:t>
        <a:bodyPr/>
        <a:lstStyle/>
        <a:p>
          <a:endParaRPr lang="sk-SK"/>
        </a:p>
      </dgm:t>
    </dgm:pt>
    <dgm:pt modelId="{AFD302EE-DB33-48F3-8247-19133029BE20}" type="pres">
      <dgm:prSet presAssocID="{D1DA4B9C-D7F0-4910-9BE2-232610BC1399}" presName="root2" presStyleCnt="0"/>
      <dgm:spPr/>
    </dgm:pt>
    <dgm:pt modelId="{8AFA5309-AA29-4F73-94D0-9E9473FC0065}" type="pres">
      <dgm:prSet presAssocID="{D1DA4B9C-D7F0-4910-9BE2-232610BC1399}" presName="LevelTwoTextNode" presStyleLbl="node2" presStyleIdx="4" presStyleCnt="6" custScaleX="681779" custScaleY="151312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22ED6A1-F410-4DBD-AC23-416BE0A6E26F}" type="pres">
      <dgm:prSet presAssocID="{D1DA4B9C-D7F0-4910-9BE2-232610BC1399}" presName="level3hierChild" presStyleCnt="0"/>
      <dgm:spPr/>
    </dgm:pt>
    <dgm:pt modelId="{0722A4E0-96AA-4C23-BB42-F158465F9D06}" type="pres">
      <dgm:prSet presAssocID="{C458F18C-2743-46B9-95E0-7A1ADFEF87B4}" presName="conn2-1" presStyleLbl="parChTrans1D2" presStyleIdx="5" presStyleCnt="6"/>
      <dgm:spPr/>
      <dgm:t>
        <a:bodyPr/>
        <a:lstStyle/>
        <a:p>
          <a:endParaRPr lang="sk-SK"/>
        </a:p>
      </dgm:t>
    </dgm:pt>
    <dgm:pt modelId="{012FC373-24AB-4534-BDAE-D1E0765B73E8}" type="pres">
      <dgm:prSet presAssocID="{C458F18C-2743-46B9-95E0-7A1ADFEF87B4}" presName="connTx" presStyleLbl="parChTrans1D2" presStyleIdx="5" presStyleCnt="6"/>
      <dgm:spPr/>
      <dgm:t>
        <a:bodyPr/>
        <a:lstStyle/>
        <a:p>
          <a:endParaRPr lang="sk-SK"/>
        </a:p>
      </dgm:t>
    </dgm:pt>
    <dgm:pt modelId="{96C53BB9-107A-46CA-A03A-84AEAF138A72}" type="pres">
      <dgm:prSet presAssocID="{B45E8381-2AD0-4AB9-A8E8-6EF036C3266F}" presName="root2" presStyleCnt="0"/>
      <dgm:spPr/>
    </dgm:pt>
    <dgm:pt modelId="{87B94CF6-AF0D-47E7-8AC7-8AF6F409A39F}" type="pres">
      <dgm:prSet presAssocID="{B45E8381-2AD0-4AB9-A8E8-6EF036C3266F}" presName="LevelTwoTextNode" presStyleLbl="node2" presStyleIdx="5" presStyleCnt="6" custScaleX="68177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1C8B48C-8D1D-4EC6-BECF-466FC489FF27}" type="pres">
      <dgm:prSet presAssocID="{B45E8381-2AD0-4AB9-A8E8-6EF036C3266F}" presName="level3hierChild" presStyleCnt="0"/>
      <dgm:spPr/>
    </dgm:pt>
  </dgm:ptLst>
  <dgm:cxnLst>
    <dgm:cxn modelId="{1576E628-226A-FE44-823B-D99D8347F8AC}" type="presOf" srcId="{CAA09E7D-A386-46B6-92C6-7061D8263F73}" destId="{0014C073-19E3-4A90-96A9-A9D23105DD9F}" srcOrd="0" destOrd="0" presId="urn:microsoft.com/office/officeart/2008/layout/HorizontalMultiLevelHierarchy"/>
    <dgm:cxn modelId="{FB96B23C-AAB5-4BC0-8FF5-1AD556EEBFB4}" srcId="{94AA4CE0-35FF-447C-B7C3-00BFFC0D7965}" destId="{CAA09E7D-A386-46B6-92C6-7061D8263F73}" srcOrd="0" destOrd="0" parTransId="{1779CD96-3B48-4944-9008-56A90D6985C9}" sibTransId="{D7F95655-7D9B-4902-A48F-1C18358AC87C}"/>
    <dgm:cxn modelId="{0359D46A-2FBE-C644-A082-C4F61810AB0D}" type="presOf" srcId="{8EF8C332-BF60-4BCE-997F-03FF0CF8F578}" destId="{ED4419BD-809D-43D7-9179-B8A9A442D319}" srcOrd="0" destOrd="0" presId="urn:microsoft.com/office/officeart/2008/layout/HorizontalMultiLevelHierarchy"/>
    <dgm:cxn modelId="{82B4C4BB-85B5-8E4F-88DC-35A03DD0F188}" type="presOf" srcId="{CABA1DCA-6DD9-4B51-846E-29064CC7AF02}" destId="{81C82B1B-16D3-493D-9AD2-1A24F75D0803}" srcOrd="0" destOrd="0" presId="urn:microsoft.com/office/officeart/2008/layout/HorizontalMultiLevelHierarchy"/>
    <dgm:cxn modelId="{EAC97384-44F7-7541-8C36-6651C6D68232}" type="presOf" srcId="{94AA4CE0-35FF-447C-B7C3-00BFFC0D7965}" destId="{C5F7D73B-87E7-4AB5-B3DA-D74F1FACFC4D}" srcOrd="0" destOrd="0" presId="urn:microsoft.com/office/officeart/2008/layout/HorizontalMultiLevelHierarchy"/>
    <dgm:cxn modelId="{0DC89EF2-3B2E-2541-B5D1-F056DD80FF52}" type="presOf" srcId="{B45E8381-2AD0-4AB9-A8E8-6EF036C3266F}" destId="{87B94CF6-AF0D-47E7-8AC7-8AF6F409A39F}" srcOrd="0" destOrd="0" presId="urn:microsoft.com/office/officeart/2008/layout/HorizontalMultiLevelHierarchy"/>
    <dgm:cxn modelId="{76ED3722-3532-A34A-98F7-7AD31CE60571}" type="presOf" srcId="{8EF8C332-BF60-4BCE-997F-03FF0CF8F578}" destId="{C0FF8611-9E3E-40F9-85D6-BE7C0A2F288A}" srcOrd="1" destOrd="0" presId="urn:microsoft.com/office/officeart/2008/layout/HorizontalMultiLevelHierarchy"/>
    <dgm:cxn modelId="{36DB2AAB-D49C-DC4C-A574-05E994CBEC6F}" type="presOf" srcId="{36E794DE-52C6-4344-B9F7-CF18A38A91F7}" destId="{53B3EB5C-8D25-4AC0-A28A-667110B91DD4}" srcOrd="1" destOrd="0" presId="urn:microsoft.com/office/officeart/2008/layout/HorizontalMultiLevelHierarchy"/>
    <dgm:cxn modelId="{49559727-1026-C04B-B597-1485BBF86773}" type="presOf" srcId="{792228F3-278D-481D-8C58-E39BEBCEB023}" destId="{2E8638EC-9FC0-4A6A-B584-98ECFF3F944B}" srcOrd="0" destOrd="0" presId="urn:microsoft.com/office/officeart/2008/layout/HorizontalMultiLevelHierarchy"/>
    <dgm:cxn modelId="{A36AD1D8-720E-4DD9-B707-AD7E102035B1}" srcId="{CAA09E7D-A386-46B6-92C6-7061D8263F73}" destId="{C0104380-500A-4803-846B-2C14CF2488E4}" srcOrd="2" destOrd="0" parTransId="{792228F3-278D-481D-8C58-E39BEBCEB023}" sibTransId="{3C7AA765-8C9C-41C6-9480-13DD9E4E69A1}"/>
    <dgm:cxn modelId="{F1E374FE-18DA-EC42-9C1F-B56FB366D67D}" type="presOf" srcId="{E483A1A9-3E1C-4288-8906-C0680F980A3C}" destId="{84E842CA-5F59-43D8-AC35-BE32DE272DCD}" srcOrd="0" destOrd="0" presId="urn:microsoft.com/office/officeart/2008/layout/HorizontalMultiLevelHierarchy"/>
    <dgm:cxn modelId="{ED8D4358-3320-B540-9587-26F5D61BBF96}" type="presOf" srcId="{C458F18C-2743-46B9-95E0-7A1ADFEF87B4}" destId="{012FC373-24AB-4534-BDAE-D1E0765B73E8}" srcOrd="1" destOrd="0" presId="urn:microsoft.com/office/officeart/2008/layout/HorizontalMultiLevelHierarchy"/>
    <dgm:cxn modelId="{C6EBCD31-4B2F-49D5-8B5A-519A24AB862F}" srcId="{CAA09E7D-A386-46B6-92C6-7061D8263F73}" destId="{CABA1DCA-6DD9-4B51-846E-29064CC7AF02}" srcOrd="1" destOrd="0" parTransId="{F1732F0A-B2A2-4E17-B3AA-63EFEA111ACF}" sibTransId="{F2D9428E-5BC5-44D3-94DB-B627003BEFA7}"/>
    <dgm:cxn modelId="{68D4E4B5-6BD5-5D4E-A662-E75A1D4C7597}" type="presOf" srcId="{36E794DE-52C6-4344-B9F7-CF18A38A91F7}" destId="{251E43B8-2188-4270-910A-33B659208B2C}" srcOrd="0" destOrd="0" presId="urn:microsoft.com/office/officeart/2008/layout/HorizontalMultiLevelHierarchy"/>
    <dgm:cxn modelId="{118F0193-1A59-428E-9648-92A5A024C000}" srcId="{CAA09E7D-A386-46B6-92C6-7061D8263F73}" destId="{D1DA4B9C-D7F0-4910-9BE2-232610BC1399}" srcOrd="4" destOrd="0" parTransId="{36E794DE-52C6-4344-B9F7-CF18A38A91F7}" sibTransId="{E238701A-6181-4572-A166-0141C264FEC7}"/>
    <dgm:cxn modelId="{E8263B7F-D2B5-E949-B788-072332233F6D}" type="presOf" srcId="{792228F3-278D-481D-8C58-E39BEBCEB023}" destId="{3170B731-96AF-4D16-B7F4-E71BD5073F71}" srcOrd="1" destOrd="0" presId="urn:microsoft.com/office/officeart/2008/layout/HorizontalMultiLevelHierarchy"/>
    <dgm:cxn modelId="{4D4159DC-6871-A547-B822-D9C30DF9AD20}" type="presOf" srcId="{C458F18C-2743-46B9-95E0-7A1ADFEF87B4}" destId="{0722A4E0-96AA-4C23-BB42-F158465F9D06}" srcOrd="0" destOrd="0" presId="urn:microsoft.com/office/officeart/2008/layout/HorizontalMultiLevelHierarchy"/>
    <dgm:cxn modelId="{31661A74-F541-6242-BB83-D57964F5B8FE}" type="presOf" srcId="{F1732F0A-B2A2-4E17-B3AA-63EFEA111ACF}" destId="{EC4D2C04-6BD6-4385-9A8D-E69C83323BE7}" srcOrd="1" destOrd="0" presId="urn:microsoft.com/office/officeart/2008/layout/HorizontalMultiLevelHierarchy"/>
    <dgm:cxn modelId="{67E4EC90-F388-0A4B-A9B5-B80DF4844365}" type="presOf" srcId="{D1DA4B9C-D7F0-4910-9BE2-232610BC1399}" destId="{8AFA5309-AA29-4F73-94D0-9E9473FC0065}" srcOrd="0" destOrd="0" presId="urn:microsoft.com/office/officeart/2008/layout/HorizontalMultiLevelHierarchy"/>
    <dgm:cxn modelId="{C322F883-D2BE-D645-ACCB-69B253AE9419}" type="presOf" srcId="{68B47F91-2350-476B-A6A2-A4967A70AB35}" destId="{08C47085-3982-4D82-9CEA-7580A8CB0063}" srcOrd="0" destOrd="0" presId="urn:microsoft.com/office/officeart/2008/layout/HorizontalMultiLevelHierarchy"/>
    <dgm:cxn modelId="{A4753B50-3603-F848-AE57-DBA83B71DB24}" type="presOf" srcId="{F1732F0A-B2A2-4E17-B3AA-63EFEA111ACF}" destId="{BAD2BACC-9C91-41C0-89C1-104A2165E93B}" srcOrd="0" destOrd="0" presId="urn:microsoft.com/office/officeart/2008/layout/HorizontalMultiLevelHierarchy"/>
    <dgm:cxn modelId="{F428C7E6-D2D0-5C41-9AD6-34AE2D5BE825}" type="presOf" srcId="{E379A8D3-B7EA-463C-9061-CEB400F926A9}" destId="{486E9508-3EF8-4F57-A53C-5A6CD43F1883}" srcOrd="0" destOrd="0" presId="urn:microsoft.com/office/officeart/2008/layout/HorizontalMultiLevelHierarchy"/>
    <dgm:cxn modelId="{F3F1A5E6-B349-4226-82CD-A4CE752E928E}" srcId="{CAA09E7D-A386-46B6-92C6-7061D8263F73}" destId="{B45E8381-2AD0-4AB9-A8E8-6EF036C3266F}" srcOrd="5" destOrd="0" parTransId="{C458F18C-2743-46B9-95E0-7A1ADFEF87B4}" sibTransId="{1372EBF4-C2B3-4C9A-9CC2-CAFD8F2F3F0C}"/>
    <dgm:cxn modelId="{F79A472B-8DA2-404B-B2DA-4C87BA391A2D}" srcId="{CAA09E7D-A386-46B6-92C6-7061D8263F73}" destId="{E379A8D3-B7EA-463C-9061-CEB400F926A9}" srcOrd="3" destOrd="0" parTransId="{68B47F91-2350-476B-A6A2-A4967A70AB35}" sibTransId="{4271F30F-371A-42A6-839F-645821AF4AC6}"/>
    <dgm:cxn modelId="{ADE8BA97-81D7-0F47-8637-02B7496B811D}" type="presOf" srcId="{68B47F91-2350-476B-A6A2-A4967A70AB35}" destId="{91C0D1F3-5D46-4A23-8052-9662BDC29941}" srcOrd="1" destOrd="0" presId="urn:microsoft.com/office/officeart/2008/layout/HorizontalMultiLevelHierarchy"/>
    <dgm:cxn modelId="{2811C5E4-1749-4F03-B012-F016F973A5D3}" srcId="{CAA09E7D-A386-46B6-92C6-7061D8263F73}" destId="{E483A1A9-3E1C-4288-8906-C0680F980A3C}" srcOrd="0" destOrd="0" parTransId="{8EF8C332-BF60-4BCE-997F-03FF0CF8F578}" sibTransId="{8C1AF5C0-B7DB-440C-847B-65AAE7CAB0A1}"/>
    <dgm:cxn modelId="{F5D7EF48-9527-FF43-8F71-C641B2250361}" type="presOf" srcId="{C0104380-500A-4803-846B-2C14CF2488E4}" destId="{3EEA5A12-C96F-43EF-99AB-DC6F1D87E241}" srcOrd="0" destOrd="0" presId="urn:microsoft.com/office/officeart/2008/layout/HorizontalMultiLevelHierarchy"/>
    <dgm:cxn modelId="{9008A572-2FEC-2C45-8699-E2344DD0B2FC}" type="presParOf" srcId="{C5F7D73B-87E7-4AB5-B3DA-D74F1FACFC4D}" destId="{5BD87003-EA69-4085-9902-DE841E1E8504}" srcOrd="0" destOrd="0" presId="urn:microsoft.com/office/officeart/2008/layout/HorizontalMultiLevelHierarchy"/>
    <dgm:cxn modelId="{BFBF8609-38E2-0D47-8764-D864C3363F34}" type="presParOf" srcId="{5BD87003-EA69-4085-9902-DE841E1E8504}" destId="{0014C073-19E3-4A90-96A9-A9D23105DD9F}" srcOrd="0" destOrd="0" presId="urn:microsoft.com/office/officeart/2008/layout/HorizontalMultiLevelHierarchy"/>
    <dgm:cxn modelId="{F778445D-CE89-9843-B24C-4867B347CD98}" type="presParOf" srcId="{5BD87003-EA69-4085-9902-DE841E1E8504}" destId="{96346281-B9BF-46D9-8B7C-C006BE8869AE}" srcOrd="1" destOrd="0" presId="urn:microsoft.com/office/officeart/2008/layout/HorizontalMultiLevelHierarchy"/>
    <dgm:cxn modelId="{7D4EC180-356F-1C45-9AFC-AE1D862DD2AC}" type="presParOf" srcId="{96346281-B9BF-46D9-8B7C-C006BE8869AE}" destId="{ED4419BD-809D-43D7-9179-B8A9A442D319}" srcOrd="0" destOrd="0" presId="urn:microsoft.com/office/officeart/2008/layout/HorizontalMultiLevelHierarchy"/>
    <dgm:cxn modelId="{EA050469-3090-4044-8E68-FF880C3B0E0D}" type="presParOf" srcId="{ED4419BD-809D-43D7-9179-B8A9A442D319}" destId="{C0FF8611-9E3E-40F9-85D6-BE7C0A2F288A}" srcOrd="0" destOrd="0" presId="urn:microsoft.com/office/officeart/2008/layout/HorizontalMultiLevelHierarchy"/>
    <dgm:cxn modelId="{A97E6DFF-CC7C-8D4B-8E3B-54A8593021A8}" type="presParOf" srcId="{96346281-B9BF-46D9-8B7C-C006BE8869AE}" destId="{581D1CDD-53AD-4BB9-8D99-F56A7B7413DF}" srcOrd="1" destOrd="0" presId="urn:microsoft.com/office/officeart/2008/layout/HorizontalMultiLevelHierarchy"/>
    <dgm:cxn modelId="{069AD14F-D78B-5C4F-A590-EB2779F35D26}" type="presParOf" srcId="{581D1CDD-53AD-4BB9-8D99-F56A7B7413DF}" destId="{84E842CA-5F59-43D8-AC35-BE32DE272DCD}" srcOrd="0" destOrd="0" presId="urn:microsoft.com/office/officeart/2008/layout/HorizontalMultiLevelHierarchy"/>
    <dgm:cxn modelId="{26123C54-99DD-5546-9644-EC3F468B2DFD}" type="presParOf" srcId="{581D1CDD-53AD-4BB9-8D99-F56A7B7413DF}" destId="{EAB0FC9C-64D4-40A6-A741-98B81E2822FF}" srcOrd="1" destOrd="0" presId="urn:microsoft.com/office/officeart/2008/layout/HorizontalMultiLevelHierarchy"/>
    <dgm:cxn modelId="{A437737F-A194-EF44-9393-39A09C541954}" type="presParOf" srcId="{96346281-B9BF-46D9-8B7C-C006BE8869AE}" destId="{BAD2BACC-9C91-41C0-89C1-104A2165E93B}" srcOrd="2" destOrd="0" presId="urn:microsoft.com/office/officeart/2008/layout/HorizontalMultiLevelHierarchy"/>
    <dgm:cxn modelId="{ABE29A0D-6B19-A140-B940-E6E0F4C785F1}" type="presParOf" srcId="{BAD2BACC-9C91-41C0-89C1-104A2165E93B}" destId="{EC4D2C04-6BD6-4385-9A8D-E69C83323BE7}" srcOrd="0" destOrd="0" presId="urn:microsoft.com/office/officeart/2008/layout/HorizontalMultiLevelHierarchy"/>
    <dgm:cxn modelId="{46791B67-028C-1649-910D-62B5B1E332C2}" type="presParOf" srcId="{96346281-B9BF-46D9-8B7C-C006BE8869AE}" destId="{1948E6E6-18EB-457B-AE4E-179BA31B5835}" srcOrd="3" destOrd="0" presId="urn:microsoft.com/office/officeart/2008/layout/HorizontalMultiLevelHierarchy"/>
    <dgm:cxn modelId="{21635D49-103B-0F4F-BD70-A9FB63154DF6}" type="presParOf" srcId="{1948E6E6-18EB-457B-AE4E-179BA31B5835}" destId="{81C82B1B-16D3-493D-9AD2-1A24F75D0803}" srcOrd="0" destOrd="0" presId="urn:microsoft.com/office/officeart/2008/layout/HorizontalMultiLevelHierarchy"/>
    <dgm:cxn modelId="{D5B3D40F-BF32-4F4D-ADFA-1E4F846C8F62}" type="presParOf" srcId="{1948E6E6-18EB-457B-AE4E-179BA31B5835}" destId="{2B8F9528-C3EC-4BC7-8C31-BD9F73C1CAD1}" srcOrd="1" destOrd="0" presId="urn:microsoft.com/office/officeart/2008/layout/HorizontalMultiLevelHierarchy"/>
    <dgm:cxn modelId="{960FB79A-3758-D047-AB8F-523C8A9DEF7F}" type="presParOf" srcId="{96346281-B9BF-46D9-8B7C-C006BE8869AE}" destId="{2E8638EC-9FC0-4A6A-B584-98ECFF3F944B}" srcOrd="4" destOrd="0" presId="urn:microsoft.com/office/officeart/2008/layout/HorizontalMultiLevelHierarchy"/>
    <dgm:cxn modelId="{3E1327CC-08CF-F44C-AE33-74800F64ECD9}" type="presParOf" srcId="{2E8638EC-9FC0-4A6A-B584-98ECFF3F944B}" destId="{3170B731-96AF-4D16-B7F4-E71BD5073F71}" srcOrd="0" destOrd="0" presId="urn:microsoft.com/office/officeart/2008/layout/HorizontalMultiLevelHierarchy"/>
    <dgm:cxn modelId="{7AD17B6B-4BA3-A34B-9F08-FF13CF09D042}" type="presParOf" srcId="{96346281-B9BF-46D9-8B7C-C006BE8869AE}" destId="{45B5BF33-E733-47F1-9ADA-2A0CB59B0F7F}" srcOrd="5" destOrd="0" presId="urn:microsoft.com/office/officeart/2008/layout/HorizontalMultiLevelHierarchy"/>
    <dgm:cxn modelId="{4CC78CE8-E98C-C446-93C3-84113597143C}" type="presParOf" srcId="{45B5BF33-E733-47F1-9ADA-2A0CB59B0F7F}" destId="{3EEA5A12-C96F-43EF-99AB-DC6F1D87E241}" srcOrd="0" destOrd="0" presId="urn:microsoft.com/office/officeart/2008/layout/HorizontalMultiLevelHierarchy"/>
    <dgm:cxn modelId="{06D298C9-86C6-9E4D-AFF1-542AAB99945D}" type="presParOf" srcId="{45B5BF33-E733-47F1-9ADA-2A0CB59B0F7F}" destId="{FC8CAA48-20F0-4A30-AA86-46046934F9A3}" srcOrd="1" destOrd="0" presId="urn:microsoft.com/office/officeart/2008/layout/HorizontalMultiLevelHierarchy"/>
    <dgm:cxn modelId="{49FE881A-75E4-654E-8EDA-3A7E20BE5C44}" type="presParOf" srcId="{96346281-B9BF-46D9-8B7C-C006BE8869AE}" destId="{08C47085-3982-4D82-9CEA-7580A8CB0063}" srcOrd="6" destOrd="0" presId="urn:microsoft.com/office/officeart/2008/layout/HorizontalMultiLevelHierarchy"/>
    <dgm:cxn modelId="{1923DD84-FEEA-2C44-B69D-B1DC7E4B346B}" type="presParOf" srcId="{08C47085-3982-4D82-9CEA-7580A8CB0063}" destId="{91C0D1F3-5D46-4A23-8052-9662BDC29941}" srcOrd="0" destOrd="0" presId="urn:microsoft.com/office/officeart/2008/layout/HorizontalMultiLevelHierarchy"/>
    <dgm:cxn modelId="{855D560B-2054-D842-9BCE-1C701AE43D14}" type="presParOf" srcId="{96346281-B9BF-46D9-8B7C-C006BE8869AE}" destId="{D4918286-8AAA-4B93-80F9-CF739ABC4E84}" srcOrd="7" destOrd="0" presId="urn:microsoft.com/office/officeart/2008/layout/HorizontalMultiLevelHierarchy"/>
    <dgm:cxn modelId="{1A154277-5E27-E24F-90D0-B2EC1B6BC688}" type="presParOf" srcId="{D4918286-8AAA-4B93-80F9-CF739ABC4E84}" destId="{486E9508-3EF8-4F57-A53C-5A6CD43F1883}" srcOrd="0" destOrd="0" presId="urn:microsoft.com/office/officeart/2008/layout/HorizontalMultiLevelHierarchy"/>
    <dgm:cxn modelId="{17AA849D-F5B9-DE46-8783-1B8C27B1AFE7}" type="presParOf" srcId="{D4918286-8AAA-4B93-80F9-CF739ABC4E84}" destId="{71D6789E-0BC5-40ED-89DB-0A30368CABC8}" srcOrd="1" destOrd="0" presId="urn:microsoft.com/office/officeart/2008/layout/HorizontalMultiLevelHierarchy"/>
    <dgm:cxn modelId="{D62A8673-7699-BE40-8C19-109E1E78F6FD}" type="presParOf" srcId="{96346281-B9BF-46D9-8B7C-C006BE8869AE}" destId="{251E43B8-2188-4270-910A-33B659208B2C}" srcOrd="8" destOrd="0" presId="urn:microsoft.com/office/officeart/2008/layout/HorizontalMultiLevelHierarchy"/>
    <dgm:cxn modelId="{4BAB2CF5-E671-834C-A7FF-0B10F7DBBB22}" type="presParOf" srcId="{251E43B8-2188-4270-910A-33B659208B2C}" destId="{53B3EB5C-8D25-4AC0-A28A-667110B91DD4}" srcOrd="0" destOrd="0" presId="urn:microsoft.com/office/officeart/2008/layout/HorizontalMultiLevelHierarchy"/>
    <dgm:cxn modelId="{8823DC1E-42EF-7B41-A132-9F328D12702E}" type="presParOf" srcId="{96346281-B9BF-46D9-8B7C-C006BE8869AE}" destId="{AFD302EE-DB33-48F3-8247-19133029BE20}" srcOrd="9" destOrd="0" presId="urn:microsoft.com/office/officeart/2008/layout/HorizontalMultiLevelHierarchy"/>
    <dgm:cxn modelId="{B079309E-8FAB-8F43-928D-219C88143ED0}" type="presParOf" srcId="{AFD302EE-DB33-48F3-8247-19133029BE20}" destId="{8AFA5309-AA29-4F73-94D0-9E9473FC0065}" srcOrd="0" destOrd="0" presId="urn:microsoft.com/office/officeart/2008/layout/HorizontalMultiLevelHierarchy"/>
    <dgm:cxn modelId="{3C620DC9-FB3E-2C41-AE88-E1AEA2FA8EC6}" type="presParOf" srcId="{AFD302EE-DB33-48F3-8247-19133029BE20}" destId="{322ED6A1-F410-4DBD-AC23-416BE0A6E26F}" srcOrd="1" destOrd="0" presId="urn:microsoft.com/office/officeart/2008/layout/HorizontalMultiLevelHierarchy"/>
    <dgm:cxn modelId="{24E68BF7-2B1A-8F4A-BBA5-A691B4314D70}" type="presParOf" srcId="{96346281-B9BF-46D9-8B7C-C006BE8869AE}" destId="{0722A4E0-96AA-4C23-BB42-F158465F9D06}" srcOrd="10" destOrd="0" presId="urn:microsoft.com/office/officeart/2008/layout/HorizontalMultiLevelHierarchy"/>
    <dgm:cxn modelId="{E9922F40-62F8-B34F-BE96-4F1CB9347D73}" type="presParOf" srcId="{0722A4E0-96AA-4C23-BB42-F158465F9D06}" destId="{012FC373-24AB-4534-BDAE-D1E0765B73E8}" srcOrd="0" destOrd="0" presId="urn:microsoft.com/office/officeart/2008/layout/HorizontalMultiLevelHierarchy"/>
    <dgm:cxn modelId="{4C5AF07B-F23B-DF4E-81B8-4CBC2392152C}" type="presParOf" srcId="{96346281-B9BF-46D9-8B7C-C006BE8869AE}" destId="{96C53BB9-107A-46CA-A03A-84AEAF138A72}" srcOrd="11" destOrd="0" presId="urn:microsoft.com/office/officeart/2008/layout/HorizontalMultiLevelHierarchy"/>
    <dgm:cxn modelId="{29F4FE83-3E7F-0047-8F33-4BF00BD2D065}" type="presParOf" srcId="{96C53BB9-107A-46CA-A03A-84AEAF138A72}" destId="{87B94CF6-AF0D-47E7-8AC7-8AF6F409A39F}" srcOrd="0" destOrd="0" presId="urn:microsoft.com/office/officeart/2008/layout/HorizontalMultiLevelHierarchy"/>
    <dgm:cxn modelId="{10A91C81-0D4E-314B-BC41-57379C9054AB}" type="presParOf" srcId="{96C53BB9-107A-46CA-A03A-84AEAF138A72}" destId="{F1C8B48C-8D1D-4EC6-BECF-466FC489FF2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2A4E0-96AA-4C23-BB42-F158465F9D06}">
      <dsp:nvSpPr>
        <dsp:cNvPr id="0" name=""/>
        <dsp:cNvSpPr/>
      </dsp:nvSpPr>
      <dsp:spPr>
        <a:xfrm>
          <a:off x="358928" y="1519374"/>
          <a:ext cx="229097" cy="1180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48" y="0"/>
              </a:lnTo>
              <a:lnTo>
                <a:pt x="114548" y="1180953"/>
              </a:lnTo>
              <a:lnTo>
                <a:pt x="229097" y="1180953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43403" y="2079776"/>
        <a:ext cx="60148" cy="60148"/>
      </dsp:txXfrm>
    </dsp:sp>
    <dsp:sp modelId="{251E43B8-2188-4270-910A-33B659208B2C}">
      <dsp:nvSpPr>
        <dsp:cNvPr id="0" name=""/>
        <dsp:cNvSpPr/>
      </dsp:nvSpPr>
      <dsp:spPr>
        <a:xfrm>
          <a:off x="358928" y="1519374"/>
          <a:ext cx="229097" cy="654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48" y="0"/>
              </a:lnTo>
              <a:lnTo>
                <a:pt x="114548" y="654812"/>
              </a:lnTo>
              <a:lnTo>
                <a:pt x="229097" y="654812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56134" y="1829436"/>
        <a:ext cx="34686" cy="34686"/>
      </dsp:txXfrm>
    </dsp:sp>
    <dsp:sp modelId="{08C47085-3982-4D82-9CEA-7580A8CB0063}">
      <dsp:nvSpPr>
        <dsp:cNvPr id="0" name=""/>
        <dsp:cNvSpPr/>
      </dsp:nvSpPr>
      <dsp:spPr>
        <a:xfrm>
          <a:off x="358928" y="1519374"/>
          <a:ext cx="229097" cy="128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548" y="0"/>
              </a:lnTo>
              <a:lnTo>
                <a:pt x="114548" y="128671"/>
              </a:lnTo>
              <a:lnTo>
                <a:pt x="229097" y="128671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66908" y="1577140"/>
        <a:ext cx="13137" cy="13137"/>
      </dsp:txXfrm>
    </dsp:sp>
    <dsp:sp modelId="{2E8638EC-9FC0-4A6A-B584-98ECFF3F944B}">
      <dsp:nvSpPr>
        <dsp:cNvPr id="0" name=""/>
        <dsp:cNvSpPr/>
      </dsp:nvSpPr>
      <dsp:spPr>
        <a:xfrm>
          <a:off x="358928" y="1211503"/>
          <a:ext cx="229097" cy="307870"/>
        </a:xfrm>
        <a:custGeom>
          <a:avLst/>
          <a:gdLst/>
          <a:ahLst/>
          <a:cxnLst/>
          <a:rect l="0" t="0" r="0" b="0"/>
          <a:pathLst>
            <a:path>
              <a:moveTo>
                <a:pt x="0" y="307870"/>
              </a:moveTo>
              <a:lnTo>
                <a:pt x="114548" y="307870"/>
              </a:lnTo>
              <a:lnTo>
                <a:pt x="114548" y="0"/>
              </a:lnTo>
              <a:lnTo>
                <a:pt x="229097" y="0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63883" y="1355845"/>
        <a:ext cx="19187" cy="19187"/>
      </dsp:txXfrm>
    </dsp:sp>
    <dsp:sp modelId="{BAD2BACC-9C91-41C0-89C1-104A2165E93B}">
      <dsp:nvSpPr>
        <dsp:cNvPr id="0" name=""/>
        <dsp:cNvSpPr/>
      </dsp:nvSpPr>
      <dsp:spPr>
        <a:xfrm>
          <a:off x="358928" y="774962"/>
          <a:ext cx="229097" cy="744411"/>
        </a:xfrm>
        <a:custGeom>
          <a:avLst/>
          <a:gdLst/>
          <a:ahLst/>
          <a:cxnLst/>
          <a:rect l="0" t="0" r="0" b="0"/>
          <a:pathLst>
            <a:path>
              <a:moveTo>
                <a:pt x="0" y="744411"/>
              </a:moveTo>
              <a:lnTo>
                <a:pt x="114548" y="744411"/>
              </a:lnTo>
              <a:lnTo>
                <a:pt x="114548" y="0"/>
              </a:lnTo>
              <a:lnTo>
                <a:pt x="229097" y="0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54005" y="1127696"/>
        <a:ext cx="38943" cy="38943"/>
      </dsp:txXfrm>
    </dsp:sp>
    <dsp:sp modelId="{ED4419BD-809D-43D7-9179-B8A9A442D319}">
      <dsp:nvSpPr>
        <dsp:cNvPr id="0" name=""/>
        <dsp:cNvSpPr/>
      </dsp:nvSpPr>
      <dsp:spPr>
        <a:xfrm>
          <a:off x="358928" y="338420"/>
          <a:ext cx="229097" cy="1180953"/>
        </a:xfrm>
        <a:custGeom>
          <a:avLst/>
          <a:gdLst/>
          <a:ahLst/>
          <a:cxnLst/>
          <a:rect l="0" t="0" r="0" b="0"/>
          <a:pathLst>
            <a:path>
              <a:moveTo>
                <a:pt x="0" y="1180953"/>
              </a:moveTo>
              <a:lnTo>
                <a:pt x="114548" y="1180953"/>
              </a:lnTo>
              <a:lnTo>
                <a:pt x="114548" y="0"/>
              </a:lnTo>
              <a:lnTo>
                <a:pt x="229097" y="0"/>
              </a:lnTo>
            </a:path>
          </a:pathLst>
        </a:custGeom>
        <a:noFill/>
        <a:ln w="381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k-SK" sz="2000" b="0" kern="1200"/>
        </a:p>
      </dsp:txBody>
      <dsp:txXfrm>
        <a:off x="443403" y="898823"/>
        <a:ext cx="60148" cy="60148"/>
      </dsp:txXfrm>
    </dsp:sp>
    <dsp:sp modelId="{0014C073-19E3-4A90-96A9-A9D23105DD9F}">
      <dsp:nvSpPr>
        <dsp:cNvPr id="0" name=""/>
        <dsp:cNvSpPr/>
      </dsp:nvSpPr>
      <dsp:spPr>
        <a:xfrm rot="16200000">
          <a:off x="-734722" y="1344757"/>
          <a:ext cx="1838070" cy="3492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b="0" kern="1200" smtClean="0"/>
            <a:t>RCMCT</a:t>
          </a:r>
          <a:r>
            <a:rPr lang="en-US" sz="2000" b="0" kern="1200" smtClean="0"/>
            <a:t>&amp;</a:t>
          </a:r>
          <a:r>
            <a:rPr lang="sk-SK" sz="2000" b="0" kern="1200" smtClean="0"/>
            <a:t>II</a:t>
          </a:r>
          <a:endParaRPr lang="sk-SK" sz="2000" b="0" kern="1200"/>
        </a:p>
      </dsp:txBody>
      <dsp:txXfrm>
        <a:off x="-734722" y="1344757"/>
        <a:ext cx="1838070" cy="349233"/>
      </dsp:txXfrm>
    </dsp:sp>
    <dsp:sp modelId="{84E842CA-5F59-43D8-AC35-BE32DE272DCD}">
      <dsp:nvSpPr>
        <dsp:cNvPr id="0" name=""/>
        <dsp:cNvSpPr/>
      </dsp:nvSpPr>
      <dsp:spPr>
        <a:xfrm>
          <a:off x="588025" y="163803"/>
          <a:ext cx="7809678" cy="349233"/>
        </a:xfrm>
        <a:prstGeom prst="rect">
          <a:avLst/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b="0" i="0" kern="1200" smtClean="0"/>
            <a:t> </a:t>
          </a:r>
          <a:r>
            <a:rPr lang="en-US" sz="2000" b="0" i="0" kern="1200" smtClean="0"/>
            <a:t>Laboratory of Mechatronic Systems </a:t>
          </a:r>
          <a:r>
            <a:rPr lang="sk-SK" sz="2000" b="0" i="0" kern="1200" smtClean="0"/>
            <a:t>(V142)</a:t>
          </a:r>
          <a:endParaRPr lang="sk-SK" sz="2000" b="0" kern="1200"/>
        </a:p>
      </dsp:txBody>
      <dsp:txXfrm>
        <a:off x="588025" y="163803"/>
        <a:ext cx="7809678" cy="349233"/>
      </dsp:txXfrm>
    </dsp:sp>
    <dsp:sp modelId="{81C82B1B-16D3-493D-9AD2-1A24F75D0803}">
      <dsp:nvSpPr>
        <dsp:cNvPr id="0" name=""/>
        <dsp:cNvSpPr/>
      </dsp:nvSpPr>
      <dsp:spPr>
        <a:xfrm>
          <a:off x="588025" y="600345"/>
          <a:ext cx="7809678" cy="349233"/>
        </a:xfrm>
        <a:prstGeom prst="rect">
          <a:avLst/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b="0" kern="1200" dirty="0" smtClean="0"/>
            <a:t> Laboratory of Cybernetics (L513)</a:t>
          </a:r>
          <a:endParaRPr lang="sk-SK" sz="2000" b="0" kern="1200" dirty="0"/>
        </a:p>
      </dsp:txBody>
      <dsp:txXfrm>
        <a:off x="588025" y="600345"/>
        <a:ext cx="7809678" cy="349233"/>
      </dsp:txXfrm>
    </dsp:sp>
    <dsp:sp modelId="{3EEA5A12-C96F-43EF-99AB-DC6F1D87E241}">
      <dsp:nvSpPr>
        <dsp:cNvPr id="0" name=""/>
        <dsp:cNvSpPr/>
      </dsp:nvSpPr>
      <dsp:spPr>
        <a:xfrm>
          <a:off x="588025" y="1036887"/>
          <a:ext cx="7809678" cy="349233"/>
        </a:xfrm>
        <a:prstGeom prst="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b="0" kern="1200" smtClean="0"/>
            <a:t> </a:t>
          </a:r>
          <a:r>
            <a:rPr lang="en-US" sz="2000" b="0" kern="1200" smtClean="0"/>
            <a:t>Laboratory of Technological Process Control </a:t>
          </a:r>
          <a:r>
            <a:rPr lang="sk-SK" sz="2000" b="0" kern="1200" smtClean="0"/>
            <a:t>(V144)</a:t>
          </a:r>
          <a:endParaRPr lang="sk-SK" sz="2000" b="0" kern="1200"/>
        </a:p>
      </dsp:txBody>
      <dsp:txXfrm>
        <a:off x="588025" y="1036887"/>
        <a:ext cx="7809678" cy="349233"/>
      </dsp:txXfrm>
    </dsp:sp>
    <dsp:sp modelId="{486E9508-3EF8-4F57-A53C-5A6CD43F1883}">
      <dsp:nvSpPr>
        <dsp:cNvPr id="0" name=""/>
        <dsp:cNvSpPr/>
      </dsp:nvSpPr>
      <dsp:spPr>
        <a:xfrm>
          <a:off x="588025" y="1473428"/>
          <a:ext cx="7809678" cy="349233"/>
        </a:xfrm>
        <a:prstGeom prst="rect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smtClean="0"/>
            <a:t>Laboratory of Computer Control System Design </a:t>
          </a:r>
          <a:r>
            <a:rPr lang="sk-SK" sz="2000" b="0" kern="1200" smtClean="0"/>
            <a:t>(V101b)</a:t>
          </a:r>
          <a:endParaRPr lang="sk-SK" sz="2000" b="0" kern="1200"/>
        </a:p>
      </dsp:txBody>
      <dsp:txXfrm>
        <a:off x="588025" y="1473428"/>
        <a:ext cx="7809678" cy="349233"/>
      </dsp:txXfrm>
    </dsp:sp>
    <dsp:sp modelId="{8AFA5309-AA29-4F73-94D0-9E9473FC0065}">
      <dsp:nvSpPr>
        <dsp:cNvPr id="0" name=""/>
        <dsp:cNvSpPr/>
      </dsp:nvSpPr>
      <dsp:spPr>
        <a:xfrm>
          <a:off x="588025" y="1909970"/>
          <a:ext cx="7809678" cy="528431"/>
        </a:xfrm>
        <a:prstGeom prst="rect">
          <a:avLst/>
        </a:prstGeom>
        <a:solidFill>
          <a:srgbClr val="7030A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 smtClean="0"/>
            <a:t> </a:t>
          </a:r>
          <a:r>
            <a:rPr lang="en-US" sz="2000" b="0" kern="1200" dirty="0" smtClean="0"/>
            <a:t>Laboratory of Production Lines and Image Recognition (V147)</a:t>
          </a:r>
          <a:endParaRPr lang="sk-SK" sz="2000" b="0" kern="1200" dirty="0"/>
        </a:p>
      </dsp:txBody>
      <dsp:txXfrm>
        <a:off x="588025" y="1909970"/>
        <a:ext cx="7809678" cy="528431"/>
      </dsp:txXfrm>
    </dsp:sp>
    <dsp:sp modelId="{87B94CF6-AF0D-47E7-8AC7-8AF6F409A39F}">
      <dsp:nvSpPr>
        <dsp:cNvPr id="0" name=""/>
        <dsp:cNvSpPr/>
      </dsp:nvSpPr>
      <dsp:spPr>
        <a:xfrm>
          <a:off x="588025" y="2525710"/>
          <a:ext cx="7809678" cy="3492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000" b="0" kern="1200" smtClean="0"/>
            <a:t> </a:t>
          </a:r>
          <a:r>
            <a:rPr lang="sk-SK" sz="2000" b="0" kern="1200" err="1" smtClean="0"/>
            <a:t>Laboratory</a:t>
          </a:r>
          <a:r>
            <a:rPr lang="sk-SK" sz="2000" b="0" kern="1200" smtClean="0"/>
            <a:t> </a:t>
          </a:r>
          <a:r>
            <a:rPr lang="sk-SK" sz="2000" b="0" kern="1200" err="1" smtClean="0"/>
            <a:t>of</a:t>
          </a:r>
          <a:r>
            <a:rPr lang="sk-SK" sz="2000" b="0" kern="1200" smtClean="0"/>
            <a:t> </a:t>
          </a:r>
          <a:r>
            <a:rPr lang="sk-SK" sz="2000" b="0" kern="1200" err="1" smtClean="0"/>
            <a:t>Robotics</a:t>
          </a:r>
          <a:r>
            <a:rPr lang="sk-SK" sz="2000" b="0" kern="1200" smtClean="0"/>
            <a:t> (V134)</a:t>
          </a:r>
          <a:endParaRPr lang="sk-SK" sz="2000" b="0" kern="1200"/>
        </a:p>
      </dsp:txBody>
      <dsp:txXfrm>
        <a:off x="588025" y="2525710"/>
        <a:ext cx="7809678" cy="349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7D5E0-2EF1-4B12-B39A-FD04A29FC338}" type="datetimeFigureOut">
              <a:rPr lang="en-GB" smtClean="0"/>
              <a:t>28/05/15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E19C6-C26F-4F2A-8B84-3B3CC7B4F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1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1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6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87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E19C6-C26F-4F2A-8B84-3B3CC7B4FB80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0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DB4FF2-33A6-45C2-B883-4F01468524C7}" type="datetime1">
              <a:rPr lang="en-US" smtClean="0"/>
              <a:pPr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9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702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4971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30225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5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23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2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9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25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7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2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2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B18696D-77A8-4E04-9643-E6D7D2953C9E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1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1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72FAEA4-DE6A-454F-BD32-19415A6509AC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75" r:id="rId12"/>
    <p:sldLayoutId id="2147483776" r:id="rId13"/>
    <p:sldLayoutId id="2147483777" r:id="rId14"/>
    <p:sldLayoutId id="2147483778" r:id="rId15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453F-BB4C-4CDF-B072-386591266319}" type="datetimeFigureOut">
              <a:rPr lang="en-US" smtClean="0"/>
              <a:t>28/05/15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4B10-82EB-4133-A163-177003D5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0.png"/><Relationship Id="rId5" Type="http://schemas.openxmlformats.org/officeDocument/2006/relationships/image" Target="../media/image29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jpg"/><Relationship Id="rId8" Type="http://schemas.openxmlformats.org/officeDocument/2006/relationships/image" Target="../media/image44.tiff"/><Relationship Id="rId9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WMF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k/" TargetMode="External"/><Relationship Id="rId4" Type="http://schemas.openxmlformats.org/officeDocument/2006/relationships/hyperlink" Target="http://kyb.fei.tuke.sk/labe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0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0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k/" TargetMode="External"/><Relationship Id="rId4" Type="http://schemas.openxmlformats.org/officeDocument/2006/relationships/hyperlink" Target="http://kyb.fei.tuke.sk/labe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9144000" cy="2514600"/>
          </a:xfrm>
          <a:prstGeom prst="rect">
            <a:avLst/>
          </a:prstGeom>
          <a:gradFill>
            <a:gsLst>
              <a:gs pos="22000">
                <a:srgbClr val="3962AC"/>
              </a:gs>
              <a:gs pos="7600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3" rIns="91366" bIns="45683" rtlCol="0" anchor="ctr"/>
          <a:lstStyle/>
          <a:p>
            <a:pPr algn="ctr"/>
            <a:endParaRPr lang="en-GB"/>
          </a:p>
        </p:txBody>
      </p:sp>
      <p:pic>
        <p:nvPicPr>
          <p:cNvPr id="5" name="Picture 3" descr="C:\Users\Peter\Desktop\icalepcs\cern_logo-300x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1"/>
            <a:ext cx="1252219" cy="123824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76" y="76201"/>
            <a:ext cx="1304024" cy="1295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3733800"/>
            <a:ext cx="7010400" cy="838200"/>
          </a:xfrm>
        </p:spPr>
        <p:txBody>
          <a:bodyPr>
            <a:normAutofit fontScale="90000"/>
          </a:bodyPr>
          <a:lstStyle/>
          <a:p>
            <a:r>
              <a:rPr lang="sk-SK" sz="2400" dirty="0" smtClean="0"/>
              <a:t>Ako sa kontrolujú obrovské detektory v CERNe</a:t>
            </a:r>
            <a:r>
              <a:rPr lang="en-US" sz="2400" dirty="0" smtClean="0"/>
              <a:t>? 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75438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Peter Chochula, </a:t>
            </a:r>
            <a:r>
              <a:rPr lang="en-US" b="1" dirty="0" err="1" smtClean="0"/>
              <a:t>Európske</a:t>
            </a:r>
            <a:r>
              <a:rPr lang="en-US" b="1" dirty="0" smtClean="0"/>
              <a:t> centrum </a:t>
            </a:r>
            <a:r>
              <a:rPr lang="en-US" b="1" dirty="0" err="1" smtClean="0"/>
              <a:t>jadrových</a:t>
            </a:r>
            <a:r>
              <a:rPr lang="en-US" b="1" dirty="0" smtClean="0"/>
              <a:t> </a:t>
            </a:r>
            <a:r>
              <a:rPr lang="en-US" b="1" dirty="0" err="1" smtClean="0"/>
              <a:t>výskumov</a:t>
            </a:r>
            <a:r>
              <a:rPr lang="en-US" b="1" dirty="0" smtClean="0"/>
              <a:t> v </a:t>
            </a:r>
            <a:r>
              <a:rPr lang="en-US" b="1" dirty="0" err="1" smtClean="0"/>
              <a:t>Ženeve</a:t>
            </a:r>
            <a:endParaRPr lang="en-US" b="1" dirty="0" smtClean="0"/>
          </a:p>
          <a:p>
            <a:r>
              <a:rPr lang="en-US" b="1" dirty="0" err="1" smtClean="0"/>
              <a:t>Ján</a:t>
            </a:r>
            <a:r>
              <a:rPr lang="en-US" b="1" dirty="0" smtClean="0"/>
              <a:t> </a:t>
            </a:r>
            <a:r>
              <a:rPr lang="en-US" b="1" dirty="0" err="1" smtClean="0"/>
              <a:t>Jadlovský</a:t>
            </a:r>
            <a:r>
              <a:rPr lang="en-US" b="1" dirty="0" smtClean="0"/>
              <a:t>, </a:t>
            </a:r>
            <a:r>
              <a:rPr lang="en-US" b="1" dirty="0" err="1" smtClean="0"/>
              <a:t>Technická</a:t>
            </a:r>
            <a:r>
              <a:rPr lang="en-US" b="1" dirty="0" smtClean="0"/>
              <a:t> </a:t>
            </a:r>
            <a:r>
              <a:rPr lang="en-US" b="1" dirty="0" err="1" smtClean="0"/>
              <a:t>Univerzita</a:t>
            </a:r>
            <a:r>
              <a:rPr lang="en-US" b="1" dirty="0" smtClean="0"/>
              <a:t> </a:t>
            </a:r>
            <a:r>
              <a:rPr lang="en-US" b="1" dirty="0" err="1" smtClean="0"/>
              <a:t>Košice</a:t>
            </a:r>
            <a:r>
              <a:rPr lang="en-US" b="1" dirty="0" smtClean="0"/>
              <a:t> </a:t>
            </a:r>
            <a:endParaRPr lang="sk-SK" b="1" dirty="0"/>
          </a:p>
          <a:p>
            <a:r>
              <a:rPr lang="en-US" dirty="0" err="1" smtClean="0"/>
              <a:t>Okn</a:t>
            </a:r>
            <a:r>
              <a:rPr lang="sk-SK" dirty="0" smtClean="0"/>
              <a:t>á CERNu dokorán, Košice, Jún 2015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2" descr="http://cds.cern.ch/record/1436153/files/LRsaba_CERN_0212_00656.jpg?subformat=icon-1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65249"/>
            <a:ext cx="9144000" cy="22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08582"/>
            <a:ext cx="89916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Aj </a:t>
            </a:r>
            <a:r>
              <a:rPr lang="sk-SK" dirty="0"/>
              <a:t>toto je kamera, ktorá to videla </a:t>
            </a:r>
            <a:r>
              <a:rPr lang="sk-SK" dirty="0" smtClean="0"/>
              <a:t>(CMS- </a:t>
            </a:r>
            <a:r>
              <a:rPr lang="sk-SK" dirty="0"/>
              <a:t>CERN)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0234"/>
            <a:ext cx="8382000" cy="559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91000"/>
            <a:ext cx="926672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oofcommunication.com/wp-content/uploads/2010/06/2011-08-19-Collider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0" y="3810000"/>
            <a:ext cx="3584169" cy="310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licematters.web.cern.ch/sites/alicematters.web.cern.ch/files/images/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0" y="1855098"/>
            <a:ext cx="3584169" cy="215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interactions.org/imagebank/images/CE0138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93" y="1855098"/>
            <a:ext cx="5384769" cy="50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692" y="940698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sk-SK" sz="3200" dirty="0" smtClean="0"/>
              <a:t>Takto nejako vyzerali procesy v kvapke prahmoty milióntinu sekundy po vzniku Vesmíru (pri teplote 100 000 krát vyššej než v strede hviezd)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844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4800" y="184912"/>
            <a:ext cx="6553200" cy="914400"/>
          </a:xfrm>
        </p:spPr>
        <p:txBody>
          <a:bodyPr>
            <a:normAutofit fontScale="90000"/>
          </a:bodyPr>
          <a:lstStyle/>
          <a:p>
            <a:r>
              <a:rPr lang="sk-SK" dirty="0"/>
              <a:t>A táto kamera to zaznamenala (ALICE- CERN)</a:t>
            </a:r>
            <a:endParaRPr lang="en-GB" dirty="0"/>
          </a:p>
        </p:txBody>
      </p:sp>
      <p:pic>
        <p:nvPicPr>
          <p:cNvPr id="4100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572" y="3140969"/>
            <a:ext cx="3752428" cy="3529627"/>
          </a:xfrm>
          <a:prstGeom prst="rect">
            <a:avLst/>
          </a:prstGeom>
          <a:noFill/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004048" y="836713"/>
            <a:ext cx="4063752" cy="2031968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en-US" b="1" dirty="0" err="1" smtClean="0">
                <a:solidFill>
                  <a:srgbClr val="000000"/>
                </a:solidFill>
              </a:rPr>
              <a:t>Dete</a:t>
            </a:r>
            <a:r>
              <a:rPr lang="sk-SK" b="1" dirty="0" smtClean="0">
                <a:solidFill>
                  <a:srgbClr val="000000"/>
                </a:solidFill>
              </a:rPr>
              <a:t>k</a:t>
            </a:r>
            <a:r>
              <a:rPr lang="en-US" b="1" dirty="0" smtClean="0">
                <a:solidFill>
                  <a:srgbClr val="000000"/>
                </a:solidFill>
              </a:rPr>
              <a:t>tor:</a:t>
            </a:r>
          </a:p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Rozmery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16 x 26</a:t>
            </a:r>
            <a:r>
              <a:rPr lang="en-US" dirty="0" smtClean="0">
                <a:solidFill>
                  <a:srgbClr val="000000"/>
                </a:solidFill>
              </a:rPr>
              <a:t> m (</a:t>
            </a:r>
            <a:r>
              <a:rPr lang="sk-SK" dirty="0" smtClean="0">
                <a:solidFill>
                  <a:srgbClr val="000000"/>
                </a:solidFill>
              </a:rPr>
              <a:t>niektoré komponenty sú nainštalované</a:t>
            </a:r>
            <a:r>
              <a:rPr lang="sk-SK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&gt;100m </a:t>
            </a:r>
            <a:r>
              <a:rPr lang="sk-SK" dirty="0" smtClean="0">
                <a:solidFill>
                  <a:srgbClr val="000000"/>
                </a:solidFill>
              </a:rPr>
              <a:t>miesta zrážky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Hmotnosť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C0128"/>
                </a:solidFill>
              </a:rPr>
              <a:t>11,000</a:t>
            </a:r>
            <a:r>
              <a:rPr lang="en-US" dirty="0" smtClean="0">
                <a:solidFill>
                  <a:srgbClr val="000000"/>
                </a:solidFill>
              </a:rPr>
              <a:t> ton</a:t>
            </a:r>
          </a:p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Počet sub-detektorov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20</a:t>
            </a:r>
          </a:p>
          <a:p>
            <a:pPr>
              <a:buClrTx/>
              <a:buFontTx/>
              <a:buNone/>
            </a:pPr>
            <a:r>
              <a:rPr lang="en-GB" b="1" dirty="0" smtClean="0">
                <a:solidFill>
                  <a:srgbClr val="000000"/>
                </a:solidFill>
              </a:rPr>
              <a:t>Magnet</a:t>
            </a:r>
            <a:r>
              <a:rPr lang="sk-SK" b="1" dirty="0" smtClean="0">
                <a:solidFill>
                  <a:srgbClr val="000000"/>
                </a:solidFill>
              </a:rPr>
              <a:t>y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899592" y="4797154"/>
            <a:ext cx="3810000" cy="1200971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Kolaborácia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Členovia: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lang="en-US" dirty="0" smtClean="0">
                <a:solidFill>
                  <a:srgbClr val="FC0128"/>
                </a:solidFill>
              </a:rPr>
              <a:t>1500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</a:t>
            </a:r>
            <a:r>
              <a:rPr lang="sk-SK" b="1" dirty="0" smtClean="0">
                <a:solidFill>
                  <a:srgbClr val="000000"/>
                </a:solidFill>
              </a:rPr>
              <a:t>štitúty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&gt;</a:t>
            </a:r>
            <a:r>
              <a:rPr lang="en-US" dirty="0" smtClean="0">
                <a:solidFill>
                  <a:srgbClr val="FF0000"/>
                </a:solidFill>
              </a:rPr>
              <a:t>140</a:t>
            </a:r>
          </a:p>
          <a:p>
            <a:pPr>
              <a:buClrTx/>
              <a:buFontTx/>
              <a:buNone/>
            </a:pPr>
            <a:r>
              <a:rPr lang="sk-SK" b="1" dirty="0" smtClean="0">
                <a:solidFill>
                  <a:srgbClr val="000000"/>
                </a:solidFill>
              </a:rPr>
              <a:t>Krajiny</a:t>
            </a:r>
            <a:r>
              <a:rPr lang="en-US" b="1" dirty="0" smtClean="0">
                <a:solidFill>
                  <a:srgbClr val="000000"/>
                </a:solidFill>
              </a:rPr>
              <a:t>: &gt;</a:t>
            </a:r>
            <a:r>
              <a:rPr lang="en-US" dirty="0" smtClean="0">
                <a:solidFill>
                  <a:srgbClr val="FF0000"/>
                </a:solidFill>
              </a:rPr>
              <a:t>37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7" y="1371600"/>
            <a:ext cx="420259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29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598"/>
            <a:ext cx="7689098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ALICE – Heavy ion experiment at LHC</a:t>
            </a:r>
            <a:endParaRPr lang="en-US" dirty="0"/>
          </a:p>
        </p:txBody>
      </p:sp>
      <p:pic>
        <p:nvPicPr>
          <p:cNvPr id="12290" name="Picture 2" descr="http://cds.cern.ch/record/1436153/files/LRsaba_CERN_0212_00656.jpg?subformat=icon-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22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067"/>
            <a:ext cx="4171950" cy="307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0801015_01-A4-at-144-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774067"/>
            <a:ext cx="4527802" cy="30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474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6898" y="228598"/>
            <a:ext cx="6553200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ALICE – Heavy ion experiment at LHC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1" y="1295400"/>
            <a:ext cx="627683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71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sk-SK" dirty="0"/>
              <a:t>Experiment </a:t>
            </a:r>
            <a:r>
              <a:rPr lang="sk-SK" dirty="0" smtClean="0"/>
              <a:t>sa </a:t>
            </a:r>
            <a:r>
              <a:rPr lang="sk-SK" dirty="0"/>
              <a:t>skladá zo sub-detektorov</a:t>
            </a:r>
            <a:br>
              <a:rPr lang="sk-SK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Každý má svoju úlohu (meranie polohy, energie, typu častice...)</a:t>
            </a:r>
          </a:p>
          <a:p>
            <a:r>
              <a:rPr lang="sk-SK" dirty="0" smtClean="0"/>
              <a:t>Výsledna informácia sa poskladá z čiastkových údajov</a:t>
            </a:r>
            <a:endParaRPr lang="en-GB" dirty="0"/>
          </a:p>
        </p:txBody>
      </p:sp>
      <p:pic>
        <p:nvPicPr>
          <p:cNvPr id="4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937" y="4398451"/>
            <a:ext cx="2590800" cy="243697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1" y="4424135"/>
            <a:ext cx="2847622" cy="2433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12" y="4398451"/>
            <a:ext cx="1613913" cy="24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6898" y="228598"/>
            <a:ext cx="6553200" cy="914400"/>
          </a:xfrm>
        </p:spPr>
        <p:txBody>
          <a:bodyPr/>
          <a:lstStyle/>
          <a:p>
            <a:r>
              <a:rPr lang="sk-SK" dirty="0" smtClean="0"/>
              <a:t>... od malých ...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1447800"/>
            <a:ext cx="3733800" cy="280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534" y="1447800"/>
            <a:ext cx="4028338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557115"/>
            <a:ext cx="4795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</a:t>
            </a:r>
            <a:r>
              <a:rPr lang="sk-SK" dirty="0" smtClean="0"/>
              <a:t>lový detektor ALICE</a:t>
            </a:r>
          </a:p>
          <a:p>
            <a:r>
              <a:rPr lang="sk-SK" dirty="0" smtClean="0"/>
              <a:t>1200 čipov</a:t>
            </a:r>
          </a:p>
          <a:p>
            <a:r>
              <a:rPr lang="sk-SK" dirty="0" smtClean="0"/>
              <a:t>10 000 000 pixlov</a:t>
            </a:r>
          </a:p>
          <a:p>
            <a:r>
              <a:rPr lang="sk-SK" dirty="0" smtClean="0"/>
              <a:t>50 miliónov konfiguračných parametrov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2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undh99.cern.ch/cgi-bin/jpeg.getimg.sh?i=/archive/electronic/cern/others/PHO/photo-ge/0606023_01.jpg&amp;s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00125"/>
            <a:ext cx="832485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88" y="111125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... cez väčšie ...      (TPC ALICE)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6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89" y="-27413"/>
            <a:ext cx="7772400" cy="914400"/>
          </a:xfrm>
        </p:spPr>
        <p:txBody>
          <a:bodyPr>
            <a:normAutofit/>
          </a:bodyPr>
          <a:lstStyle/>
          <a:p>
            <a:r>
              <a:rPr lang="sk-SK" dirty="0" smtClean="0"/>
              <a:t>... až po ALICE</a:t>
            </a:r>
            <a:endParaRPr lang="en-US" dirty="0"/>
          </a:p>
        </p:txBody>
      </p:sp>
      <p:pic>
        <p:nvPicPr>
          <p:cNvPr id="2051" name="Picture 3" descr="E:\peto\2010 ALICE februar\P100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2281" y="1463057"/>
            <a:ext cx="4715843" cy="35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eto\2011 CERN\P1010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0" y="2564904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206" y="4191000"/>
            <a:ext cx="1212987" cy="1077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31" y="1066056"/>
            <a:ext cx="3429000" cy="1371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6955159">
            <a:off x="2010591" y="3082423"/>
            <a:ext cx="3058780" cy="3724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1066800"/>
            <a:ext cx="1502732" cy="112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52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663303" y="202202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4843828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657660" y="402024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7800" y="3904556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5644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Takže zapnutie sa nám komplikuje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86" y="1879790"/>
            <a:ext cx="711792" cy="711792"/>
          </a:xfrm>
          <a:prstGeom prst="rect">
            <a:avLst/>
          </a:prstGeom>
        </p:spPr>
      </p:pic>
      <p:pic>
        <p:nvPicPr>
          <p:cNvPr id="15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875" y="1543169"/>
            <a:ext cx="1475893" cy="1388262"/>
          </a:xfrm>
          <a:prstGeom prst="rect">
            <a:avLst/>
          </a:prstGeom>
          <a:noFill/>
        </p:spPr>
      </p:pic>
      <p:pic>
        <p:nvPicPr>
          <p:cNvPr id="16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197" y="1541555"/>
            <a:ext cx="1475893" cy="138826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063044" y="1541555"/>
            <a:ext cx="1524000" cy="138826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3664010" y="4543669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64009" y="50670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673532" y="6157521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57800" y="4543669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7799" y="5182782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10422" y="6157521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663303" y="202202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0" y="394335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657660" y="402024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0" y="39624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>
            <a:normAutofit/>
          </a:bodyPr>
          <a:lstStyle/>
          <a:p>
            <a:r>
              <a:rPr lang="sk-SK" dirty="0" smtClean="0"/>
              <a:t>O čom budeme hovoriť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86" y="1879790"/>
            <a:ext cx="711792" cy="711792"/>
          </a:xfrm>
          <a:prstGeom prst="rect">
            <a:avLst/>
          </a:prstGeom>
        </p:spPr>
      </p:pic>
      <p:pic>
        <p:nvPicPr>
          <p:cNvPr id="15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875" y="1543169"/>
            <a:ext cx="1475893" cy="1388262"/>
          </a:xfrm>
          <a:prstGeom prst="rect">
            <a:avLst/>
          </a:prstGeom>
          <a:noFill/>
        </p:spPr>
      </p:pic>
      <p:pic>
        <p:nvPicPr>
          <p:cNvPr id="16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197" y="1541555"/>
            <a:ext cx="1475893" cy="138826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063044" y="1541555"/>
            <a:ext cx="1524000" cy="138826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219200" y="5418202"/>
            <a:ext cx="7772400" cy="1362075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34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čo to zapíname</a:t>
            </a:r>
            <a:r>
              <a:rPr lang="en-US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96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47" y="1965663"/>
            <a:ext cx="2897583" cy="1691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56" y="-251715"/>
            <a:ext cx="3523277" cy="2430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83" y="990600"/>
            <a:ext cx="1592579" cy="215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8" y="3656958"/>
            <a:ext cx="2857500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362" y="3533775"/>
            <a:ext cx="3810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091" y="4648200"/>
            <a:ext cx="2448354" cy="1819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25" y="224168"/>
            <a:ext cx="2676525" cy="1847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8926" y="2446959"/>
            <a:ext cx="4349038" cy="1366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Magnety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Napájacie zdroje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Chladiace systémy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Senzory (teplota, tlak, radiácia)</a:t>
            </a:r>
            <a:endParaRPr lang="sk-SK" sz="1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Logické kontroléry...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61" y="1065886"/>
            <a:ext cx="2528821" cy="148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6898" y="228598"/>
            <a:ext cx="65532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8" y="265310"/>
            <a:ext cx="2344290" cy="24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ds.cern.ch/record/975941/files/phos-2006-002.jpg?subformat=icon-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89" y="1666367"/>
            <a:ext cx="3218990" cy="24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2" y="2900548"/>
            <a:ext cx="1653102" cy="132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kip.uni-heidelberg.de/DCS-Board/fotos/DCS_0008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23" y="70091"/>
            <a:ext cx="1508856" cy="10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49" y="4184159"/>
            <a:ext cx="1658666" cy="110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324665" y="187959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ETHERNET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24665" y="258387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EASYNET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4665" y="117531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CAN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24665" y="399243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JTAG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4665" y="328815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VME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4665" y="469671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RS 232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4665" y="6105281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Custom links…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24665" y="540099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PROFIBUS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31152" y="131899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Elektronika pre spracovanie dát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Detekčné moduly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Riadiace obvody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So všetkými komunikujeme cez rozličné dátové zbernice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91383"/>
            <a:ext cx="3134449" cy="3977293"/>
          </a:xfrm>
          <a:prstGeom prst="rect">
            <a:avLst/>
          </a:prstGeom>
        </p:spPr>
      </p:pic>
      <p:pic>
        <p:nvPicPr>
          <p:cNvPr id="19" name="Picture 4" descr="C:\Users\chochul\Desktop\Active Doc\ICALEPCS2011\Did we get\Elements\Resized\cables2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28949" y="5607157"/>
            <a:ext cx="1658666" cy="1250843"/>
          </a:xfrm>
          <a:prstGeom prst="rect">
            <a:avLst/>
          </a:prstGeom>
          <a:noFill/>
        </p:spPr>
      </p:pic>
      <p:pic>
        <p:nvPicPr>
          <p:cNvPr id="20" name="Picture 4" descr="C:\Users\Peter\Desktop\icalepcs\pht\IMG_72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488" y="4287012"/>
            <a:ext cx="1658666" cy="248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829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k-SK" dirty="0" smtClean="0"/>
              <a:t>Súčasné zariadenia sú natoľko inteligentné, že kým do nich nenahráme konfiguračné dáta, nevedia ani ako sa zapnúť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21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733859" y="16996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827828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11431" y="2941117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1571" y="282543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5644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Takže zapnutie sa nám komplikuje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42" y="1557462"/>
            <a:ext cx="711792" cy="711792"/>
          </a:xfrm>
          <a:prstGeom prst="rect">
            <a:avLst/>
          </a:prstGeom>
        </p:spPr>
      </p:pic>
      <p:pic>
        <p:nvPicPr>
          <p:cNvPr id="15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431" y="1220841"/>
            <a:ext cx="1475893" cy="1388262"/>
          </a:xfrm>
          <a:prstGeom prst="rect">
            <a:avLst/>
          </a:prstGeom>
          <a:noFill/>
        </p:spPr>
      </p:pic>
      <p:pic>
        <p:nvPicPr>
          <p:cNvPr id="16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753" y="1219227"/>
            <a:ext cx="1475893" cy="138826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133600" y="1219227"/>
            <a:ext cx="1524000" cy="138826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4906788" y="3491548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906787" y="4014974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916310" y="5105400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00578" y="3491548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00577" y="4130661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11571" y="51054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514600" y="2972161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36883" y="3491548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536883" y="3976180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539999" y="5020227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53065" y="282543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2072" y="3491548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2071" y="4130661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53065" y="51054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733859" y="16996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388620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11431" y="2941117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-5644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Takže zapnutie sa nám komplikuje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42" y="1557462"/>
            <a:ext cx="711792" cy="711792"/>
          </a:xfrm>
          <a:prstGeom prst="rect">
            <a:avLst/>
          </a:prstGeom>
        </p:spPr>
      </p:pic>
      <p:pic>
        <p:nvPicPr>
          <p:cNvPr id="15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8431" y="1220841"/>
            <a:ext cx="1475893" cy="1388262"/>
          </a:xfrm>
          <a:prstGeom prst="rect">
            <a:avLst/>
          </a:prstGeom>
          <a:noFill/>
        </p:spPr>
      </p:pic>
      <p:pic>
        <p:nvPicPr>
          <p:cNvPr id="16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753" y="1219227"/>
            <a:ext cx="1475893" cy="138826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133600" y="1219227"/>
            <a:ext cx="1524000" cy="138826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4906788" y="3491548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906787" y="4014974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916310" y="5029200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200400" y="2972161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222683" y="3491548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222683" y="3976180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225799" y="5020227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8491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Základná konfigurácia pre ALICE obsahuje </a:t>
            </a:r>
            <a:r>
              <a:rPr lang="en-US" dirty="0" smtClean="0"/>
              <a:t>&gt; </a:t>
            </a:r>
            <a:r>
              <a:rPr lang="sk-SK" dirty="0" smtClean="0"/>
              <a:t>1GB surových parametrov</a:t>
            </a:r>
          </a:p>
          <a:p>
            <a:r>
              <a:rPr lang="sk-SK" dirty="0" smtClean="0"/>
              <a:t>Väčšina parametrov sa píše paralelne do viacerých zariadení</a:t>
            </a:r>
          </a:p>
          <a:p>
            <a:r>
              <a:rPr lang="sk-SK" dirty="0" smtClean="0"/>
              <a:t>Najväčšia časť konfiguračných parametrov sa získava on-line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5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ke</a:t>
            </a:r>
            <a:r>
              <a:rPr lang="sk-SK" dirty="0" smtClean="0"/>
              <a:t>ď už máme čo zapnúť, ako to spravíme</a:t>
            </a:r>
            <a:r>
              <a:rPr lang="en-US" dirty="0" smtClean="0"/>
              <a:t>?</a:t>
            </a:r>
            <a:endParaRPr lang="sk-SK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72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80720" y="3676486"/>
            <a:ext cx="3496159" cy="29529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85240" y="304800"/>
            <a:ext cx="3496159" cy="2819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15139" y="386473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5739" y="40671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981072"/>
            <a:ext cx="93893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9139" y="98845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API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1739" y="1488756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Data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2339" y="1488756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Event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2170271"/>
            <a:ext cx="86273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8598" y="2171699"/>
            <a:ext cx="867001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4" idx="2"/>
            <a:endCxn id="9" idx="0"/>
          </p:cNvCxnSpPr>
          <p:nvPr/>
        </p:nvCxnSpPr>
        <p:spPr>
          <a:xfrm>
            <a:off x="1396139" y="767473"/>
            <a:ext cx="457200" cy="72128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2"/>
            <a:endCxn id="9" idx="0"/>
          </p:cNvCxnSpPr>
          <p:nvPr/>
        </p:nvCxnSpPr>
        <p:spPr>
          <a:xfrm flipH="1">
            <a:off x="1853339" y="787715"/>
            <a:ext cx="533400" cy="701041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0"/>
            <a:endCxn id="7" idx="1"/>
          </p:cNvCxnSpPr>
          <p:nvPr/>
        </p:nvCxnSpPr>
        <p:spPr>
          <a:xfrm flipV="1">
            <a:off x="1853339" y="1178954"/>
            <a:ext cx="685800" cy="309802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3"/>
            <a:endCxn id="9" idx="0"/>
          </p:cNvCxnSpPr>
          <p:nvPr/>
        </p:nvCxnSpPr>
        <p:spPr>
          <a:xfrm>
            <a:off x="1243739" y="1171572"/>
            <a:ext cx="609600" cy="31718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9" idx="1"/>
          </p:cNvCxnSpPr>
          <p:nvPr/>
        </p:nvCxnSpPr>
        <p:spPr>
          <a:xfrm>
            <a:off x="1243739" y="1679256"/>
            <a:ext cx="228600" cy="0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2"/>
            <a:endCxn id="13" idx="0"/>
          </p:cNvCxnSpPr>
          <p:nvPr/>
        </p:nvCxnSpPr>
        <p:spPr>
          <a:xfrm>
            <a:off x="1853339" y="1869756"/>
            <a:ext cx="608760" cy="30194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1" idx="0"/>
            <a:endCxn id="9" idx="2"/>
          </p:cNvCxnSpPr>
          <p:nvPr/>
        </p:nvCxnSpPr>
        <p:spPr>
          <a:xfrm flipV="1">
            <a:off x="1345770" y="1869756"/>
            <a:ext cx="507569" cy="300515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90600" y="4346952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81200" y="436719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UI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8600" y="4941551"/>
            <a:ext cx="9906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600" y="4948933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API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7200" y="544923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Data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7800" y="5449235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Event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14400" y="6130750"/>
            <a:ext cx="8382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004059" y="6132178"/>
            <a:ext cx="891539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Driver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50" name="Straight Connector 49"/>
          <p:cNvCxnSpPr>
            <a:stCxn id="42" idx="2"/>
            <a:endCxn id="47" idx="0"/>
          </p:cNvCxnSpPr>
          <p:nvPr/>
        </p:nvCxnSpPr>
        <p:spPr>
          <a:xfrm>
            <a:off x="1371600" y="4727952"/>
            <a:ext cx="457200" cy="72128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3" idx="2"/>
            <a:endCxn id="47" idx="0"/>
          </p:cNvCxnSpPr>
          <p:nvPr/>
        </p:nvCxnSpPr>
        <p:spPr>
          <a:xfrm flipH="1">
            <a:off x="1828800" y="4748194"/>
            <a:ext cx="533400" cy="701041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7" idx="0"/>
            <a:endCxn id="45" idx="1"/>
          </p:cNvCxnSpPr>
          <p:nvPr/>
        </p:nvCxnSpPr>
        <p:spPr>
          <a:xfrm flipV="1">
            <a:off x="1828800" y="5139433"/>
            <a:ext cx="685800" cy="309802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4" idx="3"/>
            <a:endCxn id="47" idx="0"/>
          </p:cNvCxnSpPr>
          <p:nvPr/>
        </p:nvCxnSpPr>
        <p:spPr>
          <a:xfrm>
            <a:off x="1219200" y="5132051"/>
            <a:ext cx="609600" cy="31718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6" idx="3"/>
            <a:endCxn id="47" idx="1"/>
          </p:cNvCxnSpPr>
          <p:nvPr/>
        </p:nvCxnSpPr>
        <p:spPr>
          <a:xfrm>
            <a:off x="1219200" y="5639735"/>
            <a:ext cx="228600" cy="0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7" idx="2"/>
            <a:endCxn id="49" idx="0"/>
          </p:cNvCxnSpPr>
          <p:nvPr/>
        </p:nvCxnSpPr>
        <p:spPr>
          <a:xfrm>
            <a:off x="1828800" y="5830235"/>
            <a:ext cx="621029" cy="301943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8" idx="0"/>
            <a:endCxn id="47" idx="2"/>
          </p:cNvCxnSpPr>
          <p:nvPr/>
        </p:nvCxnSpPr>
        <p:spPr>
          <a:xfrm flipV="1">
            <a:off x="1333500" y="5830235"/>
            <a:ext cx="495300" cy="300515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472339" y="3699632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DIST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73243" y="2720054"/>
            <a:ext cx="762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DIST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59" name="Straight Connector 58"/>
          <p:cNvCxnSpPr>
            <a:stCxn id="9" idx="2"/>
            <a:endCxn id="58" idx="0"/>
          </p:cNvCxnSpPr>
          <p:nvPr/>
        </p:nvCxnSpPr>
        <p:spPr>
          <a:xfrm>
            <a:off x="1853339" y="1869756"/>
            <a:ext cx="904" cy="850298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2"/>
            <a:endCxn id="57" idx="0"/>
          </p:cNvCxnSpPr>
          <p:nvPr/>
        </p:nvCxnSpPr>
        <p:spPr>
          <a:xfrm flipH="1">
            <a:off x="1853339" y="3101054"/>
            <a:ext cx="904" cy="598578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7" idx="2"/>
          </p:cNvCxnSpPr>
          <p:nvPr/>
        </p:nvCxnSpPr>
        <p:spPr>
          <a:xfrm flipH="1">
            <a:off x="1852887" y="4080632"/>
            <a:ext cx="452" cy="1335124"/>
          </a:xfrm>
          <a:prstGeom prst="line">
            <a:avLst/>
          </a:prstGeom>
          <a:ln w="3492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036702" y="1524000"/>
            <a:ext cx="4566483" cy="2517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Jadro kontrolného systému tvorí SCADA produkt WINCCOA (SIEMENS)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Základný systém sa skladá z manažérov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Špecializované moduly s presne definovanými úlohami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Viacero WINCCOA systémov je prepojených do jedného distribuovaného systému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20347" y="4852784"/>
            <a:ext cx="1851853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100 WINCC OA </a:t>
            </a:r>
            <a:r>
              <a:rPr lang="sk-SK" sz="1400" b="1" dirty="0" smtClean="0">
                <a:solidFill>
                  <a:schemeClr val="tx1"/>
                </a:solidFill>
              </a:rPr>
              <a:t>systémov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05600" y="4866650"/>
            <a:ext cx="17526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&gt;</a:t>
            </a:r>
            <a:r>
              <a:rPr lang="sk-SK" sz="1400" b="1" dirty="0" smtClean="0">
                <a:solidFill>
                  <a:schemeClr val="tx1"/>
                </a:solidFill>
              </a:rPr>
              <a:t>30</a:t>
            </a:r>
            <a:r>
              <a:rPr lang="en-GB" sz="1400" b="1" dirty="0" smtClean="0">
                <a:solidFill>
                  <a:schemeClr val="tx1"/>
                </a:solidFill>
              </a:rPr>
              <a:t>00 </a:t>
            </a:r>
            <a:r>
              <a:rPr lang="sk-SK" sz="1400" b="1" dirty="0" smtClean="0">
                <a:solidFill>
                  <a:schemeClr val="tx1"/>
                </a:solidFill>
              </a:rPr>
              <a:t>manažérov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8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2724548" y="304799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52696" y="304800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47714"/>
            <a:ext cx="838200" cy="714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839547" cy="6917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47714"/>
            <a:ext cx="838200" cy="7144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44" y="1647714"/>
            <a:ext cx="838200" cy="7144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43" y="457200"/>
            <a:ext cx="839547" cy="691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47714"/>
            <a:ext cx="838200" cy="714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35" y="457200"/>
            <a:ext cx="839547" cy="691722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21" idx="2"/>
            <a:endCxn id="22" idx="0"/>
          </p:cNvCxnSpPr>
          <p:nvPr/>
        </p:nvCxnSpPr>
        <p:spPr>
          <a:xfrm>
            <a:off x="1257973" y="1148922"/>
            <a:ext cx="456527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1" idx="2"/>
            <a:endCxn id="20" idx="0"/>
          </p:cNvCxnSpPr>
          <p:nvPr/>
        </p:nvCxnSpPr>
        <p:spPr>
          <a:xfrm flipH="1">
            <a:off x="723900" y="1148922"/>
            <a:ext cx="5340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3900" y="1704864"/>
            <a:ext cx="953847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4" idx="2"/>
            <a:endCxn id="23" idx="0"/>
          </p:cNvCxnSpPr>
          <p:nvPr/>
        </p:nvCxnSpPr>
        <p:spPr>
          <a:xfrm flipH="1">
            <a:off x="3313344" y="1148922"/>
            <a:ext cx="6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5" idx="0"/>
          </p:cNvCxnSpPr>
          <p:nvPr/>
        </p:nvCxnSpPr>
        <p:spPr>
          <a:xfrm>
            <a:off x="4305209" y="1148922"/>
            <a:ext cx="91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66468" y="1704864"/>
            <a:ext cx="684985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465663" y="1047529"/>
            <a:ext cx="685790" cy="12707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6" idx="2"/>
            <a:endCxn id="23" idx="0"/>
          </p:cNvCxnSpPr>
          <p:nvPr/>
        </p:nvCxnSpPr>
        <p:spPr>
          <a:xfrm flipH="1">
            <a:off x="3313344" y="1148922"/>
            <a:ext cx="991865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2"/>
            <a:endCxn id="25" idx="0"/>
          </p:cNvCxnSpPr>
          <p:nvPr/>
        </p:nvCxnSpPr>
        <p:spPr>
          <a:xfrm>
            <a:off x="3314017" y="1148922"/>
            <a:ext cx="99128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81400" y="3333528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Pre každý detektor vytvoríme autonómny systém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71" y="707593"/>
            <a:ext cx="1914349" cy="1636196"/>
          </a:xfrm>
          <a:prstGeom prst="rect">
            <a:avLst/>
          </a:prstGeom>
        </p:spPr>
      </p:pic>
      <p:pic>
        <p:nvPicPr>
          <p:cNvPr id="29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5676" y="234333"/>
            <a:ext cx="1290063" cy="1213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0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2724548" y="304799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52696" y="304800"/>
            <a:ext cx="2321774" cy="228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47714"/>
            <a:ext cx="838200" cy="714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839547" cy="6917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47714"/>
            <a:ext cx="838200" cy="7144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44" y="1647714"/>
            <a:ext cx="838200" cy="7144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243" y="457200"/>
            <a:ext cx="839547" cy="691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647714"/>
            <a:ext cx="838200" cy="714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35" y="457200"/>
            <a:ext cx="839547" cy="691722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21" idx="2"/>
            <a:endCxn id="22" idx="0"/>
          </p:cNvCxnSpPr>
          <p:nvPr/>
        </p:nvCxnSpPr>
        <p:spPr>
          <a:xfrm>
            <a:off x="1257973" y="1148922"/>
            <a:ext cx="456527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1" idx="2"/>
            <a:endCxn id="20" idx="0"/>
          </p:cNvCxnSpPr>
          <p:nvPr/>
        </p:nvCxnSpPr>
        <p:spPr>
          <a:xfrm flipH="1">
            <a:off x="723900" y="1148922"/>
            <a:ext cx="5340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3900" y="1704864"/>
            <a:ext cx="953847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4" idx="2"/>
            <a:endCxn id="23" idx="0"/>
          </p:cNvCxnSpPr>
          <p:nvPr/>
        </p:nvCxnSpPr>
        <p:spPr>
          <a:xfrm flipH="1">
            <a:off x="3313344" y="1148922"/>
            <a:ext cx="67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6" idx="2"/>
            <a:endCxn id="25" idx="0"/>
          </p:cNvCxnSpPr>
          <p:nvPr/>
        </p:nvCxnSpPr>
        <p:spPr>
          <a:xfrm>
            <a:off x="4305209" y="1148922"/>
            <a:ext cx="91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66468" y="1704864"/>
            <a:ext cx="684985" cy="0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465663" y="1047529"/>
            <a:ext cx="685790" cy="12707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6" idx="2"/>
            <a:endCxn id="23" idx="0"/>
          </p:cNvCxnSpPr>
          <p:nvPr/>
        </p:nvCxnSpPr>
        <p:spPr>
          <a:xfrm flipH="1">
            <a:off x="3313344" y="1148922"/>
            <a:ext cx="991865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2"/>
            <a:endCxn id="25" idx="0"/>
          </p:cNvCxnSpPr>
          <p:nvPr/>
        </p:nvCxnSpPr>
        <p:spPr>
          <a:xfrm>
            <a:off x="3314017" y="1148922"/>
            <a:ext cx="991283" cy="498792"/>
          </a:xfrm>
          <a:prstGeom prst="line">
            <a:avLst/>
          </a:prstGeom>
          <a:ln w="34925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36" y="4343400"/>
            <a:ext cx="838200" cy="714486"/>
          </a:xfrm>
          <a:prstGeom prst="rect">
            <a:avLst/>
          </a:prstGeom>
        </p:spPr>
      </p:pic>
      <p:cxnSp>
        <p:nvCxnSpPr>
          <p:cNvPr id="70" name="Straight Connector 69"/>
          <p:cNvCxnSpPr>
            <a:stCxn id="20" idx="0"/>
            <a:endCxn id="67" idx="0"/>
          </p:cNvCxnSpPr>
          <p:nvPr/>
        </p:nvCxnSpPr>
        <p:spPr>
          <a:xfrm>
            <a:off x="723900" y="1647714"/>
            <a:ext cx="686136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2" idx="0"/>
            <a:endCxn id="67" idx="0"/>
          </p:cNvCxnSpPr>
          <p:nvPr/>
        </p:nvCxnSpPr>
        <p:spPr>
          <a:xfrm flipH="1">
            <a:off x="1410036" y="1647714"/>
            <a:ext cx="304464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1" idx="2"/>
          </p:cNvCxnSpPr>
          <p:nvPr/>
        </p:nvCxnSpPr>
        <p:spPr>
          <a:xfrm>
            <a:off x="1257973" y="1148922"/>
            <a:ext cx="135006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23" idx="0"/>
            <a:endCxn id="67" idx="0"/>
          </p:cNvCxnSpPr>
          <p:nvPr/>
        </p:nvCxnSpPr>
        <p:spPr>
          <a:xfrm flipH="1">
            <a:off x="1410036" y="1647714"/>
            <a:ext cx="1903308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25" idx="0"/>
          </p:cNvCxnSpPr>
          <p:nvPr/>
        </p:nvCxnSpPr>
        <p:spPr>
          <a:xfrm flipH="1">
            <a:off x="1427093" y="1647714"/>
            <a:ext cx="2878207" cy="2695686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409363" y="1148922"/>
            <a:ext cx="2846067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24" idx="2"/>
          </p:cNvCxnSpPr>
          <p:nvPr/>
        </p:nvCxnSpPr>
        <p:spPr>
          <a:xfrm flipH="1">
            <a:off x="1392979" y="1148922"/>
            <a:ext cx="1921038" cy="3194478"/>
          </a:xfrm>
          <a:prstGeom prst="line">
            <a:avLst/>
          </a:prstGeom>
          <a:ln w="3492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81400" y="3333528"/>
            <a:ext cx="4566483" cy="1374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Centrálny systém je pripojený na všetky detektorové systémy a má plnú kontrolu nad ich fungovaním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71" y="707593"/>
            <a:ext cx="1914349" cy="1636196"/>
          </a:xfrm>
          <a:prstGeom prst="rect">
            <a:avLst/>
          </a:prstGeom>
        </p:spPr>
      </p:pic>
      <p:pic>
        <p:nvPicPr>
          <p:cNvPr id="31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5676" y="234333"/>
            <a:ext cx="1290063" cy="1213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44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>
            <a:off x="3663303" y="202202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7400" y="394335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657660" y="402024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0" y="39624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>
            <a:normAutofit/>
          </a:bodyPr>
          <a:lstStyle/>
          <a:p>
            <a:r>
              <a:rPr lang="sk-SK" dirty="0" smtClean="0"/>
              <a:t>O čom budeme hovoriť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86" y="1879790"/>
            <a:ext cx="711792" cy="711792"/>
          </a:xfrm>
          <a:prstGeom prst="rect">
            <a:avLst/>
          </a:prstGeom>
        </p:spPr>
      </p:pic>
      <p:pic>
        <p:nvPicPr>
          <p:cNvPr id="15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875" y="1543169"/>
            <a:ext cx="1475893" cy="1388262"/>
          </a:xfrm>
          <a:prstGeom prst="rect">
            <a:avLst/>
          </a:prstGeom>
          <a:noFill/>
        </p:spPr>
      </p:pic>
      <p:pic>
        <p:nvPicPr>
          <p:cNvPr id="16" name="Picture 4" descr="C:\Users\Peter\Desktop\rt Photo\Resized\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197" y="1541555"/>
            <a:ext cx="1475893" cy="138826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063044" y="1541555"/>
            <a:ext cx="1524000" cy="138826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1219200" y="5418202"/>
            <a:ext cx="7772400" cy="1362075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 smtClean="0"/>
              <a:t>Je to také jednoduché</a:t>
            </a:r>
            <a:r>
              <a:rPr lang="en-US" dirty="0" smtClean="0"/>
              <a:t> ?</a:t>
            </a:r>
          </a:p>
          <a:p>
            <a:r>
              <a:rPr lang="en-US" sz="1900" dirty="0" smtClean="0"/>
              <a:t>(… </a:t>
            </a:r>
            <a:r>
              <a:rPr lang="en-US" sz="1900" dirty="0" err="1" smtClean="0"/>
              <a:t>asi</a:t>
            </a:r>
            <a:r>
              <a:rPr lang="en-US" sz="1900" dirty="0" smtClean="0"/>
              <a:t> </a:t>
            </a:r>
            <a:r>
              <a:rPr lang="en-US" sz="1900" dirty="0" err="1" smtClean="0"/>
              <a:t>nie</a:t>
            </a:r>
            <a:r>
              <a:rPr lang="en-US" sz="1900" dirty="0" smtClean="0"/>
              <a:t>, in</a:t>
            </a:r>
            <a:r>
              <a:rPr lang="sk-SK" sz="1900" dirty="0" smtClean="0"/>
              <a:t>áč by sme si nemal</a:t>
            </a:r>
            <a:r>
              <a:rPr lang="en-US" sz="1900" dirty="0" err="1" smtClean="0"/>
              <a:t>i</a:t>
            </a:r>
            <a:r>
              <a:rPr lang="sk-SK" sz="1900" dirty="0" smtClean="0"/>
              <a:t> o čom hovoriť...</a:t>
            </a:r>
            <a:r>
              <a:rPr lang="en-US" sz="1900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1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ochul\Desktop\Cluster\Resized\P1040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37" y="178194"/>
            <a:ext cx="4057774" cy="271944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7" y="2897635"/>
            <a:ext cx="8883163" cy="3960365"/>
          </a:xfrm>
          <a:prstGeom prst="rect">
            <a:avLst/>
          </a:prstGeom>
        </p:spPr>
      </p:pic>
      <p:pic>
        <p:nvPicPr>
          <p:cNvPr id="4" name="Picture 5" descr="C:\Users\chochul\Desktop\Cluster\Resized\P104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0390" y="178194"/>
            <a:ext cx="1771863" cy="2725995"/>
          </a:xfrm>
          <a:prstGeom prst="rect">
            <a:avLst/>
          </a:prstGeom>
          <a:noFill/>
        </p:spPr>
      </p:pic>
      <p:pic>
        <p:nvPicPr>
          <p:cNvPr id="6" name="Picture 2" descr="C:\Users\chochul\Desktop\Cluster\Resized\P10401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5103" y="178194"/>
            <a:ext cx="1813152" cy="271807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239000" y="637436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Centrálna databáza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4038600"/>
            <a:ext cx="4566483" cy="1907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Centrálny servis obsahuje </a:t>
            </a:r>
            <a:r>
              <a:rPr lang="en-GB" sz="1400" b="1" dirty="0" smtClean="0">
                <a:solidFill>
                  <a:schemeClr val="tx1"/>
                </a:solidFill>
              </a:rPr>
              <a:t>~170 server</a:t>
            </a:r>
            <a:r>
              <a:rPr lang="sk-SK" sz="1400" b="1" dirty="0" smtClean="0">
                <a:solidFill>
                  <a:schemeClr val="tx1"/>
                </a:solidFill>
              </a:rPr>
              <a:t>ov</a:t>
            </a:r>
            <a:endParaRPr lang="sk-SK" sz="1400" b="1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Riadiace počítače pre </a:t>
            </a:r>
            <a:r>
              <a:rPr lang="en-GB" sz="1400" b="1" dirty="0" smtClean="0">
                <a:solidFill>
                  <a:schemeClr val="tx1"/>
                </a:solidFill>
              </a:rPr>
              <a:t> WINCC OA </a:t>
            </a:r>
            <a:r>
              <a:rPr lang="sk-SK" sz="1400" b="1" dirty="0" smtClean="0">
                <a:solidFill>
                  <a:schemeClr val="tx1"/>
                </a:solidFill>
              </a:rPr>
              <a:t>a </a:t>
            </a:r>
            <a:r>
              <a:rPr lang="en-GB" sz="1400" b="1" dirty="0" smtClean="0">
                <a:solidFill>
                  <a:schemeClr val="tx1"/>
                </a:solidFill>
              </a:rPr>
              <a:t>Frontend</a:t>
            </a:r>
            <a:r>
              <a:rPr lang="sk-SK" sz="1400" b="1" dirty="0" smtClean="0">
                <a:solidFill>
                  <a:schemeClr val="tx1"/>
                </a:solidFill>
              </a:rPr>
              <a:t> sevisy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ORACLE </a:t>
            </a:r>
            <a:r>
              <a:rPr lang="en-GB" sz="1400" b="1" dirty="0" err="1" smtClean="0">
                <a:solidFill>
                  <a:schemeClr val="tx1"/>
                </a:solidFill>
              </a:rPr>
              <a:t>datab</a:t>
            </a:r>
            <a:r>
              <a:rPr lang="sk-SK" sz="1400" b="1" dirty="0" smtClean="0">
                <a:solidFill>
                  <a:schemeClr val="tx1"/>
                </a:solidFill>
              </a:rPr>
              <a:t>áza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1400" b="1" dirty="0" smtClean="0">
                <a:solidFill>
                  <a:schemeClr val="tx1"/>
                </a:solidFill>
              </a:rPr>
              <a:t>Úložisko dát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chemeClr val="tx1"/>
                </a:solidFill>
              </a:rPr>
              <a:t>IT infra</a:t>
            </a:r>
            <a:r>
              <a:rPr lang="sk-SK" sz="1400" b="1" dirty="0" smtClean="0">
                <a:solidFill>
                  <a:schemeClr val="tx1"/>
                </a:solidFill>
              </a:rPr>
              <a:t>štruktúra (sieť, PDU , UPS ...)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8999" y="1537229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ORACLE </a:t>
            </a:r>
            <a:r>
              <a:rPr lang="sk-SK" sz="1400" b="1" dirty="0" smtClean="0">
                <a:solidFill>
                  <a:schemeClr val="tx1"/>
                </a:solidFill>
              </a:rPr>
              <a:t>úložisko</a:t>
            </a:r>
            <a:r>
              <a:rPr lang="en-GB" sz="1400" b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256 </a:t>
            </a:r>
            <a:r>
              <a:rPr lang="en-GB" sz="1400" b="1" dirty="0" smtClean="0">
                <a:solidFill>
                  <a:schemeClr val="tx1"/>
                </a:solidFill>
              </a:rPr>
              <a:t>TB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8010" y="2217432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Úložisko dát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120 TB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475" y="2202192"/>
            <a:ext cx="159073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Riadiace počítače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3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76882" y="3881904"/>
            <a:ext cx="4648200" cy="3276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25" y="4268853"/>
            <a:ext cx="2179135" cy="15987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61331" y="4165222"/>
            <a:ext cx="6858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3792164" y="712448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2209800" y="3030684"/>
            <a:ext cx="4648200" cy="2133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6967315" y="240977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10100" y="238196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62400" y="1690580"/>
            <a:ext cx="1757107" cy="2191324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5867400" y="1371600"/>
            <a:ext cx="2217504" cy="3124200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455272" y="2755155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038600" y="2620197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6115805" y="3005938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713404" y="3097490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86758" y="2773691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752115" y="2741369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34731" y="3100633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55282" y="2771117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419210" y="2986225"/>
            <a:ext cx="833017" cy="641593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43701" y="3341720"/>
            <a:ext cx="833325" cy="64595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872808" y="3632355"/>
            <a:ext cx="357253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Komunika</a:t>
            </a:r>
            <a:r>
              <a:rPr lang="sk-SK" sz="1000" dirty="0" smtClean="0">
                <a:solidFill>
                  <a:schemeClr val="tx1"/>
                </a:solidFill>
              </a:rPr>
              <a:t>čné rozhranie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2828" y="30379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63914" y="2964241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15000" y="287980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87514" y="26950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04943" y="264231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49608" y="274136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4925722" y="4071188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287218" y="3830803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657935" y="377872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286216" y="404189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2741122" y="4097484"/>
            <a:ext cx="395258" cy="340248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792164" y="4351313"/>
            <a:ext cx="782795" cy="61660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3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Hotovo?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05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381000" y="2971800"/>
            <a:ext cx="3816424" cy="3298371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2 </a:t>
            </a:r>
            <a:r>
              <a:rPr lang="sk-SK" dirty="0" smtClean="0"/>
              <a:t>vrstvy</a:t>
            </a:r>
            <a:endParaRPr lang="en-GB" dirty="0" smtClean="0"/>
          </a:p>
          <a:p>
            <a:pPr lvl="1"/>
            <a:r>
              <a:rPr lang="sk-SK" dirty="0" smtClean="0"/>
              <a:t>Vzdialenosť iba </a:t>
            </a:r>
            <a:r>
              <a:rPr lang="en-GB" dirty="0" smtClean="0"/>
              <a:t>2.5</a:t>
            </a:r>
            <a:r>
              <a:rPr lang="sk-SK" dirty="0" smtClean="0"/>
              <a:t> cm </a:t>
            </a:r>
            <a:r>
              <a:rPr lang="en-GB" dirty="0" smtClean="0"/>
              <a:t> a 7 cm </a:t>
            </a:r>
            <a:r>
              <a:rPr lang="sk-SK" dirty="0" smtClean="0"/>
              <a:t>od zväzkov</a:t>
            </a:r>
            <a:endParaRPr lang="sk-SK" dirty="0"/>
          </a:p>
          <a:p>
            <a:pPr lvl="1"/>
            <a:r>
              <a:rPr lang="en-GB" dirty="0" smtClean="0"/>
              <a:t>10 000 000 </a:t>
            </a:r>
            <a:r>
              <a:rPr lang="en-GB" dirty="0" err="1" smtClean="0"/>
              <a:t>pixl</a:t>
            </a:r>
            <a:r>
              <a:rPr lang="sk-SK" dirty="0" smtClean="0"/>
              <a:t>ov</a:t>
            </a:r>
            <a:r>
              <a:rPr lang="en-GB" dirty="0" smtClean="0"/>
              <a:t> </a:t>
            </a:r>
            <a:r>
              <a:rPr lang="sk-SK" dirty="0" smtClean="0"/>
              <a:t>kontrolovaných 1</a:t>
            </a:r>
            <a:r>
              <a:rPr lang="en-GB" dirty="0" smtClean="0"/>
              <a:t>200 </a:t>
            </a:r>
            <a:r>
              <a:rPr lang="sk-SK" dirty="0" smtClean="0"/>
              <a:t>čipmi</a:t>
            </a:r>
          </a:p>
          <a:p>
            <a:pPr lvl="2"/>
            <a:r>
              <a:rPr lang="sk-SK" dirty="0" smtClean="0"/>
              <a:t>Špeciálna technológia pre pripevnenie</a:t>
            </a:r>
            <a:r>
              <a:rPr lang="en-US" dirty="0" smtClean="0"/>
              <a:t> </a:t>
            </a:r>
            <a:r>
              <a:rPr lang="sk-SK" dirty="0" smtClean="0"/>
              <a:t>č</a:t>
            </a:r>
            <a:r>
              <a:rPr lang="en-US" dirty="0" err="1" smtClean="0"/>
              <a:t>ipov</a:t>
            </a:r>
            <a:r>
              <a:rPr lang="sk-SK" dirty="0" smtClean="0"/>
              <a:t> – bump bonding</a:t>
            </a:r>
            <a:endParaRPr lang="en-GB" dirty="0" smtClean="0"/>
          </a:p>
          <a:p>
            <a:endParaRPr lang="en-GB" dirty="0" smtClean="0"/>
          </a:p>
          <a:p>
            <a:r>
              <a:rPr lang="sk-SK" dirty="0" smtClean="0"/>
              <a:t>Tepelné straty </a:t>
            </a:r>
            <a:r>
              <a:rPr lang="en-GB" dirty="0" smtClean="0"/>
              <a:t>1.3kW</a:t>
            </a:r>
          </a:p>
          <a:p>
            <a:pPr lvl="1"/>
            <a:r>
              <a:rPr lang="sk-SK" dirty="0" smtClean="0"/>
              <a:t>Totálna hrúbka detektora</a:t>
            </a:r>
            <a:r>
              <a:rPr lang="en-GB" dirty="0" smtClean="0"/>
              <a:t> (200+150)</a:t>
            </a:r>
            <a:r>
              <a:rPr lang="el-GR" dirty="0" smtClean="0"/>
              <a:t>μ</a:t>
            </a:r>
            <a:r>
              <a:rPr lang="en-GB" dirty="0" smtClean="0"/>
              <a:t>m</a:t>
            </a:r>
          </a:p>
          <a:p>
            <a:pPr lvl="1"/>
            <a:r>
              <a:rPr lang="sk-SK" dirty="0" smtClean="0"/>
              <a:t>Vzrast teplory </a:t>
            </a:r>
            <a:r>
              <a:rPr lang="en-GB" dirty="0" smtClean="0"/>
              <a:t>1</a:t>
            </a:r>
            <a:r>
              <a:rPr lang="en-GB" baseline="30000" dirty="0" smtClean="0"/>
              <a:t>0</a:t>
            </a:r>
            <a:r>
              <a:rPr lang="en-GB" dirty="0" smtClean="0"/>
              <a:t>C/s </a:t>
            </a:r>
            <a:r>
              <a:rPr lang="sk-SK" dirty="0" smtClean="0"/>
              <a:t>v prípade výpadku chladenia</a:t>
            </a:r>
            <a:endParaRPr lang="en-GB" dirty="0" smtClean="0"/>
          </a:p>
          <a:p>
            <a:pPr lvl="2"/>
            <a:r>
              <a:rPr lang="sk-SK" dirty="0" smtClean="0"/>
              <a:t>Ostáva menej ako 1 minúta na reakciu, ináč dôjde k nezvratnému poškodeniu detektora </a:t>
            </a:r>
            <a:r>
              <a:rPr lang="en-GB" dirty="0" smtClean="0"/>
              <a:t>!</a:t>
            </a:r>
          </a:p>
          <a:p>
            <a:endParaRPr lang="en-GB" dirty="0" smtClean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Silicon Pixel Detector (SPD)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53" y="2647345"/>
            <a:ext cx="3429147" cy="237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 descr="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1933092" cy="149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Picture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5828" y="1124744"/>
            <a:ext cx="2378172" cy="149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80" y="5181600"/>
            <a:ext cx="3448520" cy="94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p102016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8" y="1124744"/>
            <a:ext cx="1989461" cy="149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images.pennnet.com/articles/ap/thm/th_1677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4" y="1124744"/>
            <a:ext cx="2016223" cy="14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 descr="C:\Users\Peter\SkyDrive\Realtime 2012\source\Photo\Resized\its-2007-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4745"/>
            <a:ext cx="1224136" cy="148558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50" y="3492459"/>
            <a:ext cx="2286000" cy="157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1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kip.uni-heidelberg.de/DCS-Board/fotos/DCS_0008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02" y="4581129"/>
            <a:ext cx="3059511" cy="20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1" y="170493"/>
            <a:ext cx="8799511" cy="914400"/>
          </a:xfrm>
        </p:spPr>
        <p:txBody>
          <a:bodyPr>
            <a:noAutofit/>
          </a:bodyPr>
          <a:lstStyle/>
          <a:p>
            <a:r>
              <a:rPr lang="en-GB" sz="3600" dirty="0" smtClean="0"/>
              <a:t>ALICE Transition Radiation Detector (TRD)</a:t>
            </a:r>
            <a:endParaRPr lang="en-GB" sz="3600" dirty="0"/>
          </a:p>
        </p:txBody>
      </p:sp>
      <p:pic>
        <p:nvPicPr>
          <p:cNvPr id="2056" name="Picture 8" descr="http://www.physi.uni-heidelberg.de/pics/MCMonROB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8" y="3429000"/>
            <a:ext cx="1385297" cy="111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9512" y="3356992"/>
            <a:ext cx="69127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&gt; 500 </a:t>
            </a:r>
            <a:r>
              <a:rPr lang="sk-SK" dirty="0" smtClean="0"/>
              <a:t>komôr</a:t>
            </a:r>
            <a:r>
              <a:rPr lang="en-US" dirty="0" smtClean="0"/>
              <a:t>, 760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28 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sk-SK" dirty="0" smtClean="0"/>
              <a:t>plynovej </a:t>
            </a:r>
            <a:r>
              <a:rPr lang="sk-SK" dirty="0"/>
              <a:t>z</a:t>
            </a:r>
            <a:r>
              <a:rPr lang="sk-SK" dirty="0" smtClean="0"/>
              <a:t>mesi na báze </a:t>
            </a:r>
            <a:r>
              <a:rPr lang="en-US" dirty="0" err="1" smtClean="0"/>
              <a:t>Xe</a:t>
            </a:r>
            <a:r>
              <a:rPr lang="en-US" dirty="0" smtClean="0"/>
              <a:t>  </a:t>
            </a:r>
          </a:p>
          <a:p>
            <a:pPr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1.2M </a:t>
            </a:r>
            <a:r>
              <a:rPr lang="en-US" dirty="0" err="1" smtClean="0"/>
              <a:t>ele</a:t>
            </a:r>
            <a:r>
              <a:rPr lang="sk-SK" dirty="0" smtClean="0"/>
              <a:t>ktronických kanálov</a:t>
            </a:r>
            <a:endParaRPr lang="en-US" dirty="0" smtClean="0"/>
          </a:p>
          <a:p>
            <a:pPr lvl="1"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65000 MCM </a:t>
            </a:r>
          </a:p>
          <a:p>
            <a:pPr lvl="1"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/>
              <a:t>17TB/s  </a:t>
            </a:r>
            <a:r>
              <a:rPr lang="sk-SK" dirty="0"/>
              <a:t>surových </a:t>
            </a:r>
            <a:r>
              <a:rPr lang="en-US" dirty="0" smtClean="0"/>
              <a:t>d</a:t>
            </a:r>
            <a:r>
              <a:rPr lang="sk-SK" dirty="0" smtClean="0"/>
              <a:t>á</a:t>
            </a:r>
            <a:r>
              <a:rPr lang="en-US" dirty="0" smtClean="0"/>
              <a:t>t</a:t>
            </a:r>
          </a:p>
          <a:p>
            <a:pPr lvl="1"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250 000 </a:t>
            </a:r>
            <a:r>
              <a:rPr lang="en-US" dirty="0" err="1" smtClean="0"/>
              <a:t>procesor</a:t>
            </a:r>
            <a:r>
              <a:rPr lang="sk-SK" dirty="0" smtClean="0"/>
              <a:t>ov</a:t>
            </a:r>
            <a:endParaRPr lang="en-US" dirty="0" smtClean="0"/>
          </a:p>
          <a:p>
            <a:pPr>
              <a:buClr>
                <a:srgbClr val="FF3300"/>
              </a:buClr>
              <a:buSzPct val="120000"/>
              <a:buFontTx/>
              <a:buChar char="•"/>
            </a:pPr>
            <a:endParaRPr lang="en-US" dirty="0" smtClean="0"/>
          </a:p>
          <a:p>
            <a:pPr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89 </a:t>
            </a:r>
            <a:r>
              <a:rPr lang="sk-SK" dirty="0" smtClean="0"/>
              <a:t>napájacích zdrojov</a:t>
            </a:r>
            <a:endParaRPr lang="en-US" dirty="0" smtClean="0"/>
          </a:p>
          <a:p>
            <a:pPr lvl="1">
              <a:buClr>
                <a:srgbClr val="FF3300"/>
              </a:buClr>
              <a:buSzPct val="120000"/>
              <a:buFontTx/>
              <a:buChar char="•"/>
            </a:pPr>
            <a:r>
              <a:rPr lang="en-US" dirty="0" smtClean="0"/>
              <a:t> ~</a:t>
            </a:r>
            <a:r>
              <a:rPr lang="en-US" dirty="0"/>
              <a:t>65 kW </a:t>
            </a:r>
            <a:r>
              <a:rPr lang="sk-SK" dirty="0" smtClean="0"/>
              <a:t>tepelné straty</a:t>
            </a:r>
            <a:endParaRPr lang="en-US" dirty="0"/>
          </a:p>
        </p:txBody>
      </p:sp>
      <p:pic>
        <p:nvPicPr>
          <p:cNvPr id="20" name="Picture 18" descr="FE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0980" y="4571196"/>
            <a:ext cx="1593263" cy="2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6" y="1023737"/>
            <a:ext cx="2530534" cy="226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Einbau des Heidelberger TRD (Transition Radiation Detektor) in ALICE. Dabei handelt es sich um eines von insgesamt drei Experimenten, bei denen Arbeitsgruppen der Ruperto ­Carola beteiligt sind. 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76" y="1003504"/>
            <a:ext cx="3438754" cy="22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G_07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86" y="1026213"/>
            <a:ext cx="3011318" cy="225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67944" y="4149080"/>
            <a:ext cx="3240360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DCS control board </a:t>
            </a:r>
            <a:endParaRPr lang="sk-SK" sz="1200" dirty="0" smtClean="0">
              <a:solidFill>
                <a:schemeClr val="tx1"/>
              </a:solidFill>
            </a:endParaRP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(~750 </a:t>
            </a:r>
            <a:r>
              <a:rPr lang="sk-SK" sz="1200" dirty="0" smtClean="0">
                <a:solidFill>
                  <a:schemeClr val="tx1"/>
                </a:solidFill>
              </a:rPr>
              <a:t>použitých v </a:t>
            </a:r>
            <a:r>
              <a:rPr lang="en-GB" sz="1200" dirty="0" smtClean="0">
                <a:solidFill>
                  <a:schemeClr val="tx1"/>
                </a:solidFill>
              </a:rPr>
              <a:t>ALICE)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4328" y="6569968"/>
            <a:ext cx="150378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200" dirty="0" smtClean="0">
                <a:solidFill>
                  <a:schemeClr val="tx1"/>
                </a:solidFill>
              </a:rPr>
              <a:t>Čítacie karty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4328" y="2971800"/>
            <a:ext cx="1503784" cy="5292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 </a:t>
            </a:r>
            <a:r>
              <a:rPr lang="sk-SK" sz="1200" dirty="0" smtClean="0">
                <a:solidFill>
                  <a:schemeClr val="tx1"/>
                </a:solidFill>
              </a:rPr>
              <a:t>zo </a:t>
            </a:r>
            <a:r>
              <a:rPr lang="en-GB" sz="1200" dirty="0" smtClean="0">
                <a:solidFill>
                  <a:schemeClr val="tx1"/>
                </a:solidFill>
              </a:rPr>
              <a:t>65000 MCMs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3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2065" y="261574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502920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893" y="2238836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Niektoré detektory musia byť chladené než zapneme napätia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A*L*E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Iné detektory zmrznú ak nemáme najskôr zapnuté napätie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4038600" y="4800600"/>
            <a:ext cx="2437037" cy="1071929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ABRAKA</a:t>
            </a:r>
          </a:p>
          <a:p>
            <a:pPr algn="ctr"/>
            <a:r>
              <a:rPr lang="sk-SK" b="1" dirty="0" smtClean="0">
                <a:solidFill>
                  <a:schemeClr val="tx1"/>
                </a:solidFill>
              </a:rPr>
              <a:t>DABRA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650165"/>
            <a:ext cx="7177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Niektoré atomárne akcie vyžadujú komplexnú logiku</a:t>
            </a:r>
            <a:r>
              <a:rPr lang="en-GB" b="1" dirty="0" smtClean="0"/>
              <a:t>: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74893" y="3339115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Neskonfigurované čipy môžu zhorieť ak zapneme napätie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A*L*E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Väčšina čipov sa dá skonfigurovať až po zapnutí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5027229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6865" y="314081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810065" y="371924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157478" y="371924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52800" y="5105400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996018" y="5106095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600200" y="5105400"/>
            <a:ext cx="1795522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Skonfiguruj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0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Ako vie</a:t>
            </a:r>
            <a:r>
              <a:rPr lang="en-US" dirty="0" smtClean="0"/>
              <a:t> </a:t>
            </a:r>
            <a:r>
              <a:rPr lang="en-US" dirty="0" err="1" smtClean="0"/>
              <a:t>ope</a:t>
            </a:r>
            <a:r>
              <a:rPr lang="sk-SK" dirty="0" smtClean="0"/>
              <a:t>rátor čo treba kedy a v akom poradí  urobiť?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11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429000"/>
            <a:ext cx="4389298" cy="29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403" y="1295146"/>
            <a:ext cx="418452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989" y="909437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Central control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89" y="1610274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Detector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89" y="2311111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Subsystem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9" y="3011948"/>
            <a:ext cx="1279906" cy="47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Device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8538" y="648658"/>
            <a:ext cx="3386261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400" b="1" dirty="0" smtClean="0">
                <a:solidFill>
                  <a:schemeClr val="tx1"/>
                </a:solidFill>
              </a:rPr>
              <a:t>Hierarchický prístup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1316211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400" b="1" dirty="0" smtClean="0">
                <a:solidFill>
                  <a:schemeClr val="tx1"/>
                </a:solidFill>
              </a:rPr>
              <a:t>Základom je </a:t>
            </a:r>
            <a:r>
              <a:rPr lang="en-GB" sz="1400" b="1" dirty="0" smtClean="0">
                <a:solidFill>
                  <a:schemeClr val="tx1"/>
                </a:solidFill>
              </a:rPr>
              <a:t>CERN toolkit (SMI++)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600" y="1976144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400" b="1" dirty="0" smtClean="0">
                <a:solidFill>
                  <a:schemeClr val="tx1"/>
                </a:solidFill>
              </a:rPr>
              <a:t>Každý uzol sa modeluje ako konečný automat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2611611"/>
            <a:ext cx="3581400" cy="385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400" b="1" dirty="0" smtClean="0">
                <a:solidFill>
                  <a:schemeClr val="tx1"/>
                </a:solidFill>
              </a:rPr>
              <a:t>Model integrovaný s </a:t>
            </a:r>
            <a:r>
              <a:rPr lang="en-GB" sz="1400" b="1" dirty="0" smtClean="0">
                <a:solidFill>
                  <a:schemeClr val="tx1"/>
                </a:solidFill>
              </a:rPr>
              <a:t>WINCC OA</a:t>
            </a:r>
          </a:p>
        </p:txBody>
      </p:sp>
    </p:spTree>
    <p:extLst>
      <p:ext uri="{BB962C8B-B14F-4D97-AF65-F5344CB8AC3E}">
        <p14:creationId xmlns:p14="http://schemas.microsoft.com/office/powerpoint/2010/main" val="305605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2057400"/>
            <a:ext cx="2209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 </a:t>
            </a:r>
            <a:r>
              <a:rPr lang="sk-SK" sz="1400" b="1" dirty="0" smtClean="0">
                <a:solidFill>
                  <a:schemeClr val="tx1"/>
                </a:solidFill>
              </a:rPr>
              <a:t>centrálny</a:t>
            </a:r>
            <a:r>
              <a:rPr lang="en-GB" sz="1400" b="1" dirty="0" smtClean="0">
                <a:solidFill>
                  <a:schemeClr val="tx1"/>
                </a:solidFill>
              </a:rPr>
              <a:t> DCS </a:t>
            </a:r>
            <a:r>
              <a:rPr lang="sk-SK" sz="1400" b="1" dirty="0" smtClean="0">
                <a:solidFill>
                  <a:schemeClr val="tx1"/>
                </a:solidFill>
              </a:rPr>
              <a:t>uzol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</p:spPr>
        <p:txBody>
          <a:bodyPr/>
          <a:lstStyle/>
          <a:p>
            <a:r>
              <a:rPr lang="sk-SK" dirty="0" smtClean="0"/>
              <a:t>Centrálny strom ALICE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85017" y="1800225"/>
            <a:ext cx="53435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76400" y="2761680"/>
            <a:ext cx="2209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25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sk-SK" sz="1400" b="1" dirty="0" smtClean="0">
                <a:solidFill>
                  <a:schemeClr val="tx1"/>
                </a:solidFill>
              </a:rPr>
              <a:t>systémov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465960"/>
            <a:ext cx="2209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</a:t>
            </a:r>
            <a:r>
              <a:rPr lang="sk-SK" sz="1400" b="1" dirty="0">
                <a:solidFill>
                  <a:schemeClr val="tx1"/>
                </a:solidFill>
              </a:rPr>
              <a:t>3</a:t>
            </a:r>
            <a:r>
              <a:rPr lang="en-GB" sz="1400" b="1" dirty="0" smtClean="0">
                <a:solidFill>
                  <a:schemeClr val="tx1"/>
                </a:solidFill>
              </a:rPr>
              <a:t>0 </a:t>
            </a:r>
            <a:r>
              <a:rPr lang="sk-SK" sz="1400" b="1" dirty="0" smtClean="0">
                <a:solidFill>
                  <a:schemeClr val="tx1"/>
                </a:solidFill>
              </a:rPr>
              <a:t>subsystémov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4170240"/>
            <a:ext cx="2209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50000 kontrolovaných uzlov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-189938"/>
            <a:ext cx="6553200" cy="914400"/>
          </a:xfrm>
        </p:spPr>
        <p:txBody>
          <a:bodyPr/>
          <a:lstStyle/>
          <a:p>
            <a:r>
              <a:rPr lang="sk-SK" dirty="0" smtClean="0"/>
              <a:t>Partície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609600"/>
            <a:ext cx="1765300" cy="149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78380" y="1828800"/>
            <a:ext cx="1765300" cy="1439329"/>
            <a:chOff x="1068173" y="3246120"/>
            <a:chExt cx="1765300" cy="1439329"/>
          </a:xfrm>
        </p:grpSpPr>
        <p:sp>
          <p:nvSpPr>
            <p:cNvPr id="3" name="Rectangle 2"/>
            <p:cNvSpPr/>
            <p:nvPr/>
          </p:nvSpPr>
          <p:spPr>
            <a:xfrm>
              <a:off x="1068173" y="3499217"/>
              <a:ext cx="1765300" cy="1186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46120"/>
              <a:ext cx="1615646" cy="1363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1" y="3487197"/>
            <a:ext cx="2042158" cy="151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0" y="4495800"/>
            <a:ext cx="1765300" cy="149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 rot="2111570">
            <a:off x="1211003" y="2354707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111570">
            <a:off x="2976301" y="3638679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2111570">
            <a:off x="5377767" y="5202098"/>
            <a:ext cx="978408" cy="359383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203555" y="944878"/>
            <a:ext cx="27494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ALICE kontroluje jediný operátor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9880" y="2104779"/>
            <a:ext cx="264812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Problematická časť je odpojená od systému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818370"/>
            <a:ext cx="2590800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Expert kontroluje odpojenú časť na diaľku</a:t>
            </a:r>
            <a:endParaRPr lang="en-GB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eter\Desktop\Novohradska\Alice eve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-286981"/>
            <a:ext cx="9171828" cy="71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5937"/>
            <a:ext cx="8534400" cy="914400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Čo ideme kontrolovať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2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2860"/>
            <a:ext cx="3238500" cy="2428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90573"/>
            <a:ext cx="3238500" cy="2161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485359"/>
            <a:ext cx="3238500" cy="2161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3757" y="331441"/>
            <a:ext cx="4114800" cy="783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Určité operácia LHC môžu byť nebezpečné pre ALICE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0052" y="1247867"/>
            <a:ext cx="4114800" cy="743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Detektory sa musia pripraviť na nebezpečné situácie (zmena napätie, iná konfigurácia) 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5190" y="2112974"/>
            <a:ext cx="4191000" cy="731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ALE !!!!!!!!</a:t>
            </a:r>
            <a:r>
              <a:rPr lang="en-GB" sz="1400" b="1" dirty="0" smtClean="0">
                <a:solidFill>
                  <a:schemeClr val="tx1"/>
                </a:solidFill>
              </a:rPr>
              <a:t>……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Odpojené časti nereagujú na príkazy operátora</a:t>
            </a:r>
            <a:r>
              <a:rPr lang="en-GB" sz="1400" b="1" dirty="0" smtClean="0">
                <a:solidFill>
                  <a:schemeClr val="tx1"/>
                </a:solidFill>
              </a:rPr>
              <a:t>!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802" y="3261107"/>
            <a:ext cx="5333198" cy="3574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92"/>
          <p:cNvGrpSpPr/>
          <p:nvPr/>
        </p:nvGrpSpPr>
        <p:grpSpPr>
          <a:xfrm>
            <a:off x="3894497" y="3352475"/>
            <a:ext cx="5177495" cy="3296906"/>
            <a:chOff x="152400" y="990600"/>
            <a:chExt cx="8610600" cy="4724400"/>
          </a:xfrm>
        </p:grpSpPr>
        <p:sp>
          <p:nvSpPr>
            <p:cNvPr id="12" name="Oval 11"/>
            <p:cNvSpPr/>
            <p:nvPr/>
          </p:nvSpPr>
          <p:spPr>
            <a:xfrm>
              <a:off x="1721039" y="2047053"/>
              <a:ext cx="1022160" cy="61051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DET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96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4478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95599" y="3276600"/>
              <a:ext cx="959452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FEE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133600" y="3276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2400" y="4191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048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572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96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620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9144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371600" y="4191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6764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8288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9812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336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971800" y="4267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124200" y="4419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276600" y="4572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429000" y="4724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581400" y="4876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33800" y="5029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/>
            <p:cNvCxnSpPr>
              <a:stCxn id="12" idx="4"/>
              <a:endCxn id="14" idx="0"/>
            </p:cNvCxnSpPr>
            <p:nvPr/>
          </p:nvCxnSpPr>
          <p:spPr>
            <a:xfrm flipH="1">
              <a:off x="1752599" y="2657563"/>
              <a:ext cx="479520" cy="61903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2" idx="4"/>
              <a:endCxn id="16" idx="0"/>
            </p:cNvCxnSpPr>
            <p:nvPr/>
          </p:nvCxnSpPr>
          <p:spPr>
            <a:xfrm>
              <a:off x="2232119" y="2657563"/>
              <a:ext cx="206280" cy="619037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5"/>
              <a:endCxn id="15" idx="0"/>
            </p:cNvCxnSpPr>
            <p:nvPr/>
          </p:nvCxnSpPr>
          <p:spPr>
            <a:xfrm>
              <a:off x="2593507" y="2568156"/>
              <a:ext cx="781818" cy="70844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7" idx="0"/>
              <a:endCxn id="13" idx="3"/>
            </p:cNvCxnSpPr>
            <p:nvPr/>
          </p:nvCxnSpPr>
          <p:spPr>
            <a:xfrm rot="5400000" flipH="1" flipV="1">
              <a:off x="348480" y="3840606"/>
              <a:ext cx="459115" cy="2416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8" idx="0"/>
              <a:endCxn id="13" idx="3"/>
            </p:cNvCxnSpPr>
            <p:nvPr/>
          </p:nvCxnSpPr>
          <p:spPr>
            <a:xfrm rot="5400000" flipH="1" flipV="1">
              <a:off x="348480" y="3993006"/>
              <a:ext cx="611515" cy="8927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9" idx="0"/>
              <a:endCxn id="13" idx="3"/>
            </p:cNvCxnSpPr>
            <p:nvPr/>
          </p:nvCxnSpPr>
          <p:spPr>
            <a:xfrm rot="16200000" flipV="1">
              <a:off x="348480" y="4082280"/>
              <a:ext cx="763915" cy="631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0" idx="0"/>
              <a:endCxn id="13" idx="3"/>
            </p:cNvCxnSpPr>
            <p:nvPr/>
          </p:nvCxnSpPr>
          <p:spPr>
            <a:xfrm rot="16200000" flipV="1">
              <a:off x="348480" y="4082280"/>
              <a:ext cx="916315" cy="2155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1" idx="0"/>
              <a:endCxn id="13" idx="3"/>
            </p:cNvCxnSpPr>
            <p:nvPr/>
          </p:nvCxnSpPr>
          <p:spPr>
            <a:xfrm rot="16200000" flipV="1">
              <a:off x="348480" y="4082280"/>
              <a:ext cx="1068715" cy="3679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22" idx="0"/>
              <a:endCxn id="13" idx="3"/>
            </p:cNvCxnSpPr>
            <p:nvPr/>
          </p:nvCxnSpPr>
          <p:spPr>
            <a:xfrm rot="16200000" flipV="1">
              <a:off x="348480" y="4082280"/>
              <a:ext cx="1221115" cy="52032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23" idx="0"/>
            </p:cNvCxnSpPr>
            <p:nvPr/>
          </p:nvCxnSpPr>
          <p:spPr>
            <a:xfrm rot="5400000">
              <a:off x="1530539" y="39558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4" idx="4"/>
              <a:endCxn id="24" idx="0"/>
            </p:cNvCxnSpPr>
            <p:nvPr/>
          </p:nvCxnSpPr>
          <p:spPr>
            <a:xfrm rot="16200000" flipH="1">
              <a:off x="1524000" y="40386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14" idx="4"/>
              <a:endCxn id="25" idx="0"/>
            </p:cNvCxnSpPr>
            <p:nvPr/>
          </p:nvCxnSpPr>
          <p:spPr>
            <a:xfrm rot="16200000" flipH="1">
              <a:off x="1524000" y="40386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14" idx="4"/>
              <a:endCxn id="26" idx="0"/>
            </p:cNvCxnSpPr>
            <p:nvPr/>
          </p:nvCxnSpPr>
          <p:spPr>
            <a:xfrm rot="16200000" flipH="1">
              <a:off x="1524000" y="40386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4" idx="4"/>
              <a:endCxn id="27" idx="0"/>
            </p:cNvCxnSpPr>
            <p:nvPr/>
          </p:nvCxnSpPr>
          <p:spPr>
            <a:xfrm rot="16200000" flipH="1">
              <a:off x="1524000" y="40386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4" idx="4"/>
              <a:endCxn id="28" idx="0"/>
            </p:cNvCxnSpPr>
            <p:nvPr/>
          </p:nvCxnSpPr>
          <p:spPr>
            <a:xfrm rot="16200000" flipH="1">
              <a:off x="1524000" y="40386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5" idx="4"/>
              <a:endCxn id="29" idx="0"/>
            </p:cNvCxnSpPr>
            <p:nvPr/>
          </p:nvCxnSpPr>
          <p:spPr>
            <a:xfrm flipH="1">
              <a:off x="3276600" y="3809999"/>
              <a:ext cx="98726" cy="4572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5" idx="4"/>
              <a:endCxn id="30" idx="0"/>
            </p:cNvCxnSpPr>
            <p:nvPr/>
          </p:nvCxnSpPr>
          <p:spPr>
            <a:xfrm>
              <a:off x="3375325" y="3809999"/>
              <a:ext cx="53674" cy="6096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5" idx="4"/>
              <a:endCxn id="31" idx="0"/>
            </p:cNvCxnSpPr>
            <p:nvPr/>
          </p:nvCxnSpPr>
          <p:spPr>
            <a:xfrm>
              <a:off x="3375325" y="3809999"/>
              <a:ext cx="206074" cy="762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5" idx="4"/>
              <a:endCxn id="32" idx="0"/>
            </p:cNvCxnSpPr>
            <p:nvPr/>
          </p:nvCxnSpPr>
          <p:spPr>
            <a:xfrm>
              <a:off x="3375325" y="3809999"/>
              <a:ext cx="358474" cy="914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5" idx="4"/>
              <a:endCxn id="33" idx="0"/>
            </p:cNvCxnSpPr>
            <p:nvPr/>
          </p:nvCxnSpPr>
          <p:spPr>
            <a:xfrm>
              <a:off x="3375325" y="3809999"/>
              <a:ext cx="510874" cy="10668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5" idx="4"/>
              <a:endCxn id="34" idx="0"/>
            </p:cNvCxnSpPr>
            <p:nvPr/>
          </p:nvCxnSpPr>
          <p:spPr>
            <a:xfrm>
              <a:off x="3375325" y="3809999"/>
              <a:ext cx="663274" cy="121920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3656039" y="990600"/>
              <a:ext cx="1029885" cy="68424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DCS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>
              <a:stCxn id="57" idx="3"/>
              <a:endCxn id="12" idx="0"/>
            </p:cNvCxnSpPr>
            <p:nvPr/>
          </p:nvCxnSpPr>
          <p:spPr>
            <a:xfrm flipH="1">
              <a:off x="2232119" y="1574635"/>
              <a:ext cx="1574743" cy="472418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6248400" y="2209150"/>
              <a:ext cx="1066801" cy="61025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DET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4644370" y="3429000"/>
              <a:ext cx="994428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VHV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8674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HV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3152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LV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553200" y="3429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…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5720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244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768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292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1816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34000" y="5105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791200" y="4343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943600" y="4495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096000" y="4648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248400" y="4800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400800" y="4953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553200" y="5105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391400" y="4419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543800" y="45720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696200" y="47244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7848600" y="48768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8001000" y="50292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CH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153400" y="5181600"/>
              <a:ext cx="609600" cy="5334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CH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/>
            <p:cNvCxnSpPr>
              <a:stCxn id="59" idx="3"/>
              <a:endCxn id="60" idx="0"/>
            </p:cNvCxnSpPr>
            <p:nvPr/>
          </p:nvCxnSpPr>
          <p:spPr>
            <a:xfrm flipH="1">
              <a:off x="5141585" y="2730031"/>
              <a:ext cx="1263044" cy="698969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59" idx="4"/>
              <a:endCxn id="61" idx="0"/>
            </p:cNvCxnSpPr>
            <p:nvPr/>
          </p:nvCxnSpPr>
          <p:spPr>
            <a:xfrm flipH="1">
              <a:off x="6172199" y="2819400"/>
              <a:ext cx="609601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59" idx="4"/>
              <a:endCxn id="63" idx="0"/>
            </p:cNvCxnSpPr>
            <p:nvPr/>
          </p:nvCxnSpPr>
          <p:spPr>
            <a:xfrm>
              <a:off x="6781800" y="2819400"/>
              <a:ext cx="76199" cy="609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59" idx="5"/>
              <a:endCxn id="62" idx="0"/>
            </p:cNvCxnSpPr>
            <p:nvPr/>
          </p:nvCxnSpPr>
          <p:spPr>
            <a:xfrm>
              <a:off x="7158970" y="2730031"/>
              <a:ext cx="461030" cy="698969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64" idx="0"/>
              <a:endCxn id="60" idx="3"/>
            </p:cNvCxnSpPr>
            <p:nvPr/>
          </p:nvCxnSpPr>
          <p:spPr>
            <a:xfrm flipH="1" flipV="1">
              <a:off x="4790001" y="3884285"/>
              <a:ext cx="86798" cy="4591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65" idx="0"/>
              <a:endCxn id="60" idx="3"/>
            </p:cNvCxnSpPr>
            <p:nvPr/>
          </p:nvCxnSpPr>
          <p:spPr>
            <a:xfrm flipH="1" flipV="1">
              <a:off x="4790001" y="3884285"/>
              <a:ext cx="239198" cy="611516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66" idx="0"/>
              <a:endCxn id="60" idx="3"/>
            </p:cNvCxnSpPr>
            <p:nvPr/>
          </p:nvCxnSpPr>
          <p:spPr>
            <a:xfrm flipH="1" flipV="1">
              <a:off x="4790001" y="3884285"/>
              <a:ext cx="391598" cy="763914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67" idx="0"/>
              <a:endCxn id="60" idx="3"/>
            </p:cNvCxnSpPr>
            <p:nvPr/>
          </p:nvCxnSpPr>
          <p:spPr>
            <a:xfrm flipH="1" flipV="1">
              <a:off x="4790001" y="3884285"/>
              <a:ext cx="543999" cy="9163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68" idx="0"/>
              <a:endCxn id="60" idx="3"/>
            </p:cNvCxnSpPr>
            <p:nvPr/>
          </p:nvCxnSpPr>
          <p:spPr>
            <a:xfrm flipH="1" flipV="1">
              <a:off x="4790001" y="3884285"/>
              <a:ext cx="696399" cy="10687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69" idx="0"/>
              <a:endCxn id="60" idx="3"/>
            </p:cNvCxnSpPr>
            <p:nvPr/>
          </p:nvCxnSpPr>
          <p:spPr>
            <a:xfrm flipH="1" flipV="1">
              <a:off x="4790001" y="3884285"/>
              <a:ext cx="848799" cy="12211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endCxn id="70" idx="0"/>
            </p:cNvCxnSpPr>
            <p:nvPr/>
          </p:nvCxnSpPr>
          <p:spPr>
            <a:xfrm rot="5400000">
              <a:off x="5950139" y="4108263"/>
              <a:ext cx="380999" cy="8927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61" idx="4"/>
              <a:endCxn id="71" idx="0"/>
            </p:cNvCxnSpPr>
            <p:nvPr/>
          </p:nvCxnSpPr>
          <p:spPr>
            <a:xfrm rot="16200000" flipH="1">
              <a:off x="5943600" y="4191000"/>
              <a:ext cx="5334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1" idx="4"/>
              <a:endCxn id="72" idx="0"/>
            </p:cNvCxnSpPr>
            <p:nvPr/>
          </p:nvCxnSpPr>
          <p:spPr>
            <a:xfrm rot="16200000" flipH="1">
              <a:off x="5943600" y="4191000"/>
              <a:ext cx="6858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61" idx="4"/>
              <a:endCxn id="73" idx="0"/>
            </p:cNvCxnSpPr>
            <p:nvPr/>
          </p:nvCxnSpPr>
          <p:spPr>
            <a:xfrm rot="16200000" flipH="1">
              <a:off x="5943600" y="4191000"/>
              <a:ext cx="8382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61" idx="4"/>
              <a:endCxn id="74" idx="0"/>
            </p:cNvCxnSpPr>
            <p:nvPr/>
          </p:nvCxnSpPr>
          <p:spPr>
            <a:xfrm rot="16200000" flipH="1">
              <a:off x="5943600" y="4191000"/>
              <a:ext cx="9906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61" idx="4"/>
              <a:endCxn id="75" idx="0"/>
            </p:cNvCxnSpPr>
            <p:nvPr/>
          </p:nvCxnSpPr>
          <p:spPr>
            <a:xfrm rot="16200000" flipH="1">
              <a:off x="5943600" y="4191000"/>
              <a:ext cx="11430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62" idx="4"/>
              <a:endCxn id="76" idx="0"/>
            </p:cNvCxnSpPr>
            <p:nvPr/>
          </p:nvCxnSpPr>
          <p:spPr>
            <a:xfrm rot="16200000" flipH="1">
              <a:off x="7429500" y="4152900"/>
              <a:ext cx="457200" cy="76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2" idx="4"/>
              <a:endCxn id="77" idx="0"/>
            </p:cNvCxnSpPr>
            <p:nvPr/>
          </p:nvCxnSpPr>
          <p:spPr>
            <a:xfrm rot="16200000" flipH="1">
              <a:off x="7429500" y="4152900"/>
              <a:ext cx="609600" cy="2286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2" idx="4"/>
              <a:endCxn id="78" idx="0"/>
            </p:cNvCxnSpPr>
            <p:nvPr/>
          </p:nvCxnSpPr>
          <p:spPr>
            <a:xfrm rot="16200000" flipH="1">
              <a:off x="7429500" y="4152900"/>
              <a:ext cx="762000" cy="3810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62" idx="4"/>
              <a:endCxn id="79" idx="0"/>
            </p:cNvCxnSpPr>
            <p:nvPr/>
          </p:nvCxnSpPr>
          <p:spPr>
            <a:xfrm rot="16200000" flipH="1">
              <a:off x="7429500" y="4152900"/>
              <a:ext cx="914400" cy="5334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62" idx="4"/>
              <a:endCxn id="80" idx="0"/>
            </p:cNvCxnSpPr>
            <p:nvPr/>
          </p:nvCxnSpPr>
          <p:spPr>
            <a:xfrm rot="16200000" flipH="1">
              <a:off x="7429500" y="4152900"/>
              <a:ext cx="1066800" cy="6858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2" idx="4"/>
              <a:endCxn id="81" idx="0"/>
            </p:cNvCxnSpPr>
            <p:nvPr/>
          </p:nvCxnSpPr>
          <p:spPr>
            <a:xfrm rot="16200000" flipH="1">
              <a:off x="7429500" y="4152900"/>
              <a:ext cx="1219200" cy="83820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57" idx="5"/>
              <a:endCxn id="59" idx="0"/>
            </p:cNvCxnSpPr>
            <p:nvPr/>
          </p:nvCxnSpPr>
          <p:spPr>
            <a:xfrm>
              <a:off x="4535101" y="1574635"/>
              <a:ext cx="2246699" cy="634515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709" y="2198964"/>
            <a:ext cx="827003" cy="1254031"/>
          </a:xfrm>
          <a:prstGeom prst="rect">
            <a:avLst/>
          </a:prstGeom>
        </p:spPr>
      </p:pic>
      <p:sp>
        <p:nvSpPr>
          <p:cNvPr id="106" name="Left-Right Arrow 105"/>
          <p:cNvSpPr/>
          <p:nvPr/>
        </p:nvSpPr>
        <p:spPr>
          <a:xfrm rot="19717704">
            <a:off x="6411931" y="3018790"/>
            <a:ext cx="869348" cy="484632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08" y="4549358"/>
            <a:ext cx="2285714" cy="228571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3852">
            <a:off x="3112407" y="3054141"/>
            <a:ext cx="1828571" cy="1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352550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371600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550" y="4952307"/>
            <a:ext cx="1590735" cy="6003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VYPNUTÉ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3215" y="4971356"/>
            <a:ext cx="1590735" cy="6003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>
                <a:solidFill>
                  <a:schemeClr val="tx1"/>
                </a:solidFill>
              </a:rPr>
              <a:t>ZAPNUTÉ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4113481"/>
            <a:ext cx="2876550" cy="220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Som na to autorizovaný</a:t>
            </a:r>
            <a:r>
              <a:rPr lang="en-GB" sz="1400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Je chladenie</a:t>
            </a:r>
            <a:r>
              <a:rPr lang="en-GB" sz="1400" b="1" dirty="0" smtClean="0">
                <a:solidFill>
                  <a:schemeClr val="tx1"/>
                </a:solidFill>
              </a:rPr>
              <a:t> OK?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Je</a:t>
            </a:r>
            <a:r>
              <a:rPr lang="en-GB" sz="1400" b="1" dirty="0" smtClean="0">
                <a:solidFill>
                  <a:schemeClr val="tx1"/>
                </a:solidFill>
              </a:rPr>
              <a:t> LHC OK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Sú magnety</a:t>
            </a:r>
            <a:r>
              <a:rPr lang="en-GB" sz="1400" b="1" dirty="0" smtClean="0">
                <a:solidFill>
                  <a:schemeClr val="tx1"/>
                </a:solidFill>
              </a:rPr>
              <a:t> OK?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V akom stave je zvyšok ALICE, berieme dáta </a:t>
            </a:r>
            <a:r>
              <a:rPr lang="en-GB" sz="1400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Je radiácia</a:t>
            </a:r>
            <a:r>
              <a:rPr lang="en-GB" sz="1400" b="1" dirty="0" smtClean="0">
                <a:solidFill>
                  <a:schemeClr val="tx1"/>
                </a:solidFill>
              </a:rPr>
              <a:t> OK?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.......</a:t>
            </a: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.......</a:t>
            </a:r>
          </a:p>
          <a:p>
            <a:pPr algn="ctr"/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2590800"/>
            <a:ext cx="7315200" cy="8809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Pôvodne jednodychý problém sa komplikuje.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Musíme vziať do úvahy odpojené časti a závislosti medzi systémami</a:t>
            </a:r>
            <a:r>
              <a:rPr lang="en-GB" sz="1400" b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1812559" y="5029199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931326" y="5067994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952935" y="1429443"/>
            <a:ext cx="1228665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tx1"/>
                </a:solidFill>
              </a:rPr>
              <a:t>ZAPNI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8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8708" y="3505200"/>
            <a:ext cx="4648200" cy="3276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82" y="4043581"/>
            <a:ext cx="2179135" cy="15987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92164" y="712448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58817" y="3878589"/>
            <a:ext cx="685800" cy="685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2209800" y="3030684"/>
            <a:ext cx="4648200" cy="2133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6967315" y="240977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10100" y="238196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62400" y="1690580"/>
            <a:ext cx="1757107" cy="2191324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5867400" y="1371600"/>
            <a:ext cx="2217504" cy="3124200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455272" y="2755155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038600" y="2620197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6115805" y="3005938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713404" y="3097490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86758" y="2773691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752115" y="2741369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34731" y="3100633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55282" y="2771117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419210" y="2986225"/>
            <a:ext cx="833017" cy="641593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43701" y="3341720"/>
            <a:ext cx="833325" cy="64595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971800" y="4097484"/>
            <a:ext cx="251772" cy="16971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909580" y="4378797"/>
            <a:ext cx="782795" cy="61660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872808" y="3632355"/>
            <a:ext cx="357253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Komunika</a:t>
            </a:r>
            <a:r>
              <a:rPr lang="sk-SK" sz="1000" dirty="0" smtClean="0">
                <a:solidFill>
                  <a:schemeClr val="tx1"/>
                </a:solidFill>
              </a:rPr>
              <a:t>čné rozhranie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2828" y="30379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63914" y="2964241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15000" y="287980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87514" y="26950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04943" y="264231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49608" y="274136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4925722" y="4071188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287218" y="3830803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657935" y="377872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286216" y="404189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038024" y="62388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428834" y="2152943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5181663" y="2294454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5943296" y="2459513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5250956" y="1808245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6550364" y="2096810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5998339" y="1551310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6759368" y="2556798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9" name="Straight Connector 68"/>
          <p:cNvCxnSpPr>
            <a:endCxn id="62" idx="7"/>
          </p:cNvCxnSpPr>
          <p:nvPr/>
        </p:nvCxnSpPr>
        <p:spPr>
          <a:xfrm flipH="1">
            <a:off x="5014379" y="2083498"/>
            <a:ext cx="377956" cy="118783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6" idx="3"/>
            <a:endCxn id="64" idx="0"/>
          </p:cNvCxnSpPr>
          <p:nvPr/>
        </p:nvCxnSpPr>
        <p:spPr>
          <a:xfrm flipH="1">
            <a:off x="6286301" y="2384372"/>
            <a:ext cx="364527" cy="75141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7" idx="4"/>
            <a:endCxn id="66" idx="1"/>
          </p:cNvCxnSpPr>
          <p:nvPr/>
        </p:nvCxnSpPr>
        <p:spPr>
          <a:xfrm>
            <a:off x="6341344" y="1888210"/>
            <a:ext cx="309484" cy="257938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5" idx="7"/>
          </p:cNvCxnSpPr>
          <p:nvPr/>
        </p:nvCxnSpPr>
        <p:spPr>
          <a:xfrm flipH="1">
            <a:off x="5836501" y="1847211"/>
            <a:ext cx="269728" cy="10372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5" idx="4"/>
            <a:endCxn id="63" idx="7"/>
          </p:cNvCxnSpPr>
          <p:nvPr/>
        </p:nvCxnSpPr>
        <p:spPr>
          <a:xfrm>
            <a:off x="5593961" y="2145145"/>
            <a:ext cx="173247" cy="198647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6" idx="4"/>
            <a:endCxn id="68" idx="0"/>
          </p:cNvCxnSpPr>
          <p:nvPr/>
        </p:nvCxnSpPr>
        <p:spPr>
          <a:xfrm>
            <a:off x="6893369" y="2433710"/>
            <a:ext cx="209004" cy="123088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78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81000" y="955690"/>
            <a:ext cx="5562600" cy="472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4906964" cy="3587780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4467181" y="740936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Koncept FSM popisuje správanie sa kontrolovaných komponentov, ale môže byť zložitý pre operátora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495800" y="2468117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Riziko ľudskej chyby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67180" y="4476781"/>
            <a:ext cx="4578245" cy="600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Sada intuitívnych grafických panelov sprostredkúva interfejs medzi operátorom a ALICE</a:t>
            </a:r>
            <a:endParaRPr lang="en-GB" sz="1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0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" y="408823"/>
            <a:ext cx="4827344" cy="3237244"/>
          </a:xfrm>
          <a:prstGeom prst="rect">
            <a:avLst/>
          </a:prstGeom>
        </p:spPr>
      </p:pic>
      <p:pic>
        <p:nvPicPr>
          <p:cNvPr id="3" name="Picture 3" descr="C:\Users\Peter\Desktop\Active Doc\hs\HandshakeScreenShots310311\READY_CONFIRM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5615" y="408823"/>
            <a:ext cx="1736185" cy="2086098"/>
          </a:xfrm>
          <a:prstGeom prst="rect">
            <a:avLst/>
          </a:prstGeom>
          <a:noFill/>
        </p:spPr>
      </p:pic>
      <p:pic>
        <p:nvPicPr>
          <p:cNvPr id="4" name="Picture 2" descr="C:\Users\Peter\Desktop\Active Doc\hs\HandshakeScreenShots310311\WARNIN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0814" y="370723"/>
            <a:ext cx="1600200" cy="2124198"/>
          </a:xfrm>
          <a:prstGeom prst="rect">
            <a:avLst/>
          </a:prstGeom>
          <a:noFill/>
        </p:spPr>
      </p:pic>
      <p:pic>
        <p:nvPicPr>
          <p:cNvPr id="5" name="Picture 3" descr="C:\Users\Peter\Desktop\icalepcs\pict\HMPID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9992" y="2632582"/>
            <a:ext cx="2251808" cy="1809206"/>
          </a:xfrm>
          <a:prstGeom prst="rect">
            <a:avLst/>
          </a:prstGeom>
          <a:noFill/>
        </p:spPr>
      </p:pic>
      <p:pic>
        <p:nvPicPr>
          <p:cNvPr id="6" name="Picture 4" descr="C:\Users\peter\Desktop\rt2009\rt2009\Screenshots\UI\UI_Read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0851" y="2632582"/>
            <a:ext cx="2248751" cy="1743893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6" y="3826292"/>
            <a:ext cx="3744014" cy="256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8" cstate="print"/>
          <a:srcRect t="1794" r="4309"/>
          <a:stretch>
            <a:fillRect/>
          </a:stretch>
        </p:blipFill>
        <p:spPr bwMode="auto">
          <a:xfrm rot="5400000">
            <a:off x="7113056" y="4381649"/>
            <a:ext cx="1763488" cy="224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312" y="4624281"/>
            <a:ext cx="2288013" cy="17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83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428761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FSM Tools are available from the DCS UI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t="1794" r="4309"/>
          <a:stretch>
            <a:fillRect/>
          </a:stretch>
        </p:blipFill>
        <p:spPr bwMode="auto">
          <a:xfrm rot="5400000">
            <a:off x="2478889" y="492911"/>
            <a:ext cx="4929222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239" y="1447519"/>
            <a:ext cx="7252773" cy="2760917"/>
            <a:chOff x="-146" y="2064"/>
            <a:chExt cx="9680" cy="3945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26" y="3915"/>
              <a:ext cx="2058" cy="4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FSM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OVERVIEW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16" y="4351"/>
              <a:ext cx="2497" cy="4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FSM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TREE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BROWSER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 rot="3041778">
              <a:off x="8922" y="4402"/>
              <a:ext cx="851" cy="373"/>
            </a:xfrm>
            <a:prstGeom prst="rightArrow">
              <a:avLst>
                <a:gd name="adj1" fmla="val 50000"/>
                <a:gd name="adj2" fmla="val 57038"/>
              </a:avLst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 rot="7094672">
              <a:off x="2671" y="5107"/>
              <a:ext cx="1430" cy="373"/>
            </a:xfrm>
            <a:prstGeom prst="rightArrow">
              <a:avLst>
                <a:gd name="adj1" fmla="val 50000"/>
                <a:gd name="adj2" fmla="val 95845"/>
              </a:avLst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>
              <a:off x="-146" y="2064"/>
              <a:ext cx="2497" cy="41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FSM CONTROL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AutoShape 10"/>
          <p:cNvSpPr>
            <a:spLocks noChangeArrowheads="1"/>
          </p:cNvSpPr>
          <p:nvPr/>
        </p:nvSpPr>
        <p:spPr bwMode="auto">
          <a:xfrm rot="3041778">
            <a:off x="837168" y="1779404"/>
            <a:ext cx="595574" cy="279472"/>
          </a:xfrm>
          <a:prstGeom prst="rightArrow">
            <a:avLst>
              <a:gd name="adj1" fmla="val 50000"/>
              <a:gd name="adj2" fmla="val 57038"/>
            </a:avLst>
          </a:prstGeom>
          <a:solidFill>
            <a:srgbClr val="F79646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8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54779"/>
            <a:ext cx="7772400" cy="914400"/>
          </a:xfrm>
        </p:spPr>
        <p:txBody>
          <a:bodyPr/>
          <a:lstStyle/>
          <a:p>
            <a:r>
              <a:rPr lang="en-GB" dirty="0" smtClean="0"/>
              <a:t>FSM CONTROL</a:t>
            </a:r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609600"/>
            <a:ext cx="361171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7434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38200" y="685800"/>
            <a:ext cx="35052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1. Clicking on the FSM button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1828800"/>
            <a:ext cx="35052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2. Will open the FSM control panel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3200400"/>
            <a:ext cx="35052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3. For the active browser tree node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657714">
            <a:off x="747229" y="911622"/>
            <a:ext cx="228600" cy="978408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0800000">
            <a:off x="6705600" y="838200"/>
            <a:ext cx="228600" cy="978408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1295400" y="2286000"/>
            <a:ext cx="228600" cy="978408"/>
          </a:xfrm>
          <a:prstGeom prst="downArrow">
            <a:avLst>
              <a:gd name="adj1" fmla="val 50000"/>
              <a:gd name="adj2" fmla="val 30198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2400" y="6400800"/>
            <a:ext cx="13716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System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7400" y="6400800"/>
            <a:ext cx="13716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Command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00" y="6400800"/>
            <a:ext cx="13716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Lock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2016273">
            <a:off x="5155283" y="5345461"/>
            <a:ext cx="270479" cy="1216053"/>
          </a:xfrm>
          <a:prstGeom prst="downArrow">
            <a:avLst>
              <a:gd name="adj1" fmla="val 50000"/>
              <a:gd name="adj2" fmla="val 30198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2016273">
            <a:off x="6755482" y="5343196"/>
            <a:ext cx="270479" cy="1216053"/>
          </a:xfrm>
          <a:prstGeom prst="downArrow">
            <a:avLst>
              <a:gd name="adj1" fmla="val 50000"/>
              <a:gd name="adj2" fmla="val 30198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11157007">
            <a:off x="7758501" y="5420944"/>
            <a:ext cx="270479" cy="1216053"/>
          </a:xfrm>
          <a:prstGeom prst="downArrow">
            <a:avLst>
              <a:gd name="adj1" fmla="val 50000"/>
              <a:gd name="adj2" fmla="val 30198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983" y="929718"/>
            <a:ext cx="7406034" cy="676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882"/>
            <a:ext cx="8229600" cy="990600"/>
          </a:xfrm>
        </p:spPr>
        <p:txBody>
          <a:bodyPr/>
          <a:lstStyle/>
          <a:p>
            <a:r>
              <a:rPr lang="en-GB" dirty="0" smtClean="0"/>
              <a:t>The Alert and Event Screen (AES)</a:t>
            </a:r>
            <a:endParaRPr lang="en-GB" dirty="0"/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5092" name="AutoShape 36"/>
          <p:cNvSpPr>
            <a:spLocks noChangeAspect="1" noChangeArrowheads="1" noTextEdit="1"/>
          </p:cNvSpPr>
          <p:nvPr/>
        </p:nvSpPr>
        <p:spPr bwMode="auto">
          <a:xfrm>
            <a:off x="1905000" y="1371600"/>
            <a:ext cx="5516563" cy="48275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0" name="AutoShape 24"/>
          <p:cNvSpPr>
            <a:spLocks noChangeArrowheads="1"/>
          </p:cNvSpPr>
          <p:nvPr/>
        </p:nvSpPr>
        <p:spPr bwMode="auto">
          <a:xfrm>
            <a:off x="1301713" y="3734474"/>
            <a:ext cx="6540574" cy="1156845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Každá monitorovaná hodnota</a:t>
            </a:r>
            <a:r>
              <a:rPr kumimoji="0" lang="sk-SK" sz="12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sa porovná s nastavenými limitmi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 prípade</a:t>
            </a:r>
            <a:r>
              <a:rPr kumimoji="0" lang="sk-SK" sz="12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anomálie je operátor informovaný prostredníctvom špeciálneho interfejsu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200" baseline="0" dirty="0" smtClean="0">
                <a:latin typeface="Arial" pitchFamily="34" charset="0"/>
                <a:cs typeface="Arial" pitchFamily="34" charset="0"/>
              </a:rPr>
              <a:t>AES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obsahuje všetky údaje o anomálii a inštrukcie pre operátora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sk-SK" sz="12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prípade neskorej reakcie operátora zasiahne bezpečnostný systém a ohrozená časť detektora sa vypne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983" y="929718"/>
            <a:ext cx="7406034" cy="676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882"/>
            <a:ext cx="8229600" cy="990600"/>
          </a:xfrm>
        </p:spPr>
        <p:txBody>
          <a:bodyPr/>
          <a:lstStyle/>
          <a:p>
            <a:r>
              <a:rPr lang="en-GB" dirty="0" smtClean="0"/>
              <a:t>The Alert and Event Screen (AES)</a:t>
            </a:r>
            <a:endParaRPr lang="en-GB" dirty="0"/>
          </a:p>
        </p:txBody>
      </p:sp>
      <p:sp>
        <p:nvSpPr>
          <p:cNvPr id="45093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5092" name="AutoShape 36"/>
          <p:cNvSpPr>
            <a:spLocks noChangeAspect="1" noChangeArrowheads="1" noTextEdit="1"/>
          </p:cNvSpPr>
          <p:nvPr/>
        </p:nvSpPr>
        <p:spPr bwMode="auto">
          <a:xfrm>
            <a:off x="1905000" y="1371600"/>
            <a:ext cx="5516563" cy="48275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080" name="AutoShape 24"/>
          <p:cNvSpPr>
            <a:spLocks noChangeArrowheads="1"/>
          </p:cNvSpPr>
          <p:nvPr/>
        </p:nvSpPr>
        <p:spPr bwMode="auto">
          <a:xfrm>
            <a:off x="744146" y="3340779"/>
            <a:ext cx="647028" cy="529625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Alarm class</a:t>
            </a:r>
            <a:endParaRPr kumimoji="0" lang="en-US" sz="1200" b="0" i="0" u="none" strike="noStrike" cap="none" normalizeH="0" baseline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77" name="AutoShape 21"/>
          <p:cNvSpPr>
            <a:spLocks noChangeArrowheads="1"/>
          </p:cNvSpPr>
          <p:nvPr/>
        </p:nvSpPr>
        <p:spPr bwMode="auto">
          <a:xfrm>
            <a:off x="1607837" y="4226247"/>
            <a:ext cx="1139125" cy="529625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Datapoint generating the alarm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74" name="AutoShape 18"/>
          <p:cNvSpPr>
            <a:spLocks noChangeArrowheads="1"/>
          </p:cNvSpPr>
          <p:nvPr/>
        </p:nvSpPr>
        <p:spPr bwMode="auto">
          <a:xfrm>
            <a:off x="3164132" y="4250438"/>
            <a:ext cx="1499149" cy="562012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Datapoint alias (logical name)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70" name="AutoShape 14"/>
          <p:cNvSpPr>
            <a:spLocks noChangeArrowheads="1"/>
          </p:cNvSpPr>
          <p:nvPr/>
        </p:nvSpPr>
        <p:spPr bwMode="auto">
          <a:xfrm>
            <a:off x="4953650" y="4250438"/>
            <a:ext cx="595596" cy="562012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Alarm text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5619536" y="3425958"/>
            <a:ext cx="459714" cy="562647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Alarm status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>
            <a:off x="6022270" y="4239658"/>
            <a:ext cx="574642" cy="563282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Datapoint value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6157417" y="3454537"/>
            <a:ext cx="1120076" cy="330857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Acknowledged ?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6968577" y="4236733"/>
            <a:ext cx="804499" cy="718867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Time alarm was triggered</a:t>
            </a:r>
            <a:endParaRPr kumimoji="0" lang="en-US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9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8708" y="3505200"/>
            <a:ext cx="4648200" cy="3276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82" y="4043581"/>
            <a:ext cx="2179135" cy="15987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92164" y="712448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58817" y="3878589"/>
            <a:ext cx="685800" cy="685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2209800" y="3030684"/>
            <a:ext cx="4648200" cy="21336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6967315" y="240977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10100" y="238196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62400" y="1690580"/>
            <a:ext cx="1757107" cy="2191324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5867400" y="1371600"/>
            <a:ext cx="2217504" cy="3124200"/>
          </a:xfrm>
          <a:prstGeom prst="roundRect">
            <a:avLst/>
          </a:prstGeom>
          <a:noFill/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4455272" y="2755155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038600" y="2620197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6115805" y="3005938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713404" y="3097490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786758" y="2773691"/>
            <a:ext cx="343407" cy="63980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752115" y="2741369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34731" y="3100633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55282" y="2771117"/>
            <a:ext cx="243296" cy="18087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419210" y="2986225"/>
            <a:ext cx="833017" cy="641593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43701" y="3341720"/>
            <a:ext cx="833325" cy="64595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971800" y="4097484"/>
            <a:ext cx="251772" cy="16971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909580" y="4378797"/>
            <a:ext cx="782795" cy="616609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872808" y="3632355"/>
            <a:ext cx="357253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chemeClr val="tx1"/>
                </a:solidFill>
              </a:rPr>
              <a:t>Komunika</a:t>
            </a:r>
            <a:r>
              <a:rPr lang="sk-SK" sz="1000" dirty="0" smtClean="0">
                <a:solidFill>
                  <a:schemeClr val="tx1"/>
                </a:solidFill>
              </a:rPr>
              <a:t>čné rozhranie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2828" y="30379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363914" y="2964241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15000" y="287980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87514" y="2695028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04943" y="2642310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49608" y="2741369"/>
            <a:ext cx="571500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WINCC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4925722" y="4071188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287218" y="3830803"/>
            <a:ext cx="182213" cy="123506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657935" y="377872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286216" y="4041897"/>
            <a:ext cx="1622992" cy="508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>
            <a:bevelT w="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DRIVER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038024" y="62388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428834" y="2152943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5181663" y="2294454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5943296" y="2459513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5250956" y="1808245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6550364" y="2096810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5998339" y="1551310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6759368" y="2556798"/>
            <a:ext cx="686009" cy="3369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5014379" y="2083498"/>
            <a:ext cx="377956" cy="118783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6" idx="3"/>
            <a:endCxn id="64" idx="0"/>
          </p:cNvCxnSpPr>
          <p:nvPr/>
        </p:nvCxnSpPr>
        <p:spPr>
          <a:xfrm flipH="1">
            <a:off x="6286301" y="2384372"/>
            <a:ext cx="364527" cy="75141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341344" y="1888210"/>
            <a:ext cx="309484" cy="257938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5836501" y="1847211"/>
            <a:ext cx="269728" cy="10372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593961" y="2145145"/>
            <a:ext cx="173247" cy="198647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6" idx="4"/>
            <a:endCxn id="68" idx="0"/>
          </p:cNvCxnSpPr>
          <p:nvPr/>
        </p:nvCxnSpPr>
        <p:spPr>
          <a:xfrm>
            <a:off x="6893369" y="2433710"/>
            <a:ext cx="209004" cy="123088"/>
          </a:xfrm>
          <a:prstGeom prst="line">
            <a:avLst/>
          </a:prstGeom>
          <a:ln w="47625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4288687" y="-521282"/>
            <a:ext cx="4648200" cy="4343400"/>
          </a:xfrm>
          <a:prstGeom prst="roundRect">
            <a:avLst/>
          </a:prstGeom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346">
            <a:off x="4951198" y="1111420"/>
            <a:ext cx="1391993" cy="933478"/>
          </a:xfrm>
          <a:prstGeom prst="rect">
            <a:avLst/>
          </a:prstGeom>
          <a:scene3d>
            <a:camera prst="isometricOffAxis1Top">
              <a:rot lat="900867" lon="10746447" rev="11307408"/>
            </a:camera>
            <a:lightRig rig="threePt" dir="t"/>
          </a:scene3d>
        </p:spPr>
      </p:pic>
      <p:pic>
        <p:nvPicPr>
          <p:cNvPr id="96" name="Picture 3" descr="C:\Users\Peter\Desktop\icalepcs\pict\HMPID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9713">
            <a:off x="7466103" y="1164979"/>
            <a:ext cx="995084" cy="799496"/>
          </a:xfrm>
          <a:prstGeom prst="rect">
            <a:avLst/>
          </a:prstGeom>
          <a:noFill/>
          <a:scene3d>
            <a:camera prst="isometricOffAxis1Top">
              <a:rot lat="900867" lon="10746447" rev="11307408"/>
            </a:camera>
            <a:lightRig rig="threePt" dir="t"/>
          </a:scene3d>
        </p:spPr>
      </p:pic>
      <p:pic>
        <p:nvPicPr>
          <p:cNvPr id="97" name="Picture 4" descr="C:\Users\peter\Desktop\rt2009\rt2009\Screenshots\UI\UI_Read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4039">
            <a:off x="6541727" y="1612214"/>
            <a:ext cx="993735" cy="770636"/>
          </a:xfrm>
          <a:prstGeom prst="rect">
            <a:avLst/>
          </a:prstGeom>
          <a:noFill/>
          <a:scene3d>
            <a:camera prst="isometricOffAxis1Top">
              <a:rot lat="900867" lon="10746447" rev="11307408"/>
            </a:camera>
            <a:lightRig rig="threePt" dir="t"/>
          </a:scene3d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046">
            <a:off x="6314046" y="1004567"/>
            <a:ext cx="1011084" cy="779294"/>
          </a:xfrm>
          <a:prstGeom prst="rect">
            <a:avLst/>
          </a:prstGeom>
          <a:noFill/>
          <a:ln>
            <a:noFill/>
          </a:ln>
          <a:effectLst/>
          <a:scene3d>
            <a:camera prst="isometricOffAxis1Top">
              <a:rot lat="900867" lon="10746447" rev="1130740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21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Takto</a:t>
            </a:r>
            <a:r>
              <a:rPr lang="en-US" dirty="0" smtClean="0"/>
              <a:t> </a:t>
            </a:r>
            <a:r>
              <a:rPr lang="en-US" dirty="0" err="1" smtClean="0"/>
              <a:t>nejako</a:t>
            </a:r>
            <a:r>
              <a:rPr lang="en-US" dirty="0" smtClean="0"/>
              <a:t> </a:t>
            </a:r>
            <a:r>
              <a:rPr lang="en-US" dirty="0" err="1" smtClean="0"/>
              <a:t>vyzer</a:t>
            </a:r>
            <a:r>
              <a:rPr lang="sk-SK" dirty="0" smtClean="0"/>
              <a:t>á rozpad Higgsovho bozónu</a:t>
            </a:r>
            <a:endParaRPr lang="en-US" dirty="0"/>
          </a:p>
        </p:txBody>
      </p:sp>
      <p:pic>
        <p:nvPicPr>
          <p:cNvPr id="1026" name="Picture 2" descr="C:\Users\Peter\Desktop\Novohradska\Atlas Hig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5590"/>
            <a:ext cx="5983879" cy="486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6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8" y="1371599"/>
            <a:ext cx="469051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" name="Rectangle 142"/>
          <p:cNvSpPr/>
          <p:nvPr/>
        </p:nvSpPr>
        <p:spPr>
          <a:xfrm>
            <a:off x="5029200" y="14097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400" b="1" dirty="0" smtClean="0">
                <a:solidFill>
                  <a:schemeClr val="tx1"/>
                </a:solidFill>
              </a:rPr>
              <a:t>25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sk-SK" sz="1400" b="1" dirty="0" smtClean="0">
                <a:solidFill>
                  <a:schemeClr val="tx1"/>
                </a:solidFill>
              </a:rPr>
              <a:t>autonómnych </a:t>
            </a:r>
            <a:r>
              <a:rPr lang="en-GB" sz="1400" b="1" dirty="0" err="1" smtClean="0">
                <a:solidFill>
                  <a:schemeClr val="tx1"/>
                </a:solidFill>
              </a:rPr>
              <a:t>syst</a:t>
            </a:r>
            <a:r>
              <a:rPr lang="sk-SK" sz="1400" b="1" dirty="0">
                <a:solidFill>
                  <a:schemeClr val="tx1"/>
                </a:solidFill>
              </a:rPr>
              <a:t>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038725" y="272415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</a:t>
            </a:r>
            <a:r>
              <a:rPr lang="sk-SK" sz="1400" b="1" dirty="0" smtClean="0">
                <a:solidFill>
                  <a:schemeClr val="tx1"/>
                </a:solidFill>
              </a:rPr>
              <a:t>2</a:t>
            </a:r>
            <a:r>
              <a:rPr lang="en-GB" sz="1400" b="1" dirty="0" smtClean="0">
                <a:solidFill>
                  <a:schemeClr val="tx1"/>
                </a:solidFill>
              </a:rPr>
              <a:t>0 WINCC OA </a:t>
            </a:r>
            <a:r>
              <a:rPr lang="en-GB" sz="1400" b="1" dirty="0" err="1" smtClean="0">
                <a:solidFill>
                  <a:schemeClr val="tx1"/>
                </a:solidFill>
              </a:rPr>
              <a:t>syst</a:t>
            </a:r>
            <a:r>
              <a:rPr lang="sk-SK" sz="1400" b="1" dirty="0">
                <a:solidFill>
                  <a:schemeClr val="tx1"/>
                </a:solidFill>
              </a:rPr>
              <a:t>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5029200" y="40386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&gt;1</a:t>
            </a:r>
            <a:r>
              <a:rPr lang="sk-SK" sz="1400" b="1" dirty="0" smtClean="0">
                <a:solidFill>
                  <a:schemeClr val="tx1"/>
                </a:solidFill>
              </a:rPr>
              <a:t>30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en-GB" sz="1400" b="1" dirty="0" err="1" smtClean="0">
                <a:solidFill>
                  <a:schemeClr val="tx1"/>
                </a:solidFill>
              </a:rPr>
              <a:t>subsyst</a:t>
            </a:r>
            <a:r>
              <a:rPr lang="sk-SK" sz="1400" b="1" dirty="0" smtClean="0">
                <a:solidFill>
                  <a:schemeClr val="tx1"/>
                </a:solidFill>
              </a:rPr>
              <a:t>émov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6019800" y="54864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1 000 000 </a:t>
            </a:r>
            <a:r>
              <a:rPr lang="sk-SK" sz="1400" b="1" dirty="0" smtClean="0">
                <a:solidFill>
                  <a:schemeClr val="tx1"/>
                </a:solidFill>
              </a:rPr>
              <a:t>kontrolovaných parametrov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7019865" y="13716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1200 </a:t>
            </a:r>
            <a:r>
              <a:rPr lang="sk-SK" sz="1400" b="1" dirty="0" smtClean="0">
                <a:solidFill>
                  <a:schemeClr val="tx1"/>
                </a:solidFill>
              </a:rPr>
              <a:t>zariadení na sieti DCS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7010400" y="40386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170  </a:t>
            </a:r>
            <a:r>
              <a:rPr lang="sk-SK" sz="1400" b="1" dirty="0" smtClean="0">
                <a:solidFill>
                  <a:schemeClr val="tx1"/>
                </a:solidFill>
              </a:rPr>
              <a:t>serverov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010400" y="2705100"/>
            <a:ext cx="1590735" cy="95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&gt;7</a:t>
            </a:r>
            <a:r>
              <a:rPr lang="sk-SK" sz="1400" b="1" dirty="0" smtClean="0">
                <a:solidFill>
                  <a:schemeClr val="tx1"/>
                </a:solidFill>
              </a:rPr>
              <a:t>5</a:t>
            </a:r>
            <a:r>
              <a:rPr lang="en-GB" sz="1400" b="1" dirty="0" smtClean="0">
                <a:solidFill>
                  <a:schemeClr val="tx1"/>
                </a:solidFill>
              </a:rPr>
              <a:t>0 </a:t>
            </a:r>
            <a:r>
              <a:rPr lang="sk-SK" sz="1400" b="1" dirty="0" smtClean="0">
                <a:solidFill>
                  <a:schemeClr val="tx1"/>
                </a:solidFill>
              </a:rPr>
              <a:t>špecializovaných počítačov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Kontext kontrolného systému ALICE v CERNe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8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Fajn, už vieme zapnúť experiment. Takže čo vlastne ďalej robí kontrolný systém?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31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Kontrolný systém experimentu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sk-SK" dirty="0" smtClean="0"/>
              <a:t>Zodpovedný za bezpečnú prevádzku experimentu</a:t>
            </a:r>
          </a:p>
          <a:p>
            <a:pPr lvl="1"/>
            <a:r>
              <a:rPr lang="sk-SK" sz="2600" b="1" dirty="0" smtClean="0"/>
              <a:t>Bezpečnosť ľudí</a:t>
            </a:r>
          </a:p>
          <a:p>
            <a:pPr lvl="1"/>
            <a:r>
              <a:rPr lang="sk-SK" dirty="0" smtClean="0"/>
              <a:t>Bezpečnosť zariadení</a:t>
            </a:r>
          </a:p>
          <a:p>
            <a:r>
              <a:rPr lang="sk-SK" dirty="0" smtClean="0"/>
              <a:t>Zodpovedný za stabilnú prevádzku experimentu</a:t>
            </a:r>
          </a:p>
          <a:p>
            <a:r>
              <a:rPr lang="sk-SK" dirty="0" smtClean="0"/>
              <a:t>Zodpovedný za nepretržitú prevádzku experimentu</a:t>
            </a:r>
          </a:p>
          <a:p>
            <a:endParaRPr lang="sk-SK" dirty="0"/>
          </a:p>
          <a:p>
            <a:r>
              <a:rPr lang="sk-SK" dirty="0" smtClean="0"/>
              <a:t>Funguje autonómne, môže byť riadený jediným operátorom</a:t>
            </a:r>
          </a:p>
          <a:p>
            <a:r>
              <a:rPr lang="sk-SK" dirty="0" smtClean="0"/>
              <a:t>Kde je to možné, používa priemyselné štandardy</a:t>
            </a:r>
          </a:p>
          <a:p>
            <a:r>
              <a:rPr lang="sk-SK" dirty="0" smtClean="0"/>
              <a:t>Je vybudovaný ako spolupráca medzi ústavmi participujúcimi na experimente a CERNom</a:t>
            </a:r>
            <a:endParaRPr lang="en-US" dirty="0" smtClean="0"/>
          </a:p>
          <a:p>
            <a:pPr lvl="3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Záver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8229600" cy="3642360"/>
          </a:xfrm>
        </p:spPr>
        <p:txBody>
          <a:bodyPr/>
          <a:lstStyle/>
          <a:p>
            <a:r>
              <a:rPr lang="sk-SK" dirty="0" smtClean="0"/>
              <a:t>Asi toľko som chcel povedať na úvod......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6" y="1719263"/>
            <a:ext cx="7845727" cy="4406900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54</a:t>
            </a:fld>
            <a:endParaRPr lang="sk-SK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Research center of modern control</a:t>
            </a:r>
            <a:r>
              <a:rPr lang="sk-SK" sz="2800" smtClean="0"/>
              <a:t> </a:t>
            </a:r>
            <a:r>
              <a:rPr lang="en-US" sz="2800" smtClean="0"/>
              <a:t>techniques</a:t>
            </a:r>
            <a:r>
              <a:rPr lang="sk-SK" sz="2800" smtClean="0"/>
              <a:t> and </a:t>
            </a:r>
            <a:r>
              <a:rPr lang="en-US" sz="2800" smtClean="0"/>
              <a:t>industrial</a:t>
            </a:r>
            <a:r>
              <a:rPr lang="sk-SK" sz="2800" smtClean="0"/>
              <a:t> </a:t>
            </a:r>
            <a:r>
              <a:rPr lang="en-US" sz="2800" smtClean="0"/>
              <a:t>informatics  </a:t>
            </a:r>
            <a:endParaRPr lang="en-US" sz="2800"/>
          </a:p>
        </p:txBody>
      </p:sp>
      <p:sp>
        <p:nvSpPr>
          <p:cNvPr id="6" name="BlokTextu 5">
            <a:hlinkClick r:id="rId3"/>
          </p:cNvPr>
          <p:cNvSpPr txBox="1"/>
          <p:nvPr/>
        </p:nvSpPr>
        <p:spPr>
          <a:xfrm>
            <a:off x="4283968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mtClean="0">
                <a:solidFill>
                  <a:schemeClr val="accent2"/>
                </a:solidFill>
                <a:hlinkClick r:id="rId4"/>
              </a:rPr>
              <a:t>kyb.fei.tuke.sk/laben</a:t>
            </a:r>
            <a:endParaRPr lang="sk-SK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3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Zástupný symbol čísla snímky 2"/>
          <p:cNvSpPr>
            <a:spLocks noGrp="1"/>
          </p:cNvSpPr>
          <p:nvPr>
            <p:ph type="sldNum" sz="quarter" idx="12"/>
          </p:nvPr>
        </p:nvSpPr>
        <p:spPr>
          <a:xfrm>
            <a:off x="8234680" y="6355080"/>
            <a:ext cx="582966" cy="274320"/>
          </a:xfrm>
        </p:spPr>
        <p:txBody>
          <a:bodyPr/>
          <a:lstStyle/>
          <a:p>
            <a:fld id="{D5835F44-D63A-4134-8CF2-6E3B2030BDA9}" type="slidenum">
              <a:rPr lang="sk-SK" smtClean="0"/>
              <a:pPr/>
              <a:t>55</a:t>
            </a:fld>
            <a:endParaRPr lang="sk-SK"/>
          </a:p>
        </p:txBody>
      </p:sp>
      <p:sp>
        <p:nvSpPr>
          <p:cNvPr id="200" name="Nadpis 3"/>
          <p:cNvSpPr txBox="1">
            <a:spLocks/>
          </p:cNvSpPr>
          <p:nvPr/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k-SK" err="1" smtClean="0"/>
              <a:t>alice</a:t>
            </a:r>
            <a:r>
              <a:rPr lang="sk-SK" smtClean="0"/>
              <a:t> </a:t>
            </a:r>
            <a:r>
              <a:rPr lang="sk-SK" err="1" smtClean="0"/>
              <a:t>distributed</a:t>
            </a:r>
            <a:r>
              <a:rPr lang="sk-SK" smtClean="0"/>
              <a:t> </a:t>
            </a:r>
            <a:r>
              <a:rPr lang="sk-SK" err="1" smtClean="0"/>
              <a:t>control</a:t>
            </a:r>
            <a:r>
              <a:rPr lang="sk-SK" smtClean="0"/>
              <a:t> </a:t>
            </a:r>
            <a:r>
              <a:rPr lang="sk-SK" err="1" smtClean="0"/>
              <a:t>system</a:t>
            </a:r>
            <a:r>
              <a:rPr lang="sk-SK" smtClean="0"/>
              <a:t>  (DCS) </a:t>
            </a:r>
            <a:r>
              <a:rPr lang="sk-SK" err="1" smtClean="0"/>
              <a:t>overview</a:t>
            </a:r>
            <a:endParaRPr lang="sk-SK"/>
          </a:p>
        </p:txBody>
      </p:sp>
      <p:pic>
        <p:nvPicPr>
          <p:cNvPr id="331" name="Obrázok 3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43364"/>
            <a:ext cx="6777213" cy="50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8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" y="1742728"/>
            <a:ext cx="8892479" cy="4200872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Distributed Control System Infrastructure at the DCAI </a:t>
            </a:r>
            <a:r>
              <a:rPr lang="en-US" smtClean="0"/>
              <a:t>FE</a:t>
            </a:r>
            <a:r>
              <a:rPr lang="sk-SK" smtClean="0"/>
              <a:t>E</a:t>
            </a:r>
            <a:r>
              <a:rPr lang="en-US" smtClean="0"/>
              <a:t>I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923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symbol obsah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705517"/>
              </p:ext>
            </p:extLst>
          </p:nvPr>
        </p:nvGraphicFramePr>
        <p:xfrm>
          <a:off x="381000" y="1219200"/>
          <a:ext cx="8407400" cy="3038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</a:t>
            </a:r>
            <a:r>
              <a:rPr lang="sk-SK" dirty="0" smtClean="0"/>
              <a:t>esearch Center of CMCT</a:t>
            </a:r>
            <a:r>
              <a:rPr lang="en-US" cap="none" dirty="0" smtClean="0"/>
              <a:t>&amp;</a:t>
            </a:r>
            <a:r>
              <a:rPr lang="en-US" dirty="0" smtClean="0"/>
              <a:t>II</a:t>
            </a:r>
            <a:r>
              <a:rPr lang="sk-SK" dirty="0" smtClean="0"/>
              <a:t> Laboratories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57</a:t>
            </a:fld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87" y="4212036"/>
            <a:ext cx="4536504" cy="1984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2204237" cy="194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BlokTextu 15"/>
          <p:cNvSpPr txBox="1"/>
          <p:nvPr/>
        </p:nvSpPr>
        <p:spPr>
          <a:xfrm>
            <a:off x="1020053" y="637303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mtClean="0"/>
              <a:t>V142</a:t>
            </a:r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7722655" y="635536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mtClean="0"/>
              <a:t>V147</a:t>
            </a:r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4495439" y="637704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mtClean="0"/>
              <a:t>V101b</a:t>
            </a:r>
            <a:endParaRPr lang="sk-SK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04" y="4221088"/>
            <a:ext cx="1433212" cy="194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11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58</a:t>
            </a:fld>
            <a:endParaRPr lang="sk-SK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err="1" smtClean="0"/>
              <a:t>Laboratory</a:t>
            </a:r>
            <a:r>
              <a:rPr lang="sk-SK" smtClean="0"/>
              <a:t> Model BACKGROUND FOR TECHNICOM </a:t>
            </a:r>
            <a:r>
              <a:rPr lang="sk-SK" err="1" smtClean="0"/>
              <a:t>project</a:t>
            </a:r>
            <a:r>
              <a:rPr lang="sk-SK" smtClean="0"/>
              <a:t> (1)</a:t>
            </a:r>
            <a:endParaRPr lang="sk-SK"/>
          </a:p>
        </p:txBody>
      </p:sp>
      <p:pic>
        <p:nvPicPr>
          <p:cNvPr id="6" name="Zástupný symbol obsah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343091" cy="250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66" y="2060848"/>
            <a:ext cx="3092413" cy="4123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83" y="1772816"/>
            <a:ext cx="1872208" cy="253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kyb.fei.tuke.sk/laben/modely/img/mirosot_ob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19"/>
            <a:ext cx="1914934" cy="197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kyb.fei.tuke.sk/laboratoria/modely/img/pasovy_ob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32" y="4507066"/>
            <a:ext cx="2633359" cy="197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64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59</a:t>
            </a:fld>
            <a:endParaRPr lang="sk-SK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err="1" smtClean="0"/>
              <a:t>Laboratory</a:t>
            </a:r>
            <a:r>
              <a:rPr lang="sk-SK" smtClean="0"/>
              <a:t> Model BACKGROUND FOR TECHNICOM </a:t>
            </a:r>
            <a:r>
              <a:rPr lang="sk-SK" err="1" smtClean="0"/>
              <a:t>project</a:t>
            </a:r>
            <a:r>
              <a:rPr lang="sk-SK" smtClean="0"/>
              <a:t> (2)</a:t>
            </a:r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0381"/>
            <a:ext cx="2592288" cy="3394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52068"/>
            <a:ext cx="2304256" cy="33115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4" y="4581128"/>
            <a:ext cx="3222345" cy="1567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64" y="1988840"/>
            <a:ext cx="3222345" cy="2385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42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 toto je kamera, ktorá to videla</a:t>
            </a:r>
            <a:br>
              <a:rPr lang="sk-SK" dirty="0" smtClean="0"/>
            </a:br>
            <a:r>
              <a:rPr lang="sk-SK" dirty="0" smtClean="0"/>
              <a:t>(ATLAS - CERN)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143000"/>
            <a:ext cx="8891834" cy="5715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352800"/>
            <a:ext cx="926672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55575" y="1719070"/>
            <a:ext cx="4056385" cy="449225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October </a:t>
            </a:r>
            <a:r>
              <a:rPr lang="sk-SK" sz="2200" dirty="0" smtClean="0"/>
              <a:t>12</a:t>
            </a:r>
            <a:r>
              <a:rPr lang="en-US" sz="2200" dirty="0" smtClean="0"/>
              <a:t>, </a:t>
            </a:r>
            <a:r>
              <a:rPr lang="sk-SK" sz="2200" dirty="0" smtClean="0"/>
              <a:t>2012 - TUKE accepted as an associate member of ALICE </a:t>
            </a:r>
            <a:r>
              <a:rPr lang="sk-SK" sz="2200" dirty="0"/>
              <a:t>(CERN)</a:t>
            </a:r>
          </a:p>
          <a:p>
            <a:pPr algn="just"/>
            <a:r>
              <a:rPr lang="sk-SK" sz="2200" dirty="0" smtClean="0"/>
              <a:t>FE</a:t>
            </a:r>
            <a:r>
              <a:rPr lang="en-US" sz="2200" dirty="0"/>
              <a:t>E</a:t>
            </a:r>
            <a:r>
              <a:rPr lang="sk-SK" sz="2200" dirty="0"/>
              <a:t>I TU </a:t>
            </a:r>
            <a:r>
              <a:rPr lang="sk-SK" sz="2200" dirty="0" smtClean="0"/>
              <a:t> team is </a:t>
            </a:r>
            <a:r>
              <a:rPr lang="en-US" sz="2200" dirty="0" smtClean="0"/>
              <a:t>composed </a:t>
            </a:r>
            <a:r>
              <a:rPr lang="en-US" sz="2200" dirty="0"/>
              <a:t>of the members of </a:t>
            </a:r>
            <a:r>
              <a:rPr lang="sk-SK" sz="2200" dirty="0" smtClean="0"/>
              <a:t>CMMC</a:t>
            </a:r>
            <a:r>
              <a:rPr lang="en-US" sz="2200" dirty="0" smtClean="0"/>
              <a:t>&amp;II</a:t>
            </a:r>
          </a:p>
          <a:p>
            <a:pPr algn="just"/>
            <a:r>
              <a:rPr lang="en-US" sz="2200" dirty="0"/>
              <a:t>s</a:t>
            </a:r>
            <a:r>
              <a:rPr lang="en-US" sz="2200" dirty="0" smtClean="0"/>
              <a:t>o far, we have focused </a:t>
            </a:r>
            <a:r>
              <a:rPr lang="en-US" sz="2200" dirty="0"/>
              <a:t>on the optimization of the data exchange interface between online and offline </a:t>
            </a:r>
            <a:r>
              <a:rPr lang="en-US" sz="2200" dirty="0" smtClean="0"/>
              <a:t>databases</a:t>
            </a:r>
            <a:r>
              <a:rPr lang="en-US" sz="2200" dirty="0"/>
              <a:t> </a:t>
            </a:r>
            <a:r>
              <a:rPr lang="en-US" sz="2200" dirty="0" smtClean="0"/>
              <a:t>(AMANDA)</a:t>
            </a:r>
            <a:endParaRPr lang="sk-SK" sz="2200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60</a:t>
            </a:fld>
            <a:endParaRPr lang="sk-SK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dirty="0" smtClean="0"/>
              <a:t>International project – collaboration with Cern</a:t>
            </a:r>
            <a:endParaRPr lang="sk-SK" dirty="0"/>
          </a:p>
        </p:txBody>
      </p:sp>
      <p:sp>
        <p:nvSpPr>
          <p:cNvPr id="6" name="AutoShape 4" descr="data:image/jpeg;base64,/9j/4AAQSkZJRgABAQAAAQABAAD/2wCEAAkGBwgHBgkIBwgKCgkLDRYPDQwMDRsUFRAWIB0iIiAdHx8kKDQsJCYxJx8fLT0tMTU3Ojo6Iys/RD84QzQ5OjcBCgoKDQwNGg8PGjclHyU3Nzc3Nzc3Nzc3Nzc3Nzc3Nzc3Nzc3Nzc3Nzc3Nzc3Nzc3Nzc3Nzc3Nzc3Nzc3Nzc3N//AABEIAKAAoAMBEQACEQEDEQH/xAAbAAACAgMBAAAAAAAAAAAAAAAABgEFAgMEB//EAEgQAAEDAwEDBwcJBgILAAAAAAECAwQABREGEiExBxNBUWFxkRQyUoGhscEVFiIzQlaS0dIjJDRi4fA2giU1Q1NUY3KiwuLx/8QAGgEBAAMBAQEAAAAAAAAAAAAAAAEDBAIFBv/EADIRAAICAQIDBwQCAQQDAAAAAAABAgMREiEEEzEUIjJBUVJhI4GR8DNxoUKxwdEkU3L/2gAMAwEAAhEDEQA/AKEmvojygzQBmgDNAGaAM0AZoAzQBmgDNAGaAM0AZoAzQBmgDNAGaAM0AZoABoANARQBQBQBQBUgKgAcDicVIMdtHpp8aDKDbT6Q8aYGUG2n0h40wMoNtPpDxpgZQbafSHjTAyg20+kPGmBlBtp9IeNMDKDbT6Q8aYGUG2n0h40wMoNtPpDxpgZQbafSHjTAyiQtPpDxpgZRkagEUAUAUAbhxqQMNj0bdbs2HyhMSKd/PSN27sHE+ys1vFV17dWWwplLctlW/Rdl+jOnPXOQOKGvN9n51Vr4mzeKwjvTVHq8mHzs0/FGIOlmTjgp0jf7DTs1r8Vg5sF0iZp1/GB/wvBx2LH6KPgn72O0L2nfE15YVqAlWFLWelDaFgewVXLhLfKZ0r4eaGKJcbFdW8Wdu2OyOhl5sIPuzWeULYPv5wXKUJdBfvWo5NkcCbjpGE2knCXQsFCj2HYrRXTGzw2MqnY4dYld8/2PuzA/GP0Vb2J+9/v3OeevaHz/AGPuzA/GP0U7FL3v9+4569ofP9j7swPxj9FOxS97/fuOevaHz/Y+7MD8Y/RTsUve/wB+4569ofP9j7swPxj9FOxS97/fuOevaHz/AGPuzA/GP0U7FL3v9+4569ofP9j7swPxj9FOxS97/fuOevaA1+x92rf+Mfop2KXvf79xz17RJNbDMRQBQGyOw7JfbYjoU464cJQkZJNQ2kssndvCHhq22nRcdEm9JTOuyxtNRQRst9v9fCsTnZxL0w2j6mjTGpZe7Fu/amud8cPlcgpYJyI7ZIQPz9daKqK6vD+Sqdkpvcpxu4bu6risKkBmoBBO7fUgEKJOUZJB3FJ3imCBwsetpMVow78yufb1DZVzgytI/wDIdnGsdnCRk9VezL4XNbS3RGptKMNRBedOu+U2xY2lJSclvu6x7qUXty5dixImytJao9BRG8A+3NaygKAKAKAPH1UB2SbZJi2+JOeCQxL2uZwreccd3RXCnGUnFeR04tLLOQV2cgaAigDjgAEkncB00A/xkMaDsyZb6EuX2Yj9m0TkMp/vj18KwNy4qeleFGlfRjnzYiSZD0t9yRKdU484cqWo5KjW5JJYiZ928s11JAUBvhxJM99MeEwt95XBCBk1EpxisyexKTbwhqGkrdaUJe1TdUsrUMiJG3rPr/pWTtE57VR+7LuVGO82R85bDbjs2XTrThH+1mKyT6t9TyLZbzn+BzIR8MTFXKHesYZbhMj0UM5x7adir88sdomYJ5Q7+POXFUPRUzu99OxVDtEzqg68QHD5dakI2vOdguFsnvTwNcz4Pbuy/JK4j3I2S9H2yeG3rVdDGckDbaZlpGyvO/6Khjw31C4mcdprOPQl0p7pivebFcrK4EXCMptJOEuD6SVeutVd0LF3WUzhKHUrqtOAqAQTgZqV1DGnWuWoOnIQyOZgFZHWVkfoNZeG6zfyi63/AEoWBvrSUgaAigG3k+tjLkmRepwxDtw2wTwUvGfYPfWTirHjlrqy+iO7k+iKC93R69XN+dIJy4r6CM+YkcAK0VVquCiiqcnKWThrs5CgLjTen5F+lKS2sNRmt78hQ+igfnVV10al8ncK3N/BdXHVESzx1W3SSA2ng7OVvW4ez86ojRKx67vwWSsUdoCe4tbjinHFKWtW9S1HJNbFsUGNAFAFAFSSOWgbk0/z+nLphyFMB5oK+wvqHf7x21i4qDX1Y9UXUyz3GQ3f7jpqfJs14BuUBB2VNvbyUHgUk9nQacmF0VZDuscyVctMt0ar9pqM5A+WtNLL9vP1jPFbP9PdU1Xy1cu3ZkTqWNUBT7uHXWwpMXElaFIT5yhgd5oBr5R1Aal5pPmsR22gO4f1rLwn8efVl1/jFcVqKQNQDE4HHhTGQPWo1fIuh7XakfRenftnh043H4geqsVP1b5WPyNE+7Wo+ojEgcTjvrduzORtDd29tMACcccgdJHGm428xn1JqCGuA1ZLD9C1oSC6o7lPKPHNZaaJKXMs6l07FjTHoLBUOJI6s1qwU/AZHpJ8aYYJ3dBHfQAfVnp31ACgD+85oDJC1tLS40rZcQdpKuoimE9mM43HflBSi52y0agZH17fNu46DxHt2qw8J3Jyqfkab+8lJC5pm/yLBPEhj6bK9zzJO5wfmK03Uq2OH1KoTcH8FhrSzR4i2Ltafp2uaMoKRubV6PcejuNV8Na5LRPqjq2CXej0ZUWBjyq+W5n0pLee4KB+FXWvTBv4K4LMkjr1o/z+qbkvoD2x4bq44aOKonVrzNlMKuKwNAbYMby2bHi9DzqUHuJqJS0xbJSy8Djr9l68a1YtsXHOBpDaM8E5ySe6sfCNQoc2X3ZlYkjTe3bdpN0W61xWZU9IBkTJKNvZUehKeGemprU71rm8LyInpr2XUrGtWXFKz5U3EltHzmno6ACO8DdVr4aD6bP+zhWy8xg0F5Fcb5eX0QGW4/MhbUdSQoIOfzFUcVqjCKyW04k2xea1bO2UqVEth3cDETV74aHq/wAlfOl6Flo6Qm86zaclxYwCmVAtobARuHVVfER5dGzOqnqs3OK4aims3GU021CCG31ISDEQdwJx0b67hRFxXX8nMrJJv/otpkaDetDrvZhMRJrK9kqYGylzeBwqqMpV38vOUdySlXqxg32iy2q66Rt0aU4iPPfcdEZ7Z85QPA9e6uZ2zrubW6RMIRlBZ6sSblAk2ua5Dmt8260d4PSOgjrHbW2E4zjqiUNaXhlxp5hp3TeonHG0LcaZa5tShkpyTwNU2tq2CXmd1ruSF7Gcd9aGVD5bEm58l09riuG6pSfVhXuJrDY9HFp+poh3qX8CGd5rcZxx0PIbuUWbpicr9nKQVxiTvQscce/xrHxScJK6Pl1L6XlOBx6FhODWUVh8YdjrXzg6ikGu+KkuS8eZzTH6mGUE2R5XMkSc5DzqnAewkmtEViKRW3ltmoVJAGgLPS2PnJbc/wDEJ99V3/xSO6/Gh3iKSOVmRzvEtkI79kY+NYJJ9kNC/nErVaHUanugdyF+UqOT1HBHsxW6l/Sj/Rns8bKk1acD1yU/xt1OAR5Kn17zWLjukTRw/Vi0i6W0ISRpyJgcB5U6K0cufvf4RUpLHhLnQDzb+tW3mY6Y7akLKWkqKgjdwyeNU8WmqcNllP8AIdsCNpq4annQZsJxh/n1BpxUpSkOqyc5GBjf0VxOV0Koyi9v6JjGtzaf+5Taul3Zp4Wi4NsRo8U5aYjI2WyOhQznPjV1EYNa4vLfU5tcs6X0Ju2RonT5BORJfIUNxBpX/PP+kJ/xxLi2T4us4KLTenA1dGh+6TMb19h7ezpqmcJcPLXDeL6o7jJWrTLqclutsq02TVMSa1zbqWGe5Q2lbwekV3KcZzrlH5IjFxjKLE+thnPTeSlpMixXRhf1bj2yfWgZrzOOeLIs18P4WeavMqjvOMLztNLLZz1g4r0k9SyZcY2NkCU5BnRpjRwuO4HE+r+lROKlFxZMZaXk9LXFRE1Zcbuz9S9a1SUntIA+ArzFLVVGt+TwanHE3L4PK0DCEjqFeqzGZioAGgOi2SfI7jElE4Sy8haj1AEZrma1Qa+CYvDTGflBU9bda+WRllt3YQ6hfUeHwrNwmJ06WXX7WZRF0uFl1WhuRLdNquiE7K1qQVtPeG/++mohCyjaO8RKULd3syrTZbc2rMvUUNLY84RkLWo9wIGPXV3Nn/pgznRHzkW+ibtabVdbopx9bMV5oIYLqcqIzxOKq4mqc4RwstHVU4xbyVCLHaAEhWqYwwOiEv8AVVvNs/8AX/kr0R9y/B36ak2yw6qadNyTIiJaOZAaKQSRwxvri5Ttpa04Z3W4wnuyivT6JF6mPsKyhb6loUN27OQaurWmCTK5byeBoN7tupLAmLf5Aj3GKcMSiknaz149tZeVOmzNe6Zc5xsh3upS3Ccw9pWzwkr/AHmO66p1HoA8K0RhJXSbXXBXKS5aRSbwQeBG8EHeD2GrSsdjrIXLSc+3XM/v3NhLbv8Avhnp7RWLs2i5Sj0NHO1QcX1EneOFbjOenaBkIs+kTMdAxImhO8484pRn315fFLmXYXkjZQ9MMvzFHXsMw9WTkjzXVB1P+YfmDWzhZ6ql8FFyxNi/jO6ryo9Q8oCuTITD9cIZj7XWNrHwrzFH/wArT85Nmfo5PL69MxkigA0BioApIPAjBqV1A761QbnpqyXtJ2lIb5h49vRn1g+NYeGei2VZot70FISeytpQMmhrbDuUqeiayHOaiKcbB6FddZuJnKCjj1LaYqTeRZbJLaSeOBWplJlUAO7dQBQB19tAG/AGaAKAKkAc/ZBUegDpPVUfIHvXqvkjT1osDSsOpRzzp6iOHtJ8Kw8KuZZKxmm7uwUTXykbM2LZLy1wlMbKu/AUPeqp4PuuVbIv3SkJHGtpnHaS/wA3yVREZ+tklI/ET8KxRWeLb+DQ39BCT01tXQzkigA0BFAei6CbbvmlLnZH9xQvKD6O0Mg+pQNefxTdVsbEaqcTg4nn0ph6LJdiyEbDzSilY6jXoRaksozNNPDGbk2dCdR+Tr3CTHcb9gI+NZeMX09Xo0W0Pv4Fd5osPLZPFtRSfUcVqTzuVPZ4MaEBQBQBQBQBQAaAauT+0olXNdyl4RBt45xa1cNriB6t58Ky8VY4x0R6suojl6n0RTahuzl7uz89WQlw4bSfsoHAVdTWq4aTictTyM3+suS3/mW5/d2DP5KrN4OK/wDpFvip/oSO+txnGzU37rozTcFW5bgW+of3/wBVZKe9fOX2Lp7VxQp1rKSRUADQEUA28mM7yXUoYUcJlNFH+Ybx8aycbHVVn0L+HliePUs9V2tOoUyZsBAF1grLU6Mkb3APNUPV45qqix1YjLwvodWR5mWuq6iVZ5xtt0hzkDa5h0LI/l6fZmt1kNcHEzxliSaLbXcEQ9QvPNnLE0CQyRwIVx9vvqnhZ6q0vNbFl0cTyvMXq0FQUAUAUAUAdfZQHfY7PKvc5MSGnefPXjIbT1muLbY1R1SOoQc3hDHrK5RrfBb0xZiCwz/FO53uK6viazcPXKcudZ9i62SS0RE08a2mcd+Tj98i3u0LO6TH2kd+8H3isPGd1ws9GaKN04iha4TtxuEeC2n9o+4EEEcOv2ZrZZNQi2/IoisvBf8AKHLbe1B5Iwf2MFpLCe8cfhWfhI4ry+rLbnmWPQWK0lJIoANARQHRbpht1wjTUn6hxLh7gd/szXM46ouJ1F6ZJjnraRIsGr2rxblhBlMhePsrxuIPsrHwyVtLrl5MvtbhZqREi1WzWbSp1kKId0xl+E5wWesH4+6kbJ8PtZvH1DhG3ePU1/J8q52H5FntKZu9syuKF7ueb6UpPT/8qdars1x6S6kaXKOmXVCT19nRitpnCgCgCgDI37+FAMGndIXK+qStI8mi9L7qej+UdNUXcTCpY8y2uqU/6GbUV1g6QgGyWDdMcGX3xvUnvPpe6stNcr5cyzp5F05KtaY9TznJJJUck7ye2vRMgUAw8n8zyPVUQk4S6S0fWPzArPxUdVT+C2l4mhibjxtLS7/entlTyH1MQms/aUArP/cPCszk7lCtfctSUHKTPPnHFvLU66racWSpSjxUTxNejjCwZnvuY0IJFABoCKAMA7j66ldQO18Bu/J3aZ/F2CvmXOnd5vwTWGr6fESj5M0T71SfoJjLi2XkOsrU24g5SpBwQeytrSfUz/0N9u1/I5hMe+xGriyn7eML7+rNY58GusHg0Rv8pHcqy6X1E05OhSZUAlWFKdTlsK6c53DiOkVxzb6u61klQrnutjmc5NbgQFQ7hDkIPA705HtrpcdFeKLI7O/Jmkcm19zvXDA6+cP5V126r5I7PM6ByeJjJ27tfIsZHTsjf4qPwrntjfgjkns/qzaxI0bY3Ei3sPXmaThG7OT2bseArlx4i3xd1Ep1Q6bss9R6umWaClhzmRdn05LLe9ERPaek1VTw0bJZXhX+TudriseZ5epSlqUtaipajtKUo5JPWa9TpsZCKEBQFxYLRNmpkXGLhDdvTzxcXuBWneEjtNU22RjiL8yyEG05LyLflKw7dYc1okxpsYOoHRtDcT342aq4PaDi+qO7/EmKFbCgKgEigA0BFAFAPOgT8q2O+WJW8rb51rPXwPtCfGsPFdyyFhop70XARQdpIJ3EjhW8zkjdjHRUAsrDepVjmGRFwtCxsvMr811PUartqjasM7hZKDyhgesca7sruOj3lNq8563heytB/lxWdWut6LvyWOCl3q/wK78me04ph+RKQtG5Ta3VBQ7xmtSjFrKRU3LOGzkUApQKvpK4DO8mu18HI6R2mtFQky5aEu32Qj9gyeEZPpHt/vrrFJ9pbS8C/wAl6xUsvqxPeedkPLefWVuuKKlqP2jWxLGxS3l7mFCCCQBvIHfUgabJpB15n5QvrnydbUYUpS9y1jqHVWW3iUnpr3ZdGpveWyNWpdRonMJtdpZMS0s7ktji8etVTTRoblN5kyLLM7Lodl1/0jye2qWN64T6mFd3D4JrivucTKPrudPvVJ+goVrKAoCRQAaAigCgNsaTIiuc5GeWyvGNpCiDiolFS6olNroaicqJPE8TUkBQBQGbDzkd9DzC1NOoOUuIOCKNJrDJ3Tyhlb1muS0hnUFtjXNrGNsjZcT3EDf7KyvhVHeuWC1XeU1kuGodr07Ibui2ExJUnAgRJjuQz1uOHfju/PdU5TtThnKXVr/gsUYw36HHK0dIuUhyUjUVumrcOS4V4Kj3AnFdx4qMVp0NHLpbedWTUOT+WkZeuttaHa5Uvi4+UWRyH6ox+bWnoiv9J6pZWeluIgKPjv8AdRcRbJdyH5HLrXWRtTqOwWT/AA7aS+/w8qlnh2gcfdUci2z+SWF6IcyEPChcu94uF5eDtxkF0jzU8Eo7hWmuuFaxFFcpuXU4K7OBv0ikztK6itaRlYQmS2O0D/0FZOIxG2E/sX1rMJRE8YIBFaygmgJFABoCKAKAKAKAKAKADuGTw66kDhZLfG05ATf742FPufwENW4qPpHs3ju9dYrJytly6/uy+EVBapCzcrhJuk1yZNc23nDvI3BPYOytVcFXHTFbFUpOTyzjKEKOVAE9eBXeWc4Qc236CfWkGmWRgy6MdHVT+yQoAqAFANHJvKEfVDLLnmSm1tEdCt2R7jWbjI5qyvIupeJ49SguUUwbjJidDDqmx6ju9lXwlqimVSWHg5q6IJFABoCKAKAKAKAKADjHV20A2aetMW2QRqHUA/d074kY8X19Bweist1kpvlVfdl8IKK1zKG83WXeZ65s1QLihgJT5qB1Dsq+utVx0xKpTcnlnDXZyFAFAFAFAFAFAdVpleQ3WHLBxzLyVnuzv9lczjqi4+p1F4kmX3KRE8m1Q66nzJLaXQevdg+6s/ByzUl6Fl6xPIr1qKSRQARQBigDFAGKAMUAYoBm01ZI6Iqr7fcotrBy21j6UhXQAOr31mutbfKr6suhDC1y6IrNQ3qVfpypMhBQhI2WmRwbT1D4mraqlUsI4nNzeWVmKsOAxQBigDFAGKAMUAYoAxQEFJIIHE1KA6a0BuOmtP3cDJ5ssOd+N3tSaxcN3LZwNFu8IyEzHZithnAC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6" descr="data:image/jpeg;base64,/9j/4AAQSkZJRgABAQAAAQABAAD/2wCEAAkGBwgHBgkIBwgKCgkLDRYPDQwMDRsUFRAWIB0iIiAdHx8kKDQsJCYxJx8fLT0tMTU3Ojo6Iys/RD84QzQ5OjcBCgoKDQwNGg8PGjclHyU3Nzc3Nzc3Nzc3Nzc3Nzc3Nzc3Nzc3Nzc3Nzc3Nzc3Nzc3Nzc3Nzc3Nzc3Nzc3Nzc3N//AABEIAKAAoAMBEQACEQEDEQH/xAAbAAACAgMBAAAAAAAAAAAAAAAABgEFAgMEB//EAEgQAAEDAwEDBwcJBgILAAAAAAECAwQABREGEiExBxNBUWFxkRQyUoGhscEVFiIzQlaS0dIjJDRi4fA2giU1Q1NUY3KiwuLx/8QAGgEBAAMBAQEAAAAAAAAAAAAAAAEDBAIFBv/EADIRAAICAQIDBwQCAQQDAAAAAAABAgMREiEEEzEUIjJBUVJhI4GR8DNxoUKxwdEkU3L/2gAMAwEAAhEDEQA/AKEmvojygzQBmgDNAGaAM0AZoAzQBmgDNAGaAM0AZoAzQBmgDNAGaAM0AZoABoANARQBQBQBQBUgKgAcDicVIMdtHpp8aDKDbT6Q8aYGUG2n0h40wMoNtPpDxpgZQbafSHjTAyg20+kPGmBlBtp9IeNMDKDbT6Q8aYGUG2n0h40wMoNtPpDxpgZQbafSHjTAyiQtPpDxpgZRkagEUAUAUAbhxqQMNj0bdbs2HyhMSKd/PSN27sHE+ys1vFV17dWWwplLctlW/Rdl+jOnPXOQOKGvN9n51Vr4mzeKwjvTVHq8mHzs0/FGIOlmTjgp0jf7DTs1r8Vg5sF0iZp1/GB/wvBx2LH6KPgn72O0L2nfE15YVqAlWFLWelDaFgewVXLhLfKZ0r4eaGKJcbFdW8Wdu2OyOhl5sIPuzWeULYPv5wXKUJdBfvWo5NkcCbjpGE2knCXQsFCj2HYrRXTGzw2MqnY4dYld8/2PuzA/GP0Vb2J+9/v3OeevaHz/AGPuzA/GP0U7FL3v9+4569ofP9j7swPxj9FOxS97/fuOevaHz/Y+7MD8Y/RTsUve/wB+4569ofP9j7swPxj9FOxS97/fuOevaHz/AGPuzA/GP0U7FL3v9+4569ofP9j7swPxj9FOxS97/fuOevaA1+x92rf+Mfop2KXvf79xz17RJNbDMRQBQGyOw7JfbYjoU464cJQkZJNQ2kssndvCHhq22nRcdEm9JTOuyxtNRQRst9v9fCsTnZxL0w2j6mjTGpZe7Fu/amud8cPlcgpYJyI7ZIQPz9daKqK6vD+Sqdkpvcpxu4bu6risKkBmoBBO7fUgEKJOUZJB3FJ3imCBwsetpMVow78yufb1DZVzgytI/wDIdnGsdnCRk9VezL4XNbS3RGptKMNRBedOu+U2xY2lJSclvu6x7qUXty5dixImytJao9BRG8A+3NaygKAKAKAPH1UB2SbZJi2+JOeCQxL2uZwreccd3RXCnGUnFeR04tLLOQV2cgaAigDjgAEkncB00A/xkMaDsyZb6EuX2Yj9m0TkMp/vj18KwNy4qeleFGlfRjnzYiSZD0t9yRKdU484cqWo5KjW5JJYiZ928s11JAUBvhxJM99MeEwt95XBCBk1EpxisyexKTbwhqGkrdaUJe1TdUsrUMiJG3rPr/pWTtE57VR+7LuVGO82R85bDbjs2XTrThH+1mKyT6t9TyLZbzn+BzIR8MTFXKHesYZbhMj0UM5x7adir88sdomYJ5Q7+POXFUPRUzu99OxVDtEzqg68QHD5dakI2vOdguFsnvTwNcz4Pbuy/JK4j3I2S9H2yeG3rVdDGckDbaZlpGyvO/6Khjw31C4mcdprOPQl0p7pivebFcrK4EXCMptJOEuD6SVeutVd0LF3WUzhKHUrqtOAqAQTgZqV1DGnWuWoOnIQyOZgFZHWVkfoNZeG6zfyi63/AEoWBvrSUgaAigG3k+tjLkmRepwxDtw2wTwUvGfYPfWTirHjlrqy+iO7k+iKC93R69XN+dIJy4r6CM+YkcAK0VVquCiiqcnKWThrs5CgLjTen5F+lKS2sNRmt78hQ+igfnVV10al8ncK3N/BdXHVESzx1W3SSA2ng7OVvW4ez86ojRKx67vwWSsUdoCe4tbjinHFKWtW9S1HJNbFsUGNAFAFAFSSOWgbk0/z+nLphyFMB5oK+wvqHf7x21i4qDX1Y9UXUyz3GQ3f7jpqfJs14BuUBB2VNvbyUHgUk9nQacmF0VZDuscyVctMt0ar9pqM5A+WtNLL9vP1jPFbP9PdU1Xy1cu3ZkTqWNUBT7uHXWwpMXElaFIT5yhgd5oBr5R1Aal5pPmsR22gO4f1rLwn8efVl1/jFcVqKQNQDE4HHhTGQPWo1fIuh7XakfRenftnh043H4geqsVP1b5WPyNE+7Wo+ojEgcTjvrduzORtDd29tMACcccgdJHGm428xn1JqCGuA1ZLD9C1oSC6o7lPKPHNZaaJKXMs6l07FjTHoLBUOJI6s1qwU/AZHpJ8aYYJ3dBHfQAfVnp31ACgD+85oDJC1tLS40rZcQdpKuoimE9mM43HflBSi52y0agZH17fNu46DxHt2qw8J3Jyqfkab+8lJC5pm/yLBPEhj6bK9zzJO5wfmK03Uq2OH1KoTcH8FhrSzR4i2Ltafp2uaMoKRubV6PcejuNV8Na5LRPqjq2CXej0ZUWBjyq+W5n0pLee4KB+FXWvTBv4K4LMkjr1o/z+qbkvoD2x4bq44aOKonVrzNlMKuKwNAbYMby2bHi9DzqUHuJqJS0xbJSy8Djr9l68a1YtsXHOBpDaM8E5ySe6sfCNQoc2X3ZlYkjTe3bdpN0W61xWZU9IBkTJKNvZUehKeGemprU71rm8LyInpr2XUrGtWXFKz5U3EltHzmno6ACO8DdVr4aD6bP+zhWy8xg0F5Fcb5eX0QGW4/MhbUdSQoIOfzFUcVqjCKyW04k2xea1bO2UqVEth3cDETV74aHq/wAlfOl6Flo6Qm86zaclxYwCmVAtobARuHVVfER5dGzOqnqs3OK4aims3GU021CCG31ISDEQdwJx0b67hRFxXX8nMrJJv/otpkaDetDrvZhMRJrK9kqYGylzeBwqqMpV38vOUdySlXqxg32iy2q66Rt0aU4iPPfcdEZ7Z85QPA9e6uZ2zrubW6RMIRlBZ6sSblAk2ua5Dmt8260d4PSOgjrHbW2E4zjqiUNaXhlxp5hp3TeonHG0LcaZa5tShkpyTwNU2tq2CXmd1ruSF7Gcd9aGVD5bEm58l09riuG6pSfVhXuJrDY9HFp+poh3qX8CGd5rcZxx0PIbuUWbpicr9nKQVxiTvQscce/xrHxScJK6Pl1L6XlOBx6FhODWUVh8YdjrXzg6ikGu+KkuS8eZzTH6mGUE2R5XMkSc5DzqnAewkmtEViKRW3ltmoVJAGgLPS2PnJbc/wDEJ99V3/xSO6/Gh3iKSOVmRzvEtkI79kY+NYJJ9kNC/nErVaHUanugdyF+UqOT1HBHsxW6l/Sj/Rns8bKk1acD1yU/xt1OAR5Kn17zWLjukTRw/Vi0i6W0ISRpyJgcB5U6K0cufvf4RUpLHhLnQDzb+tW3mY6Y7akLKWkqKgjdwyeNU8WmqcNllP8AIdsCNpq4annQZsJxh/n1BpxUpSkOqyc5GBjf0VxOV0Koyi9v6JjGtzaf+5Taul3Zp4Wi4NsRo8U5aYjI2WyOhQznPjV1EYNa4vLfU5tcs6X0Ju2RonT5BORJfIUNxBpX/PP+kJ/xxLi2T4us4KLTenA1dGh+6TMb19h7ezpqmcJcPLXDeL6o7jJWrTLqclutsq02TVMSa1zbqWGe5Q2lbwekV3KcZzrlH5IjFxjKLE+thnPTeSlpMixXRhf1bj2yfWgZrzOOeLIs18P4WeavMqjvOMLztNLLZz1g4r0k9SyZcY2NkCU5BnRpjRwuO4HE+r+lROKlFxZMZaXk9LXFRE1Zcbuz9S9a1SUntIA+ArzFLVVGt+TwanHE3L4PK0DCEjqFeqzGZioAGgOi2SfI7jElE4Sy8haj1AEZrma1Qa+CYvDTGflBU9bda+WRllt3YQ6hfUeHwrNwmJ06WXX7WZRF0uFl1WhuRLdNquiE7K1qQVtPeG/++mohCyjaO8RKULd3syrTZbc2rMvUUNLY84RkLWo9wIGPXV3Nn/pgznRHzkW+ibtabVdbopx9bMV5oIYLqcqIzxOKq4mqc4RwstHVU4xbyVCLHaAEhWqYwwOiEv8AVVvNs/8AX/kr0R9y/B36ak2yw6qadNyTIiJaOZAaKQSRwxvri5Ttpa04Z3W4wnuyivT6JF6mPsKyhb6loUN27OQaurWmCTK5byeBoN7tupLAmLf5Aj3GKcMSiknaz149tZeVOmzNe6Zc5xsh3upS3Ccw9pWzwkr/AHmO66p1HoA8K0RhJXSbXXBXKS5aRSbwQeBG8EHeD2GrSsdjrIXLSc+3XM/v3NhLbv8Avhnp7RWLs2i5Sj0NHO1QcX1EneOFbjOenaBkIs+kTMdAxImhO8484pRn315fFLmXYXkjZQ9MMvzFHXsMw9WTkjzXVB1P+YfmDWzhZ6ql8FFyxNi/jO6ryo9Q8oCuTITD9cIZj7XWNrHwrzFH/wArT85Nmfo5PL69MxkigA0BioApIPAjBqV1A761QbnpqyXtJ2lIb5h49vRn1g+NYeGei2VZot70FISeytpQMmhrbDuUqeiayHOaiKcbB6FddZuJnKCjj1LaYqTeRZbJLaSeOBWplJlUAO7dQBQB19tAG/AGaAKAKkAc/ZBUegDpPVUfIHvXqvkjT1osDSsOpRzzp6iOHtJ8Kw8KuZZKxmm7uwUTXykbM2LZLy1wlMbKu/AUPeqp4PuuVbIv3SkJHGtpnHaS/wA3yVREZ+tklI/ET8KxRWeLb+DQ39BCT01tXQzkigA0BFAei6CbbvmlLnZH9xQvKD6O0Mg+pQNefxTdVsbEaqcTg4nn0ph6LJdiyEbDzSilY6jXoRaksozNNPDGbk2dCdR+Tr3CTHcb9gI+NZeMX09Xo0W0Pv4Fd5osPLZPFtRSfUcVqTzuVPZ4MaEBQBQBQBQBQAaAauT+0olXNdyl4RBt45xa1cNriB6t58Ky8VY4x0R6suojl6n0RTahuzl7uz89WQlw4bSfsoHAVdTWq4aTictTyM3+suS3/mW5/d2DP5KrN4OK/wDpFvip/oSO+txnGzU37rozTcFW5bgW+of3/wBVZKe9fOX2Lp7VxQp1rKSRUADQEUA28mM7yXUoYUcJlNFH+Ybx8aycbHVVn0L+HliePUs9V2tOoUyZsBAF1grLU6Mkb3APNUPV45qqix1YjLwvodWR5mWuq6iVZ5xtt0hzkDa5h0LI/l6fZmt1kNcHEzxliSaLbXcEQ9QvPNnLE0CQyRwIVx9vvqnhZ6q0vNbFl0cTyvMXq0FQUAUAUAUAdfZQHfY7PKvc5MSGnefPXjIbT1muLbY1R1SOoQc3hDHrK5RrfBb0xZiCwz/FO53uK6viazcPXKcudZ9i62SS0RE08a2mcd+Tj98i3u0LO6TH2kd+8H3isPGd1ws9GaKN04iha4TtxuEeC2n9o+4EEEcOv2ZrZZNQi2/IoisvBf8AKHLbe1B5Iwf2MFpLCe8cfhWfhI4ry+rLbnmWPQWK0lJIoANARQHRbpht1wjTUn6hxLh7gd/szXM46ouJ1F6ZJjnraRIsGr2rxblhBlMhePsrxuIPsrHwyVtLrl5MvtbhZqREi1WzWbSp1kKId0xl+E5wWesH4+6kbJ8PtZvH1DhG3ePU1/J8q52H5FntKZu9syuKF7ueb6UpPT/8qdars1x6S6kaXKOmXVCT19nRitpnCgCgCgDI37+FAMGndIXK+qStI8mi9L7qej+UdNUXcTCpY8y2uqU/6GbUV1g6QgGyWDdMcGX3xvUnvPpe6stNcr5cyzp5F05KtaY9TznJJJUck7ye2vRMgUAw8n8zyPVUQk4S6S0fWPzArPxUdVT+C2l4mhibjxtLS7/entlTyH1MQms/aUArP/cPCszk7lCtfctSUHKTPPnHFvLU66racWSpSjxUTxNejjCwZnvuY0IJFABoCKAMA7j66ldQO18Bu/J3aZ/F2CvmXOnd5vwTWGr6fESj5M0T71SfoJjLi2XkOsrU24g5SpBwQeytrSfUz/0N9u1/I5hMe+xGriyn7eML7+rNY58GusHg0Rv8pHcqy6X1E05OhSZUAlWFKdTlsK6c53DiOkVxzb6u61klQrnutjmc5NbgQFQ7hDkIPA705HtrpcdFeKLI7O/Jmkcm19zvXDA6+cP5V126r5I7PM6ByeJjJ27tfIsZHTsjf4qPwrntjfgjkns/qzaxI0bY3Ei3sPXmaThG7OT2bseArlx4i3xd1Ep1Q6bss9R6umWaClhzmRdn05LLe9ERPaek1VTw0bJZXhX+TudriseZ5epSlqUtaipajtKUo5JPWa9TpsZCKEBQFxYLRNmpkXGLhDdvTzxcXuBWneEjtNU22RjiL8yyEG05LyLflKw7dYc1okxpsYOoHRtDcT342aq4PaDi+qO7/EmKFbCgKgEigA0BFAFAPOgT8q2O+WJW8rb51rPXwPtCfGsPFdyyFhop70XARQdpIJ3EjhW8zkjdjHRUAsrDepVjmGRFwtCxsvMr811PUartqjasM7hZKDyhgesca7sruOj3lNq8563heytB/lxWdWut6LvyWOCl3q/wK78me04ph+RKQtG5Ta3VBQ7xmtSjFrKRU3LOGzkUApQKvpK4DO8mu18HI6R2mtFQky5aEu32Qj9gyeEZPpHt/vrrFJ9pbS8C/wAl6xUsvqxPeedkPLefWVuuKKlqP2jWxLGxS3l7mFCCCQBvIHfUgabJpB15n5QvrnydbUYUpS9y1jqHVWW3iUnpr3ZdGpveWyNWpdRonMJtdpZMS0s7ktji8etVTTRoblN5kyLLM7Lodl1/0jye2qWN64T6mFd3D4JrivucTKPrudPvVJ+goVrKAoCRQAaAigCgNsaTIiuc5GeWyvGNpCiDiolFS6olNroaicqJPE8TUkBQBQGbDzkd9DzC1NOoOUuIOCKNJrDJ3Tyhlb1muS0hnUFtjXNrGNsjZcT3EDf7KyvhVHeuWC1XeU1kuGodr07Ibui2ExJUnAgRJjuQz1uOHfju/PdU5TtThnKXVr/gsUYw36HHK0dIuUhyUjUVumrcOS4V4Kj3AnFdx4qMVp0NHLpbedWTUOT+WkZeuttaHa5Uvi4+UWRyH6ox+bWnoiv9J6pZWeluIgKPjv8AdRcRbJdyH5HLrXWRtTqOwWT/AA7aS+/w8qlnh2gcfdUci2z+SWF6IcyEPChcu94uF5eDtxkF0jzU8Eo7hWmuuFaxFFcpuXU4K7OBv0ikztK6itaRlYQmS2O0D/0FZOIxG2E/sX1rMJRE8YIBFaygmgJFABoCKAKAKAKAKAKADuGTw66kDhZLfG05ATf742FPufwENW4qPpHs3ju9dYrJytly6/uy+EVBapCzcrhJuk1yZNc23nDvI3BPYOytVcFXHTFbFUpOTyzjKEKOVAE9eBXeWc4Qc236CfWkGmWRgy6MdHVT+yQoAqAFANHJvKEfVDLLnmSm1tEdCt2R7jWbjI5qyvIupeJ49SguUUwbjJidDDqmx6ju9lXwlqimVSWHg5q6IJFABoCKAKAKAKAKADjHV20A2aetMW2QRqHUA/d074kY8X19Bweist1kpvlVfdl8IKK1zKG83WXeZ65s1QLihgJT5qB1Dsq+utVx0xKpTcnlnDXZyFAFAFAFAFAFAdVpleQ3WHLBxzLyVnuzv9lczjqi4+p1F4kmX3KRE8m1Q66nzJLaXQevdg+6s/ByzUl6Fl6xPIr1qKSRQARQBigDFAGKAMUAYoBm01ZI6Iqr7fcotrBy21j6UhXQAOr31mutbfKr6suhDC1y6IrNQ3qVfpypMhBQhI2WmRwbT1D4mraqlUsI4nNzeWVmKsOAxQBigDFAGKAMUAYoAxQEFJIIHE1KA6a0BuOmtP3cDJ5ssOd+N3tSaxcN3LZwNFu8IyEzHZithnACg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8" descr="data:image/jpeg;base64,/9j/4AAQSkZJRgABAQAAAQABAAD/2wCEAAkGBwgHBgkIBwgKCgkLDRYPDQwMDRsUFRAWIB0iIiAdHx8kKDQsJCYxJx8fLT0tMTU3Ojo6Iys/RD84QzQ5OjcBCgoKDQwNGg8PGjclHyU3Nzc3Nzc3Nzc3Nzc3Nzc3Nzc3Nzc3Nzc3Nzc3Nzc3Nzc3Nzc3Nzc3Nzc3Nzc3Nzc3N//AABEIAKAAoAMBEQACEQEDEQH/xAAbAAACAgMBAAAAAAAAAAAAAAAABgEFAgMEB//EAEgQAAEDAwEDBwcJBgILAAAAAAECAwQABREGEiExBxNBUWFxkRQyUoGhscEVFiIzQlaS0dIjJDRi4fA2giU1Q1NUY3KiwuLx/8QAGgEBAAMBAQEAAAAAAAAAAAAAAAEDBAIFBv/EADIRAAICAQIDBwQCAQQDAAAAAAABAgMREiEEEzEUIjJBUVJhI4GR8DNxoUKxwdEkU3L/2gAMAwEAAhEDEQA/AKEmvojygzQBmgDNAGaAM0AZoAzQBmgDNAGaAM0AZoAzQBmgDNAGaAM0AZoABoANARQBQBQBQBUgKgAcDicVIMdtHpp8aDKDbT6Q8aYGUG2n0h40wMoNtPpDxpgZQbafSHjTAyg20+kPGmBlBtp9IeNMDKDbT6Q8aYGUG2n0h40wMoNtPpDxpgZQbafSHjTAyiQtPpDxpgZRkagEUAUAUAbhxqQMNj0bdbs2HyhMSKd/PSN27sHE+ys1vFV17dWWwplLctlW/Rdl+jOnPXOQOKGvN9n51Vr4mzeKwjvTVHq8mHzs0/FGIOlmTjgp0jf7DTs1r8Vg5sF0iZp1/GB/wvBx2LH6KPgn72O0L2nfE15YVqAlWFLWelDaFgewVXLhLfKZ0r4eaGKJcbFdW8Wdu2OyOhl5sIPuzWeULYPv5wXKUJdBfvWo5NkcCbjpGE2knCXQsFCj2HYrRXTGzw2MqnY4dYld8/2PuzA/GP0Vb2J+9/v3OeevaHz/AGPuzA/GP0U7FL3v9+4569ofP9j7swPxj9FOxS97/fuOevaHz/Y+7MD8Y/RTsUve/wB+4569ofP9j7swPxj9FOxS97/fuOevaHz/AGPuzA/GP0U7FL3v9+4569ofP9j7swPxj9FOxS97/fuOevaA1+x92rf+Mfop2KXvf79xz17RJNbDMRQBQGyOw7JfbYjoU464cJQkZJNQ2kssndvCHhq22nRcdEm9JTOuyxtNRQRst9v9fCsTnZxL0w2j6mjTGpZe7Fu/amud8cPlcgpYJyI7ZIQPz9daKqK6vD+Sqdkpvcpxu4bu6risKkBmoBBO7fUgEKJOUZJB3FJ3imCBwsetpMVow78yufb1DZVzgytI/wDIdnGsdnCRk9VezL4XNbS3RGptKMNRBedOu+U2xY2lJSclvu6x7qUXty5dixImytJao9BRG8A+3NaygKAKAKAPH1UB2SbZJi2+JOeCQxL2uZwreccd3RXCnGUnFeR04tLLOQV2cgaAigDjgAEkncB00A/xkMaDsyZb6EuX2Yj9m0TkMp/vj18KwNy4qeleFGlfRjnzYiSZD0t9yRKdU484cqWo5KjW5JJYiZ928s11JAUBvhxJM99MeEwt95XBCBk1EpxisyexKTbwhqGkrdaUJe1TdUsrUMiJG3rPr/pWTtE57VR+7LuVGO82R85bDbjs2XTrThH+1mKyT6t9TyLZbzn+BzIR8MTFXKHesYZbhMj0UM5x7adir88sdomYJ5Q7+POXFUPRUzu99OxVDtEzqg68QHD5dakI2vOdguFsnvTwNcz4Pbuy/JK4j3I2S9H2yeG3rVdDGckDbaZlpGyvO/6Khjw31C4mcdprOPQl0p7pivebFcrK4EXCMptJOEuD6SVeutVd0LF3WUzhKHUrqtOAqAQTgZqV1DGnWuWoOnIQyOZgFZHWVkfoNZeG6zfyi63/AEoWBvrSUgaAigG3k+tjLkmRepwxDtw2wTwUvGfYPfWTirHjlrqy+iO7k+iKC93R69XN+dIJy4r6CM+YkcAK0VVquCiiqcnKWThrs5CgLjTen5F+lKS2sNRmt78hQ+igfnVV10al8ncK3N/BdXHVESzx1W3SSA2ng7OVvW4ez86ojRKx67vwWSsUdoCe4tbjinHFKWtW9S1HJNbFsUGNAFAFAFSSOWgbk0/z+nLphyFMB5oK+wvqHf7x21i4qDX1Y9UXUyz3GQ3f7jpqfJs14BuUBB2VNvbyUHgUk9nQacmF0VZDuscyVctMt0ar9pqM5A+WtNLL9vP1jPFbP9PdU1Xy1cu3ZkTqWNUBT7uHXWwpMXElaFIT5yhgd5oBr5R1Aal5pPmsR22gO4f1rLwn8efVl1/jFcVqKQNQDE4HHhTGQPWo1fIuh7XakfRenftnh043H4geqsVP1b5WPyNE+7Wo+ojEgcTjvrduzORtDd29tMACcccgdJHGm428xn1JqCGuA1ZLD9C1oSC6o7lPKPHNZaaJKXMs6l07FjTHoLBUOJI6s1qwU/AZHpJ8aYYJ3dBHfQAfVnp31ACgD+85oDJC1tLS40rZcQdpKuoimE9mM43HflBSi52y0agZH17fNu46DxHt2qw8J3Jyqfkab+8lJC5pm/yLBPEhj6bK9zzJO5wfmK03Uq2OH1KoTcH8FhrSzR4i2Ltafp2uaMoKRubV6PcejuNV8Na5LRPqjq2CXej0ZUWBjyq+W5n0pLee4KB+FXWvTBv4K4LMkjr1o/z+qbkvoD2x4bq44aOKonVrzNlMKuKwNAbYMby2bHi9DzqUHuJqJS0xbJSy8Djr9l68a1YtsXHOBpDaM8E5ySe6sfCNQoc2X3ZlYkjTe3bdpN0W61xWZU9IBkTJKNvZUehKeGemprU71rm8LyInpr2XUrGtWXFKz5U3EltHzmno6ACO8DdVr4aD6bP+zhWy8xg0F5Fcb5eX0QGW4/MhbUdSQoIOfzFUcVqjCKyW04k2xea1bO2UqVEth3cDETV74aHq/wAlfOl6Flo6Qm86zaclxYwCmVAtobARuHVVfER5dGzOqnqs3OK4aims3GU021CCG31ISDEQdwJx0b67hRFxXX8nMrJJv/otpkaDetDrvZhMRJrK9kqYGylzeBwqqMpV38vOUdySlXqxg32iy2q66Rt0aU4iPPfcdEZ7Z85QPA9e6uZ2zrubW6RMIRlBZ6sSblAk2ua5Dmt8260d4PSOgjrHbW2E4zjqiUNaXhlxp5hp3TeonHG0LcaZa5tShkpyTwNU2tq2CXmd1ruSF7Gcd9aGVD5bEm58l09riuG6pSfVhXuJrDY9HFp+poh3qX8CGd5rcZxx0PIbuUWbpicr9nKQVxiTvQscce/xrHxScJK6Pl1L6XlOBx6FhODWUVh8YdjrXzg6ikGu+KkuS8eZzTH6mGUE2R5XMkSc5DzqnAewkmtEViKRW3ltmoVJAGgLPS2PnJbc/wDEJ99V3/xSO6/Gh3iKSOVmRzvEtkI79kY+NYJJ9kNC/nErVaHUanugdyF+UqOT1HBHsxW6l/Sj/Rns8bKk1acD1yU/xt1OAR5Kn17zWLjukTRw/Vi0i6W0ISRpyJgcB5U6K0cufvf4RUpLHhLnQDzb+tW3mY6Y7akLKWkqKgjdwyeNU8WmqcNllP8AIdsCNpq4annQZsJxh/n1BpxUpSkOqyc5GBjf0VxOV0Koyi9v6JjGtzaf+5Taul3Zp4Wi4NsRo8U5aYjI2WyOhQznPjV1EYNa4vLfU5tcs6X0Ju2RonT5BORJfIUNxBpX/PP+kJ/xxLi2T4us4KLTenA1dGh+6TMb19h7ezpqmcJcPLXDeL6o7jJWrTLqclutsq02TVMSa1zbqWGe5Q2lbwekV3KcZzrlH5IjFxjKLE+thnPTeSlpMixXRhf1bj2yfWgZrzOOeLIs18P4WeavMqjvOMLztNLLZz1g4r0k9SyZcY2NkCU5BnRpjRwuO4HE+r+lROKlFxZMZaXk9LXFRE1Zcbuz9S9a1SUntIA+ArzFLVVGt+TwanHE3L4PK0DCEjqFeqzGZioAGgOi2SfI7jElE4Sy8haj1AEZrma1Qa+CYvDTGflBU9bda+WRllt3YQ6hfUeHwrNwmJ06WXX7WZRF0uFl1WhuRLdNquiE7K1qQVtPeG/++mohCyjaO8RKULd3syrTZbc2rMvUUNLY84RkLWo9wIGPXV3Nn/pgznRHzkW+ibtabVdbopx9bMV5oIYLqcqIzxOKq4mqc4RwstHVU4xbyVCLHaAEhWqYwwOiEv8AVVvNs/8AX/kr0R9y/B36ak2yw6qadNyTIiJaOZAaKQSRwxvri5Ttpa04Z3W4wnuyivT6JF6mPsKyhb6loUN27OQaurWmCTK5byeBoN7tupLAmLf5Aj3GKcMSiknaz149tZeVOmzNe6Zc5xsh3upS3Ccw9pWzwkr/AHmO66p1HoA8K0RhJXSbXXBXKS5aRSbwQeBG8EHeD2GrSsdjrIXLSc+3XM/v3NhLbv8Avhnp7RWLs2i5Sj0NHO1QcX1EneOFbjOenaBkIs+kTMdAxImhO8484pRn315fFLmXYXkjZQ9MMvzFHXsMw9WTkjzXVB1P+YfmDWzhZ6ql8FFyxNi/jO6ryo9Q8oCuTITD9cIZj7XWNrHwrzFH/wArT85Nmfo5PL69MxkigA0BioApIPAjBqV1A761QbnpqyXtJ2lIb5h49vRn1g+NYeGei2VZot70FISeytpQMmhrbDuUqeiayHOaiKcbB6FddZuJnKCjj1LaYqTeRZbJLaSeOBWplJlUAO7dQBQB19tAG/AGaAKAKkAc/ZBUegDpPVUfIHvXqvkjT1osDSsOpRzzp6iOHtJ8Kw8KuZZKxmm7uwUTXykbM2LZLy1wlMbKu/AUPeqp4PuuVbIv3SkJHGtpnHaS/wA3yVREZ+tklI/ET8KxRWeLb+DQ39BCT01tXQzkigA0BFAei6CbbvmlLnZH9xQvKD6O0Mg+pQNefxTdVsbEaqcTg4nn0ph6LJdiyEbDzSilY6jXoRaksozNNPDGbk2dCdR+Tr3CTHcb9gI+NZeMX09Xo0W0Pv4Fd5osPLZPFtRSfUcVqTzuVPZ4MaEBQBQBQBQBQAaAauT+0olXNdyl4RBt45xa1cNriB6t58Ky8VY4x0R6suojl6n0RTahuzl7uz89WQlw4bSfsoHAVdTWq4aTictTyM3+suS3/mW5/d2DP5KrN4OK/wDpFvip/oSO+txnGzU37rozTcFW5bgW+of3/wBVZKe9fOX2Lp7VxQp1rKSRUADQEUA28mM7yXUoYUcJlNFH+Ybx8aycbHVVn0L+HliePUs9V2tOoUyZsBAF1grLU6Mkb3APNUPV45qqix1YjLwvodWR5mWuq6iVZ5xtt0hzkDa5h0LI/l6fZmt1kNcHEzxliSaLbXcEQ9QvPNnLE0CQyRwIVx9vvqnhZ6q0vNbFl0cTyvMXq0FQUAUAUAUAdfZQHfY7PKvc5MSGnefPXjIbT1muLbY1R1SOoQc3hDHrK5RrfBb0xZiCwz/FO53uK6viazcPXKcudZ9i62SS0RE08a2mcd+Tj98i3u0LO6TH2kd+8H3isPGd1ws9GaKN04iha4TtxuEeC2n9o+4EEEcOv2ZrZZNQi2/IoisvBf8AKHLbe1B5Iwf2MFpLCe8cfhWfhI4ry+rLbnmWPQWK0lJIoANARQHRbpht1wjTUn6hxLh7gd/szXM46ouJ1F6ZJjnraRIsGr2rxblhBlMhePsrxuIPsrHwyVtLrl5MvtbhZqREi1WzWbSp1kKId0xl+E5wWesH4+6kbJ8PtZvH1DhG3ePU1/J8q52H5FntKZu9syuKF7ueb6UpPT/8qdars1x6S6kaXKOmXVCT19nRitpnCgCgCgDI37+FAMGndIXK+qStI8mi9L7qej+UdNUXcTCpY8y2uqU/6GbUV1g6QgGyWDdMcGX3xvUnvPpe6stNcr5cyzp5F05KtaY9TznJJJUck7ye2vRMgUAw8n8zyPVUQk4S6S0fWPzArPxUdVT+C2l4mhibjxtLS7/entlTyH1MQms/aUArP/cPCszk7lCtfctSUHKTPPnHFvLU66racWSpSjxUTxNejjCwZnvuY0IJFABoCKAMA7j66ldQO18Bu/J3aZ/F2CvmXOnd5vwTWGr6fESj5M0T71SfoJjLi2XkOsrU24g5SpBwQeytrSfUz/0N9u1/I5hMe+xGriyn7eML7+rNY58GusHg0Rv8pHcqy6X1E05OhSZUAlWFKdTlsK6c53DiOkVxzb6u61klQrnutjmc5NbgQFQ7hDkIPA705HtrpcdFeKLI7O/Jmkcm19zvXDA6+cP5V126r5I7PM6ByeJjJ27tfIsZHTsjf4qPwrntjfgjkns/qzaxI0bY3Ei3sPXmaThG7OT2bseArlx4i3xd1Ep1Q6bss9R6umWaClhzmRdn05LLe9ERPaek1VTw0bJZXhX+TudriseZ5epSlqUtaipajtKUo5JPWa9TpsZCKEBQFxYLRNmpkXGLhDdvTzxcXuBWneEjtNU22RjiL8yyEG05LyLflKw7dYc1okxpsYOoHRtDcT342aq4PaDi+qO7/EmKFbCgKgEigA0BFAFAPOgT8q2O+WJW8rb51rPXwPtCfGsPFdyyFhop70XARQdpIJ3EjhW8zkjdjHRUAsrDepVjmGRFwtCxsvMr811PUartqjasM7hZKDyhgesca7sruOj3lNq8563heytB/lxWdWut6LvyWOCl3q/wK78me04ph+RKQtG5Ta3VBQ7xmtSjFrKRU3LOGzkUApQKvpK4DO8mu18HI6R2mtFQky5aEu32Qj9gyeEZPpHt/vrrFJ9pbS8C/wAl6xUsvqxPeedkPLefWVuuKKlqP2jWxLGxS3l7mFCCCQBvIHfUgabJpB15n5QvrnydbUYUpS9y1jqHVWW3iUnpr3ZdGpveWyNWpdRonMJtdpZMS0s7ktji8etVTTRoblN5kyLLM7Lodl1/0jye2qWN64T6mFd3D4JrivucTKPrudPvVJ+goVrKAoCRQAaAigCgNsaTIiuc5GeWyvGNpCiDiolFS6olNroaicqJPE8TUkBQBQGbDzkd9DzC1NOoOUuIOCKNJrDJ3Tyhlb1muS0hnUFtjXNrGNsjZcT3EDf7KyvhVHeuWC1XeU1kuGodr07Ibui2ExJUnAgRJjuQz1uOHfju/PdU5TtThnKXVr/gsUYw36HHK0dIuUhyUjUVumrcOS4V4Kj3AnFdx4qMVp0NHLpbedWTUOT+WkZeuttaHa5Uvi4+UWRyH6ox+bWnoiv9J6pZWeluIgKPjv8AdRcRbJdyH5HLrXWRtTqOwWT/AA7aS+/w8qlnh2gcfdUci2z+SWF6IcyEPChcu94uF5eDtxkF0jzU8Eo7hWmuuFaxFFcpuXU4K7OBv0ikztK6itaRlYQmS2O0D/0FZOIxG2E/sX1rMJRE8YIBFaygmgJFABoCKAKAKAKAKAKADuGTw66kDhZLfG05ATf742FPufwENW4qPpHs3ju9dYrJytly6/uy+EVBapCzcrhJuk1yZNc23nDvI3BPYOytVcFXHTFbFUpOTyzjKEKOVAE9eBXeWc4Qc236CfWkGmWRgy6MdHVT+yQoAqAFANHJvKEfVDLLnmSm1tEdCt2R7jWbjI5qyvIupeJ49SguUUwbjJidDDqmx6ju9lXwlqimVSWHg5q6IJFABoCKAKAKAKAKADjHV20A2aetMW2QRqHUA/d074kY8X19Bweist1kpvlVfdl8IKK1zKG83WXeZ65s1QLihgJT5qB1Dsq+utVx0xKpTcnlnDXZyFAFAFAFAFAFAdVpleQ3WHLBxzLyVnuzv9lczjqi4+p1F4kmX3KRE8m1Q66nzJLaXQevdg+6s/ByzUl6Fl6xPIr1qKSRQARQBigDFAGKAMUAYoBm01ZI6Iqr7fcotrBy21j6UhXQAOr31mutbfKr6suhDC1y6IrNQ3qVfpypMhBQhI2WmRwbT1D4mraqlUsI4nNzeWVmKsOAxQBigDFAGKAMUAYoAxQEFJIIHE1KA6a0BuOmtP3cDJ5ssOd+N3tSaxcN3LZwNFu8IyEzHZithnACgP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01" y="308993"/>
            <a:ext cx="1041347" cy="104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82" y="2170337"/>
            <a:ext cx="4366516" cy="32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912768" cy="5639840"/>
          </a:xfr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35F44-D63A-4134-8CF2-6E3B2030BDA9}" type="slidenum">
              <a:rPr lang="sk-SK" smtClean="0"/>
              <a:pPr/>
              <a:t>61</a:t>
            </a:fld>
            <a:endParaRPr lang="sk-SK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ALICE DCS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525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Distributed System Amanda Server 3</a:t>
            </a:r>
            <a:endParaRPr lang="sk-SK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5121" name="Obrázok 2" descr="http://kyb.fei.tuke.sk/laben/cern/amanda/images/AmandaConce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1" cy="47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1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391400" cy="5154936"/>
          </a:xfrm>
          <a:prstGeom prst="rect">
            <a:avLst/>
          </a:prstGeom>
        </p:spPr>
      </p:pic>
      <p:sp>
        <p:nvSpPr>
          <p:cNvPr id="6" name="Nadpis 3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ALICE Inner Tracking </a:t>
            </a:r>
            <a:r>
              <a:rPr lang="en-US" dirty="0" smtClean="0"/>
              <a:t>System Upgrade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87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152400" y="2514600"/>
            <a:ext cx="3657600" cy="2895600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k-SK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HIC includes </a:t>
            </a:r>
            <a:r>
              <a:rPr lang="en-US" altLang="sk-SK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three main subsystems:</a:t>
            </a:r>
            <a:endParaRPr lang="sk-SK" altLang="sk-SK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sk-SK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Cooling control system (CCS)</a:t>
            </a:r>
            <a:endParaRPr lang="sk-SK" altLang="sk-SK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sk-SK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FED control system (FCS)</a:t>
            </a:r>
            <a:endParaRPr lang="sk-SK" altLang="sk-SK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n-US" altLang="sk-SK" sz="2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Power Control System (PCS)</a:t>
            </a:r>
            <a:endParaRPr lang="sk-SK" altLang="sk-SK" sz="24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k-SK" altLang="sk-SK" sz="4400" dirty="0">
              <a:latin typeface="Arial" pitchFamily="34" charset="0"/>
              <a:cs typeface="Arial" pitchFamily="34" charset="0"/>
            </a:endParaRPr>
          </a:p>
          <a:p>
            <a:endParaRPr lang="sk-SK" dirty="0"/>
          </a:p>
        </p:txBody>
      </p:sp>
      <p:pic>
        <p:nvPicPr>
          <p:cNvPr id="2049" name="Obrázek 1" descr="ITS upgrade of HIC test system 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5105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3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ALICE Inner Tracking </a:t>
            </a:r>
            <a:r>
              <a:rPr lang="en-US" sz="3000" dirty="0" smtClean="0"/>
              <a:t>System Upgrade of the Hybrid Integrated Circuit test system</a:t>
            </a:r>
            <a:endParaRPr lang="sk-SK" sz="3000" dirty="0"/>
          </a:p>
        </p:txBody>
      </p:sp>
    </p:spTree>
    <p:extLst>
      <p:ext uri="{BB962C8B-B14F-4D97-AF65-F5344CB8AC3E}">
        <p14:creationId xmlns:p14="http://schemas.microsoft.com/office/powerpoint/2010/main" val="28437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6" y="1719263"/>
            <a:ext cx="7845727" cy="4406900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Research center of modern control</a:t>
            </a:r>
            <a:r>
              <a:rPr lang="sk-SK" sz="2800" dirty="0" smtClean="0"/>
              <a:t> </a:t>
            </a:r>
            <a:r>
              <a:rPr lang="en-US" sz="2800" dirty="0" smtClean="0"/>
              <a:t>techniques</a:t>
            </a:r>
            <a:r>
              <a:rPr lang="sk-SK" sz="2800" dirty="0" smtClean="0"/>
              <a:t> and </a:t>
            </a:r>
            <a:r>
              <a:rPr lang="en-US" sz="2800" dirty="0" smtClean="0"/>
              <a:t>industrial</a:t>
            </a:r>
            <a:r>
              <a:rPr lang="sk-SK" sz="2800" dirty="0" smtClean="0"/>
              <a:t> </a:t>
            </a:r>
            <a:r>
              <a:rPr lang="en-US" sz="2800" dirty="0" smtClean="0"/>
              <a:t>informatics  </a:t>
            </a:r>
            <a:endParaRPr lang="en-US" sz="2800" dirty="0"/>
          </a:p>
        </p:txBody>
      </p:sp>
      <p:sp>
        <p:nvSpPr>
          <p:cNvPr id="6" name="BlokTextu 5">
            <a:hlinkClick r:id="rId3"/>
          </p:cNvPr>
          <p:cNvSpPr txBox="1"/>
          <p:nvPr/>
        </p:nvSpPr>
        <p:spPr>
          <a:xfrm>
            <a:off x="3733800" y="62484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/>
                </a:solidFill>
                <a:hlinkClick r:id="rId4"/>
              </a:rPr>
              <a:t>kyb.fei.tuke.sk/laben</a:t>
            </a:r>
            <a:endParaRPr lang="sk-SK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0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 toto je kamera, ktorá to videla</a:t>
            </a:r>
            <a:br>
              <a:rPr lang="sk-SK" dirty="0" smtClean="0"/>
            </a:br>
            <a:r>
              <a:rPr lang="sk-SK" dirty="0" smtClean="0"/>
              <a:t>(ATLAS - CERN)</a:t>
            </a:r>
            <a:endParaRPr lang="en-US" dirty="0"/>
          </a:p>
        </p:txBody>
      </p:sp>
      <p:pic>
        <p:nvPicPr>
          <p:cNvPr id="2050" name="Picture 2" descr="http://atlas.ch/atlas_photos/selected-photos/full_detector/fde_gen_0807_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611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3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08582"/>
            <a:ext cx="89916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Aj </a:t>
            </a:r>
            <a:r>
              <a:rPr lang="sk-SK" dirty="0"/>
              <a:t>toto je kamera, ktorá to videla (ATLAS - CERN)</a:t>
            </a:r>
            <a:endParaRPr lang="en-US" dirty="0"/>
          </a:p>
        </p:txBody>
      </p:sp>
      <p:pic>
        <p:nvPicPr>
          <p:cNvPr id="3074" name="Picture 2" descr="http://atlas.ch/atlas_photos/selected-photos/full_detector/0711021_01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8381"/>
            <a:ext cx="7543800" cy="56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590800" y="3581400"/>
            <a:ext cx="864096" cy="764146"/>
          </a:xfrm>
          <a:prstGeom prst="ellipse">
            <a:avLst/>
          </a:prstGeom>
          <a:solidFill>
            <a:srgbClr val="FF0000">
              <a:alpha val="24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08582"/>
            <a:ext cx="8991600" cy="9144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Aj </a:t>
            </a:r>
            <a:r>
              <a:rPr lang="sk-SK" dirty="0"/>
              <a:t>toto je kamera, ktorá to videla </a:t>
            </a:r>
            <a:r>
              <a:rPr lang="sk-SK" dirty="0" smtClean="0"/>
              <a:t>(CMS- </a:t>
            </a:r>
            <a:r>
              <a:rPr lang="sk-SK" dirty="0"/>
              <a:t>CERN)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696200" cy="543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0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F54A954D060946BCDA446C88DA23F0" ma:contentTypeVersion="0" ma:contentTypeDescription="Create a new document." ma:contentTypeScope="" ma:versionID="6006db8f1f1d869c816228ef67744d3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F29FF3-4718-4CC7-837A-E8CBFDF04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56B40CC-F30F-41E6-ABD5-0570F4D3177F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9AE1F4-1D07-4220-A92A-92109D97F0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3067</TotalTime>
  <Words>1530</Words>
  <Application>Microsoft Macintosh PowerPoint</Application>
  <PresentationFormat>On-screen Show (4:3)</PresentationFormat>
  <Paragraphs>407</Paragraphs>
  <Slides>65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Origin</vt:lpstr>
      <vt:lpstr>Custom Design</vt:lpstr>
      <vt:lpstr>Ako sa kontrolujú obrovské detektory v CERNe?  </vt:lpstr>
      <vt:lpstr>O čom budeme hovoriť?</vt:lpstr>
      <vt:lpstr>O čom budeme hovoriť?</vt:lpstr>
      <vt:lpstr>Čo ideme kontrolovať?</vt:lpstr>
      <vt:lpstr>Takto nejako vyzerá rozpad Higgsovho bozónu</vt:lpstr>
      <vt:lpstr>A toto je kamera, ktorá to videla (ATLAS - CERN)</vt:lpstr>
      <vt:lpstr>A toto je kamera, ktorá to videla (ATLAS - CERN)</vt:lpstr>
      <vt:lpstr>Aj toto je kamera, ktorá to videla (ATLAS - CERN)</vt:lpstr>
      <vt:lpstr>Aj toto je kamera, ktorá to videla (CMS- CERN)</vt:lpstr>
      <vt:lpstr>Aj toto je kamera, ktorá to videla (CMS- CERN)</vt:lpstr>
      <vt:lpstr>Takto nejako vyzerali procesy v kvapke prahmoty milióntinu sekundy po vzniku Vesmíru (pri teplote 100 000 krát vyššej než v strede hviezd)</vt:lpstr>
      <vt:lpstr>A táto kamera to zaznamenala (ALICE- CERN)</vt:lpstr>
      <vt:lpstr>ALICE – Heavy ion experiment at LHC</vt:lpstr>
      <vt:lpstr>ALICE – Heavy ion experiment at LHC</vt:lpstr>
      <vt:lpstr>Experiment sa skladá zo sub-detektorov </vt:lpstr>
      <vt:lpstr>... od malých ...</vt:lpstr>
      <vt:lpstr>... cez väčšie ...      (TPC ALICE)</vt:lpstr>
      <vt:lpstr>... až po ALICE</vt:lpstr>
      <vt:lpstr>Takže zapnutie sa nám komplikuje</vt:lpstr>
      <vt:lpstr>A čo to zapíname?</vt:lpstr>
      <vt:lpstr>PowerPoint Presentation</vt:lpstr>
      <vt:lpstr>PowerPoint Presentation</vt:lpstr>
      <vt:lpstr>PowerPoint Presentation</vt:lpstr>
      <vt:lpstr>Takže zapnutie sa nám komplikuje</vt:lpstr>
      <vt:lpstr>Takže zapnutie sa nám komplikuje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Hotovo?</vt:lpstr>
      <vt:lpstr>ALICE Silicon Pixel Detector (SPD)</vt:lpstr>
      <vt:lpstr>ALICE Transition Radiation Detector (TRD)</vt:lpstr>
      <vt:lpstr>PowerPoint Presentation</vt:lpstr>
      <vt:lpstr>Ako vie operátor čo treba kedy a v akom poradí  urobiť?</vt:lpstr>
      <vt:lpstr>PowerPoint Presentation</vt:lpstr>
      <vt:lpstr>Centrálny strom ALICE </vt:lpstr>
      <vt:lpstr>Partície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FSM Tools are available from the DCS UI</vt:lpstr>
      <vt:lpstr>FSM CONTROL</vt:lpstr>
      <vt:lpstr>The Alert and Event Screen (AES)</vt:lpstr>
      <vt:lpstr>The Alert and Event Screen (AES)</vt:lpstr>
      <vt:lpstr>PowerPoint Presentation</vt:lpstr>
      <vt:lpstr>Kontext kontrolného systému ALICE v CERNe</vt:lpstr>
      <vt:lpstr>Fajn, už vieme zapnúť experiment. Takže čo vlastne ďalej robí kontrolný systém?</vt:lpstr>
      <vt:lpstr>Kontrolný systém experimentu</vt:lpstr>
      <vt:lpstr>Záver</vt:lpstr>
      <vt:lpstr>Research center of modern control techniques and industrial informatics  </vt:lpstr>
      <vt:lpstr>PowerPoint Presentation</vt:lpstr>
      <vt:lpstr>Distributed Control System Infrastructure at the DCAI FEEI</vt:lpstr>
      <vt:lpstr>Research Center of CMCT&amp;II Laboratories</vt:lpstr>
      <vt:lpstr>Laboratory Model BACKGROUND FOR TECHNICOM project (1)</vt:lpstr>
      <vt:lpstr>Laboratory Model BACKGROUND FOR TECHNICOM project (2)</vt:lpstr>
      <vt:lpstr>International project – collaboration with Cern</vt:lpstr>
      <vt:lpstr>ALICE DCS</vt:lpstr>
      <vt:lpstr>Distributed System Amanda Server 3</vt:lpstr>
      <vt:lpstr>PowerPoint Presentation</vt:lpstr>
      <vt:lpstr>PowerPoint Presentation</vt:lpstr>
      <vt:lpstr>Research center of modern control techniques and industrial informatics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</dc:creator>
  <cp:lastModifiedBy>Peter Chochula</cp:lastModifiedBy>
  <cp:revision>92</cp:revision>
  <dcterms:created xsi:type="dcterms:W3CDTF">2013-10-01T15:14:51Z</dcterms:created>
  <dcterms:modified xsi:type="dcterms:W3CDTF">2015-05-28T06:16:13Z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0x0101005EF54A954D060946BCDA446C88DA23F0</vt:lpwstr>
  </property>
</Properties>
</file>