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8" r:id="rId3"/>
    <p:sldId id="257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80" r:id="rId14"/>
    <p:sldId id="268" r:id="rId15"/>
    <p:sldId id="271" r:id="rId16"/>
    <p:sldId id="269" r:id="rId17"/>
    <p:sldId id="272" r:id="rId18"/>
    <p:sldId id="270" r:id="rId19"/>
    <p:sldId id="281" r:id="rId20"/>
    <p:sldId id="273" r:id="rId21"/>
    <p:sldId id="274" r:id="rId22"/>
    <p:sldId id="275" r:id="rId23"/>
    <p:sldId id="276" r:id="rId24"/>
    <p:sldId id="277" r:id="rId25"/>
    <p:sldId id="278" r:id="rId26"/>
    <p:sldId id="282" r:id="rId27"/>
    <p:sldId id="27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CB19B-406F-40D2-B05E-83FA51B62792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3ABA9-9401-438E-ACA0-2A583E533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35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Jaroslav B</a:t>
            </a:r>
            <a:r>
              <a:rPr lang="sk-SK" dirty="0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3ABA9-9401-438E-ACA0-2A583E533B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8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6E0A-379E-445C-8D57-96C8FD9298F8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44346-7E62-4392-BDE6-60964D21AE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6E0A-379E-445C-8D57-96C8FD9298F8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44346-7E62-4392-BDE6-60964D21AE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6E0A-379E-445C-8D57-96C8FD9298F8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44346-7E62-4392-BDE6-60964D21AEDA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6E0A-379E-445C-8D57-96C8FD9298F8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44346-7E62-4392-BDE6-60964D21AED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6E0A-379E-445C-8D57-96C8FD9298F8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44346-7E62-4392-BDE6-60964D21AE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6E0A-379E-445C-8D57-96C8FD9298F8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44346-7E62-4392-BDE6-60964D21AE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6E0A-379E-445C-8D57-96C8FD9298F8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44346-7E62-4392-BDE6-60964D21AE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6E0A-379E-445C-8D57-96C8FD9298F8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44346-7E62-4392-BDE6-60964D21AE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6E0A-379E-445C-8D57-96C8FD9298F8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44346-7E62-4392-BDE6-60964D21AE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6E0A-379E-445C-8D57-96C8FD9298F8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44346-7E62-4392-BDE6-60964D21AED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6E0A-379E-445C-8D57-96C8FD9298F8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44346-7E62-4392-BDE6-60964D21AED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9006E0A-379E-445C-8D57-96C8FD9298F8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7244346-7E62-4392-BDE6-60964D21AED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8077200" cy="2209800"/>
          </a:xfrm>
        </p:spPr>
        <p:txBody>
          <a:bodyPr>
            <a:normAutofit/>
          </a:bodyPr>
          <a:lstStyle/>
          <a:p>
            <a:r>
              <a:rPr lang="sk-SK" sz="4800" dirty="0" smtClean="0"/>
              <a:t>Elektronika pre ATLAS experiment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3152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Púzdro BB96 (Ga-As) chipu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269355"/>
            <a:ext cx="6019800" cy="55886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3187005"/>
            <a:ext cx="178606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solidFill>
                  <a:srgbClr val="FF0000"/>
                </a:solidFill>
              </a:rPr>
              <a:t>Základný</a:t>
            </a:r>
          </a:p>
          <a:p>
            <a:r>
              <a:rPr lang="sk-SK" sz="2800" dirty="0" smtClean="0">
                <a:solidFill>
                  <a:srgbClr val="FF0000"/>
                </a:solidFill>
              </a:rPr>
              <a:t>stavebný </a:t>
            </a:r>
          </a:p>
          <a:p>
            <a:r>
              <a:rPr lang="sk-SK" sz="2800" dirty="0">
                <a:solidFill>
                  <a:srgbClr val="FF0000"/>
                </a:solidFill>
              </a:rPr>
              <a:t>p</a:t>
            </a:r>
            <a:r>
              <a:rPr lang="sk-SK" sz="2800" dirty="0" smtClean="0">
                <a:solidFill>
                  <a:srgbClr val="FF0000"/>
                </a:solidFill>
              </a:rPr>
              <a:t>rvok</a:t>
            </a:r>
          </a:p>
          <a:p>
            <a:r>
              <a:rPr lang="sk-SK" sz="2800" dirty="0" smtClean="0">
                <a:solidFill>
                  <a:srgbClr val="FF0000"/>
                </a:solidFill>
              </a:rPr>
              <a:t>(12x12mm)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744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BB-96 chip schematics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10407"/>
            <a:ext cx="7229475" cy="558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789" y="2061882"/>
            <a:ext cx="17251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FF0000"/>
                </a:solidFill>
              </a:rPr>
              <a:t>1 um GaAs </a:t>
            </a:r>
          </a:p>
          <a:p>
            <a:r>
              <a:rPr lang="sk-SK" sz="2400" dirty="0" smtClean="0">
                <a:solidFill>
                  <a:srgbClr val="FF0000"/>
                </a:solidFill>
              </a:rPr>
              <a:t>technológia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6228692"/>
            <a:ext cx="2145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FF0000"/>
                </a:solidFill>
              </a:rPr>
              <a:t>Predzosilňovač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0" y="6243029"/>
            <a:ext cx="2778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FF0000"/>
                </a:solidFill>
              </a:rPr>
              <a:t>Sumačný zosilňovač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72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BB96 charakteristika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4078323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478" y="1524000"/>
            <a:ext cx="4078322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799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905000"/>
            <a:ext cx="7408333" cy="4724400"/>
          </a:xfrm>
        </p:spPr>
        <p:txBody>
          <a:bodyPr>
            <a:normAutofit fontScale="92500"/>
          </a:bodyPr>
          <a:lstStyle/>
          <a:p>
            <a:endParaRPr lang="sk-SK" dirty="0" smtClean="0"/>
          </a:p>
          <a:p>
            <a:r>
              <a:rPr lang="sk-SK" sz="2800" dirty="0" smtClean="0"/>
              <a:t>Elektronický obvod čípu BB96 </a:t>
            </a:r>
            <a:r>
              <a:rPr lang="sk-SK" sz="2800" dirty="0" smtClean="0"/>
              <a:t>bol navrhnutý </a:t>
            </a:r>
            <a:r>
              <a:rPr lang="sk-SK" sz="2800" dirty="0" smtClean="0"/>
              <a:t>tak </a:t>
            </a:r>
            <a:r>
              <a:rPr lang="en-US" sz="2800" dirty="0" smtClean="0"/>
              <a:t>aby </a:t>
            </a:r>
            <a:r>
              <a:rPr lang="sk-SK" sz="2800" dirty="0" smtClean="0"/>
              <a:t>fungova</a:t>
            </a:r>
            <a:r>
              <a:rPr lang="en-US" sz="2800" dirty="0" smtClean="0"/>
              <a:t>l</a:t>
            </a:r>
            <a:r>
              <a:rPr lang="sk-SK" sz="2800" dirty="0" smtClean="0"/>
              <a:t> v radiácii a veľkom rozsahu teplôt </a:t>
            </a:r>
            <a:r>
              <a:rPr lang="sk-SK" sz="2800" dirty="0" smtClean="0"/>
              <a:t>   (-</a:t>
            </a:r>
            <a:r>
              <a:rPr lang="sk-SK" sz="2800" dirty="0" smtClean="0"/>
              <a:t>200 </a:t>
            </a:r>
            <a:r>
              <a:rPr lang="en-US" sz="2800" dirty="0" smtClean="0"/>
              <a:t>+ 30 C</a:t>
            </a:r>
            <a:r>
              <a:rPr lang="sk-SK" sz="2800" dirty="0" smtClean="0"/>
              <a:t>)</a:t>
            </a:r>
            <a:endParaRPr lang="sk-SK" sz="2800" dirty="0"/>
          </a:p>
          <a:p>
            <a:r>
              <a:rPr lang="en-US" sz="2800" dirty="0" err="1" smtClean="0"/>
              <a:t>Studen</a:t>
            </a:r>
            <a:r>
              <a:rPr lang="sk-SK" sz="2800" dirty="0" smtClean="0"/>
              <a:t>á elektronika (-200C) vyvinutá v roku 1996</a:t>
            </a:r>
          </a:p>
          <a:p>
            <a:r>
              <a:rPr lang="sk-SK" sz="2800" dirty="0" smtClean="0"/>
              <a:t>Inštalovaná v roku </a:t>
            </a:r>
            <a:r>
              <a:rPr lang="sk-SK" sz="2800" dirty="0" smtClean="0"/>
              <a:t>2003-4</a:t>
            </a:r>
            <a:r>
              <a:rPr lang="en-US" sz="2800" dirty="0" smtClean="0"/>
              <a:t> </a:t>
            </a:r>
            <a:r>
              <a:rPr lang="en-US" sz="2800" dirty="0" smtClean="0"/>
              <a:t>a </a:t>
            </a:r>
            <a:r>
              <a:rPr lang="en-US" sz="2800" dirty="0" err="1" smtClean="0"/>
              <a:t>doteraz</a:t>
            </a:r>
            <a:r>
              <a:rPr lang="en-US" sz="2800" dirty="0" smtClean="0"/>
              <a:t> </a:t>
            </a:r>
            <a:r>
              <a:rPr lang="sk-SK" sz="2800" dirty="0" smtClean="0"/>
              <a:t>predstavuje </a:t>
            </a:r>
            <a:r>
              <a:rPr lang="en-US" sz="2800" dirty="0" err="1" smtClean="0"/>
              <a:t>na</a:t>
            </a:r>
            <a:r>
              <a:rPr lang="sk-SK" sz="2800" dirty="0" smtClean="0"/>
              <a:t>jväčší prevádzkovaný „studený “elektronický systém na svete</a:t>
            </a:r>
          </a:p>
          <a:p>
            <a:r>
              <a:rPr lang="sk-SK" sz="2800" dirty="0" smtClean="0"/>
              <a:t>R</a:t>
            </a:r>
            <a:r>
              <a:rPr lang="en-US" sz="2800" dirty="0" err="1" smtClean="0"/>
              <a:t>oky</a:t>
            </a:r>
            <a:r>
              <a:rPr lang="sk-SK" sz="2800" dirty="0" smtClean="0"/>
              <a:t> fungovan</a:t>
            </a:r>
            <a:r>
              <a:rPr lang="en-US" sz="2800" dirty="0" err="1" smtClean="0"/>
              <a:t>ia</a:t>
            </a:r>
            <a:r>
              <a:rPr lang="sk-SK" sz="2800" dirty="0" smtClean="0"/>
              <a:t> v Larg a radiácii </a:t>
            </a:r>
            <a:r>
              <a:rPr lang="en-US" sz="2800" dirty="0" err="1" smtClean="0"/>
              <a:t>povrd</a:t>
            </a:r>
            <a:r>
              <a:rPr lang="sk-SK" sz="2800" dirty="0" smtClean="0"/>
              <a:t>zujú</a:t>
            </a:r>
            <a:r>
              <a:rPr lang="en-US" sz="2800" dirty="0" smtClean="0"/>
              <a:t> </a:t>
            </a:r>
            <a:r>
              <a:rPr lang="sk-SK" sz="2800" dirty="0" smtClean="0"/>
              <a:t>dosiahnutie plánovaných  parametrov a </a:t>
            </a:r>
            <a:r>
              <a:rPr lang="en-US" sz="2800" dirty="0" smtClean="0"/>
              <a:t>v</a:t>
            </a:r>
            <a:r>
              <a:rPr lang="sk-SK" sz="2800" dirty="0" smtClean="0"/>
              <a:t>ý</a:t>
            </a:r>
            <a:r>
              <a:rPr lang="en-US" sz="2800" dirty="0" err="1" smtClean="0"/>
              <a:t>konnos</a:t>
            </a:r>
            <a:r>
              <a:rPr lang="sk-SK" sz="2800" dirty="0" smtClean="0"/>
              <a:t>ti elektroniky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„Studená elektronika HEC“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788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Front-end elektronika pre Larg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42429"/>
            <a:ext cx="8305800" cy="5515571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1295400" y="3962400"/>
            <a:ext cx="1676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8235" y="3362235"/>
            <a:ext cx="1228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dirty="0" smtClean="0">
                <a:solidFill>
                  <a:srgbClr val="FF0000"/>
                </a:solidFill>
              </a:rPr>
              <a:t>FEB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32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2728"/>
          </a:xfrm>
        </p:spPr>
        <p:txBody>
          <a:bodyPr/>
          <a:lstStyle/>
          <a:p>
            <a:r>
              <a:rPr lang="sk-SK" dirty="0" smtClean="0"/>
              <a:t>Larg kalorimeter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50158"/>
            <a:ext cx="7270453" cy="580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39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9100" y="152400"/>
            <a:ext cx="8229600" cy="1252728"/>
          </a:xfrm>
        </p:spPr>
        <p:txBody>
          <a:bodyPr/>
          <a:lstStyle/>
          <a:p>
            <a:r>
              <a:rPr lang="sk-SK" dirty="0" smtClean="0"/>
              <a:t>FE crate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85850"/>
            <a:ext cx="76962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96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52728"/>
          </a:xfrm>
        </p:spPr>
        <p:txBody>
          <a:bodyPr/>
          <a:lstStyle/>
          <a:p>
            <a:r>
              <a:rPr lang="sk-SK" dirty="0" smtClean="0"/>
              <a:t>Front-end board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71" y="990600"/>
            <a:ext cx="7823200" cy="586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379259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Tvarovacie zosilňovače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247946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Analogove zosilňovače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276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AD prevodníky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73963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Analógové pamäte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9086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Digitálne pocesory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286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Časovanie celej dosky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7929" y="1371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Optický výstup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05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52728"/>
          </a:xfrm>
        </p:spPr>
        <p:txBody>
          <a:bodyPr/>
          <a:lstStyle/>
          <a:p>
            <a:r>
              <a:rPr lang="sk-SK" dirty="0" smtClean="0"/>
              <a:t>Front-end board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26459"/>
            <a:ext cx="7823200" cy="586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24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Regulátory zdojov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65" y="54102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Obvody pre triggrovaciu logiku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981200" y="1597052"/>
            <a:ext cx="1828800" cy="2608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905000" y="5602932"/>
            <a:ext cx="3352800" cy="2608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9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362200"/>
            <a:ext cx="8686800" cy="4038600"/>
          </a:xfrm>
        </p:spPr>
        <p:txBody>
          <a:bodyPr>
            <a:noAutofit/>
          </a:bodyPr>
          <a:lstStyle/>
          <a:p>
            <a:r>
              <a:rPr lang="sk-SK" sz="2800" dirty="0" smtClean="0"/>
              <a:t>FEB doska predstavuje supercitlivú elektroniku s dynamickým rozsahom </a:t>
            </a:r>
            <a:r>
              <a:rPr lang="sk-SK" sz="2800" dirty="0" smtClean="0">
                <a:solidFill>
                  <a:srgbClr val="FF0000"/>
                </a:solidFill>
              </a:rPr>
              <a:t>16bit </a:t>
            </a:r>
            <a:r>
              <a:rPr lang="sk-SK" sz="2800" dirty="0" smtClean="0"/>
              <a:t>(merajúca prúdy v rozsahu nA </a:t>
            </a:r>
            <a:r>
              <a:rPr lang="en-US" sz="2800" dirty="0" smtClean="0"/>
              <a:t>-</a:t>
            </a:r>
            <a:r>
              <a:rPr lang="sk-SK" sz="2800" dirty="0" smtClean="0"/>
              <a:t> 10mA) a </a:t>
            </a:r>
            <a:r>
              <a:rPr lang="sk-SK" sz="2800" dirty="0"/>
              <a:t>12 </a:t>
            </a:r>
            <a:r>
              <a:rPr lang="sk-SK" sz="2800" dirty="0" smtClean="0"/>
              <a:t>bitovou </a:t>
            </a:r>
            <a:r>
              <a:rPr lang="sk-SK" sz="2800" dirty="0" smtClean="0"/>
              <a:t>presnosťou </a:t>
            </a:r>
          </a:p>
          <a:p>
            <a:r>
              <a:rPr lang="sk-SK" sz="2800" dirty="0" smtClean="0"/>
              <a:t>Vodou </a:t>
            </a:r>
            <a:r>
              <a:rPr lang="sk-SK" sz="2800" dirty="0" smtClean="0"/>
              <a:t>chladený (</a:t>
            </a:r>
            <a:r>
              <a:rPr lang="sk-SK" sz="2800" dirty="0" smtClean="0">
                <a:solidFill>
                  <a:srgbClr val="FF0000"/>
                </a:solidFill>
              </a:rPr>
              <a:t>70W </a:t>
            </a:r>
            <a:r>
              <a:rPr lang="sk-SK" sz="2800" dirty="0" smtClean="0"/>
              <a:t>na dosku), radiačne odolný elektronický sytém skladajúci sa z </a:t>
            </a:r>
            <a:r>
              <a:rPr lang="sk-SK" sz="2800" dirty="0" smtClean="0">
                <a:solidFill>
                  <a:srgbClr val="FF0000"/>
                </a:solidFill>
              </a:rPr>
              <a:t>1560</a:t>
            </a:r>
            <a:r>
              <a:rPr lang="sk-SK" sz="2800" dirty="0" smtClean="0"/>
              <a:t> dosiek </a:t>
            </a:r>
          </a:p>
          <a:p>
            <a:r>
              <a:rPr lang="sk-SK" sz="2800" dirty="0" smtClean="0"/>
              <a:t>Korelovaný šum celého systému je okolo </a:t>
            </a:r>
            <a:r>
              <a:rPr lang="sk-SK" sz="2800" dirty="0" smtClean="0">
                <a:solidFill>
                  <a:srgbClr val="FF0000"/>
                </a:solidFill>
              </a:rPr>
              <a:t>5</a:t>
            </a:r>
            <a:r>
              <a:rPr lang="en-US" sz="2800" dirty="0" smtClean="0">
                <a:solidFill>
                  <a:srgbClr val="FF0000"/>
                </a:solidFill>
              </a:rPr>
              <a:t>% </a:t>
            </a:r>
            <a:r>
              <a:rPr lang="en-US" sz="2800" dirty="0" err="1" smtClean="0">
                <a:solidFill>
                  <a:srgbClr val="FF0000"/>
                </a:solidFill>
              </a:rPr>
              <a:t>biel</a:t>
            </a:r>
            <a:r>
              <a:rPr lang="sk-SK" sz="2800" dirty="0" smtClean="0">
                <a:solidFill>
                  <a:srgbClr val="FF0000"/>
                </a:solidFill>
              </a:rPr>
              <a:t>eho šumu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sk-SK" sz="2800" dirty="0" smtClean="0"/>
              <a:t>Larg </a:t>
            </a:r>
            <a:r>
              <a:rPr lang="en-US" sz="2800" dirty="0" smtClean="0"/>
              <a:t>FEB </a:t>
            </a:r>
            <a:r>
              <a:rPr lang="en-US" sz="2800" dirty="0" err="1" smtClean="0"/>
              <a:t>syst</a:t>
            </a:r>
            <a:r>
              <a:rPr lang="sk-SK" sz="2800" dirty="0" smtClean="0"/>
              <a:t>é</a:t>
            </a:r>
            <a:r>
              <a:rPr lang="en-US" sz="2800" dirty="0" smtClean="0"/>
              <a:t>m</a:t>
            </a:r>
            <a:r>
              <a:rPr lang="sk-SK" sz="2800" dirty="0" smtClean="0"/>
              <a:t> je kľúčový pre experiment Atlas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Front-end </a:t>
            </a:r>
            <a:r>
              <a:rPr lang="en-US" dirty="0" err="1" smtClean="0"/>
              <a:t>elektronika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460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828800"/>
            <a:ext cx="8534399" cy="4373563"/>
          </a:xfrm>
        </p:spPr>
        <p:txBody>
          <a:bodyPr/>
          <a:lstStyle/>
          <a:p>
            <a:r>
              <a:rPr lang="en-US" dirty="0"/>
              <a:t>Ing. Jaroslav Bán, </a:t>
            </a:r>
            <a:r>
              <a:rPr lang="en-US" dirty="0" err="1" smtClean="0"/>
              <a:t>CSc</a:t>
            </a:r>
            <a:r>
              <a:rPr lang="en-US" dirty="0" smtClean="0"/>
              <a:t>.</a:t>
            </a:r>
            <a:r>
              <a:rPr lang="sk-SK" dirty="0" smtClean="0"/>
              <a:t> </a:t>
            </a:r>
            <a:r>
              <a:rPr lang="en-US" dirty="0" err="1" smtClean="0"/>
              <a:t>vedecký</a:t>
            </a:r>
            <a:r>
              <a:rPr lang="en-US" dirty="0" smtClean="0"/>
              <a:t> </a:t>
            </a:r>
            <a:r>
              <a:rPr lang="en-US" dirty="0" err="1"/>
              <a:t>pracovník</a:t>
            </a:r>
            <a:r>
              <a:rPr lang="en-US" dirty="0"/>
              <a:t> ÚEF SAV </a:t>
            </a:r>
            <a:r>
              <a:rPr lang="en-US" dirty="0" err="1" smtClean="0"/>
              <a:t>Košice</a:t>
            </a:r>
            <a:r>
              <a:rPr lang="sk-SK" dirty="0"/>
              <a:t> </a:t>
            </a:r>
            <a:r>
              <a:rPr lang="en-US" dirty="0" smtClean="0"/>
              <a:t>a senior stuff associate </a:t>
            </a:r>
            <a:r>
              <a:rPr lang="en-US" dirty="0" err="1"/>
              <a:t>na</a:t>
            </a:r>
            <a:r>
              <a:rPr lang="en-US" dirty="0"/>
              <a:t> Columbia University, New York, </a:t>
            </a:r>
            <a:r>
              <a:rPr lang="en-US" dirty="0" smtClean="0"/>
              <a:t>USA</a:t>
            </a:r>
            <a:r>
              <a:rPr lang="sk-SK" dirty="0" smtClean="0"/>
              <a:t>  </a:t>
            </a:r>
            <a:r>
              <a:rPr lang="en-US" dirty="0" err="1" smtClean="0"/>
              <a:t>pracujúci</a:t>
            </a:r>
            <a:r>
              <a:rPr lang="en-US" dirty="0" smtClean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vývoji</a:t>
            </a:r>
            <a:r>
              <a:rPr lang="en-US" dirty="0"/>
              <a:t> </a:t>
            </a:r>
            <a:r>
              <a:rPr lang="en-US" dirty="0" err="1"/>
              <a:t>elektroniky</a:t>
            </a:r>
            <a:r>
              <a:rPr lang="en-US" dirty="0"/>
              <a:t> pre </a:t>
            </a:r>
            <a:r>
              <a:rPr lang="en-US" dirty="0" err="1" smtClean="0"/>
              <a:t>experimenty</a:t>
            </a:r>
            <a:r>
              <a:rPr lang="en-US" dirty="0" smtClean="0"/>
              <a:t> </a:t>
            </a:r>
            <a:r>
              <a:rPr lang="en-US" dirty="0" err="1"/>
              <a:t>vo</a:t>
            </a:r>
            <a:r>
              <a:rPr lang="en-US" dirty="0"/>
              <a:t> </a:t>
            </a:r>
            <a:r>
              <a:rPr lang="en-US" dirty="0" err="1"/>
              <a:t>fyzike</a:t>
            </a:r>
            <a:r>
              <a:rPr lang="en-US" dirty="0"/>
              <a:t> </a:t>
            </a:r>
            <a:r>
              <a:rPr lang="en-US" dirty="0" err="1"/>
              <a:t>vysokých</a:t>
            </a:r>
            <a:r>
              <a:rPr lang="en-US" dirty="0"/>
              <a:t> </a:t>
            </a:r>
            <a:r>
              <a:rPr lang="en-US" dirty="0" err="1"/>
              <a:t>energií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Vyvinul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elektroniku</a:t>
            </a:r>
            <a:r>
              <a:rPr lang="en-US" dirty="0"/>
              <a:t>, </a:t>
            </a:r>
            <a:r>
              <a:rPr lang="en-US" dirty="0" err="1"/>
              <a:t>ktorá</a:t>
            </a:r>
            <a:r>
              <a:rPr lang="en-US" dirty="0"/>
              <a:t> </a:t>
            </a:r>
            <a:r>
              <a:rPr lang="en-US" dirty="0" err="1"/>
              <a:t>pracovala</a:t>
            </a:r>
            <a:r>
              <a:rPr lang="en-US" dirty="0"/>
              <a:t> v </a:t>
            </a:r>
            <a:r>
              <a:rPr lang="en-US" dirty="0" err="1"/>
              <a:t>experimentoch</a:t>
            </a:r>
            <a:r>
              <a:rPr lang="en-US" dirty="0"/>
              <a:t> s </a:t>
            </a:r>
            <a:r>
              <a:rPr lang="en-US" dirty="0" err="1"/>
              <a:t>ťažkými</a:t>
            </a:r>
            <a:r>
              <a:rPr lang="en-US" dirty="0"/>
              <a:t> </a:t>
            </a:r>
            <a:r>
              <a:rPr lang="en-US" dirty="0" err="1"/>
              <a:t>iónmi</a:t>
            </a:r>
            <a:r>
              <a:rPr lang="en-US" dirty="0"/>
              <a:t> v </a:t>
            </a:r>
            <a:r>
              <a:rPr lang="en-US" dirty="0" err="1" smtClean="0"/>
              <a:t>Cerne</a:t>
            </a:r>
            <a:r>
              <a:rPr lang="en-US" dirty="0" smtClean="0"/>
              <a:t>,</a:t>
            </a:r>
            <a:r>
              <a:rPr lang="sk-SK" dirty="0" smtClean="0"/>
              <a:t> </a:t>
            </a:r>
            <a:r>
              <a:rPr lang="en-US" dirty="0" smtClean="0"/>
              <a:t>H1 </a:t>
            </a:r>
            <a:r>
              <a:rPr lang="en-US" dirty="0" err="1"/>
              <a:t>experimente</a:t>
            </a:r>
            <a:r>
              <a:rPr lang="en-US" dirty="0"/>
              <a:t> v </a:t>
            </a:r>
            <a:r>
              <a:rPr lang="en-US" dirty="0" err="1"/>
              <a:t>Desy</a:t>
            </a:r>
            <a:r>
              <a:rPr lang="en-US" dirty="0"/>
              <a:t> Hamburg, </a:t>
            </a:r>
            <a:r>
              <a:rPr lang="en-US" dirty="0" smtClean="0"/>
              <a:t>D</a:t>
            </a:r>
            <a:r>
              <a:rPr lang="sk-SK" dirty="0"/>
              <a:t>O</a:t>
            </a:r>
            <a:r>
              <a:rPr lang="en-US" dirty="0" smtClean="0"/>
              <a:t> </a:t>
            </a:r>
            <a:r>
              <a:rPr lang="en-US" dirty="0" err="1"/>
              <a:t>experimente</a:t>
            </a:r>
            <a:r>
              <a:rPr lang="en-US" dirty="0"/>
              <a:t> </a:t>
            </a:r>
            <a:r>
              <a:rPr lang="en-US" dirty="0" err="1"/>
              <a:t>vo</a:t>
            </a:r>
            <a:r>
              <a:rPr lang="en-US" dirty="0"/>
              <a:t> </a:t>
            </a:r>
            <a:r>
              <a:rPr lang="en-US" dirty="0" err="1"/>
              <a:t>Fermilabe</a:t>
            </a:r>
            <a:r>
              <a:rPr lang="en-US" dirty="0"/>
              <a:t> </a:t>
            </a:r>
            <a:r>
              <a:rPr lang="en-US" dirty="0" smtClean="0"/>
              <a:t>a</a:t>
            </a:r>
            <a:r>
              <a:rPr lang="sk-SK" dirty="0" smtClean="0"/>
              <a:t> </a:t>
            </a:r>
            <a:r>
              <a:rPr lang="en-US" dirty="0" err="1" smtClean="0"/>
              <a:t>st</a:t>
            </a:r>
            <a:r>
              <a:rPr lang="sk-SK" dirty="0" smtClean="0"/>
              <a:t>ále výborne </a:t>
            </a:r>
            <a:r>
              <a:rPr lang="en-US" dirty="0" err="1" smtClean="0"/>
              <a:t>pracuje</a:t>
            </a:r>
            <a:r>
              <a:rPr lang="en-US" dirty="0" smtClean="0"/>
              <a:t> </a:t>
            </a:r>
            <a:r>
              <a:rPr lang="en-US" dirty="0"/>
              <a:t>v Atlas </a:t>
            </a:r>
            <a:r>
              <a:rPr lang="en-US" dirty="0" err="1"/>
              <a:t>experimente</a:t>
            </a:r>
            <a:r>
              <a:rPr lang="en-US" dirty="0"/>
              <a:t> v </a:t>
            </a:r>
            <a:r>
              <a:rPr lang="en-US" dirty="0" err="1"/>
              <a:t>Cerne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 err="1"/>
              <a:t>Vyvíjam</a:t>
            </a:r>
            <a:r>
              <a:rPr lang="en-US" dirty="0"/>
              <a:t> </a:t>
            </a:r>
            <a:r>
              <a:rPr lang="en-US" dirty="0" err="1"/>
              <a:t>radiačne</a:t>
            </a:r>
            <a:r>
              <a:rPr lang="en-US" dirty="0"/>
              <a:t> </a:t>
            </a:r>
            <a:r>
              <a:rPr lang="en-US" dirty="0" err="1"/>
              <a:t>odolné</a:t>
            </a:r>
            <a:r>
              <a:rPr lang="en-US" dirty="0"/>
              <a:t> AD </a:t>
            </a:r>
            <a:r>
              <a:rPr lang="en-US" dirty="0" err="1"/>
              <a:t>prevodníky</a:t>
            </a:r>
            <a:r>
              <a:rPr lang="en-US" dirty="0"/>
              <a:t> pre Atlas </a:t>
            </a:r>
            <a:r>
              <a:rPr lang="sk-SK" dirty="0" smtClean="0"/>
              <a:t>trigger a Phase II </a:t>
            </a:r>
            <a:r>
              <a:rPr lang="en-US" dirty="0" smtClean="0"/>
              <a:t>upgrade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Predstavenie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74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3384413"/>
            <a:ext cx="8610600" cy="3450696"/>
          </a:xfrm>
        </p:spPr>
        <p:txBody>
          <a:bodyPr>
            <a:normAutofit fontScale="85000" lnSpcReduction="10000"/>
          </a:bodyPr>
          <a:lstStyle/>
          <a:p>
            <a:pPr marL="407150" marR="39736" lvl="0" indent="-371387" defTabSz="894080">
              <a:spcBef>
                <a:spcPts val="5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3600" dirty="0">
                <a:solidFill>
                  <a:srgbClr val="2A1AFA"/>
                </a:solidFill>
                <a:uFill>
                  <a:solidFill>
                    <a:srgbClr val="914F5C"/>
                  </a:solidFill>
                </a:uFill>
              </a:rPr>
              <a:t>Nevis09 chip </a:t>
            </a:r>
          </a:p>
          <a:p>
            <a:pPr marL="891814" marR="39736" lvl="1" indent="-457200" defTabSz="89408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uFillTx/>
              </a:defRPr>
            </a:pPr>
            <a:r>
              <a:rPr lang="en-US" sz="2810" dirty="0">
                <a:solidFill>
                  <a:srgbClr val="2A1AFA"/>
                </a:solidFill>
                <a:uFill>
                  <a:solidFill>
                    <a:srgbClr val="914F5C"/>
                  </a:solidFill>
                </a:uFill>
              </a:rPr>
              <a:t>Operational trans-conductance amplifier (OTA) circuit developed</a:t>
            </a:r>
          </a:p>
          <a:p>
            <a:pPr marL="1224483" marR="39736" lvl="2" indent="-384047" defTabSz="894080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DC gain of &gt; 80 dB, UGB of &gt;450MHz, power ~8mW, VDD=2.5V</a:t>
            </a:r>
          </a:p>
          <a:p>
            <a:pPr marL="1224483" marR="39736" lvl="2" indent="-384047" defTabSz="894080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2464" dirty="0">
                <a:solidFill>
                  <a:schemeClr val="accent2">
                    <a:lumMod val="75000"/>
                  </a:schemeClr>
                </a:solidFill>
              </a:rPr>
              <a:t>The design (schematics and layout) stayed unchanged in all the next chips</a:t>
            </a:r>
          </a:p>
          <a:p>
            <a:pPr marL="891814" marR="39736" lvl="1" indent="-457200" defTabSz="89408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uFillTx/>
              </a:defRPr>
            </a:pPr>
            <a:r>
              <a:rPr lang="en-US" sz="2810" dirty="0">
                <a:solidFill>
                  <a:srgbClr val="2A1AFA"/>
                </a:solidFill>
                <a:uFill>
                  <a:solidFill>
                    <a:srgbClr val="914F5C"/>
                  </a:solidFill>
                </a:uFill>
              </a:rPr>
              <a:t>S/H circuit developed</a:t>
            </a:r>
          </a:p>
          <a:p>
            <a:pPr marL="891814" marR="39736" lvl="1" indent="-457200" defTabSz="89408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uFillTx/>
              </a:defRPr>
            </a:pPr>
            <a:r>
              <a:rPr lang="en-US" sz="2810" dirty="0">
                <a:solidFill>
                  <a:srgbClr val="2A1AFA"/>
                </a:solidFill>
                <a:uFill>
                  <a:solidFill>
                    <a:srgbClr val="914F5C"/>
                  </a:solidFill>
                </a:uFill>
              </a:rPr>
              <a:t>Confirmed understanding of the technology (IBM CMOS 8RF 130nm)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Rad-hard ADC pre trigger and upgrade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3000"/>
            <a:ext cx="2120233" cy="226382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365" y="1600200"/>
            <a:ext cx="4661871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443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2057400"/>
            <a:ext cx="8000999" cy="4343400"/>
          </a:xfrm>
        </p:spPr>
        <p:txBody>
          <a:bodyPr>
            <a:normAutofit fontScale="70000" lnSpcReduction="20000"/>
          </a:bodyPr>
          <a:lstStyle/>
          <a:p>
            <a:pPr marL="407150" marR="39736" lvl="0" indent="-371387" defTabSz="894080">
              <a:spcBef>
                <a:spcPts val="5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3600" dirty="0">
                <a:solidFill>
                  <a:srgbClr val="2A1AFA"/>
                </a:solidFill>
                <a:uFill>
                  <a:solidFill>
                    <a:srgbClr val="914F5C"/>
                  </a:solidFill>
                </a:uFill>
              </a:rPr>
              <a:t>Nevis10 chip 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810" dirty="0">
                <a:solidFill>
                  <a:srgbClr val="2A1AFA"/>
                </a:solidFill>
                <a:uFill>
                  <a:solidFill>
                    <a:srgbClr val="914F5C"/>
                  </a:solidFill>
                </a:uFill>
              </a:rPr>
              <a:t>2channels of 4MDACs working in pipeline mode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810" dirty="0">
                <a:solidFill>
                  <a:srgbClr val="2A1AFA"/>
                </a:solidFill>
                <a:uFill>
                  <a:solidFill>
                    <a:srgbClr val="914F5C"/>
                  </a:solidFill>
                </a:uFill>
              </a:rPr>
              <a:t>Gain selection structure implemented to test high resolution ADC using gain selection algorithms </a:t>
            </a:r>
          </a:p>
          <a:p>
            <a:pPr marL="1335938" marR="39736" lvl="2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uFill>
                  <a:solidFill>
                    <a:srgbClr val="914F5C"/>
                  </a:solidFill>
                </a:uFill>
              </a:rPr>
              <a:t>R&amp;D for phase-2</a:t>
            </a:r>
          </a:p>
          <a:p>
            <a:pPr marL="891814" marR="39736" lvl="1" indent="-457200" defTabSz="89408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uFillTx/>
              </a:defRPr>
            </a:pPr>
            <a:r>
              <a:rPr lang="en-US" sz="2810" dirty="0">
                <a:solidFill>
                  <a:srgbClr val="2A1AFA"/>
                </a:solidFill>
                <a:uFill>
                  <a:solidFill>
                    <a:srgbClr val="914F5C"/>
                  </a:solidFill>
                </a:uFill>
              </a:rPr>
              <a:t>MDAC circuit with 12 bit performance developed  </a:t>
            </a:r>
          </a:p>
          <a:p>
            <a:pPr marL="1224483" marR="39736" lvl="2" indent="-384047" defTabSz="894080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Flip-around architecture </a:t>
            </a:r>
          </a:p>
          <a:p>
            <a:pPr marL="1224483" marR="39736" lvl="2" indent="-384047" defTabSz="894080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2464" dirty="0">
                <a:solidFill>
                  <a:schemeClr val="accent2">
                    <a:lumMod val="75000"/>
                  </a:schemeClr>
                </a:solidFill>
              </a:rPr>
              <a:t>Bottom plate sampling to 1pF capacitors</a:t>
            </a:r>
          </a:p>
          <a:p>
            <a:pPr marL="1224483" marR="39736" lvl="2" indent="-384047" defTabSz="894080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2464" dirty="0" err="1">
                <a:solidFill>
                  <a:schemeClr val="accent2">
                    <a:lumMod val="75000"/>
                  </a:schemeClr>
                </a:solidFill>
              </a:rPr>
              <a:t>subADC</a:t>
            </a:r>
            <a:r>
              <a:rPr lang="en-US" sz="2464" dirty="0">
                <a:solidFill>
                  <a:schemeClr val="accent2">
                    <a:lumMod val="75000"/>
                  </a:schemeClr>
                </a:solidFill>
              </a:rPr>
              <a:t> with separate sampling</a:t>
            </a:r>
          </a:p>
          <a:p>
            <a:pPr marL="1224483" marR="39736" lvl="2" indent="-384047" defTabSz="894080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2464" dirty="0">
                <a:solidFill>
                  <a:schemeClr val="accent2">
                    <a:lumMod val="75000"/>
                  </a:schemeClr>
                </a:solidFill>
              </a:rPr>
              <a:t>Flash comparator sized to comfortably meet </a:t>
            </a:r>
            <a:r>
              <a:rPr lang="en-US" sz="2464" dirty="0" err="1">
                <a:solidFill>
                  <a:schemeClr val="accent2">
                    <a:lumMod val="75000"/>
                  </a:schemeClr>
                </a:solidFill>
              </a:rPr>
              <a:t>subADC</a:t>
            </a:r>
            <a:r>
              <a:rPr lang="en-US" sz="2464" dirty="0">
                <a:solidFill>
                  <a:schemeClr val="accent2">
                    <a:lumMod val="75000"/>
                  </a:schemeClr>
                </a:solidFill>
              </a:rPr>
              <a:t> offset requirements</a:t>
            </a:r>
          </a:p>
          <a:p>
            <a:pPr marL="1224483" marR="39736" lvl="2" indent="-384047" defTabSz="894080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2464" dirty="0">
                <a:solidFill>
                  <a:schemeClr val="accent2">
                    <a:lumMod val="75000"/>
                  </a:schemeClr>
                </a:solidFill>
              </a:rPr>
              <a:t>1.5 bits/stage, i.e. 3 possible codes to resolve one bit → digital error correction to compensate for technology limitations (cap m</a:t>
            </a:r>
            <a:endParaRPr lang="en-US" dirty="0">
              <a:solidFill>
                <a:srgbClr val="2A1AFA"/>
              </a:solidFill>
              <a:uFill>
                <a:solidFill>
                  <a:srgbClr val="914F5C"/>
                </a:solidFill>
              </a:uFill>
            </a:endParaRPr>
          </a:p>
          <a:p>
            <a:pPr marL="1224483" marR="39736" lvl="2" indent="-384047" defTabSz="894080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2464" dirty="0" err="1">
                <a:solidFill>
                  <a:schemeClr val="accent2">
                    <a:lumMod val="75000"/>
                  </a:schemeClr>
                </a:solidFill>
              </a:rPr>
              <a:t>atching</a:t>
            </a:r>
            <a:r>
              <a:rPr lang="en-US" sz="2464" dirty="0">
                <a:solidFill>
                  <a:schemeClr val="accent2">
                    <a:lumMod val="75000"/>
                  </a:schemeClr>
                </a:solidFill>
              </a:rPr>
              <a:t>, gain,…)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Rad-hard ADC pre trigger and upgrade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769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Rad-hard ADC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72280"/>
            <a:ext cx="3793744" cy="253802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524" y="3124200"/>
            <a:ext cx="491529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9255" y="4810096"/>
            <a:ext cx="1679948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2A1AFA"/>
                </a:solidFill>
              </a:rPr>
              <a:t>Nevis10 layout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2A1AFA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endParaRPr kumimoji="0" lang="en-US" sz="1800" b="0" i="0" u="none" strike="noStrike" cap="none" spc="0" normalizeH="0" dirty="0">
              <a:ln>
                <a:noFill/>
              </a:ln>
              <a:solidFill>
                <a:srgbClr val="2A1AFA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9700" y="5410200"/>
            <a:ext cx="506549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2A1AFA"/>
                </a:solidFill>
              </a:rPr>
              <a:t>MDAC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2A1AFA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block diagram (</a:t>
            </a:r>
            <a:r>
              <a:rPr kumimoji="0" lang="en-US" sz="1800" b="0" i="0" u="none" strike="noStrike" cap="none" spc="0" normalizeH="0" dirty="0" err="1" smtClean="0">
                <a:ln>
                  <a:noFill/>
                </a:ln>
                <a:solidFill>
                  <a:srgbClr val="2A1AFA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subADC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2A1AFA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not shown here) </a:t>
            </a:r>
            <a:endParaRPr kumimoji="0" lang="en-US" sz="1800" b="0" i="0" u="none" strike="noStrike" cap="none" spc="0" normalizeH="0" dirty="0">
              <a:ln>
                <a:noFill/>
              </a:ln>
              <a:solidFill>
                <a:srgbClr val="2A1AFA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59339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Rad-hard ADC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285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874" y="1219200"/>
            <a:ext cx="447724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hape 66"/>
          <p:cNvSpPr txBox="1">
            <a:spLocks/>
          </p:cNvSpPr>
          <p:nvPr/>
        </p:nvSpPr>
        <p:spPr>
          <a:xfrm>
            <a:off x="201168" y="4038600"/>
            <a:ext cx="8942832" cy="2819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7150" marR="39736" indent="-371387" defTabSz="894080">
              <a:spcBef>
                <a:spcPts val="5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4200" smtClean="0">
                <a:solidFill>
                  <a:srgbClr val="2A1AFA"/>
                </a:solidFill>
                <a:uFill>
                  <a:solidFill>
                    <a:srgbClr val="914F5C"/>
                  </a:solidFill>
                </a:uFill>
              </a:rPr>
              <a:t>Nevis12 chip : a big step toward the final design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810" smtClean="0">
                <a:solidFill>
                  <a:srgbClr val="2A1AFA"/>
                </a:solidFill>
                <a:uFill>
                  <a:solidFill>
                    <a:srgbClr val="914F5C"/>
                  </a:solidFill>
                </a:uFill>
              </a:rPr>
              <a:t>2 channels of 12 bit ADC</a:t>
            </a:r>
          </a:p>
          <a:p>
            <a:pPr marL="1335938" marR="39736" lvl="2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810" smtClean="0">
                <a:solidFill>
                  <a:srgbClr val="2A1AFA"/>
                </a:solidFill>
                <a:uFill>
                  <a:solidFill>
                    <a:srgbClr val="914F5C"/>
                  </a:solidFill>
                </a:uFill>
              </a:rPr>
              <a:t>four (scaled down) 1.5b MDACs followed by 8 bit SAR unit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810" smtClean="0">
                <a:solidFill>
                  <a:srgbClr val="2A1AFA"/>
                </a:solidFill>
                <a:uFill>
                  <a:solidFill>
                    <a:srgbClr val="914F5C"/>
                  </a:solidFill>
                </a:uFill>
              </a:rPr>
              <a:t>Two clock system (640MHz and 40MHz) with no PLL on the chip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810" smtClean="0">
                <a:solidFill>
                  <a:srgbClr val="2A1AFA"/>
                </a:solidFill>
                <a:uFill>
                  <a:solidFill>
                    <a:srgbClr val="914F5C"/>
                  </a:solidFill>
                </a:uFill>
              </a:rPr>
              <a:t>Output data serializer unit 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810" smtClean="0">
                <a:solidFill>
                  <a:srgbClr val="2A1AFA"/>
                </a:solidFill>
                <a:uFill>
                  <a:solidFill>
                    <a:srgbClr val="914F5C"/>
                  </a:solidFill>
                </a:uFill>
              </a:rPr>
              <a:t>Foreground calibration constants computed outside the chip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810" smtClean="0">
                <a:solidFill>
                  <a:srgbClr val="2A1AFA"/>
                </a:solidFill>
                <a:uFill>
                  <a:solidFill>
                    <a:srgbClr val="914F5C"/>
                  </a:solidFill>
                </a:uFill>
              </a:rPr>
              <a:t>Digital data processing unit  </a:t>
            </a:r>
          </a:p>
          <a:p>
            <a:pPr marL="1335938" marR="39736" lvl="2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810" smtClean="0">
                <a:solidFill>
                  <a:schemeClr val="accent2">
                    <a:lumMod val="75000"/>
                  </a:schemeClr>
                </a:solidFill>
                <a:uFill>
                  <a:solidFill>
                    <a:srgbClr val="914F5C"/>
                  </a:solidFill>
                </a:uFill>
              </a:rPr>
              <a:t>Triple redundant calibration constants stored/used on chip</a:t>
            </a:r>
          </a:p>
          <a:p>
            <a:pPr marL="1335938" marR="39736" lvl="2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810" smtClean="0">
                <a:solidFill>
                  <a:schemeClr val="accent2">
                    <a:lumMod val="75000"/>
                  </a:schemeClr>
                </a:solidFill>
                <a:uFill>
                  <a:solidFill>
                    <a:srgbClr val="914F5C"/>
                  </a:solidFill>
                </a:uFill>
              </a:rPr>
              <a:t>Digital correction on the chip </a:t>
            </a:r>
          </a:p>
          <a:p>
            <a:pPr marL="891814" marR="39736" lvl="1" indent="-457200" defTabSz="89408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uFillTx/>
              </a:defRPr>
            </a:pPr>
            <a:r>
              <a:rPr lang="en-US" sz="2810" smtClean="0">
                <a:solidFill>
                  <a:srgbClr val="2A1AFA"/>
                </a:solidFill>
                <a:uFill>
                  <a:solidFill>
                    <a:srgbClr val="914F5C"/>
                  </a:solidFill>
                </a:uFill>
              </a:rPr>
              <a:t>8 bit synchronous SAR unit   </a:t>
            </a:r>
          </a:p>
          <a:p>
            <a:pPr marL="1224483" marR="39736" lvl="2" indent="-384047" defTabSz="894080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2400" smtClean="0">
                <a:solidFill>
                  <a:schemeClr val="accent2">
                    <a:lumMod val="75000"/>
                  </a:schemeClr>
                </a:solidFill>
              </a:rPr>
              <a:t>Synchronous operation at 640 MHz  </a:t>
            </a:r>
          </a:p>
          <a:p>
            <a:pPr marL="840436" marR="39736" lvl="2" indent="0" defTabSz="894080">
              <a:spcBef>
                <a:spcPts val="400"/>
              </a:spcBef>
              <a:buFont typeface="Symbol" pitchFamily="18" charset="2"/>
              <a:buNone/>
              <a:defRPr sz="1800">
                <a:solidFill>
                  <a:srgbClr val="000000"/>
                </a:solidFill>
                <a:uFillTx/>
              </a:defRPr>
            </a:pPr>
            <a:endParaRPr lang="en-US" sz="2464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36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Rad hard ADC (Nevis13)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41" y="1544596"/>
            <a:ext cx="5306967" cy="5346114"/>
          </a:xfrm>
          <a:prstGeom prst="rect">
            <a:avLst/>
          </a:prstGeom>
        </p:spPr>
      </p:pic>
      <p:sp>
        <p:nvSpPr>
          <p:cNvPr id="33" name="Shape 66"/>
          <p:cNvSpPr txBox="1">
            <a:spLocks/>
          </p:cNvSpPr>
          <p:nvPr/>
        </p:nvSpPr>
        <p:spPr>
          <a:xfrm>
            <a:off x="0" y="2057400"/>
            <a:ext cx="3034323" cy="3213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7150" marR="39736" indent="-371387" defTabSz="894080">
              <a:spcBef>
                <a:spcPts val="5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sk-SK" sz="3600" dirty="0" smtClean="0">
                <a:solidFill>
                  <a:srgbClr val="2A1AFA"/>
                </a:solidFill>
              </a:rPr>
              <a:t>Final </a:t>
            </a:r>
            <a:r>
              <a:rPr lang="en-US" sz="3600" dirty="0" smtClean="0">
                <a:solidFill>
                  <a:srgbClr val="2A1AFA"/>
                </a:solidFill>
              </a:rPr>
              <a:t>Layout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416" dirty="0" smtClean="0">
                <a:solidFill>
                  <a:srgbClr val="2A1AFA"/>
                </a:solidFill>
                <a:uFill>
                  <a:solidFill>
                    <a:srgbClr val="021CA1"/>
                  </a:solidFill>
                </a:uFill>
              </a:rPr>
              <a:t>3.6mmx3.6mm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416" dirty="0" smtClean="0">
                <a:solidFill>
                  <a:srgbClr val="2A1AFA"/>
                </a:solidFill>
                <a:uFill>
                  <a:solidFill>
                    <a:srgbClr val="021CA1"/>
                  </a:solidFill>
                </a:uFill>
              </a:rPr>
              <a:t>120 die pins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416" dirty="0" smtClean="0">
                <a:solidFill>
                  <a:srgbClr val="2A1AFA"/>
                </a:solidFill>
                <a:uFill>
                  <a:solidFill>
                    <a:srgbClr val="021CA1"/>
                  </a:solidFill>
                </a:uFill>
              </a:rPr>
              <a:t>48 GND down-bonds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416" dirty="0" smtClean="0">
                <a:solidFill>
                  <a:srgbClr val="2A1AFA"/>
                </a:solidFill>
                <a:uFill>
                  <a:solidFill>
                    <a:srgbClr val="021CA1"/>
                  </a:solidFill>
                </a:uFill>
              </a:rPr>
              <a:t>72pin QFN package</a:t>
            </a:r>
          </a:p>
        </p:txBody>
      </p:sp>
    </p:spTree>
    <p:extLst>
      <p:ext uri="{BB962C8B-B14F-4D97-AF65-F5344CB8AC3E}">
        <p14:creationId xmlns:p14="http://schemas.microsoft.com/office/powerpoint/2010/main" val="3803326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Rad-hard ADC</a:t>
            </a:r>
            <a:endParaRPr lang="en-US" dirty="0"/>
          </a:p>
        </p:txBody>
      </p:sp>
      <p:sp>
        <p:nvSpPr>
          <p:cNvPr id="4" name="Shape 66"/>
          <p:cNvSpPr txBox="1">
            <a:spLocks/>
          </p:cNvSpPr>
          <p:nvPr/>
        </p:nvSpPr>
        <p:spPr>
          <a:xfrm>
            <a:off x="152400" y="1752600"/>
            <a:ext cx="89916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7150" marR="39736" indent="-371387" defTabSz="894080">
              <a:spcBef>
                <a:spcPts val="5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3600" dirty="0" smtClea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</a:rPr>
              <a:t>Nevis13 chip features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416" dirty="0" smtClea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</a:rPr>
              <a:t>4 channels of 12bit ADC (4MDACs and 8bit SAR)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416" dirty="0" smtClea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</a:rPr>
              <a:t>Sampling information derived from the rising edge of differential input SLVS 40MHz clock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416" dirty="0" smtClea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</a:rPr>
              <a:t>Fast clock generated internally by PLL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416" dirty="0" smtClea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</a:rPr>
              <a:t>Differential signal input of 2.4V FS with 1.25V common mode voltage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416" dirty="0" smtClea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</a:rPr>
              <a:t>Reference voltages available on the I/O pins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416" dirty="0" smtClea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</a:rPr>
              <a:t>Band-gap circuit designed at Cern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416" dirty="0" smtClea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</a:rPr>
              <a:t>Power supply voltages: 1.2V and 2.5V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416" dirty="0" smtClea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</a:rPr>
              <a:t>Conversion result available 87.5ns after sampling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416" dirty="0" smtClea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</a:rPr>
              <a:t>Data sent out serially using 320MHz DDR SLVS clock signaling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416" dirty="0" smtClea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</a:rPr>
              <a:t>Special “frame” signal marks MSB of shifted data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416" dirty="0" smtClea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</a:rPr>
              <a:t>Calibration constants computed outside and applied inside the chip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416" dirty="0" smtClea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</a:rPr>
              <a:t>I2C interface (1.2V signaling) allows to control all internal functions of the chip</a:t>
            </a:r>
          </a:p>
          <a:p>
            <a:pPr marL="806001" marR="39736" lvl="1" indent="-371387" defTabSz="894080">
              <a:defRPr sz="1800">
                <a:solidFill>
                  <a:srgbClr val="000000"/>
                </a:solidFill>
                <a:uFillTx/>
              </a:defRPr>
            </a:pPr>
            <a:r>
              <a:rPr lang="en-US" sz="2416" dirty="0" smtClean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</a:rPr>
              <a:t>Power dissipation of ~43mW/channel (preliminary measurement on few chips)</a:t>
            </a:r>
          </a:p>
          <a:p>
            <a:pPr marL="434614" marR="39736" lvl="1" indent="0" defTabSz="894080">
              <a:buFont typeface="Symbol" pitchFamily="18" charset="2"/>
              <a:buNone/>
              <a:defRPr sz="1800">
                <a:solidFill>
                  <a:srgbClr val="000000"/>
                </a:solidFill>
                <a:uFillTx/>
              </a:defRPr>
            </a:pPr>
            <a:endParaRPr lang="en-US" sz="2416" dirty="0" smtClean="0">
              <a:solidFill>
                <a:srgbClr val="021CA1"/>
              </a:solidFill>
              <a:uFill>
                <a:solidFill>
                  <a:srgbClr val="021CA1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119908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905000"/>
            <a:ext cx="7408333" cy="4221163"/>
          </a:xfrm>
        </p:spPr>
        <p:txBody>
          <a:bodyPr>
            <a:noAutofit/>
          </a:bodyPr>
          <a:lstStyle/>
          <a:p>
            <a:r>
              <a:rPr lang="sk-SK" sz="3200" dirty="0" smtClean="0"/>
              <a:t>Vyvýjaný pre budúce experimentovanie na Atlase</a:t>
            </a:r>
          </a:p>
          <a:p>
            <a:r>
              <a:rPr lang="sk-SK" sz="3200" dirty="0" smtClean="0"/>
              <a:t>Nevis13-Nevis14 bude použitý v blízkej budúcnosti pre </a:t>
            </a:r>
            <a:r>
              <a:rPr lang="sk-SK" sz="3200" dirty="0" smtClean="0"/>
              <a:t>triggrovací </a:t>
            </a:r>
            <a:r>
              <a:rPr lang="sk-SK" sz="3200" dirty="0" smtClean="0"/>
              <a:t>systém Larg kalorimetra</a:t>
            </a:r>
          </a:p>
          <a:p>
            <a:r>
              <a:rPr lang="sk-SK" sz="3200" dirty="0" smtClean="0"/>
              <a:t>Úsilie slúži aj pre vývoj AD prevodníka pre </a:t>
            </a:r>
            <a:r>
              <a:rPr lang="sk-SK" sz="3200" dirty="0" smtClean="0"/>
              <a:t>budúcu generáciu  </a:t>
            </a:r>
            <a:r>
              <a:rPr lang="sk-SK" sz="3200" dirty="0" smtClean="0"/>
              <a:t>FEB elektroniky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Rad hard ADC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765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199"/>
          </a:xfrm>
        </p:spPr>
        <p:txBody>
          <a:bodyPr>
            <a:noAutofit/>
          </a:bodyPr>
          <a:lstStyle/>
          <a:p>
            <a:r>
              <a:rPr lang="sk-SK" sz="3600" dirty="0" smtClean="0"/>
              <a:t>Cern represents a hope for Slovak young people to become „best of the </a:t>
            </a:r>
            <a:r>
              <a:rPr lang="sk-SK" sz="3600" dirty="0"/>
              <a:t>best</a:t>
            </a:r>
            <a:r>
              <a:rPr lang="sk-SK" sz="3600" dirty="0" smtClean="0"/>
              <a:t>“ engineers</a:t>
            </a:r>
          </a:p>
          <a:p>
            <a:r>
              <a:rPr lang="sk-SK" sz="3600" dirty="0" smtClean="0"/>
              <a:t>Take the chance before you and make your life challenging, hard  and sometimes difficult</a:t>
            </a:r>
          </a:p>
          <a:p>
            <a:r>
              <a:rPr lang="sk-SK" sz="3600" dirty="0" smtClean="0"/>
              <a:t>This is </a:t>
            </a:r>
            <a:r>
              <a:rPr lang="sk-SK" sz="3600" dirty="0" smtClean="0"/>
              <a:t>the one </a:t>
            </a:r>
            <a:r>
              <a:rPr lang="sk-SK" sz="3600" dirty="0" smtClean="0"/>
              <a:t>of few things you will be proud of at the end of your life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Záver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470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524000"/>
            <a:ext cx="7408333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3200" dirty="0" smtClean="0"/>
              <a:t>Prednáška bude diskutovať  iba radiačne odolnú elektroniku vyvinutú pre Atlas experiment:</a:t>
            </a:r>
          </a:p>
          <a:p>
            <a:r>
              <a:rPr lang="sk-SK" sz="3200" dirty="0" smtClean="0"/>
              <a:t>„Studená elektronika“ pre hadrónový end-cap Atlas-u</a:t>
            </a:r>
          </a:p>
          <a:p>
            <a:r>
              <a:rPr lang="sk-SK" sz="3200" dirty="0" smtClean="0"/>
              <a:t>Front-end elektronika pre Larg kalorimeter Atlas-u</a:t>
            </a:r>
          </a:p>
          <a:p>
            <a:r>
              <a:rPr lang="sk-SK" sz="3200" dirty="0" smtClean="0"/>
              <a:t>Radiačne odolný AD prevodník pre trigger a upgrade Atlas-u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Úvod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590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1252728"/>
          </a:xfrm>
        </p:spPr>
        <p:txBody>
          <a:bodyPr>
            <a:normAutofit fontScale="90000"/>
          </a:bodyPr>
          <a:lstStyle/>
          <a:p>
            <a:r>
              <a:rPr lang="sk-SK" dirty="0"/>
              <a:t>„Studená elektronika“ pre hadrónový </a:t>
            </a:r>
            <a:r>
              <a:rPr lang="sk-SK" dirty="0" smtClean="0"/>
              <a:t>end-cap </a:t>
            </a:r>
            <a:r>
              <a:rPr lang="sk-SK" dirty="0"/>
              <a:t>Atlas-u</a:t>
            </a:r>
            <a:br>
              <a:rPr lang="sk-SK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37592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226561"/>
            <a:ext cx="6324600" cy="463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5791200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Atlas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308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8597"/>
            <a:ext cx="8686800" cy="63612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609600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Atlas experiment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114800" y="2133600"/>
            <a:ext cx="3048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5562600" y="2097741"/>
            <a:ext cx="3048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38599" y="1143000"/>
            <a:ext cx="20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Hadronic End-Caps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4897560" y="3403640"/>
            <a:ext cx="290960" cy="187857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14800" y="5486400"/>
            <a:ext cx="1798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Larg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kalorimeter</a:t>
            </a:r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(</a:t>
            </a:r>
            <a:r>
              <a:rPr lang="en-US" dirty="0" err="1" smtClean="0">
                <a:solidFill>
                  <a:schemeClr val="accent2"/>
                </a:solidFill>
              </a:rPr>
              <a:t>barel</a:t>
            </a:r>
            <a:r>
              <a:rPr lang="en-US" dirty="0" smtClean="0">
                <a:solidFill>
                  <a:schemeClr val="accent2"/>
                </a:solidFill>
              </a:rPr>
              <a:t> + 2 EC)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8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Atlas end-cap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000250"/>
            <a:ext cx="6477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52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2057400" y="36576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29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Vnútro end-capu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95584"/>
            <a:ext cx="6925056" cy="51937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31376" y="3138955"/>
            <a:ext cx="25298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Za</a:t>
            </a:r>
            <a:r>
              <a:rPr lang="en-US" sz="2400" dirty="0" smtClean="0">
                <a:solidFill>
                  <a:srgbClr val="FF0000"/>
                </a:solidFill>
              </a:rPr>
              <a:t> norm</a:t>
            </a:r>
            <a:r>
              <a:rPr lang="sk-SK" sz="2400" dirty="0" smtClean="0">
                <a:solidFill>
                  <a:srgbClr val="FF0000"/>
                </a:solidFill>
              </a:rPr>
              <a:t>álnych </a:t>
            </a:r>
          </a:p>
          <a:p>
            <a:r>
              <a:rPr lang="sk-SK" sz="2400" dirty="0" smtClean="0">
                <a:solidFill>
                  <a:srgbClr val="FF0000"/>
                </a:solidFill>
              </a:rPr>
              <a:t>podmienok </a:t>
            </a:r>
          </a:p>
          <a:p>
            <a:r>
              <a:rPr lang="sk-SK" sz="2400" dirty="0" smtClean="0">
                <a:solidFill>
                  <a:srgbClr val="FF0000"/>
                </a:solidFill>
              </a:rPr>
              <a:t>napnené </a:t>
            </a:r>
          </a:p>
          <a:p>
            <a:r>
              <a:rPr lang="sk-SK" sz="2400" dirty="0" smtClean="0">
                <a:solidFill>
                  <a:srgbClr val="FF0000"/>
                </a:solidFill>
              </a:rPr>
              <a:t>tekutým argónom</a:t>
            </a:r>
          </a:p>
          <a:p>
            <a:r>
              <a:rPr lang="sk-SK" sz="2400" dirty="0" smtClean="0">
                <a:solidFill>
                  <a:srgbClr val="FF0000"/>
                </a:solidFill>
              </a:rPr>
              <a:t>(-200C)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56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347472"/>
            <a:ext cx="85344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</a:t>
            </a:r>
            <a:r>
              <a:rPr lang="sk-SK" dirty="0" smtClean="0"/>
              <a:t>Studená</a:t>
            </a:r>
            <a:r>
              <a:rPr lang="en-US" dirty="0" smtClean="0"/>
              <a:t>”</a:t>
            </a:r>
            <a:r>
              <a:rPr lang="sk-SK" dirty="0" smtClean="0"/>
              <a:t> elektronika vnútri end-capu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4650" y="725021"/>
            <a:ext cx="5143500" cy="68580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2209800" y="5257800"/>
            <a:ext cx="22098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" y="4800600"/>
            <a:ext cx="17972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FF0000"/>
                </a:solidFill>
              </a:rPr>
              <a:t>Dosky </a:t>
            </a:r>
          </a:p>
          <a:p>
            <a:r>
              <a:rPr lang="sk-SK" sz="2400" dirty="0" smtClean="0">
                <a:solidFill>
                  <a:srgbClr val="FF0000"/>
                </a:solidFill>
              </a:rPr>
              <a:t>„</a:t>
            </a:r>
            <a:r>
              <a:rPr lang="sk-SK" sz="2400" dirty="0">
                <a:solidFill>
                  <a:srgbClr val="FF0000"/>
                </a:solidFill>
              </a:rPr>
              <a:t>s</a:t>
            </a:r>
            <a:r>
              <a:rPr lang="en-US" sz="2400" dirty="0" err="1" smtClean="0">
                <a:solidFill>
                  <a:srgbClr val="FF0000"/>
                </a:solidFill>
              </a:rPr>
              <a:t>tuden</a:t>
            </a:r>
            <a:r>
              <a:rPr lang="sk-SK" sz="2400" dirty="0" smtClean="0">
                <a:solidFill>
                  <a:srgbClr val="FF0000"/>
                </a:solidFill>
              </a:rPr>
              <a:t>ej </a:t>
            </a:r>
          </a:p>
          <a:p>
            <a:r>
              <a:rPr lang="sk-SK" sz="2400" dirty="0" smtClean="0">
                <a:solidFill>
                  <a:srgbClr val="FF0000"/>
                </a:solidFill>
              </a:rPr>
              <a:t>elektroniky“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7747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203</TotalTime>
  <Words>842</Words>
  <Application>Microsoft Office PowerPoint</Application>
  <PresentationFormat>On-screen Show (4:3)</PresentationFormat>
  <Paragraphs>129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Waveform</vt:lpstr>
      <vt:lpstr>Elektronika pre ATLAS experiment</vt:lpstr>
      <vt:lpstr>Predstavenie</vt:lpstr>
      <vt:lpstr>Úvod</vt:lpstr>
      <vt:lpstr>„Studená elektronika“ pre hadrónový end-cap Atlas-u </vt:lpstr>
      <vt:lpstr>PowerPoint Presentation</vt:lpstr>
      <vt:lpstr>Atlas end-cap</vt:lpstr>
      <vt:lpstr>PowerPoint Presentation</vt:lpstr>
      <vt:lpstr>Vnútro end-capu</vt:lpstr>
      <vt:lpstr>“Studená” elektronika vnútri end-capu</vt:lpstr>
      <vt:lpstr>Púzdro BB96 (Ga-As) chipu</vt:lpstr>
      <vt:lpstr>BB-96 chip schematics</vt:lpstr>
      <vt:lpstr>BB96 charakteristika</vt:lpstr>
      <vt:lpstr>„Studená elektronika HEC“</vt:lpstr>
      <vt:lpstr>Front-end elektronika pre Larg</vt:lpstr>
      <vt:lpstr>Larg kalorimeter</vt:lpstr>
      <vt:lpstr>FE crate</vt:lpstr>
      <vt:lpstr>Front-end board</vt:lpstr>
      <vt:lpstr>Front-end board</vt:lpstr>
      <vt:lpstr>Front-end elektronika</vt:lpstr>
      <vt:lpstr>Rad-hard ADC pre trigger and upgrade</vt:lpstr>
      <vt:lpstr>Rad-hard ADC pre trigger and upgrade</vt:lpstr>
      <vt:lpstr>Rad-hard ADC</vt:lpstr>
      <vt:lpstr>Rad-hard ADC</vt:lpstr>
      <vt:lpstr>Rad hard ADC (Nevis13)</vt:lpstr>
      <vt:lpstr>Rad-hard ADC</vt:lpstr>
      <vt:lpstr>Rad hard ADC</vt:lpstr>
      <vt:lpstr>Záver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Elektronika pre ATLAS experiment</dc:title>
  <dc:creator>Columbia University</dc:creator>
  <cp:lastModifiedBy>Columbia University</cp:lastModifiedBy>
  <cp:revision>43</cp:revision>
  <dcterms:created xsi:type="dcterms:W3CDTF">2015-05-26T11:19:37Z</dcterms:created>
  <dcterms:modified xsi:type="dcterms:W3CDTF">2015-05-27T18:42:47Z</dcterms:modified>
</cp:coreProperties>
</file>