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drawings/drawing1.xml" ContentType="application/vnd.openxmlformats-officedocument.drawingml.chartshape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0" r:id="rId1"/>
  </p:sldMasterIdLst>
  <p:notesMasterIdLst>
    <p:notesMasterId r:id="rId30"/>
  </p:notesMasterIdLst>
  <p:handoutMasterIdLst>
    <p:handoutMasterId r:id="rId31"/>
  </p:handoutMasterIdLst>
  <p:sldIdLst>
    <p:sldId id="299" r:id="rId2"/>
    <p:sldId id="405" r:id="rId3"/>
    <p:sldId id="420" r:id="rId4"/>
    <p:sldId id="417" r:id="rId5"/>
    <p:sldId id="418" r:id="rId6"/>
    <p:sldId id="421" r:id="rId7"/>
    <p:sldId id="422" r:id="rId8"/>
    <p:sldId id="423" r:id="rId9"/>
    <p:sldId id="426" r:id="rId10"/>
    <p:sldId id="443" r:id="rId11"/>
    <p:sldId id="434" r:id="rId12"/>
    <p:sldId id="435" r:id="rId13"/>
    <p:sldId id="428" r:id="rId14"/>
    <p:sldId id="442" r:id="rId15"/>
    <p:sldId id="444" r:id="rId16"/>
    <p:sldId id="436" r:id="rId17"/>
    <p:sldId id="438" r:id="rId18"/>
    <p:sldId id="439" r:id="rId19"/>
    <p:sldId id="445" r:id="rId20"/>
    <p:sldId id="425" r:id="rId21"/>
    <p:sldId id="424" r:id="rId22"/>
    <p:sldId id="433" r:id="rId23"/>
    <p:sldId id="430" r:id="rId24"/>
    <p:sldId id="431" r:id="rId25"/>
    <p:sldId id="429" r:id="rId26"/>
    <p:sldId id="432" r:id="rId27"/>
    <p:sldId id="440" r:id="rId28"/>
    <p:sldId id="441" r:id="rId29"/>
  </p:sldIdLst>
  <p:sldSz cx="9144000" cy="6858000" type="screen4x3"/>
  <p:notesSz cx="6858000" cy="9144000"/>
  <p:custShowLst>
    <p:custShow name="Basic" id="0">
      <p:sldLst/>
    </p:custShow>
    <p:custShow name="PhysicsEmphasis" id="1">
      <p:sldLst/>
    </p:custShow>
    <p:custShow name="AccelleratorEmphasis" id="2">
      <p:sldLst/>
    </p:custShow>
    <p:custShow name="DetectorEmphasis" id="3">
      <p:sldLst/>
    </p:custShow>
    <p:custShow name="ComputingEmphasis" id="4">
      <p:sldLst/>
    </p:custShow>
    <p:custShow name="CompleteShort" id="5">
      <p:sldLst>
        <p:sld r:id="rId2"/>
      </p:sldLst>
    </p:custShow>
    <p:custShow name="CompleteLong" id="6">
      <p:sldLst/>
    </p:custShow>
  </p:custShow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E0E11B"/>
    <a:srgbClr val="FFCC00"/>
    <a:srgbClr val="4A7DBA"/>
    <a:srgbClr val="CCFFCC"/>
    <a:srgbClr val="FF6600"/>
    <a:srgbClr val="99FF66"/>
    <a:srgbClr val="33CC33"/>
    <a:srgbClr val="0066FF"/>
    <a:srgbClr val="2961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74" autoAdjust="0"/>
    <p:restoredTop sz="87106" autoAdjust="0"/>
  </p:normalViewPr>
  <p:slideViewPr>
    <p:cSldViewPr snapToGrid="0">
      <p:cViewPr varScale="1">
        <p:scale>
          <a:sx n="125" d="100"/>
          <a:sy n="125" d="100"/>
        </p:scale>
        <p:origin x="34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16" d="100"/>
          <a:sy n="116" d="100"/>
        </p:scale>
        <p:origin x="-298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CERN</c:v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Sheet1!$B$2:$B$30</c:f>
              <c:strCache>
                <c:ptCount val="29"/>
                <c:pt idx="0">
                  <c:v>AT</c:v>
                </c:pt>
                <c:pt idx="1">
                  <c:v>BE</c:v>
                </c:pt>
                <c:pt idx="2">
                  <c:v>BG</c:v>
                </c:pt>
                <c:pt idx="3">
                  <c:v>CH</c:v>
                </c:pt>
                <c:pt idx="4">
                  <c:v>CY</c:v>
                </c:pt>
                <c:pt idx="5">
                  <c:v>CZ</c:v>
                </c:pt>
                <c:pt idx="6">
                  <c:v>DE</c:v>
                </c:pt>
                <c:pt idx="7">
                  <c:v>DK</c:v>
                </c:pt>
                <c:pt idx="8">
                  <c:v>ES</c:v>
                </c:pt>
                <c:pt idx="9">
                  <c:v>FI</c:v>
                </c:pt>
                <c:pt idx="10">
                  <c:v>FR</c:v>
                </c:pt>
                <c:pt idx="11">
                  <c:v>GB</c:v>
                </c:pt>
                <c:pt idx="12">
                  <c:v>GR</c:v>
                </c:pt>
                <c:pt idx="13">
                  <c:v>HU</c:v>
                </c:pt>
                <c:pt idx="14">
                  <c:v>IL</c:v>
                </c:pt>
                <c:pt idx="15">
                  <c:v>IN</c:v>
                </c:pt>
                <c:pt idx="16">
                  <c:v>IT</c:v>
                </c:pt>
                <c:pt idx="17">
                  <c:v>LU</c:v>
                </c:pt>
                <c:pt idx="18">
                  <c:v>NL</c:v>
                </c:pt>
                <c:pt idx="19">
                  <c:v>NO</c:v>
                </c:pt>
                <c:pt idx="20">
                  <c:v>PL</c:v>
                </c:pt>
                <c:pt idx="21">
                  <c:v>PT</c:v>
                </c:pt>
                <c:pt idx="22">
                  <c:v>RO</c:v>
                </c:pt>
                <c:pt idx="23">
                  <c:v>RS</c:v>
                </c:pt>
                <c:pt idx="24">
                  <c:v>RU</c:v>
                </c:pt>
                <c:pt idx="25">
                  <c:v>SE</c:v>
                </c:pt>
                <c:pt idx="26">
                  <c:v>SK</c:v>
                </c:pt>
                <c:pt idx="27">
                  <c:v>US</c:v>
                </c:pt>
                <c:pt idx="28">
                  <c:v>ZA</c:v>
                </c:pt>
              </c:strCache>
            </c:strRef>
          </c:cat>
          <c:val>
            <c:numRef>
              <c:f>Sheet1!$D$2:$D$30</c:f>
              <c:numCache>
                <c:formatCode>0.0%</c:formatCode>
                <c:ptCount val="29"/>
                <c:pt idx="0">
                  <c:v>0.02</c:v>
                </c:pt>
                <c:pt idx="1">
                  <c:v>4.2000000000000003E-2</c:v>
                </c:pt>
                <c:pt idx="2">
                  <c:v>5.0000000000000001E-3</c:v>
                </c:pt>
                <c:pt idx="3">
                  <c:v>6.6000000000000003E-2</c:v>
                </c:pt>
                <c:pt idx="4">
                  <c:v>0</c:v>
                </c:pt>
                <c:pt idx="5">
                  <c:v>3.0000000000000001E-3</c:v>
                </c:pt>
                <c:pt idx="6">
                  <c:v>7.2999999999999995E-2</c:v>
                </c:pt>
                <c:pt idx="7">
                  <c:v>8.0000000000000002E-3</c:v>
                </c:pt>
                <c:pt idx="8">
                  <c:v>5.6000000000000001E-2</c:v>
                </c:pt>
                <c:pt idx="9">
                  <c:v>0.01</c:v>
                </c:pt>
                <c:pt idx="10">
                  <c:v>0.39900000000000002</c:v>
                </c:pt>
                <c:pt idx="11">
                  <c:v>8.3000000000000004E-2</c:v>
                </c:pt>
                <c:pt idx="12">
                  <c:v>0.01</c:v>
                </c:pt>
                <c:pt idx="13">
                  <c:v>4.0000000000000001E-3</c:v>
                </c:pt>
                <c:pt idx="14">
                  <c:v>0</c:v>
                </c:pt>
                <c:pt idx="15">
                  <c:v>1E-3</c:v>
                </c:pt>
                <c:pt idx="16">
                  <c:v>0.115</c:v>
                </c:pt>
                <c:pt idx="17">
                  <c:v>0</c:v>
                </c:pt>
                <c:pt idx="18">
                  <c:v>2.8000000000000001E-2</c:v>
                </c:pt>
                <c:pt idx="19">
                  <c:v>5.0000000000000001E-3</c:v>
                </c:pt>
                <c:pt idx="20">
                  <c:v>2.4E-2</c:v>
                </c:pt>
                <c:pt idx="21">
                  <c:v>2.3E-2</c:v>
                </c:pt>
                <c:pt idx="22">
                  <c:v>4.0000000000000001E-3</c:v>
                </c:pt>
                <c:pt idx="23">
                  <c:v>1E-3</c:v>
                </c:pt>
                <c:pt idx="24">
                  <c:v>2E-3</c:v>
                </c:pt>
                <c:pt idx="25">
                  <c:v>1.2E-2</c:v>
                </c:pt>
                <c:pt idx="26">
                  <c:v>6.0000000000000001E-3</c:v>
                </c:pt>
                <c:pt idx="27">
                  <c:v>0</c:v>
                </c:pt>
                <c:pt idx="28">
                  <c:v>0</c:v>
                </c:pt>
              </c:numCache>
            </c:numRef>
          </c:val>
        </c:ser>
        <c:ser>
          <c:idx val="1"/>
          <c:order val="1"/>
          <c:tx>
            <c:v>IT</c:v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Sheet1!$B$2:$B$30</c:f>
              <c:strCache>
                <c:ptCount val="29"/>
                <c:pt idx="0">
                  <c:v>AT</c:v>
                </c:pt>
                <c:pt idx="1">
                  <c:v>BE</c:v>
                </c:pt>
                <c:pt idx="2">
                  <c:v>BG</c:v>
                </c:pt>
                <c:pt idx="3">
                  <c:v>CH</c:v>
                </c:pt>
                <c:pt idx="4">
                  <c:v>CY</c:v>
                </c:pt>
                <c:pt idx="5">
                  <c:v>CZ</c:v>
                </c:pt>
                <c:pt idx="6">
                  <c:v>DE</c:v>
                </c:pt>
                <c:pt idx="7">
                  <c:v>DK</c:v>
                </c:pt>
                <c:pt idx="8">
                  <c:v>ES</c:v>
                </c:pt>
                <c:pt idx="9">
                  <c:v>FI</c:v>
                </c:pt>
                <c:pt idx="10">
                  <c:v>FR</c:v>
                </c:pt>
                <c:pt idx="11">
                  <c:v>GB</c:v>
                </c:pt>
                <c:pt idx="12">
                  <c:v>GR</c:v>
                </c:pt>
                <c:pt idx="13">
                  <c:v>HU</c:v>
                </c:pt>
                <c:pt idx="14">
                  <c:v>IL</c:v>
                </c:pt>
                <c:pt idx="15">
                  <c:v>IN</c:v>
                </c:pt>
                <c:pt idx="16">
                  <c:v>IT</c:v>
                </c:pt>
                <c:pt idx="17">
                  <c:v>LU</c:v>
                </c:pt>
                <c:pt idx="18">
                  <c:v>NL</c:v>
                </c:pt>
                <c:pt idx="19">
                  <c:v>NO</c:v>
                </c:pt>
                <c:pt idx="20">
                  <c:v>PL</c:v>
                </c:pt>
                <c:pt idx="21">
                  <c:v>PT</c:v>
                </c:pt>
                <c:pt idx="22">
                  <c:v>RO</c:v>
                </c:pt>
                <c:pt idx="23">
                  <c:v>RS</c:v>
                </c:pt>
                <c:pt idx="24">
                  <c:v>RU</c:v>
                </c:pt>
                <c:pt idx="25">
                  <c:v>SE</c:v>
                </c:pt>
                <c:pt idx="26">
                  <c:v>SK</c:v>
                </c:pt>
                <c:pt idx="27">
                  <c:v>US</c:v>
                </c:pt>
                <c:pt idx="28">
                  <c:v>ZA</c:v>
                </c:pt>
              </c:strCache>
            </c:strRef>
          </c:cat>
          <c:val>
            <c:numRef>
              <c:f>Sheet1!$G$2:$G$30</c:f>
              <c:numCache>
                <c:formatCode>0.0%</c:formatCode>
                <c:ptCount val="29"/>
                <c:pt idx="0">
                  <c:v>8.9999999999999993E-3</c:v>
                </c:pt>
                <c:pt idx="1">
                  <c:v>2.4E-2</c:v>
                </c:pt>
                <c:pt idx="2">
                  <c:v>5.0000000000000001E-3</c:v>
                </c:pt>
                <c:pt idx="3">
                  <c:v>5.7000000000000002E-2</c:v>
                </c:pt>
                <c:pt idx="5">
                  <c:v>5.0000000000000001E-3</c:v>
                </c:pt>
                <c:pt idx="6">
                  <c:v>5.1999999999999998E-2</c:v>
                </c:pt>
                <c:pt idx="7">
                  <c:v>5.0000000000000001E-3</c:v>
                </c:pt>
                <c:pt idx="8">
                  <c:v>0.123</c:v>
                </c:pt>
                <c:pt idx="10">
                  <c:v>0.26400000000000001</c:v>
                </c:pt>
                <c:pt idx="11">
                  <c:v>0.113</c:v>
                </c:pt>
                <c:pt idx="12">
                  <c:v>1.4E-2</c:v>
                </c:pt>
                <c:pt idx="13">
                  <c:v>5.0000000000000001E-3</c:v>
                </c:pt>
                <c:pt idx="16">
                  <c:v>0.127</c:v>
                </c:pt>
                <c:pt idx="18">
                  <c:v>1.9E-2</c:v>
                </c:pt>
                <c:pt idx="19">
                  <c:v>8.9999999999999993E-3</c:v>
                </c:pt>
                <c:pt idx="20">
                  <c:v>7.4999999999999997E-2</c:v>
                </c:pt>
                <c:pt idx="21">
                  <c:v>2.8000000000000001E-2</c:v>
                </c:pt>
                <c:pt idx="22">
                  <c:v>2.4E-2</c:v>
                </c:pt>
                <c:pt idx="25">
                  <c:v>1.9E-2</c:v>
                </c:pt>
                <c:pt idx="26">
                  <c:v>2.4E-2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3786184"/>
        <c:axId val="193786576"/>
        <c:axId val="0"/>
      </c:bar3DChart>
      <c:catAx>
        <c:axId val="193786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786576"/>
        <c:crosses val="autoZero"/>
        <c:auto val="1"/>
        <c:lblAlgn val="ctr"/>
        <c:lblOffset val="100"/>
        <c:noMultiLvlLbl val="0"/>
      </c:catAx>
      <c:valAx>
        <c:axId val="193786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786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CERN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20 - 24 years</c:v>
                </c:pt>
                <c:pt idx="1">
                  <c:v>25 - 29 years</c:v>
                </c:pt>
                <c:pt idx="2">
                  <c:v>30 - 34 years</c:v>
                </c:pt>
                <c:pt idx="3">
                  <c:v>35 - 39 years</c:v>
                </c:pt>
                <c:pt idx="4">
                  <c:v>40 - 44 years</c:v>
                </c:pt>
                <c:pt idx="5">
                  <c:v>45 - 49 years</c:v>
                </c:pt>
                <c:pt idx="6">
                  <c:v>50 - 54 years</c:v>
                </c:pt>
                <c:pt idx="7">
                  <c:v>55 - 59 years</c:v>
                </c:pt>
                <c:pt idx="8">
                  <c:v>60 - 64 years</c:v>
                </c:pt>
                <c:pt idx="9">
                  <c:v>65 - 69 years</c:v>
                </c:pt>
              </c:strCache>
            </c:strRef>
          </c:cat>
          <c:val>
            <c:numRef>
              <c:f>Sheet1!$B$2:$B$11</c:f>
              <c:numCache>
                <c:formatCode>0.0%</c:formatCode>
                <c:ptCount val="10"/>
                <c:pt idx="0">
                  <c:v>2.8328611898016999E-3</c:v>
                </c:pt>
                <c:pt idx="1">
                  <c:v>4.4516390125455281E-2</c:v>
                </c:pt>
                <c:pt idx="2">
                  <c:v>0.12909753136382032</c:v>
                </c:pt>
                <c:pt idx="3">
                  <c:v>0.17118575475515985</c:v>
                </c:pt>
                <c:pt idx="4">
                  <c:v>0.17766086604613518</c:v>
                </c:pt>
                <c:pt idx="5">
                  <c:v>0.17604208822339135</c:v>
                </c:pt>
                <c:pt idx="6">
                  <c:v>0.14002428166734115</c:v>
                </c:pt>
                <c:pt idx="7">
                  <c:v>0.10602994738972076</c:v>
                </c:pt>
                <c:pt idx="8">
                  <c:v>5.180089032780251E-2</c:v>
                </c:pt>
                <c:pt idx="9">
                  <c:v>8.0938891137191421E-4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20 - 24 years</c:v>
                </c:pt>
                <c:pt idx="1">
                  <c:v>25 - 29 years</c:v>
                </c:pt>
                <c:pt idx="2">
                  <c:v>30 - 34 years</c:v>
                </c:pt>
                <c:pt idx="3">
                  <c:v>35 - 39 years</c:v>
                </c:pt>
                <c:pt idx="4">
                  <c:v>40 - 44 years</c:v>
                </c:pt>
                <c:pt idx="5">
                  <c:v>45 - 49 years</c:v>
                </c:pt>
                <c:pt idx="6">
                  <c:v>50 - 54 years</c:v>
                </c:pt>
                <c:pt idx="7">
                  <c:v>55 - 59 years</c:v>
                </c:pt>
                <c:pt idx="8">
                  <c:v>60 - 64 years</c:v>
                </c:pt>
                <c:pt idx="9">
                  <c:v>65 - 69 years</c:v>
                </c:pt>
              </c:strCache>
            </c:strRef>
          </c:cat>
          <c:val>
            <c:numRef>
              <c:f>Sheet1!$C$2:$C$11</c:f>
              <c:numCache>
                <c:formatCode>0.0%</c:formatCode>
                <c:ptCount val="10"/>
                <c:pt idx="0">
                  <c:v>4.7169811320754715E-3</c:v>
                </c:pt>
                <c:pt idx="1">
                  <c:v>8.4905660377358486E-2</c:v>
                </c:pt>
                <c:pt idx="2">
                  <c:v>0.22641509433962265</c:v>
                </c:pt>
                <c:pt idx="3">
                  <c:v>0.20283018867924529</c:v>
                </c:pt>
                <c:pt idx="4">
                  <c:v>0.13679245283018868</c:v>
                </c:pt>
                <c:pt idx="5">
                  <c:v>0.12264150943396226</c:v>
                </c:pt>
                <c:pt idx="6">
                  <c:v>0.11320754716981132</c:v>
                </c:pt>
                <c:pt idx="7">
                  <c:v>8.0188679245283015E-2</c:v>
                </c:pt>
                <c:pt idx="8">
                  <c:v>2.8301886792452831E-2</c:v>
                </c:pt>
                <c:pt idx="9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6173216"/>
        <c:axId val="276173608"/>
      </c:barChart>
      <c:catAx>
        <c:axId val="27617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6173608"/>
        <c:crosses val="autoZero"/>
        <c:auto val="1"/>
        <c:lblAlgn val="ctr"/>
        <c:lblOffset val="100"/>
        <c:noMultiLvlLbl val="0"/>
      </c:catAx>
      <c:valAx>
        <c:axId val="276173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6173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CERN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0.208333333333333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0.129629629629629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Sheet1!$A$4:$A$5</c:f>
              <c:strCache>
                <c:ptCount val="2"/>
                <c:pt idx="0">
                  <c:v>All</c:v>
                </c:pt>
                <c:pt idx="1">
                  <c:v>Cat 2</c:v>
                </c:pt>
              </c:strCache>
            </c:strRef>
          </c:cat>
          <c:val>
            <c:numRef>
              <c:f>Sheet1!$B$4:$B$5</c:f>
              <c:numCache>
                <c:formatCode>0.0%</c:formatCode>
                <c:ptCount val="2"/>
                <c:pt idx="0">
                  <c:v>0.20477539457709429</c:v>
                </c:pt>
                <c:pt idx="1">
                  <c:v>0.12524084778420039</c:v>
                </c:pt>
              </c:numCache>
            </c:numRef>
          </c:val>
        </c:ser>
        <c:ser>
          <c:idx val="1"/>
          <c:order val="1"/>
          <c:tx>
            <c:strRef>
              <c:f>Sheet1!$C$3</c:f>
              <c:strCache>
                <c:ptCount val="1"/>
                <c:pt idx="0">
                  <c:v>IT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7777777777777779E-3"/>
                  <c:y val="0.148148148148148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3333333333332309E-3"/>
                  <c:y val="0.111111111111111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Sheet1!$A$4:$A$5</c:f>
              <c:strCache>
                <c:ptCount val="2"/>
                <c:pt idx="0">
                  <c:v>All</c:v>
                </c:pt>
                <c:pt idx="1">
                  <c:v>Cat 2</c:v>
                </c:pt>
              </c:strCache>
            </c:strRef>
          </c:cat>
          <c:val>
            <c:numRef>
              <c:f>Sheet1!$C$4:$C$5</c:f>
              <c:numCache>
                <c:formatCode>0.0%</c:formatCode>
                <c:ptCount val="2"/>
                <c:pt idx="0">
                  <c:v>0.14150943396226415</c:v>
                </c:pt>
                <c:pt idx="1">
                  <c:v>7.926829268292683E-2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76174392"/>
        <c:axId val="276174784"/>
        <c:axId val="0"/>
      </c:bar3DChart>
      <c:catAx>
        <c:axId val="2761743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6174784"/>
        <c:crosses val="autoZero"/>
        <c:auto val="1"/>
        <c:lblAlgn val="ctr"/>
        <c:lblOffset val="100"/>
        <c:noMultiLvlLbl val="0"/>
      </c:catAx>
      <c:valAx>
        <c:axId val="276174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6174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v>Indefinite</c:v>
          </c:tx>
          <c:invertIfNegative val="0"/>
          <c:cat>
            <c:strRef>
              <c:f>(PersonnelSummary!$C$7,PersonnelSummary!$G$7)</c:f>
              <c:strCache>
                <c:ptCount val="2"/>
                <c:pt idx="0">
                  <c:v>IT (35.6% LD)</c:v>
                </c:pt>
                <c:pt idx="1">
                  <c:v>CERN (30.5% LD)</c:v>
                </c:pt>
              </c:strCache>
            </c:strRef>
          </c:cat>
          <c:val>
            <c:numRef>
              <c:f>(PersonnelSummary!$C$8,PersonnelSummary!$G$8)</c:f>
              <c:numCache>
                <c:formatCode>0.0%</c:formatCode>
                <c:ptCount val="2"/>
                <c:pt idx="0">
                  <c:v>0.61187214611872143</c:v>
                </c:pt>
                <c:pt idx="1">
                  <c:v>0.6948603804127883</c:v>
                </c:pt>
              </c:numCache>
            </c:numRef>
          </c:val>
        </c:ser>
        <c:ser>
          <c:idx val="1"/>
          <c:order val="1"/>
          <c:tx>
            <c:v>Limited Duration</c:v>
          </c:tx>
          <c:invertIfNegative val="0"/>
          <c:cat>
            <c:strRef>
              <c:f>(PersonnelSummary!$C$7,PersonnelSummary!$G$7)</c:f>
              <c:strCache>
                <c:ptCount val="2"/>
                <c:pt idx="0">
                  <c:v>IT (35.6% LD)</c:v>
                </c:pt>
                <c:pt idx="1">
                  <c:v>CERN (30.5% LD)</c:v>
                </c:pt>
              </c:strCache>
            </c:strRef>
          </c:cat>
          <c:val>
            <c:numRef>
              <c:f>(PersonnelSummary!$C$9,PersonnelSummary!$G$9)</c:f>
              <c:numCache>
                <c:formatCode>0.0%</c:formatCode>
                <c:ptCount val="2"/>
                <c:pt idx="0">
                  <c:v>0.35616438356164382</c:v>
                </c:pt>
                <c:pt idx="1">
                  <c:v>0.30513961958721164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74643216"/>
        <c:axId val="274643608"/>
        <c:axId val="0"/>
      </c:bar3DChart>
      <c:catAx>
        <c:axId val="2746432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274643608"/>
        <c:crosses val="autoZero"/>
        <c:auto val="1"/>
        <c:lblAlgn val="ctr"/>
        <c:lblOffset val="100"/>
        <c:noMultiLvlLbl val="0"/>
      </c:catAx>
      <c:valAx>
        <c:axId val="274643608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274643216"/>
        <c:crosses val="autoZero"/>
        <c:crossBetween val="between"/>
        <c:majorUnit val="0.2"/>
      </c:valAx>
    </c:plotArea>
    <c:legend>
      <c:legendPos val="b"/>
      <c:layout/>
      <c:overlay val="0"/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0.32738</cdr:x>
      <cdr:y>0.58533</cdr:y>
    </cdr:from>
    <cdr:to>
      <cdr:x>0.41071</cdr:x>
      <cdr:y>0.6756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96801" y="1605686"/>
          <a:ext cx="380985" cy="2476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1000" b="1" dirty="0"/>
            <a:t>134</a:t>
          </a:r>
        </a:p>
      </cdr:txBody>
    </cdr:sp>
  </cdr:relSizeAnchor>
  <cdr:relSizeAnchor xmlns:cdr="http://schemas.openxmlformats.org/drawingml/2006/chartDrawing">
    <cdr:from>
      <cdr:x>0.33015</cdr:x>
      <cdr:y>0.23895</cdr:y>
    </cdr:from>
    <cdr:to>
      <cdr:x>0.41349</cdr:x>
      <cdr:y>0.32923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509466" y="655494"/>
          <a:ext cx="381030" cy="2476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000" b="1" dirty="0"/>
            <a:t>78</a:t>
          </a:r>
        </a:p>
      </cdr:txBody>
    </cdr:sp>
  </cdr:relSizeAnchor>
  <cdr:relSizeAnchor xmlns:cdr="http://schemas.openxmlformats.org/drawingml/2006/chartDrawing">
    <cdr:from>
      <cdr:x>0.63397</cdr:x>
      <cdr:y>0.56946</cdr:y>
    </cdr:from>
    <cdr:to>
      <cdr:x>0.7173</cdr:x>
      <cdr:y>0.65973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898512" y="1562129"/>
          <a:ext cx="380985" cy="2476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000" b="1" dirty="0"/>
            <a:t>1717</a:t>
          </a:r>
        </a:p>
      </cdr:txBody>
    </cdr:sp>
  </cdr:relSizeAnchor>
  <cdr:relSizeAnchor xmlns:cdr="http://schemas.openxmlformats.org/drawingml/2006/chartDrawing">
    <cdr:from>
      <cdr:x>0.65462</cdr:x>
      <cdr:y>0.20086</cdr:y>
    </cdr:from>
    <cdr:to>
      <cdr:x>0.73797</cdr:x>
      <cdr:y>0.29114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2992945" y="550991"/>
          <a:ext cx="381031" cy="2476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000" b="1" dirty="0"/>
            <a:t>754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26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pitchFamily="26" charset="-128"/>
              </a:defRPr>
            </a:lvl1pPr>
          </a:lstStyle>
          <a:p>
            <a:pPr>
              <a:defRPr/>
            </a:pPr>
            <a:fld id="{DE59F2C3-360D-4C58-8004-DAE3B58841E6}" type="datetimeFigureOut">
              <a:rPr lang="en-US"/>
              <a:pPr>
                <a:defRPr/>
              </a:pPr>
              <a:t>5/15/2015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26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pitchFamily="26" charset="-128"/>
              </a:defRPr>
            </a:lvl1pPr>
          </a:lstStyle>
          <a:p>
            <a:pPr>
              <a:defRPr/>
            </a:pPr>
            <a:fld id="{1553655C-C15B-4C15-B8C1-42730C7408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507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26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26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26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26" charset="-128"/>
              </a:defRPr>
            </a:lvl1pPr>
          </a:lstStyle>
          <a:p>
            <a:pPr>
              <a:defRPr/>
            </a:pPr>
            <a:fld id="{EA327FC6-051C-4C3A-AB7A-41F21A35DE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2989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327FC6-051C-4C3A-AB7A-41F21A35DE74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4504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327FC6-051C-4C3A-AB7A-41F21A35DE74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3914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327FC6-051C-4C3A-AB7A-41F21A35DE74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745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327FC6-051C-4C3A-AB7A-41F21A35DE74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03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327FC6-051C-4C3A-AB7A-41F21A35DE74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765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327FC6-051C-4C3A-AB7A-41F21A35DE74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761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327FC6-051C-4C3A-AB7A-41F21A35DE74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251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327FC6-051C-4C3A-AB7A-41F21A35DE74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876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327FC6-051C-4C3A-AB7A-41F21A35DE74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488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327FC6-051C-4C3A-AB7A-41F21A35DE74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444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327FC6-051C-4C3A-AB7A-41F21A35DE74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489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ern_logo_blue.gi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55663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4"/>
          <p:cNvSpPr txBox="1">
            <a:spLocks noChangeArrowheads="1"/>
          </p:cNvSpPr>
          <p:nvPr userDrawn="1"/>
        </p:nvSpPr>
        <p:spPr>
          <a:xfrm>
            <a:off x="1871700" y="6572250"/>
            <a:ext cx="5400600" cy="285750"/>
          </a:xfrm>
          <a:prstGeom prst="rect">
            <a:avLst/>
          </a:prstGeom>
        </p:spPr>
        <p:txBody>
          <a:bodyPr anchor="b"/>
          <a:lstStyle>
            <a:lvl1pPr algn="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 algn="ctr">
              <a:defRPr/>
            </a:pPr>
            <a:endParaRPr lang="en-US" dirty="0">
              <a:ea typeface="ＭＳ Ｐゴシック" pitchFamily="26" charset="-128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82596" y="-975"/>
            <a:ext cx="8261404" cy="852145"/>
          </a:xfrm>
          <a:prstGeom prst="rect">
            <a:avLst/>
          </a:prstGeom>
          <a:solidFill>
            <a:srgbClr val="2961AD"/>
          </a:solidFill>
        </p:spPr>
        <p:txBody>
          <a:bodyPr vert="horz" anchor="ctr"/>
          <a:lstStyle>
            <a:lvl1pPr algn="l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0" y="857232"/>
            <a:ext cx="9144000" cy="5286412"/>
          </a:xfrm>
        </p:spPr>
        <p:txBody>
          <a:bodyPr/>
          <a:lstStyle>
            <a:lvl1pPr>
              <a:buClr>
                <a:srgbClr val="2961AD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Clr>
                <a:srgbClr val="2961AD"/>
              </a:buCl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4"/>
          </p:nvPr>
        </p:nvSpPr>
        <p:spPr>
          <a:xfrm>
            <a:off x="7239000" y="6572250"/>
            <a:ext cx="1905000" cy="2857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92B4435-0574-4DED-AB40-73A23E4DA3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7" name="Picture 6" descr="Blue-ban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88" y="0"/>
            <a:ext cx="9145588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 txBox="1">
            <a:spLocks noChangeArrowheads="1"/>
          </p:cNvSpPr>
          <p:nvPr/>
        </p:nvSpPr>
        <p:spPr bwMode="auto">
          <a:xfrm>
            <a:off x="214313" y="907515"/>
            <a:ext cx="8858250" cy="58356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endParaRPr lang="en-US" sz="1600" b="1" kern="0" dirty="0">
              <a:latin typeface="+mj-lt"/>
              <a:ea typeface="+mj-ea"/>
              <a:cs typeface="+mj-cs"/>
            </a:endParaRPr>
          </a:p>
          <a:p>
            <a:pPr algn="ctr" eaLnBrk="1" hangingPunct="1">
              <a:defRPr/>
            </a:pPr>
            <a:endParaRPr lang="en-US" sz="1600" b="1" kern="0" dirty="0">
              <a:latin typeface="+mj-lt"/>
              <a:ea typeface="+mj-ea"/>
              <a:cs typeface="+mj-cs"/>
            </a:endParaRPr>
          </a:p>
          <a:p>
            <a:pPr algn="ctr" eaLnBrk="1" hangingPunct="1">
              <a:defRPr/>
            </a:pPr>
            <a:endParaRPr lang="en-US" sz="1600" b="1" kern="0" dirty="0">
              <a:latin typeface="+mj-lt"/>
              <a:ea typeface="+mj-ea"/>
              <a:cs typeface="+mj-cs"/>
            </a:endParaRPr>
          </a:p>
          <a:p>
            <a:pPr algn="ctr" eaLnBrk="1" hangingPunct="1">
              <a:defRPr/>
            </a:pPr>
            <a:endParaRPr lang="en-US" sz="1600" b="1" kern="0" dirty="0">
              <a:latin typeface="+mj-lt"/>
              <a:ea typeface="+mj-ea"/>
              <a:cs typeface="+mj-cs"/>
            </a:endParaRPr>
          </a:p>
          <a:p>
            <a:pPr algn="ctr" eaLnBrk="1" hangingPunct="1">
              <a:defRPr/>
            </a:pPr>
            <a:endParaRPr lang="en-US" sz="1600" b="1" kern="0" dirty="0">
              <a:latin typeface="+mj-lt"/>
              <a:ea typeface="+mj-ea"/>
              <a:cs typeface="+mj-cs"/>
            </a:endParaRPr>
          </a:p>
          <a:p>
            <a:pPr algn="ctr" eaLnBrk="1" hangingPunct="1">
              <a:defRPr/>
            </a:pPr>
            <a:endParaRPr lang="en-US" sz="1600" b="1" kern="0" dirty="0">
              <a:latin typeface="+mj-lt"/>
              <a:ea typeface="+mj-ea"/>
              <a:cs typeface="+mj-cs"/>
            </a:endParaRPr>
          </a:p>
          <a:p>
            <a:pPr algn="ctr" eaLnBrk="1" hangingPunct="1">
              <a:defRPr/>
            </a:pPr>
            <a:endParaRPr lang="en-US" sz="1600" b="1" kern="0" dirty="0">
              <a:latin typeface="+mj-lt"/>
              <a:ea typeface="+mj-ea"/>
              <a:cs typeface="+mj-cs"/>
            </a:endParaRPr>
          </a:p>
          <a:p>
            <a:pPr algn="ctr" eaLnBrk="1" hangingPunct="1">
              <a:defRPr/>
            </a:pPr>
            <a:endParaRPr lang="en-US" sz="1600" b="1" kern="0" dirty="0">
              <a:latin typeface="+mj-lt"/>
              <a:ea typeface="+mj-ea"/>
              <a:cs typeface="+mj-cs"/>
            </a:endParaRPr>
          </a:p>
          <a:p>
            <a:pPr algn="ctr" eaLnBrk="1" hangingPunct="1">
              <a:defRPr/>
            </a:pPr>
            <a:endParaRPr lang="en-US" sz="1600" b="1" kern="0" dirty="0">
              <a:latin typeface="+mj-lt"/>
              <a:ea typeface="+mj-ea"/>
              <a:cs typeface="+mj-cs"/>
            </a:endParaRPr>
          </a:p>
          <a:p>
            <a:pPr algn="ctr" eaLnBrk="1" hangingPunct="1">
              <a:defRPr/>
            </a:pPr>
            <a:endParaRPr lang="en-US" sz="1600" b="1" kern="0" dirty="0">
              <a:latin typeface="+mj-lt"/>
              <a:ea typeface="+mj-ea"/>
              <a:cs typeface="+mj-cs"/>
            </a:endParaRPr>
          </a:p>
          <a:p>
            <a:pPr algn="ctr" eaLnBrk="1" hangingPunct="1">
              <a:defRPr/>
            </a:pPr>
            <a:endParaRPr lang="en-US" sz="1600" b="1" kern="0" dirty="0">
              <a:latin typeface="+mj-lt"/>
              <a:ea typeface="+mj-ea"/>
              <a:cs typeface="+mj-cs"/>
            </a:endParaRPr>
          </a:p>
          <a:p>
            <a:pPr algn="ctr" eaLnBrk="1" hangingPunct="1">
              <a:defRPr/>
            </a:pPr>
            <a:endParaRPr lang="en-US" sz="1600" b="1" kern="0" dirty="0" smtClean="0">
              <a:latin typeface="+mj-lt"/>
              <a:ea typeface="+mj-ea"/>
              <a:cs typeface="+mj-cs"/>
            </a:endParaRPr>
          </a:p>
          <a:p>
            <a:pPr algn="ctr" eaLnBrk="1" hangingPunct="1">
              <a:defRPr/>
            </a:pPr>
            <a:endParaRPr lang="en-US" sz="1600" b="1" kern="0" dirty="0" smtClean="0">
              <a:latin typeface="+mj-lt"/>
              <a:ea typeface="+mj-ea"/>
              <a:cs typeface="+mj-cs"/>
            </a:endParaRPr>
          </a:p>
          <a:p>
            <a:pPr algn="ctr" eaLnBrk="1" hangingPunct="1">
              <a:defRPr/>
            </a:pPr>
            <a:endParaRPr lang="en-US" sz="1600" b="1" kern="0" dirty="0">
              <a:latin typeface="+mj-lt"/>
              <a:ea typeface="+mj-ea"/>
              <a:cs typeface="+mj-cs"/>
            </a:endParaRPr>
          </a:p>
          <a:p>
            <a:pPr algn="ctr" eaLnBrk="1" hangingPunct="1">
              <a:defRPr/>
            </a:pPr>
            <a:endParaRPr lang="en-GB" sz="1600" b="1" kern="0" dirty="0" smtClean="0">
              <a:latin typeface="+mj-lt"/>
              <a:ea typeface="+mj-ea"/>
              <a:cs typeface="+mj-cs"/>
            </a:endParaRPr>
          </a:p>
          <a:p>
            <a:pPr algn="ctr" eaLnBrk="1" hangingPunct="1">
              <a:defRPr/>
            </a:pPr>
            <a:endParaRPr lang="en-GB" sz="1600" b="1" kern="0" dirty="0" smtClean="0">
              <a:latin typeface="+mj-lt"/>
              <a:ea typeface="+mj-ea"/>
              <a:cs typeface="+mj-cs"/>
            </a:endParaRPr>
          </a:p>
          <a:p>
            <a:pPr algn="ctr" eaLnBrk="1" hangingPunct="1">
              <a:defRPr/>
            </a:pPr>
            <a:endParaRPr lang="en-GB" sz="1600" b="1" kern="0" dirty="0">
              <a:latin typeface="+mj-lt"/>
              <a:ea typeface="+mj-ea"/>
              <a:cs typeface="+mj-cs"/>
            </a:endParaRPr>
          </a:p>
          <a:p>
            <a:pPr algn="ctr" eaLnBrk="1" hangingPunct="1">
              <a:defRPr/>
            </a:pPr>
            <a:endParaRPr lang="en-US" sz="1600" b="1" kern="0" dirty="0" smtClean="0">
              <a:latin typeface="+mj-lt"/>
              <a:ea typeface="+mj-ea"/>
              <a:cs typeface="+mj-cs"/>
            </a:endParaRPr>
          </a:p>
          <a:p>
            <a:pPr algn="ctr" eaLnBrk="1" hangingPunct="1">
              <a:defRPr/>
            </a:pPr>
            <a:endParaRPr lang="en-GB" sz="1600" b="1" kern="0" dirty="0" smtClean="0">
              <a:latin typeface="+mj-lt"/>
              <a:ea typeface="+mj-ea"/>
              <a:cs typeface="+mj-cs"/>
            </a:endParaRPr>
          </a:p>
          <a:p>
            <a:pPr algn="ctr" eaLnBrk="1" hangingPunct="1">
              <a:defRPr/>
            </a:pPr>
            <a:endParaRPr lang="en-US" sz="1600" b="1" kern="0" dirty="0" smtClean="0">
              <a:latin typeface="+mj-lt"/>
              <a:ea typeface="+mj-ea"/>
              <a:cs typeface="+mj-cs"/>
            </a:endParaRPr>
          </a:p>
          <a:p>
            <a:pPr algn="ctr" eaLnBrk="1" hangingPunct="1">
              <a:defRPr/>
            </a:pPr>
            <a:endParaRPr lang="en-US" sz="1600" b="1" kern="0" dirty="0" smtClean="0">
              <a:latin typeface="+mj-lt"/>
              <a:ea typeface="+mj-ea"/>
              <a:cs typeface="+mj-cs"/>
            </a:endParaRPr>
          </a:p>
          <a:p>
            <a:pPr algn="ctr" eaLnBrk="1" hangingPunct="1">
              <a:defRPr/>
            </a:pPr>
            <a:endParaRPr lang="en-US" sz="1800" b="1" kern="0" dirty="0" smtClean="0">
              <a:latin typeface="+mj-lt"/>
              <a:ea typeface="+mj-ea"/>
              <a:cs typeface="+mj-cs"/>
            </a:endParaRPr>
          </a:p>
          <a:p>
            <a:pPr algn="ctr" eaLnBrk="1" hangingPunct="1">
              <a:defRPr/>
            </a:pPr>
            <a:r>
              <a:rPr lang="en-US" sz="2800" kern="0" dirty="0" err="1" smtClean="0">
                <a:latin typeface="+mj-lt"/>
                <a:ea typeface="+mj-ea"/>
                <a:cs typeface="+mj-cs"/>
              </a:rPr>
              <a:t>Vladimír</a:t>
            </a:r>
            <a:r>
              <a:rPr lang="en-US" sz="2800" kern="0" dirty="0" smtClean="0">
                <a:latin typeface="+mj-lt"/>
                <a:ea typeface="+mj-ea"/>
                <a:cs typeface="+mj-cs"/>
              </a:rPr>
              <a:t> Bahyl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7938"/>
            <a:ext cx="9144000" cy="874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>
              <a:defRPr/>
            </a:pPr>
            <a:endParaRPr lang="en-US" sz="4400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0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   </a:t>
            </a:r>
            <a:r>
              <a:rPr lang="sk-SK" sz="2800" dirty="0" smtClean="0"/>
              <a:t> </a:t>
            </a:r>
            <a:r>
              <a:rPr lang="en-US" sz="2800" dirty="0" smtClean="0"/>
              <a:t>      </a:t>
            </a:r>
            <a:r>
              <a:rPr lang="sk-SK" dirty="0" smtClean="0"/>
              <a:t>Informačné technológie</a:t>
            </a:r>
            <a:endParaRPr lang="en-US" dirty="0" smtClean="0"/>
          </a:p>
        </p:txBody>
      </p:sp>
      <p:pic>
        <p:nvPicPr>
          <p:cNvPr id="3078" name="Picture 11" descr="cern_logo_blue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55663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s://mediastream.cern.ch/MediaArchive/Photo/Public/2008/0807031/0807031_01/0807031_01-A4-at-144-dp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2" b="11381"/>
          <a:stretch/>
        </p:blipFill>
        <p:spPr bwMode="auto">
          <a:xfrm>
            <a:off x="126775" y="989519"/>
            <a:ext cx="8890451" cy="530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Počítačové centrum v číslach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E92B4435-0574-4DED-AB40-73A23E4DA336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" y="1548458"/>
            <a:ext cx="9144000" cy="432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4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Počítačové centrum v </a:t>
            </a:r>
            <a:r>
              <a:rPr lang="en-US" dirty="0" err="1" smtClean="0"/>
              <a:t>obrazoch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E92B4435-0574-4DED-AB40-73A23E4DA33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1" y="858520"/>
            <a:ext cx="8999219" cy="599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3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Počítačové centrum v </a:t>
            </a:r>
            <a:r>
              <a:rPr lang="en-US" dirty="0" err="1" smtClean="0"/>
              <a:t>obrazoch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E92B4435-0574-4DED-AB40-73A23E4DA33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" y="858520"/>
            <a:ext cx="8999220" cy="59994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71479" y="5862584"/>
            <a:ext cx="4401042" cy="553998"/>
          </a:xfrm>
          <a:prstGeom prst="rect">
            <a:avLst/>
          </a:prstGeom>
          <a:solidFill>
            <a:srgbClr val="E0E11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1000" dirty="0" smtClean="0"/>
              <a:t>V prevád</a:t>
            </a:r>
            <a:r>
              <a:rPr lang="en-US" sz="1000" dirty="0" smtClean="0"/>
              <a:t>z</a:t>
            </a:r>
            <a:r>
              <a:rPr lang="sk-SK" sz="1000" dirty="0" smtClean="0"/>
              <a:t>ke od roku 1972, posledná modernizácia v roku 2013.</a:t>
            </a:r>
          </a:p>
          <a:p>
            <a:pPr algn="ctr"/>
            <a:r>
              <a:rPr lang="sk-SK" sz="1000" dirty="0" smtClean="0"/>
              <a:t>Rozloha: 1600 m</a:t>
            </a:r>
            <a:r>
              <a:rPr lang="sk-SK" sz="1000" baseline="30000" dirty="0" smtClean="0"/>
              <a:t>2</a:t>
            </a:r>
            <a:r>
              <a:rPr lang="sk-SK" sz="1000" dirty="0" smtClean="0"/>
              <a:t> </a:t>
            </a:r>
            <a:r>
              <a:rPr lang="en-US" sz="1000" dirty="0" smtClean="0"/>
              <a:t>(</a:t>
            </a:r>
            <a:r>
              <a:rPr lang="en-US" sz="1000" dirty="0" err="1" smtClean="0"/>
              <a:t>hlavn</a:t>
            </a:r>
            <a:r>
              <a:rPr lang="sk-SK" sz="1000" dirty="0" smtClean="0"/>
              <a:t>á miestnosť</a:t>
            </a:r>
            <a:r>
              <a:rPr lang="en-US" sz="1000" dirty="0" smtClean="0"/>
              <a:t>)</a:t>
            </a:r>
            <a:r>
              <a:rPr lang="sk-SK" sz="1000" dirty="0" smtClean="0"/>
              <a:t>, 1400</a:t>
            </a:r>
            <a:r>
              <a:rPr lang="sk-SK" sz="1000" dirty="0"/>
              <a:t> m</a:t>
            </a:r>
            <a:r>
              <a:rPr lang="sk-SK" sz="1000" baseline="30000" dirty="0"/>
              <a:t>2</a:t>
            </a:r>
            <a:r>
              <a:rPr lang="sk-SK" sz="1000" dirty="0"/>
              <a:t> </a:t>
            </a:r>
            <a:r>
              <a:rPr lang="en-US" sz="1000" dirty="0" smtClean="0"/>
              <a:t>(</a:t>
            </a:r>
            <a:r>
              <a:rPr lang="en-US" sz="1000" dirty="0" err="1" smtClean="0"/>
              <a:t>sklad</a:t>
            </a:r>
            <a:r>
              <a:rPr lang="en-US" sz="1000" dirty="0" smtClean="0"/>
              <a:t>)</a:t>
            </a:r>
            <a:r>
              <a:rPr lang="sk-SK" sz="1000" dirty="0" smtClean="0"/>
              <a:t>,</a:t>
            </a:r>
            <a:r>
              <a:rPr lang="en-US" sz="1000" dirty="0" smtClean="0"/>
              <a:t> </a:t>
            </a:r>
            <a:r>
              <a:rPr lang="sk-SK" sz="1000" dirty="0" smtClean="0"/>
              <a:t>200</a:t>
            </a:r>
            <a:r>
              <a:rPr lang="sk-SK" sz="1000" dirty="0"/>
              <a:t> m</a:t>
            </a:r>
            <a:r>
              <a:rPr lang="sk-SK" sz="1000" baseline="30000" dirty="0"/>
              <a:t>2</a:t>
            </a:r>
            <a:r>
              <a:rPr lang="sk-SK" sz="1000" dirty="0"/>
              <a:t> </a:t>
            </a:r>
            <a:r>
              <a:rPr lang="en-US" sz="1000" dirty="0" smtClean="0"/>
              <a:t>(B613)</a:t>
            </a:r>
            <a:endParaRPr lang="sk-SK" sz="1000" dirty="0" smtClean="0"/>
          </a:p>
          <a:p>
            <a:pPr algn="ctr"/>
            <a:r>
              <a:rPr lang="sk-SK" sz="1000" dirty="0" smtClean="0"/>
              <a:t>Spotreba elektrickej energie: 3.5 MW</a:t>
            </a:r>
            <a:r>
              <a:rPr lang="en-US" sz="1000" dirty="0" smtClean="0"/>
              <a:t>, (</a:t>
            </a:r>
            <a:r>
              <a:rPr lang="sk-SK" sz="1000" dirty="0" smtClean="0"/>
              <a:t>z toho 450 kW je zálohovaných</a:t>
            </a:r>
            <a:r>
              <a:rPr lang="en-US" sz="10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0270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Používané technológie</a:t>
            </a:r>
            <a:r>
              <a:rPr lang="en-US" dirty="0"/>
              <a:t>	</a:t>
            </a:r>
            <a:r>
              <a:rPr lang="en-US" dirty="0" smtClean="0"/>
              <a:t>(2015)</a:t>
            </a:r>
            <a:r>
              <a:rPr lang="sk-SK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sk-SK" sz="2000" dirty="0" smtClean="0"/>
              <a:t>CERN IT nie diametrálne odlišné </a:t>
            </a:r>
            <a:r>
              <a:rPr lang="en-US" sz="2000" dirty="0" smtClean="0"/>
              <a:t>(</a:t>
            </a:r>
            <a:r>
              <a:rPr lang="sk-SK" sz="2000" dirty="0" smtClean="0"/>
              <a:t>ako tomu bolo v minulosti</a:t>
            </a:r>
            <a:r>
              <a:rPr lang="en-US" sz="2000" dirty="0"/>
              <a:t> )</a:t>
            </a:r>
            <a:endParaRPr lang="sk-SK" sz="2000" dirty="0" smtClean="0"/>
          </a:p>
          <a:p>
            <a:r>
              <a:rPr lang="sk-SK" sz="2000" dirty="0" smtClean="0"/>
              <a:t>Klesajúci trend vyvíjať všetko interne</a:t>
            </a:r>
          </a:p>
          <a:p>
            <a:r>
              <a:rPr lang="sk-SK" sz="2000" dirty="0" smtClean="0"/>
              <a:t>Preferované </a:t>
            </a:r>
            <a:r>
              <a:rPr lang="sk-SK" sz="2000" dirty="0"/>
              <a:t>sú Open Source riešenia</a:t>
            </a:r>
            <a:r>
              <a:rPr lang="en-US" sz="2000" dirty="0"/>
              <a:t> </a:t>
            </a:r>
            <a:r>
              <a:rPr lang="sk-SK" sz="2000" dirty="0"/>
              <a:t>podporované širokou komunitou</a:t>
            </a:r>
            <a:endParaRPr lang="en-US" sz="2000" dirty="0"/>
          </a:p>
          <a:p>
            <a:pPr lvl="1"/>
            <a:r>
              <a:rPr lang="en-US" sz="1800" dirty="0"/>
              <a:t>CERN </a:t>
            </a:r>
            <a:r>
              <a:rPr lang="en-US" sz="1800" dirty="0" err="1"/>
              <a:t>prispieva</a:t>
            </a:r>
            <a:r>
              <a:rPr lang="en-US" sz="1800" dirty="0"/>
              <a:t> n</a:t>
            </a:r>
            <a:r>
              <a:rPr lang="sk-SK" sz="1800" dirty="0"/>
              <a:t>ávrhm</a:t>
            </a:r>
            <a:r>
              <a:rPr lang="en-US" sz="1800" dirty="0" err="1"/>
              <a:t>i</a:t>
            </a:r>
            <a:r>
              <a:rPr lang="sk-SK" sz="1800" dirty="0"/>
              <a:t>, testovaním a</a:t>
            </a:r>
            <a:r>
              <a:rPr lang="en-US" sz="1800" dirty="0"/>
              <a:t>le </a:t>
            </a:r>
            <a:r>
              <a:rPr lang="en-US" sz="1800" dirty="0" err="1"/>
              <a:t>aj</a:t>
            </a:r>
            <a:r>
              <a:rPr lang="sk-SK" sz="1800" dirty="0"/>
              <a:t> vývojom</a:t>
            </a:r>
          </a:p>
          <a:p>
            <a:r>
              <a:rPr lang="sk-SK" sz="2000" dirty="0" smtClean="0"/>
              <a:t>Vyhýbať </a:t>
            </a:r>
            <a:r>
              <a:rPr lang="sk-SK" sz="2000" dirty="0"/>
              <a:t>sa závislosti od jedného dodávateľa </a:t>
            </a:r>
            <a:r>
              <a:rPr lang="en-US" sz="2000" dirty="0"/>
              <a:t>(</a:t>
            </a:r>
            <a:r>
              <a:rPr lang="sk-SK" sz="2000" dirty="0"/>
              <a:t>vendor</a:t>
            </a:r>
            <a:r>
              <a:rPr lang="en-US" sz="2000" dirty="0"/>
              <a:t> lock-in</a:t>
            </a:r>
            <a:r>
              <a:rPr lang="en-US" sz="2000" dirty="0" smtClean="0"/>
              <a:t>)</a:t>
            </a:r>
            <a:endParaRPr lang="sk-SK" sz="2000" dirty="0" smtClean="0"/>
          </a:p>
          <a:p>
            <a:endParaRPr lang="sk-SK" sz="2000" dirty="0"/>
          </a:p>
          <a:p>
            <a:r>
              <a:rPr lang="en-US" sz="2000" dirty="0" smtClean="0"/>
              <a:t>Opera</a:t>
            </a:r>
            <a:r>
              <a:rPr lang="sk-SK" sz="2000" dirty="0" smtClean="0"/>
              <a:t>čné systémy: </a:t>
            </a:r>
            <a:r>
              <a:rPr lang="en-US" sz="2000" dirty="0" smtClean="0"/>
              <a:t>Scientific </a:t>
            </a:r>
            <a:r>
              <a:rPr lang="sk-SK" sz="2000" dirty="0" smtClean="0"/>
              <a:t>Linux</a:t>
            </a:r>
            <a:r>
              <a:rPr lang="en-US" sz="2000" dirty="0" smtClean="0"/>
              <a:t> (</a:t>
            </a:r>
            <a:r>
              <a:rPr lang="en-US" sz="2000" dirty="0" err="1" smtClean="0"/>
              <a:t>servre</a:t>
            </a:r>
            <a:r>
              <a:rPr lang="en-US" sz="2000" dirty="0" smtClean="0"/>
              <a:t>)</a:t>
            </a:r>
            <a:r>
              <a:rPr lang="sk-SK" sz="2000" dirty="0" smtClean="0"/>
              <a:t>, </a:t>
            </a:r>
            <a:r>
              <a:rPr lang="en-US" sz="2000" dirty="0" smtClean="0"/>
              <a:t>Microsoft </a:t>
            </a:r>
            <a:r>
              <a:rPr lang="sk-SK" sz="2000" dirty="0" smtClean="0"/>
              <a:t>Windows</a:t>
            </a:r>
            <a:r>
              <a:rPr lang="en-US" sz="2000" dirty="0" smtClean="0"/>
              <a:t> (</a:t>
            </a:r>
            <a:r>
              <a:rPr lang="en-US" sz="2000" dirty="0" err="1" smtClean="0"/>
              <a:t>desktopy</a:t>
            </a:r>
            <a:r>
              <a:rPr lang="en-US" sz="2000" dirty="0" smtClean="0"/>
              <a:t>)</a:t>
            </a:r>
            <a:endParaRPr lang="sk-SK" sz="2000" dirty="0" smtClean="0"/>
          </a:p>
          <a:p>
            <a:r>
              <a:rPr lang="sk-SK" sz="2000" dirty="0" smtClean="0"/>
              <a:t>Správa konfigurácií: Foreman, Puppet, Git, Yum, Koji</a:t>
            </a:r>
          </a:p>
          <a:p>
            <a:r>
              <a:rPr lang="sk-SK" sz="2000" dirty="0"/>
              <a:t>Diskové systémy: AFS, Ceph, EOS, CASTOR</a:t>
            </a:r>
          </a:p>
          <a:p>
            <a:r>
              <a:rPr lang="sk-SK" sz="2000" dirty="0" smtClean="0"/>
              <a:t>Virtualizácia: OpenStack</a:t>
            </a:r>
            <a:r>
              <a:rPr lang="en-US" sz="2000" dirty="0"/>
              <a:t> </a:t>
            </a:r>
            <a:r>
              <a:rPr lang="en-US" sz="2000" dirty="0" smtClean="0"/>
              <a:t>middleware</a:t>
            </a:r>
            <a:endParaRPr lang="sk-SK" sz="2000" dirty="0" smtClean="0"/>
          </a:p>
          <a:p>
            <a:r>
              <a:rPr lang="sk-SK" sz="2000" dirty="0" smtClean="0"/>
              <a:t>Databázy: </a:t>
            </a:r>
            <a:r>
              <a:rPr lang="sk-SK" sz="2000" dirty="0"/>
              <a:t>Oracle, </a:t>
            </a:r>
            <a:r>
              <a:rPr lang="sk-SK" sz="2000" dirty="0" smtClean="0"/>
              <a:t>MySQL</a:t>
            </a:r>
            <a:endParaRPr lang="sk-SK" sz="2000" dirty="0"/>
          </a:p>
          <a:p>
            <a:r>
              <a:rPr lang="sk-SK" sz="2000" dirty="0" smtClean="0"/>
              <a:t>Monitorovanie: </a:t>
            </a:r>
            <a:r>
              <a:rPr lang="en-US" sz="2000" dirty="0" smtClean="0"/>
              <a:t>Lemon, </a:t>
            </a:r>
            <a:r>
              <a:rPr lang="sk-SK" sz="2000" dirty="0" smtClean="0"/>
              <a:t>Splunk</a:t>
            </a:r>
          </a:p>
          <a:p>
            <a:r>
              <a:rPr lang="sk-SK" sz="2000" dirty="0" smtClean="0"/>
              <a:t>Zálohovanie a archivácia: IBM Tivoli Storage Manager, CASTOR</a:t>
            </a:r>
          </a:p>
          <a:p>
            <a:r>
              <a:rPr lang="sk-SK" sz="2000" dirty="0" smtClean="0"/>
              <a:t>Programovacie </a:t>
            </a:r>
            <a:r>
              <a:rPr lang="sk-SK" sz="2000" dirty="0"/>
              <a:t>jazyky: C</a:t>
            </a:r>
            <a:r>
              <a:rPr lang="en-US" sz="2000" dirty="0"/>
              <a:t>/C++, Python, Ruby, Perl, script</a:t>
            </a:r>
            <a:r>
              <a:rPr lang="sk-SK" sz="2000" dirty="0"/>
              <a:t>y</a:t>
            </a:r>
          </a:p>
          <a:p>
            <a:endParaRPr lang="sk-SK" sz="2000" dirty="0"/>
          </a:p>
          <a:p>
            <a:r>
              <a:rPr lang="sk-SK" sz="2000" dirty="0" smtClean="0"/>
              <a:t>Infrastructure as a Service</a:t>
            </a:r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E92B4435-0574-4DED-AB40-73A23E4DA33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88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Virtualizácia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" t="4136" r="8009" b="13083"/>
          <a:stretch/>
        </p:blipFill>
        <p:spPr>
          <a:xfrm>
            <a:off x="1604965" y="1006690"/>
            <a:ext cx="6392041" cy="276521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E92B4435-0574-4DED-AB40-73A23E4DA33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402" y="4282470"/>
            <a:ext cx="4739134" cy="18622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94" b="4171"/>
          <a:stretch/>
        </p:blipFill>
        <p:spPr>
          <a:xfrm>
            <a:off x="541020" y="3637734"/>
            <a:ext cx="3093720" cy="315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4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Distrib</a:t>
            </a:r>
            <a:r>
              <a:rPr lang="sk-SK" dirty="0" smtClean="0"/>
              <a:t>úcia a archivácia dát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E92B4435-0574-4DED-AB40-73A23E4DA336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54" y="2312377"/>
            <a:ext cx="9168709" cy="251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750820"/>
            <a:ext cx="5501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900" dirty="0" smtClean="0">
                <a:solidFill>
                  <a:schemeClr val="bg1"/>
                </a:solidFill>
              </a:rPr>
              <a:t>X GB</a:t>
            </a:r>
            <a:r>
              <a:rPr lang="en-US" sz="900" dirty="0" smtClean="0">
                <a:solidFill>
                  <a:schemeClr val="bg1"/>
                </a:solidFill>
              </a:rPr>
              <a:t>/s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7932420" y="3108960"/>
            <a:ext cx="1028700" cy="1182216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9514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0058" t="24008" r="18973" b="49999"/>
          <a:stretch/>
        </p:blipFill>
        <p:spPr>
          <a:xfrm>
            <a:off x="-1" y="858194"/>
            <a:ext cx="9144001" cy="23904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9816" t="56378" r="18947" b="17371"/>
          <a:stretch/>
        </p:blipFill>
        <p:spPr>
          <a:xfrm>
            <a:off x="-4694" y="3249549"/>
            <a:ext cx="9148694" cy="24063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</a:t>
            </a:r>
            <a:r>
              <a:rPr lang="sk-SK" dirty="0" smtClean="0"/>
              <a:t>á</a:t>
            </a:r>
            <a:r>
              <a:rPr lang="en-US" dirty="0" smtClean="0"/>
              <a:t>tov</a:t>
            </a:r>
            <a:r>
              <a:rPr lang="sk-SK" dirty="0" smtClean="0"/>
              <a:t>ý archív v číslach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E92B4435-0574-4DED-AB40-73A23E4DA336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76191" y="1456768"/>
            <a:ext cx="5309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000" dirty="0" smtClean="0">
                <a:solidFill>
                  <a:srgbClr val="0C377B"/>
                </a:solidFill>
                <a:latin typeface="Arial"/>
              </a:rPr>
              <a:t>15 PB</a:t>
            </a:r>
            <a:endParaRPr lang="en-GB" sz="1000" dirty="0">
              <a:solidFill>
                <a:srgbClr val="0C377B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7128" y="1262629"/>
            <a:ext cx="5309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000" dirty="0" smtClean="0">
                <a:solidFill>
                  <a:srgbClr val="0C377B"/>
                </a:solidFill>
                <a:latin typeface="Arial"/>
              </a:rPr>
              <a:t>23 PB</a:t>
            </a:r>
            <a:endParaRPr lang="en-GB" sz="1000" dirty="0">
              <a:solidFill>
                <a:srgbClr val="0C377B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13298" y="928076"/>
            <a:ext cx="5309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000" dirty="0" smtClean="0">
                <a:solidFill>
                  <a:srgbClr val="0C377B"/>
                </a:solidFill>
                <a:latin typeface="Arial"/>
              </a:rPr>
              <a:t>27 PB</a:t>
            </a:r>
            <a:endParaRPr lang="en-GB" sz="1000" dirty="0">
              <a:solidFill>
                <a:srgbClr val="0C377B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92245" y="5825645"/>
            <a:ext cx="2629809" cy="1015663"/>
          </a:xfrm>
          <a:prstGeom prst="rect">
            <a:avLst/>
          </a:prstGeom>
          <a:solidFill>
            <a:srgbClr val="E0E11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k-SK" sz="1000" b="1" dirty="0" smtClean="0"/>
              <a:t>IBM </a:t>
            </a:r>
            <a:r>
              <a:rPr lang="en-US" sz="1000" b="1" dirty="0" smtClean="0"/>
              <a:t>TSM </a:t>
            </a:r>
            <a:r>
              <a:rPr lang="sk-SK" sz="1000" b="1" dirty="0" smtClean="0"/>
              <a:t>záloha </a:t>
            </a:r>
            <a:r>
              <a:rPr lang="en-US" sz="1000" b="1" dirty="0" smtClean="0"/>
              <a:t>(backup):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000" dirty="0" smtClean="0"/>
              <a:t>IBM – 2 </a:t>
            </a:r>
            <a:r>
              <a:rPr lang="en-GB" sz="1000" dirty="0"/>
              <a:t>x TS3500</a:t>
            </a:r>
          </a:p>
          <a:p>
            <a:pPr marL="741363" lvl="1" indent="-285750">
              <a:buFont typeface="Arial" pitchFamily="34" charset="0"/>
              <a:buChar char="•"/>
            </a:pPr>
            <a:r>
              <a:rPr lang="sk-SK" sz="1000" dirty="0" smtClean="0"/>
              <a:t>4</a:t>
            </a:r>
            <a:r>
              <a:rPr lang="en-GB" sz="1000" dirty="0" smtClean="0"/>
              <a:t>4 </a:t>
            </a:r>
            <a:r>
              <a:rPr lang="en-GB" sz="1000" dirty="0"/>
              <a:t>x TS1140, </a:t>
            </a:r>
            <a:r>
              <a:rPr lang="sk-SK" sz="1000" dirty="0" smtClean="0"/>
              <a:t>1</a:t>
            </a:r>
            <a:r>
              <a:rPr lang="en-GB" sz="1000" dirty="0" smtClean="0"/>
              <a:t>1 </a:t>
            </a:r>
            <a:r>
              <a:rPr lang="en-GB" sz="1000" dirty="0"/>
              <a:t>x TS1130</a:t>
            </a:r>
          </a:p>
          <a:p>
            <a:pPr marL="741363" lvl="1" indent="-285750">
              <a:buFont typeface="Arial" pitchFamily="34" charset="0"/>
              <a:buChar char="•"/>
            </a:pPr>
            <a:r>
              <a:rPr lang="sk-SK" sz="1000" dirty="0" smtClean="0"/>
              <a:t>350</a:t>
            </a:r>
            <a:r>
              <a:rPr lang="en-GB" sz="1000" dirty="0" smtClean="0"/>
              <a:t>0 </a:t>
            </a:r>
            <a:r>
              <a:rPr lang="en-GB" sz="1000" dirty="0"/>
              <a:t>x JC, </a:t>
            </a:r>
            <a:r>
              <a:rPr lang="sk-SK" sz="1000" dirty="0" smtClean="0"/>
              <a:t>650</a:t>
            </a:r>
            <a:r>
              <a:rPr lang="en-GB" sz="1000" dirty="0" smtClean="0"/>
              <a:t>0 </a:t>
            </a:r>
            <a:r>
              <a:rPr lang="en-GB" sz="1000" dirty="0"/>
              <a:t>x </a:t>
            </a:r>
            <a:r>
              <a:rPr lang="en-GB" sz="1000" dirty="0" smtClean="0"/>
              <a:t>JB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000" dirty="0" smtClean="0"/>
              <a:t>8.24 PB; 2503M </a:t>
            </a:r>
            <a:r>
              <a:rPr lang="sk-SK" sz="1000" dirty="0" smtClean="0"/>
              <a:t>súborov</a:t>
            </a:r>
            <a:endParaRPr lang="en-GB" sz="1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sz="1000" dirty="0" smtClean="0"/>
              <a:t>15 x TSM 6.3.4 </a:t>
            </a:r>
            <a:r>
              <a:rPr lang="sk-SK" sz="1000" dirty="0" smtClean="0"/>
              <a:t>serverov</a:t>
            </a:r>
            <a:endParaRPr lang="en-US" sz="10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42214" y="5363980"/>
            <a:ext cx="6072346" cy="1477328"/>
          </a:xfrm>
          <a:prstGeom prst="rect">
            <a:avLst/>
          </a:prstGeom>
          <a:solidFill>
            <a:srgbClr val="E0E11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CASTOR arch</a:t>
            </a:r>
            <a:r>
              <a:rPr lang="sk-SK" sz="1000" b="1" dirty="0" smtClean="0"/>
              <a:t>ív</a:t>
            </a:r>
            <a:r>
              <a:rPr lang="en-US" sz="1000" b="1" dirty="0" smtClean="0"/>
              <a:t>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000" dirty="0" smtClean="0"/>
              <a:t>IBM</a:t>
            </a:r>
            <a:r>
              <a:rPr lang="sk-SK" sz="1000" dirty="0" smtClean="0"/>
              <a:t> – </a:t>
            </a:r>
            <a:r>
              <a:rPr lang="en-GB" sz="1000" dirty="0" smtClean="0"/>
              <a:t>3 </a:t>
            </a:r>
            <a:r>
              <a:rPr lang="en-GB" sz="1000" dirty="0"/>
              <a:t>x TS3500</a:t>
            </a:r>
          </a:p>
          <a:p>
            <a:pPr marL="741363" lvl="1" indent="-285750">
              <a:buFont typeface="Arial" pitchFamily="34" charset="0"/>
              <a:buChar char="•"/>
            </a:pPr>
            <a:r>
              <a:rPr lang="en-US" sz="1000" dirty="0"/>
              <a:t>35 x TS1150, 11 x TS1140, 18 x TS1130</a:t>
            </a:r>
            <a:endParaRPr lang="en-GB" sz="1000" dirty="0" smtClean="0"/>
          </a:p>
          <a:p>
            <a:pPr marL="741363" lvl="1" indent="-285750">
              <a:buFont typeface="Arial" pitchFamily="34" charset="0"/>
              <a:buChar char="•"/>
            </a:pPr>
            <a:r>
              <a:rPr lang="en-GB" sz="1000" dirty="0"/>
              <a:t>2000 x JD (10 TB), 6000 x JC (4 TB &amp; 7 TB), 8000 x JB (1 TB)</a:t>
            </a:r>
            <a:endParaRPr lang="en-GB" sz="1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sz="1000" dirty="0" smtClean="0"/>
              <a:t>Oracle</a:t>
            </a:r>
            <a:r>
              <a:rPr lang="sk-SK" sz="1000" dirty="0" smtClean="0"/>
              <a:t> –  </a:t>
            </a:r>
            <a:r>
              <a:rPr lang="en-GB" sz="1000" dirty="0" smtClean="0"/>
              <a:t>4 x SL8500 </a:t>
            </a:r>
          </a:p>
          <a:p>
            <a:pPr marL="741363" lvl="1" indent="-285750">
              <a:buFont typeface="Arial" pitchFamily="34" charset="0"/>
              <a:buChar char="•"/>
            </a:pPr>
            <a:r>
              <a:rPr lang="en-GB" sz="1000" dirty="0" smtClean="0"/>
              <a:t>40 x T10000D</a:t>
            </a:r>
          </a:p>
          <a:p>
            <a:pPr marL="741363" lvl="1" indent="-285750">
              <a:buFont typeface="Arial" pitchFamily="34" charset="0"/>
              <a:buChar char="•"/>
            </a:pPr>
            <a:r>
              <a:rPr lang="en-GB" sz="1000" dirty="0" smtClean="0"/>
              <a:t>9500 x T2 </a:t>
            </a:r>
            <a:r>
              <a:rPr lang="sk-SK" sz="1000" dirty="0" smtClean="0"/>
              <a:t>pásky</a:t>
            </a:r>
            <a:endParaRPr lang="en-GB" sz="1000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n-US" sz="1000" dirty="0" smtClean="0"/>
              <a:t>35+10 PB disk</a:t>
            </a:r>
            <a:r>
              <a:rPr lang="sk-SK" sz="1000" dirty="0" smtClean="0"/>
              <a:t>ová </a:t>
            </a:r>
            <a:r>
              <a:rPr lang="sk-SK" sz="1000" dirty="0"/>
              <a:t>vyrovnávacia </a:t>
            </a:r>
            <a:r>
              <a:rPr lang="sk-SK" sz="1000" dirty="0" smtClean="0"/>
              <a:t>pamä</a:t>
            </a:r>
            <a:r>
              <a:rPr lang="sk-SK" sz="1000" dirty="0"/>
              <a:t>ť</a:t>
            </a:r>
            <a:r>
              <a:rPr lang="en-US" sz="1000" dirty="0" smtClean="0"/>
              <a:t> (cache)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000" dirty="0" smtClean="0"/>
              <a:t>~100 PB of d</a:t>
            </a:r>
            <a:r>
              <a:rPr lang="sk-SK" sz="1000" dirty="0" smtClean="0"/>
              <a:t>át na páskach</a:t>
            </a:r>
            <a:r>
              <a:rPr lang="en-US" sz="1000" dirty="0" smtClean="0"/>
              <a:t>; 295M </a:t>
            </a:r>
            <a:r>
              <a:rPr lang="sk-SK" sz="1000" dirty="0" smtClean="0"/>
              <a:t>súborov</a:t>
            </a:r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778818" y="897298"/>
            <a:ext cx="1363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CASTOR WRITE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778818" y="3304630"/>
            <a:ext cx="1292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CASTOR READ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630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</a:t>
            </a:r>
            <a:r>
              <a:rPr lang="sk-SK" dirty="0" smtClean="0"/>
              <a:t>á</a:t>
            </a:r>
            <a:r>
              <a:rPr lang="en-US" dirty="0" smtClean="0"/>
              <a:t>tov</a:t>
            </a:r>
            <a:r>
              <a:rPr lang="sk-SK" dirty="0" smtClean="0"/>
              <a:t>ý archív v obrazoch</a:t>
            </a:r>
            <a:r>
              <a:rPr lang="en-US" dirty="0" smtClean="0"/>
              <a:t>      1/2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E92B4435-0574-4DED-AB40-73A23E4DA336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9" name="Placeholder 3" descr="Picture 6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19" y="1427698"/>
            <a:ext cx="9155919" cy="456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619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</a:t>
            </a:r>
            <a:r>
              <a:rPr lang="sk-SK" dirty="0" smtClean="0"/>
              <a:t>á</a:t>
            </a:r>
            <a:r>
              <a:rPr lang="en-US" dirty="0" smtClean="0"/>
              <a:t>tov</a:t>
            </a:r>
            <a:r>
              <a:rPr lang="sk-SK" dirty="0" smtClean="0"/>
              <a:t>ý archív v obrazoch</a:t>
            </a:r>
            <a:r>
              <a:rPr lang="en-US" dirty="0" smtClean="0"/>
              <a:t>      2/2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E92B4435-0574-4DED-AB40-73A23E4DA336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70" y="860696"/>
            <a:ext cx="7991061" cy="599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7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Distrib</a:t>
            </a:r>
            <a:r>
              <a:rPr lang="sk-SK" dirty="0" smtClean="0"/>
              <a:t>úcia a archivácia dát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E92B4435-0574-4DED-AB40-73A23E4DA336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54" y="2312377"/>
            <a:ext cx="9168709" cy="251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750820"/>
            <a:ext cx="5501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900" dirty="0" smtClean="0">
                <a:solidFill>
                  <a:schemeClr val="bg1"/>
                </a:solidFill>
              </a:rPr>
              <a:t>X GB</a:t>
            </a:r>
            <a:r>
              <a:rPr lang="en-US" sz="900" dirty="0" smtClean="0">
                <a:solidFill>
                  <a:schemeClr val="bg1"/>
                </a:solidFill>
              </a:rPr>
              <a:t>/s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4419600" y="2057400"/>
            <a:ext cx="2110740" cy="128778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0878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Náhľad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sk-SK" sz="2800" dirty="0" smtClean="0"/>
              <a:t>Poslanie oddelenia IT</a:t>
            </a:r>
          </a:p>
          <a:p>
            <a:r>
              <a:rPr lang="en-US" sz="2800" dirty="0" smtClean="0"/>
              <a:t>D</a:t>
            </a:r>
            <a:r>
              <a:rPr lang="sk-SK" sz="2800" dirty="0" smtClean="0"/>
              <a:t>áta</a:t>
            </a:r>
            <a:endParaRPr lang="en-US" sz="2800" dirty="0" smtClean="0"/>
          </a:p>
          <a:p>
            <a:pPr lvl="1"/>
            <a:r>
              <a:rPr lang="en-US" sz="2400" dirty="0" smtClean="0"/>
              <a:t>V</a:t>
            </a:r>
            <a:r>
              <a:rPr lang="sk-SK" sz="2400" dirty="0" smtClean="0"/>
              <a:t>znik</a:t>
            </a:r>
            <a:endParaRPr lang="en-US" sz="2400" dirty="0" smtClean="0"/>
          </a:p>
          <a:p>
            <a:pPr lvl="1"/>
            <a:r>
              <a:rPr lang="sk-SK" sz="2400" dirty="0" smtClean="0"/>
              <a:t>Filtrácia</a:t>
            </a:r>
            <a:endParaRPr lang="en-US" sz="2400" dirty="0" smtClean="0"/>
          </a:p>
          <a:p>
            <a:pPr lvl="1"/>
            <a:r>
              <a:rPr lang="sk-SK" sz="2400" dirty="0" smtClean="0"/>
              <a:t>Distribúcia</a:t>
            </a:r>
            <a:endParaRPr lang="en-US" sz="2400" dirty="0" smtClean="0"/>
          </a:p>
          <a:p>
            <a:pPr lvl="1"/>
            <a:r>
              <a:rPr lang="sk-SK" sz="2400" dirty="0" smtClean="0"/>
              <a:t>Analýza</a:t>
            </a:r>
            <a:endParaRPr lang="en-US" sz="2400" dirty="0" smtClean="0"/>
          </a:p>
          <a:p>
            <a:pPr lvl="1"/>
            <a:r>
              <a:rPr lang="sk-SK" sz="2400" dirty="0" smtClean="0"/>
              <a:t>Archivácia</a:t>
            </a:r>
          </a:p>
          <a:p>
            <a:r>
              <a:rPr lang="en-US" sz="2800" dirty="0" smtClean="0"/>
              <a:t>Po</a:t>
            </a:r>
            <a:r>
              <a:rPr lang="sk-SK" sz="2800" dirty="0" smtClean="0"/>
              <a:t>čítačové centrum</a:t>
            </a:r>
          </a:p>
          <a:p>
            <a:r>
              <a:rPr lang="sk-SK" sz="2800" dirty="0"/>
              <a:t>Používané technológie</a:t>
            </a:r>
          </a:p>
          <a:p>
            <a:r>
              <a:rPr lang="sk-SK" sz="2800" dirty="0" smtClean="0"/>
              <a:t>Dátový </a:t>
            </a:r>
            <a:r>
              <a:rPr lang="sk-SK" sz="2800" dirty="0"/>
              <a:t>archív</a:t>
            </a:r>
          </a:p>
          <a:p>
            <a:r>
              <a:rPr lang="sk-SK" sz="2800" dirty="0" smtClean="0"/>
              <a:t>Spolupráca so svetom</a:t>
            </a:r>
            <a:endParaRPr lang="sk-SK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92B4435-0574-4DED-AB40-73A23E4DA33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85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Spolupráca </a:t>
            </a:r>
            <a:r>
              <a:rPr lang="sk-SK" dirty="0" smtClean="0"/>
              <a:t>so svetom</a:t>
            </a:r>
            <a:r>
              <a:rPr lang="en-US" dirty="0" smtClean="0"/>
              <a:t> - WLCG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3"/>
          </p:nvPr>
        </p:nvSpPr>
        <p:spPr>
          <a:xfrm>
            <a:off x="0" y="4054483"/>
            <a:ext cx="9144000" cy="1280842"/>
          </a:xfrm>
        </p:spPr>
        <p:txBody>
          <a:bodyPr/>
          <a:lstStyle/>
          <a:p>
            <a:r>
              <a:rPr lang="sk-SK" sz="1200" dirty="0" smtClean="0"/>
              <a:t>Distribuovaná počítačová infraštruktúra pre analýzu dát LHC experimentov</a:t>
            </a:r>
          </a:p>
          <a:p>
            <a:r>
              <a:rPr lang="sk-SK" sz="1200" dirty="0" smtClean="0"/>
              <a:t>Riadená spoločne medzi spolupracujúcimi experimentami a pripojenými počítačovými centrami</a:t>
            </a:r>
          </a:p>
          <a:p>
            <a:r>
              <a:rPr lang="sk-SK" sz="1200" dirty="0" smtClean="0"/>
              <a:t>Výpočtové prostriedky sú distribuované z finančných a sociologických dôvodov</a:t>
            </a:r>
            <a:endParaRPr lang="en-GB" sz="1200" dirty="0"/>
          </a:p>
          <a:p>
            <a:r>
              <a:rPr lang="sk-SK" sz="1200" dirty="0" smtClean="0"/>
              <a:t>Našou úlohou je dohliadať na to, aby sa sprístupnené prostriedky využívali efektívne bez ohľadu na to, kde sa nachádzajú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92B4435-0574-4DED-AB40-73A23E4DA336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9174" y="867251"/>
            <a:ext cx="10128944" cy="317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06017" y="5026548"/>
            <a:ext cx="20826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/>
              <a:t>Tier-0</a:t>
            </a:r>
            <a:r>
              <a:rPr lang="en-US" sz="1200" dirty="0" smtClean="0"/>
              <a:t> (CERN):</a:t>
            </a:r>
            <a:endParaRPr lang="sk-SK" sz="1200" dirty="0" smtClean="0"/>
          </a:p>
          <a:p>
            <a:pPr marL="85725">
              <a:buFont typeface="Arial" pitchFamily="34" charset="0"/>
              <a:buChar char="•"/>
            </a:pPr>
            <a:r>
              <a:rPr lang="en-GB" sz="1200" dirty="0" smtClean="0">
                <a:latin typeface="Arial" pitchFamily="34" charset="0"/>
              </a:rPr>
              <a:t> </a:t>
            </a:r>
            <a:r>
              <a:rPr lang="sk-SK" sz="1200" dirty="0" smtClean="0"/>
              <a:t>Zaznamenávanie dát</a:t>
            </a:r>
            <a:endParaRPr lang="en-GB" sz="1200" dirty="0" smtClean="0">
              <a:latin typeface="Arial" pitchFamily="34" charset="0"/>
            </a:endParaRPr>
          </a:p>
          <a:p>
            <a:pPr marL="85725">
              <a:buFont typeface="Arial" pitchFamily="34" charset="0"/>
              <a:buChar char="•"/>
            </a:pPr>
            <a:r>
              <a:rPr lang="en-GB" sz="1200" dirty="0" smtClean="0">
                <a:latin typeface="Arial" pitchFamily="34" charset="0"/>
              </a:rPr>
              <a:t> </a:t>
            </a:r>
            <a:r>
              <a:rPr lang="sk-SK" sz="1200" dirty="0" smtClean="0"/>
              <a:t>Počiatočná rekonštrukcia</a:t>
            </a:r>
            <a:endParaRPr lang="en-GB" sz="1200" dirty="0" smtClean="0">
              <a:latin typeface="Arial" pitchFamily="34" charset="0"/>
            </a:endParaRPr>
          </a:p>
          <a:p>
            <a:pPr marL="85725">
              <a:buFont typeface="Arial" pitchFamily="34" charset="0"/>
              <a:buChar char="•"/>
            </a:pPr>
            <a:r>
              <a:rPr lang="en-GB" sz="1200" dirty="0" smtClean="0">
                <a:latin typeface="Arial" pitchFamily="34" charset="0"/>
              </a:rPr>
              <a:t> </a:t>
            </a:r>
            <a:r>
              <a:rPr lang="sk-SK" sz="1200" dirty="0"/>
              <a:t>Distribúcia dát</a:t>
            </a:r>
          </a:p>
          <a:p>
            <a:pPr marL="85725">
              <a:buFont typeface="Arial" pitchFamily="34" charset="0"/>
              <a:buChar char="•"/>
            </a:pPr>
            <a:r>
              <a:rPr lang="en-US" sz="1200" dirty="0" smtClean="0"/>
              <a:t> </a:t>
            </a:r>
            <a:r>
              <a:rPr lang="sk-SK" sz="1200" dirty="0" smtClean="0"/>
              <a:t>Archivácia</a:t>
            </a:r>
            <a:endParaRPr lang="en-GB" sz="1200" dirty="0">
              <a:latin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63741" y="5026548"/>
            <a:ext cx="20528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/>
              <a:t>Tier-1</a:t>
            </a:r>
            <a:r>
              <a:rPr lang="en-US" sz="1200" dirty="0" smtClean="0"/>
              <a:t> (12 </a:t>
            </a:r>
            <a:r>
              <a:rPr lang="en-US" sz="1200" dirty="0" err="1" smtClean="0"/>
              <a:t>centier</a:t>
            </a:r>
            <a:r>
              <a:rPr lang="en-US" sz="1200" dirty="0" smtClean="0"/>
              <a:t> + </a:t>
            </a:r>
            <a:r>
              <a:rPr lang="en-US" sz="1200" dirty="0" err="1" smtClean="0"/>
              <a:t>Rusko</a:t>
            </a:r>
            <a:r>
              <a:rPr lang="en-US" sz="1200" dirty="0" smtClean="0"/>
              <a:t>):</a:t>
            </a:r>
          </a:p>
          <a:p>
            <a:pPr marL="85725">
              <a:buFont typeface="Arial" pitchFamily="34" charset="0"/>
              <a:buChar char="•"/>
            </a:pPr>
            <a:r>
              <a:rPr lang="en-GB" sz="1200" dirty="0" smtClean="0">
                <a:latin typeface="Arial" pitchFamily="34" charset="0"/>
              </a:rPr>
              <a:t> </a:t>
            </a:r>
            <a:r>
              <a:rPr lang="sk-SK" sz="1200" dirty="0"/>
              <a:t>Ďalšie spracovanie</a:t>
            </a:r>
            <a:endParaRPr lang="en-GB" sz="1200" dirty="0" smtClean="0">
              <a:latin typeface="Arial" pitchFamily="34" charset="0"/>
            </a:endParaRPr>
          </a:p>
          <a:p>
            <a:pPr marL="85725">
              <a:buFont typeface="Arial" pitchFamily="34" charset="0"/>
              <a:buChar char="•"/>
            </a:pPr>
            <a:r>
              <a:rPr lang="en-GB" sz="1200" dirty="0" smtClean="0">
                <a:latin typeface="Arial" pitchFamily="34" charset="0"/>
              </a:rPr>
              <a:t> </a:t>
            </a:r>
            <a:r>
              <a:rPr lang="sk-SK" sz="1200" dirty="0"/>
              <a:t>Analýza</a:t>
            </a:r>
            <a:endParaRPr lang="en-GB" sz="1200" dirty="0" smtClean="0">
              <a:latin typeface="Arial" pitchFamily="34" charset="0"/>
            </a:endParaRPr>
          </a:p>
          <a:p>
            <a:pPr marL="85725">
              <a:buFont typeface="Arial" pitchFamily="34" charset="0"/>
              <a:buChar char="•"/>
            </a:pPr>
            <a:r>
              <a:rPr lang="en-GB" sz="1200" dirty="0" smtClean="0">
                <a:latin typeface="Arial" pitchFamily="34" charset="0"/>
              </a:rPr>
              <a:t> </a:t>
            </a:r>
            <a:r>
              <a:rPr lang="sk-SK" sz="1200" dirty="0" smtClean="0"/>
              <a:t>Archivácia</a:t>
            </a:r>
            <a:endParaRPr lang="sk-SK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797164" y="5026548"/>
            <a:ext cx="2418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/>
              <a:t>Tier-2 </a:t>
            </a:r>
            <a:r>
              <a:rPr lang="en-US" sz="1200" dirty="0" smtClean="0"/>
              <a:t>(~140 </a:t>
            </a:r>
            <a:r>
              <a:rPr lang="en-US" sz="1200" dirty="0" err="1" smtClean="0"/>
              <a:t>centier</a:t>
            </a:r>
            <a:r>
              <a:rPr lang="en-US" sz="1200" dirty="0" smtClean="0"/>
              <a:t>):</a:t>
            </a:r>
          </a:p>
          <a:p>
            <a:pPr marL="85725">
              <a:buFont typeface="Arial" pitchFamily="34" charset="0"/>
              <a:buChar char="•"/>
            </a:pPr>
            <a:r>
              <a:rPr lang="en-GB" sz="1200" dirty="0">
                <a:latin typeface="Arial" pitchFamily="34" charset="0"/>
              </a:rPr>
              <a:t> </a:t>
            </a:r>
            <a:r>
              <a:rPr lang="sk-SK" sz="1200" dirty="0"/>
              <a:t>Simulácia</a:t>
            </a:r>
            <a:endParaRPr lang="en-GB" sz="1200" dirty="0">
              <a:latin typeface="Arial" pitchFamily="34" charset="0"/>
            </a:endParaRPr>
          </a:p>
          <a:p>
            <a:pPr marL="85725">
              <a:buFont typeface="Arial" pitchFamily="34" charset="0"/>
              <a:buChar char="•"/>
            </a:pPr>
            <a:r>
              <a:rPr lang="en-GB" sz="1200" dirty="0">
                <a:latin typeface="Arial" pitchFamily="34" charset="0"/>
              </a:rPr>
              <a:t> </a:t>
            </a:r>
            <a:r>
              <a:rPr lang="sk-SK" sz="1200" dirty="0"/>
              <a:t>Analýza koncovými </a:t>
            </a:r>
            <a:r>
              <a:rPr lang="sk-SK" sz="1200" dirty="0" smtClean="0"/>
              <a:t>užívateľmi</a:t>
            </a:r>
            <a:endParaRPr lang="en-GB" sz="1200" dirty="0">
              <a:latin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88219" y="5930415"/>
            <a:ext cx="40108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GB" sz="1200" dirty="0" smtClean="0">
                <a:latin typeface="Arial" pitchFamily="34" charset="0"/>
              </a:rPr>
              <a:t>~160 </a:t>
            </a:r>
            <a:r>
              <a:rPr lang="en-GB" sz="1200" dirty="0" err="1" smtClean="0">
                <a:latin typeface="Arial" pitchFamily="34" charset="0"/>
              </a:rPr>
              <a:t>organiz</a:t>
            </a:r>
            <a:r>
              <a:rPr lang="sk-SK" sz="1200" dirty="0" smtClean="0">
                <a:latin typeface="Arial" pitchFamily="34" charset="0"/>
              </a:rPr>
              <a:t>ácií v 35 krajinách</a:t>
            </a:r>
            <a:endParaRPr lang="en-GB" sz="1200" dirty="0">
              <a:latin typeface="Arial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n-GB" sz="1200" dirty="0" smtClean="0">
                <a:latin typeface="Arial" pitchFamily="34" charset="0"/>
              </a:rPr>
              <a:t>300</a:t>
            </a:r>
            <a:r>
              <a:rPr lang="sk-SK" sz="1200" dirty="0" smtClean="0">
                <a:latin typeface="Arial" pitchFamily="34" charset="0"/>
              </a:rPr>
              <a:t> </a:t>
            </a:r>
            <a:r>
              <a:rPr lang="en-GB" sz="1200" dirty="0" smtClean="0">
                <a:latin typeface="Arial" pitchFamily="34" charset="0"/>
              </a:rPr>
              <a:t>000 </a:t>
            </a:r>
            <a:r>
              <a:rPr lang="sk-SK" sz="1200" dirty="0" smtClean="0">
                <a:latin typeface="Arial" pitchFamily="34" charset="0"/>
              </a:rPr>
              <a:t>jadier procesorov, 200 PB úložného priestoru</a:t>
            </a:r>
            <a:endParaRPr lang="en-GB" sz="1200" dirty="0">
              <a:latin typeface="Arial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n-GB" sz="1200" dirty="0" smtClean="0">
                <a:latin typeface="Arial" pitchFamily="34" charset="0"/>
              </a:rPr>
              <a:t>2 </a:t>
            </a:r>
            <a:r>
              <a:rPr lang="sk-SK" sz="1200" dirty="0" smtClean="0">
                <a:latin typeface="Arial" pitchFamily="34" charset="0"/>
              </a:rPr>
              <a:t>miliónov úloh </a:t>
            </a:r>
            <a:r>
              <a:rPr lang="en-GB" sz="1200" dirty="0" smtClean="0">
                <a:latin typeface="Arial" pitchFamily="34" charset="0"/>
              </a:rPr>
              <a:t>/</a:t>
            </a:r>
            <a:r>
              <a:rPr lang="sk-SK" sz="1200" dirty="0" smtClean="0">
                <a:latin typeface="Arial" pitchFamily="34" charset="0"/>
              </a:rPr>
              <a:t> deň</a:t>
            </a:r>
            <a:endParaRPr lang="en-GB" sz="1200" dirty="0">
              <a:latin typeface="Arial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n-GB" sz="1200" dirty="0">
                <a:latin typeface="Arial" pitchFamily="34" charset="0"/>
              </a:rPr>
              <a:t>10 </a:t>
            </a:r>
            <a:r>
              <a:rPr lang="en-GB" sz="1200" dirty="0" smtClean="0">
                <a:latin typeface="Arial" pitchFamily="34" charset="0"/>
              </a:rPr>
              <a:t>Gb/s </a:t>
            </a:r>
            <a:r>
              <a:rPr lang="sk-SK" sz="1200" dirty="0" smtClean="0">
                <a:latin typeface="Arial" pitchFamily="34" charset="0"/>
              </a:rPr>
              <a:t>sieťové linky</a:t>
            </a:r>
            <a:endParaRPr lang="en-GB" sz="1200" dirty="0">
              <a:latin typeface="Arial" pitchFamily="34" charset="0"/>
            </a:endParaRPr>
          </a:p>
          <a:p>
            <a:pPr marL="85725">
              <a:buFont typeface="Arial" pitchFamily="34" charset="0"/>
              <a:buChar char="•"/>
            </a:pPr>
            <a:endParaRPr lang="en-GB" sz="12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37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Rekonštrukcia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E92B4435-0574-4DED-AB40-73A23E4DA336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9378"/>
            <a:ext cx="4349570" cy="2001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215" y="4139219"/>
            <a:ext cx="4349570" cy="2001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431" y="1519380"/>
            <a:ext cx="4349569" cy="2001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740409" y="6253460"/>
            <a:ext cx="3663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dirty="0" smtClean="0"/>
              <a:t>Hľadanie trajektórií častíc</a:t>
            </a:r>
            <a:endParaRPr lang="en-US" dirty="0"/>
          </a:p>
        </p:txBody>
      </p:sp>
      <p:sp>
        <p:nvSpPr>
          <p:cNvPr id="12" name="Freeform 6"/>
          <p:cNvSpPr>
            <a:spLocks noChangeArrowheads="1"/>
          </p:cNvSpPr>
          <p:nvPr/>
        </p:nvSpPr>
        <p:spPr bwMode="auto">
          <a:xfrm>
            <a:off x="596036" y="4225799"/>
            <a:ext cx="1646237" cy="1914525"/>
          </a:xfrm>
          <a:custGeom>
            <a:avLst/>
            <a:gdLst>
              <a:gd name="T0" fmla="*/ 517 w 841"/>
              <a:gd name="T1" fmla="*/ 247 h 854"/>
              <a:gd name="T2" fmla="*/ 517 w 841"/>
              <a:gd name="T3" fmla="*/ 415 h 854"/>
              <a:gd name="T4" fmla="*/ 264 w 841"/>
              <a:gd name="T5" fmla="*/ 415 h 854"/>
              <a:gd name="T6" fmla="*/ 264 w 841"/>
              <a:gd name="T7" fmla="*/ 0 h 854"/>
              <a:gd name="T8" fmla="*/ 0 w 841"/>
              <a:gd name="T9" fmla="*/ 0 h 854"/>
              <a:gd name="T10" fmla="*/ 0 w 841"/>
              <a:gd name="T11" fmla="*/ 680 h 854"/>
              <a:gd name="T12" fmla="*/ 517 w 841"/>
              <a:gd name="T13" fmla="*/ 680 h 854"/>
              <a:gd name="T14" fmla="*/ 517 w 841"/>
              <a:gd name="T15" fmla="*/ 854 h 854"/>
              <a:gd name="T16" fmla="*/ 841 w 841"/>
              <a:gd name="T17" fmla="*/ 547 h 854"/>
              <a:gd name="T18" fmla="*/ 517 w 841"/>
              <a:gd name="T19" fmla="*/ 247 h 8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41" h="854">
                <a:moveTo>
                  <a:pt x="517" y="247"/>
                </a:moveTo>
                <a:lnTo>
                  <a:pt x="517" y="415"/>
                </a:lnTo>
                <a:lnTo>
                  <a:pt x="264" y="415"/>
                </a:lnTo>
                <a:lnTo>
                  <a:pt x="264" y="0"/>
                </a:lnTo>
                <a:lnTo>
                  <a:pt x="0" y="0"/>
                </a:lnTo>
                <a:lnTo>
                  <a:pt x="0" y="680"/>
                </a:lnTo>
                <a:lnTo>
                  <a:pt x="517" y="680"/>
                </a:lnTo>
                <a:lnTo>
                  <a:pt x="517" y="854"/>
                </a:lnTo>
                <a:lnTo>
                  <a:pt x="841" y="547"/>
                </a:lnTo>
                <a:lnTo>
                  <a:pt x="517" y="247"/>
                </a:lnTo>
                <a:close/>
              </a:path>
            </a:pathLst>
          </a:custGeom>
          <a:solidFill>
            <a:srgbClr val="3465A4"/>
          </a:solidFill>
          <a:ln w="9525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" name="Freeform 6"/>
          <p:cNvSpPr>
            <a:spLocks noChangeArrowheads="1"/>
          </p:cNvSpPr>
          <p:nvPr/>
        </p:nvSpPr>
        <p:spPr bwMode="auto">
          <a:xfrm rot="16200000">
            <a:off x="7035871" y="4005075"/>
            <a:ext cx="1646237" cy="1914525"/>
          </a:xfrm>
          <a:custGeom>
            <a:avLst/>
            <a:gdLst>
              <a:gd name="T0" fmla="*/ 517 w 841"/>
              <a:gd name="T1" fmla="*/ 247 h 854"/>
              <a:gd name="T2" fmla="*/ 517 w 841"/>
              <a:gd name="T3" fmla="*/ 415 h 854"/>
              <a:gd name="T4" fmla="*/ 264 w 841"/>
              <a:gd name="T5" fmla="*/ 415 h 854"/>
              <a:gd name="T6" fmla="*/ 264 w 841"/>
              <a:gd name="T7" fmla="*/ 0 h 854"/>
              <a:gd name="T8" fmla="*/ 0 w 841"/>
              <a:gd name="T9" fmla="*/ 0 h 854"/>
              <a:gd name="T10" fmla="*/ 0 w 841"/>
              <a:gd name="T11" fmla="*/ 680 h 854"/>
              <a:gd name="T12" fmla="*/ 517 w 841"/>
              <a:gd name="T13" fmla="*/ 680 h 854"/>
              <a:gd name="T14" fmla="*/ 517 w 841"/>
              <a:gd name="T15" fmla="*/ 854 h 854"/>
              <a:gd name="T16" fmla="*/ 841 w 841"/>
              <a:gd name="T17" fmla="*/ 547 h 854"/>
              <a:gd name="T18" fmla="*/ 517 w 841"/>
              <a:gd name="T19" fmla="*/ 247 h 8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41" h="854">
                <a:moveTo>
                  <a:pt x="517" y="247"/>
                </a:moveTo>
                <a:lnTo>
                  <a:pt x="517" y="415"/>
                </a:lnTo>
                <a:lnTo>
                  <a:pt x="264" y="415"/>
                </a:lnTo>
                <a:lnTo>
                  <a:pt x="264" y="0"/>
                </a:lnTo>
                <a:lnTo>
                  <a:pt x="0" y="0"/>
                </a:lnTo>
                <a:lnTo>
                  <a:pt x="0" y="680"/>
                </a:lnTo>
                <a:lnTo>
                  <a:pt x="517" y="680"/>
                </a:lnTo>
                <a:lnTo>
                  <a:pt x="517" y="854"/>
                </a:lnTo>
                <a:lnTo>
                  <a:pt x="841" y="547"/>
                </a:lnTo>
                <a:lnTo>
                  <a:pt x="517" y="247"/>
                </a:lnTo>
                <a:close/>
              </a:path>
            </a:pathLst>
          </a:custGeom>
          <a:solidFill>
            <a:srgbClr val="3465A4"/>
          </a:solidFill>
          <a:ln w="9525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96036" y="5246435"/>
            <a:ext cx="1471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1800" dirty="0" smtClean="0">
                <a:solidFill>
                  <a:schemeClr val="bg1"/>
                </a:solidFill>
              </a:rPr>
              <a:t>Track Finder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83953" y="5354095"/>
            <a:ext cx="1343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1800" dirty="0" smtClean="0">
                <a:solidFill>
                  <a:schemeClr val="bg1"/>
                </a:solidFill>
              </a:rPr>
              <a:t>Track Fitter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57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Súhrn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sz="2400" dirty="0" err="1" smtClean="0"/>
              <a:t>Oddelenie</a:t>
            </a:r>
            <a:r>
              <a:rPr lang="en-US" sz="2400" dirty="0" smtClean="0"/>
              <a:t> I</a:t>
            </a:r>
            <a:r>
              <a:rPr lang="sk-SK" sz="2400" dirty="0" smtClean="0"/>
              <a:t>T poskytuje široké spektrum relevantných informačných služieb pre podporu výskumu v CERNe</a:t>
            </a:r>
          </a:p>
          <a:p>
            <a:r>
              <a:rPr lang="sk-SK" sz="2400" dirty="0" smtClean="0"/>
              <a:t>Dáta z detektorov sú v CERNe: zachytávané, filtrované, analyzované, distribuované a archivované</a:t>
            </a:r>
          </a:p>
          <a:p>
            <a:r>
              <a:rPr lang="sk-SK" sz="2400" dirty="0" smtClean="0"/>
              <a:t>Modernizované a distribuované počítačové centrum poskytuje optimálnu kapacitu pre počiatočnú analýzu dát</a:t>
            </a:r>
          </a:p>
          <a:p>
            <a:r>
              <a:rPr lang="sk-SK" sz="2400" dirty="0" smtClean="0"/>
              <a:t>Využíva Open Source technológie na správu mnoho tisíc </a:t>
            </a:r>
            <a:r>
              <a:rPr lang="en-US" sz="2400" dirty="0" smtClean="0"/>
              <a:t>(</a:t>
            </a:r>
            <a:r>
              <a:rPr lang="en-US" sz="2400" dirty="0" err="1" smtClean="0"/>
              <a:t>aj</a:t>
            </a:r>
            <a:r>
              <a:rPr lang="en-US" sz="2400" dirty="0" smtClean="0"/>
              <a:t> </a:t>
            </a:r>
            <a:r>
              <a:rPr lang="sk-SK" sz="2400" dirty="0" smtClean="0"/>
              <a:t>virtuálnych</a:t>
            </a:r>
            <a:r>
              <a:rPr lang="en-US" sz="2400" dirty="0" smtClean="0"/>
              <a:t>)</a:t>
            </a:r>
            <a:r>
              <a:rPr lang="sk-SK" sz="2400" dirty="0" smtClean="0"/>
              <a:t> počítačov</a:t>
            </a:r>
          </a:p>
          <a:p>
            <a:r>
              <a:rPr lang="sk-SK" sz="2400" dirty="0" smtClean="0"/>
              <a:t>Datový archív prekročil kapacitu 100 PB a </a:t>
            </a:r>
            <a:r>
              <a:rPr lang="en-US" sz="2400" smtClean="0"/>
              <a:t>na</a:t>
            </a:r>
            <a:r>
              <a:rPr lang="sk-SK" sz="2400" smtClean="0"/>
              <a:t>ďalej </a:t>
            </a:r>
            <a:r>
              <a:rPr lang="sk-SK" sz="2400" dirty="0" smtClean="0"/>
              <a:t>rastie rýchlosťou </a:t>
            </a:r>
            <a:r>
              <a:rPr lang="en-US" sz="2400" dirty="0" smtClean="0"/>
              <a:t>~</a:t>
            </a:r>
            <a:r>
              <a:rPr lang="sk-SK" sz="2400" dirty="0" smtClean="0"/>
              <a:t>40 PB za rok</a:t>
            </a:r>
          </a:p>
          <a:p>
            <a:r>
              <a:rPr lang="sk-SK" sz="2400" dirty="0" smtClean="0"/>
              <a:t>CERN je priamo prepojený s inými výskumnými centrami a univerzitami po celom svete s ktorým</a:t>
            </a:r>
            <a:r>
              <a:rPr lang="en-US" sz="2400" dirty="0" err="1" smtClean="0"/>
              <a:t>i</a:t>
            </a:r>
            <a:r>
              <a:rPr lang="sk-SK" sz="2400" dirty="0" smtClean="0"/>
              <a:t> úzko spolupracuje</a:t>
            </a:r>
            <a:endParaRPr lang="sk-SK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92B4435-0574-4DED-AB40-73A23E4DA336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6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E92B4435-0574-4DED-AB40-73A23E4DA336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09006" y="1019156"/>
            <a:ext cx="8769533" cy="5547731"/>
            <a:chOff x="1357289" y="1191035"/>
            <a:chExt cx="8923746" cy="5452675"/>
          </a:xfrm>
        </p:grpSpPr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2982641" y="1302826"/>
              <a:ext cx="3620782" cy="2949190"/>
            </a:xfrm>
            <a:prstGeom prst="ellipse">
              <a:avLst/>
            </a:prstGeom>
            <a:solidFill>
              <a:schemeClr val="accent1">
                <a:alpha val="48000"/>
              </a:schemeClr>
            </a:solidFill>
            <a:ln w="22225" algn="ctr">
              <a:solidFill>
                <a:srgbClr val="385D8A"/>
              </a:solidFill>
              <a:prstDash val="sysDot"/>
              <a:round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GB" sz="1600" dirty="0">
                <a:solidFill>
                  <a:schemeClr val="lt1"/>
                </a:solidFill>
              </a:endParaRPr>
            </a:p>
          </p:txBody>
        </p:sp>
        <p:sp>
          <p:nvSpPr>
            <p:cNvPr id="8" name="Line 95"/>
            <p:cNvSpPr>
              <a:spLocks noChangeShapeType="1"/>
            </p:cNvSpPr>
            <p:nvPr/>
          </p:nvSpPr>
          <p:spPr bwMode="auto">
            <a:xfrm>
              <a:off x="4784883" y="1875258"/>
              <a:ext cx="0" cy="2432971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600"/>
            </a:p>
          </p:txBody>
        </p:sp>
        <p:sp>
          <p:nvSpPr>
            <p:cNvPr id="9" name="Line 89"/>
            <p:cNvSpPr>
              <a:spLocks noChangeShapeType="1"/>
            </p:cNvSpPr>
            <p:nvPr/>
          </p:nvSpPr>
          <p:spPr bwMode="auto">
            <a:xfrm flipH="1">
              <a:off x="4308236" y="2643182"/>
              <a:ext cx="978143" cy="9067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600"/>
            </a:p>
          </p:txBody>
        </p:sp>
        <p:sp>
          <p:nvSpPr>
            <p:cNvPr id="10" name="Line 88"/>
            <p:cNvSpPr>
              <a:spLocks noChangeShapeType="1"/>
            </p:cNvSpPr>
            <p:nvPr/>
          </p:nvSpPr>
          <p:spPr bwMode="auto">
            <a:xfrm flipH="1">
              <a:off x="4286247" y="3429000"/>
              <a:ext cx="1000132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600"/>
            </a:p>
          </p:txBody>
        </p:sp>
        <p:sp>
          <p:nvSpPr>
            <p:cNvPr id="11" name="Text Box 13"/>
            <p:cNvSpPr txBox="1">
              <a:spLocks noChangeArrowheads="1"/>
            </p:cNvSpPr>
            <p:nvPr/>
          </p:nvSpPr>
          <p:spPr bwMode="auto">
            <a:xfrm>
              <a:off x="3741863" y="1601706"/>
              <a:ext cx="2110886" cy="32817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200" b="1" dirty="0">
                  <a:solidFill>
                    <a:schemeClr val="tx2"/>
                  </a:solidFill>
                </a:rPr>
                <a:t>Department </a:t>
              </a:r>
              <a:r>
                <a:rPr lang="en-GB" sz="1200" b="1" dirty="0" smtClean="0">
                  <a:solidFill>
                    <a:schemeClr val="tx2"/>
                  </a:solidFill>
                </a:rPr>
                <a:t>Head</a:t>
              </a:r>
              <a:endParaRPr lang="en-GB" sz="1200" b="1" dirty="0">
                <a:solidFill>
                  <a:schemeClr val="tx2"/>
                </a:solidFill>
              </a:endParaRPr>
            </a:p>
          </p:txBody>
        </p:sp>
        <p:sp>
          <p:nvSpPr>
            <p:cNvPr id="12" name="Line 99"/>
            <p:cNvSpPr>
              <a:spLocks noChangeShapeType="1"/>
            </p:cNvSpPr>
            <p:nvPr/>
          </p:nvSpPr>
          <p:spPr bwMode="auto">
            <a:xfrm>
              <a:off x="1861756" y="4293924"/>
              <a:ext cx="0" cy="453678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600"/>
            </a:p>
          </p:txBody>
        </p:sp>
        <p:sp>
          <p:nvSpPr>
            <p:cNvPr id="13" name="Text Box 53"/>
            <p:cNvSpPr txBox="1">
              <a:spLocks noChangeAspect="1" noChangeArrowheads="1"/>
            </p:cNvSpPr>
            <p:nvPr/>
          </p:nvSpPr>
          <p:spPr bwMode="auto">
            <a:xfrm>
              <a:off x="1357289" y="4647414"/>
              <a:ext cx="1083895" cy="77855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46800" rIns="46800" anchor="ctr"/>
            <a:lstStyle/>
            <a:p>
              <a:pPr algn="ctr"/>
              <a:r>
                <a:rPr lang="en-GB" sz="900" b="1" dirty="0">
                  <a:solidFill>
                    <a:schemeClr val="tx2"/>
                  </a:solidFill>
                </a:rPr>
                <a:t>Communication </a:t>
              </a:r>
              <a:r>
                <a:rPr lang="en-GB" sz="900" b="1" dirty="0" smtClean="0">
                  <a:solidFill>
                    <a:schemeClr val="tx2"/>
                  </a:solidFill>
                </a:rPr>
                <a:t>Systems</a:t>
              </a:r>
              <a:endParaRPr lang="en-US" sz="900" dirty="0"/>
            </a:p>
          </p:txBody>
        </p:sp>
        <p:sp>
          <p:nvSpPr>
            <p:cNvPr id="14" name="Line 100"/>
            <p:cNvSpPr>
              <a:spLocks noChangeShapeType="1"/>
            </p:cNvSpPr>
            <p:nvPr/>
          </p:nvSpPr>
          <p:spPr bwMode="auto">
            <a:xfrm>
              <a:off x="3324033" y="4293924"/>
              <a:ext cx="0" cy="453678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600"/>
            </a:p>
          </p:txBody>
        </p:sp>
        <p:sp>
          <p:nvSpPr>
            <p:cNvPr id="15" name="Text Box 59"/>
            <p:cNvSpPr txBox="1">
              <a:spLocks noChangeAspect="1" noChangeArrowheads="1"/>
            </p:cNvSpPr>
            <p:nvPr/>
          </p:nvSpPr>
          <p:spPr bwMode="auto">
            <a:xfrm>
              <a:off x="7246745" y="4653056"/>
              <a:ext cx="986834" cy="77290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46800" rIns="46800" anchor="ctr"/>
            <a:lstStyle/>
            <a:p>
              <a:pPr algn="ctr">
                <a:spcBef>
                  <a:spcPct val="50000"/>
                </a:spcBef>
              </a:pPr>
              <a:r>
                <a:rPr lang="en-US" sz="900" b="1" dirty="0">
                  <a:solidFill>
                    <a:schemeClr val="tx2"/>
                  </a:solidFill>
                </a:rPr>
                <a:t>Departmental </a:t>
              </a:r>
              <a:r>
                <a:rPr lang="en-US" sz="900" b="1" dirty="0" smtClean="0">
                  <a:solidFill>
                    <a:schemeClr val="tx2"/>
                  </a:solidFill>
                </a:rPr>
                <a:t>Infrastructure</a:t>
              </a:r>
              <a:endParaRPr lang="en-US" sz="900" dirty="0">
                <a:solidFill>
                  <a:schemeClr val="tx2"/>
                </a:solidFill>
              </a:endParaRPr>
            </a:p>
          </p:txBody>
        </p:sp>
        <p:sp>
          <p:nvSpPr>
            <p:cNvPr id="16" name="Line 101"/>
            <p:cNvSpPr>
              <a:spLocks noChangeShapeType="1"/>
            </p:cNvSpPr>
            <p:nvPr/>
          </p:nvSpPr>
          <p:spPr bwMode="auto">
            <a:xfrm>
              <a:off x="4784883" y="4311091"/>
              <a:ext cx="0" cy="389275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600"/>
            </a:p>
          </p:txBody>
        </p:sp>
        <p:sp>
          <p:nvSpPr>
            <p:cNvPr id="17" name="Text Box 60"/>
            <p:cNvSpPr txBox="1">
              <a:spLocks noChangeAspect="1" noChangeArrowheads="1"/>
            </p:cNvSpPr>
            <p:nvPr/>
          </p:nvSpPr>
          <p:spPr bwMode="auto">
            <a:xfrm>
              <a:off x="4287306" y="4647414"/>
              <a:ext cx="986835" cy="77855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46800" rIns="46800" anchor="ctr"/>
            <a:lstStyle/>
            <a:p>
              <a:pPr algn="ctr">
                <a:spcBef>
                  <a:spcPct val="50000"/>
                </a:spcBef>
              </a:pPr>
              <a:r>
                <a:rPr lang="en-GB" sz="900" b="1" dirty="0">
                  <a:solidFill>
                    <a:schemeClr val="tx2"/>
                  </a:solidFill>
                </a:rPr>
                <a:t>Database </a:t>
              </a:r>
              <a:r>
                <a:rPr lang="en-GB" sz="900" b="1" dirty="0" smtClean="0">
                  <a:solidFill>
                    <a:schemeClr val="tx2"/>
                  </a:solidFill>
                </a:rPr>
                <a:t>Services</a:t>
              </a:r>
              <a:endParaRPr lang="en-US" sz="900" dirty="0"/>
            </a:p>
          </p:txBody>
        </p:sp>
        <p:sp>
          <p:nvSpPr>
            <p:cNvPr id="18" name="Line 94"/>
            <p:cNvSpPr>
              <a:spLocks noChangeShapeType="1"/>
            </p:cNvSpPr>
            <p:nvPr/>
          </p:nvSpPr>
          <p:spPr bwMode="auto">
            <a:xfrm>
              <a:off x="2581134" y="4293924"/>
              <a:ext cx="0" cy="149270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600"/>
            </a:p>
          </p:txBody>
        </p:sp>
        <p:sp>
          <p:nvSpPr>
            <p:cNvPr id="19" name="Text Box 66"/>
            <p:cNvSpPr txBox="1">
              <a:spLocks noChangeAspect="1" noChangeArrowheads="1"/>
            </p:cNvSpPr>
            <p:nvPr/>
          </p:nvSpPr>
          <p:spPr bwMode="auto">
            <a:xfrm>
              <a:off x="2089101" y="5750837"/>
              <a:ext cx="986836" cy="89287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46800" rIns="46800" anchor="ctr"/>
            <a:lstStyle/>
            <a:p>
              <a:pPr algn="ctr">
                <a:spcBef>
                  <a:spcPct val="50000"/>
                </a:spcBef>
              </a:pPr>
              <a:r>
                <a:rPr lang="en-US" sz="900" b="1" dirty="0">
                  <a:solidFill>
                    <a:schemeClr val="tx2"/>
                  </a:solidFill>
                </a:rPr>
                <a:t>Computing </a:t>
              </a:r>
              <a:r>
                <a:rPr lang="en-US" sz="900" b="1" dirty="0" smtClean="0">
                  <a:solidFill>
                    <a:schemeClr val="tx2"/>
                  </a:solidFill>
                </a:rPr>
                <a:t>Facilities</a:t>
              </a:r>
              <a:endParaRPr lang="en-US" sz="900" dirty="0">
                <a:solidFill>
                  <a:schemeClr val="tx2"/>
                </a:solidFill>
              </a:endParaRPr>
            </a:p>
          </p:txBody>
        </p:sp>
        <p:sp>
          <p:nvSpPr>
            <p:cNvPr id="20" name="Line 96"/>
            <p:cNvSpPr>
              <a:spLocks noChangeShapeType="1"/>
            </p:cNvSpPr>
            <p:nvPr/>
          </p:nvSpPr>
          <p:spPr bwMode="auto">
            <a:xfrm>
              <a:off x="5512535" y="4293924"/>
              <a:ext cx="0" cy="149270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600"/>
            </a:p>
          </p:txBody>
        </p:sp>
        <p:sp>
          <p:nvSpPr>
            <p:cNvPr id="21" name="Line 97"/>
            <p:cNvSpPr>
              <a:spLocks noChangeShapeType="1"/>
            </p:cNvSpPr>
            <p:nvPr/>
          </p:nvSpPr>
          <p:spPr bwMode="auto">
            <a:xfrm>
              <a:off x="6980316" y="4293924"/>
              <a:ext cx="0" cy="149270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600"/>
            </a:p>
          </p:txBody>
        </p:sp>
        <p:sp>
          <p:nvSpPr>
            <p:cNvPr id="22" name="Text Box 69"/>
            <p:cNvSpPr txBox="1">
              <a:spLocks noChangeAspect="1" noChangeArrowheads="1"/>
            </p:cNvSpPr>
            <p:nvPr/>
          </p:nvSpPr>
          <p:spPr bwMode="auto">
            <a:xfrm>
              <a:off x="5017734" y="5742277"/>
              <a:ext cx="986836" cy="9014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46800" rIns="46800" anchor="ctr"/>
            <a:lstStyle/>
            <a:p>
              <a:pPr algn="ctr"/>
              <a:r>
                <a:rPr lang="en-GB" sz="900" b="1" dirty="0">
                  <a:solidFill>
                    <a:schemeClr val="tx2"/>
                  </a:solidFill>
                </a:rPr>
                <a:t>Operating Systems &amp; Infrastructure</a:t>
              </a:r>
              <a:br>
                <a:rPr lang="en-GB" sz="900" b="1" dirty="0">
                  <a:solidFill>
                    <a:schemeClr val="tx2"/>
                  </a:solidFill>
                </a:rPr>
              </a:br>
              <a:r>
                <a:rPr lang="en-GB" sz="900" b="1" dirty="0" smtClean="0">
                  <a:solidFill>
                    <a:schemeClr val="tx2"/>
                  </a:solidFill>
                </a:rPr>
                <a:t>Services</a:t>
              </a:r>
              <a:endParaRPr lang="en-GB" sz="900" b="1" dirty="0">
                <a:solidFill>
                  <a:schemeClr val="tx2"/>
                </a:solidFill>
              </a:endParaRPr>
            </a:p>
          </p:txBody>
        </p:sp>
        <p:sp>
          <p:nvSpPr>
            <p:cNvPr id="23" name="Text Box 77"/>
            <p:cNvSpPr txBox="1">
              <a:spLocks noChangeArrowheads="1"/>
            </p:cNvSpPr>
            <p:nvPr/>
          </p:nvSpPr>
          <p:spPr bwMode="auto">
            <a:xfrm>
              <a:off x="3400073" y="3018050"/>
              <a:ext cx="1100489" cy="7105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46800" rIns="46800" anchor="ctr"/>
            <a:lstStyle/>
            <a:p>
              <a:pPr algn="ctr">
                <a:spcBef>
                  <a:spcPct val="50000"/>
                </a:spcBef>
              </a:pPr>
              <a:r>
                <a:rPr lang="it-IT" sz="1050" b="1" dirty="0">
                  <a:solidFill>
                    <a:schemeClr val="tx2"/>
                  </a:solidFill>
                </a:rPr>
                <a:t>Externally Funded </a:t>
              </a:r>
              <a:r>
                <a:rPr lang="it-IT" sz="1050" b="1" dirty="0" smtClean="0">
                  <a:solidFill>
                    <a:schemeClr val="tx2"/>
                  </a:solidFill>
                </a:rPr>
                <a:t>Projects</a:t>
              </a:r>
              <a:endParaRPr 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24" name="Text Box 78"/>
            <p:cNvSpPr txBox="1">
              <a:spLocks noChangeArrowheads="1"/>
            </p:cNvSpPr>
            <p:nvPr/>
          </p:nvSpPr>
          <p:spPr bwMode="auto">
            <a:xfrm>
              <a:off x="3400073" y="2357430"/>
              <a:ext cx="1100489" cy="58534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46800" rIns="46800" anchor="ctr"/>
            <a:lstStyle/>
            <a:p>
              <a:pPr algn="ctr">
                <a:spcBef>
                  <a:spcPct val="50000"/>
                </a:spcBef>
              </a:pPr>
              <a:r>
                <a:rPr lang="it-IT" sz="1050" b="1" dirty="0">
                  <a:solidFill>
                    <a:schemeClr val="tx2"/>
                  </a:solidFill>
                </a:rPr>
                <a:t>Deputy </a:t>
              </a:r>
              <a:r>
                <a:rPr lang="it-IT" sz="1050" b="1" dirty="0" smtClean="0">
                  <a:solidFill>
                    <a:schemeClr val="tx2"/>
                  </a:solidFill>
                </a:rPr>
                <a:t>Head</a:t>
              </a:r>
              <a:endParaRPr lang="it-IT" sz="1050" b="1" dirty="0">
                <a:solidFill>
                  <a:schemeClr val="tx2"/>
                </a:solidFill>
              </a:endParaRPr>
            </a:p>
          </p:txBody>
        </p:sp>
        <p:sp>
          <p:nvSpPr>
            <p:cNvPr id="25" name="Text Box 79"/>
            <p:cNvSpPr txBox="1">
              <a:spLocks noChangeArrowheads="1"/>
            </p:cNvSpPr>
            <p:nvPr/>
          </p:nvSpPr>
          <p:spPr bwMode="auto">
            <a:xfrm>
              <a:off x="5072066" y="2357430"/>
              <a:ext cx="1100489" cy="58534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46800" rIns="46800" anchor="ctr"/>
            <a:lstStyle/>
            <a:p>
              <a:pPr algn="ctr">
                <a:spcBef>
                  <a:spcPct val="50000"/>
                </a:spcBef>
              </a:pPr>
              <a:r>
                <a:rPr lang="it-IT" sz="1050" b="1" dirty="0">
                  <a:solidFill>
                    <a:schemeClr val="tx2"/>
                  </a:solidFill>
                </a:rPr>
                <a:t>Planning </a:t>
              </a:r>
              <a:r>
                <a:rPr lang="it-IT" sz="1050" b="1" dirty="0" smtClean="0">
                  <a:solidFill>
                    <a:schemeClr val="tx2"/>
                  </a:solidFill>
                </a:rPr>
                <a:t>Officer</a:t>
              </a:r>
              <a:endParaRPr lang="it-IT" sz="1050" b="1" dirty="0">
                <a:solidFill>
                  <a:schemeClr val="tx2"/>
                </a:solidFill>
              </a:endParaRPr>
            </a:p>
          </p:txBody>
        </p:sp>
        <p:sp>
          <p:nvSpPr>
            <p:cNvPr id="26" name="Text Box 80"/>
            <p:cNvSpPr txBox="1">
              <a:spLocks noChangeArrowheads="1"/>
            </p:cNvSpPr>
            <p:nvPr/>
          </p:nvSpPr>
          <p:spPr bwMode="auto">
            <a:xfrm>
              <a:off x="5072066" y="3018051"/>
              <a:ext cx="1100489" cy="71054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46800" rIns="46800" anchor="ctr"/>
            <a:lstStyle/>
            <a:p>
              <a:pPr algn="ctr">
                <a:spcBef>
                  <a:spcPct val="50000"/>
                </a:spcBef>
              </a:pPr>
              <a:r>
                <a:rPr lang="it-IT" sz="1050" b="1" dirty="0" smtClean="0">
                  <a:solidFill>
                    <a:schemeClr val="tx2"/>
                  </a:solidFill>
                </a:rPr>
                <a:t>WLCG</a:t>
              </a:r>
              <a:endParaRPr lang="it-IT" sz="1050" b="1" dirty="0"/>
            </a:p>
          </p:txBody>
        </p:sp>
        <p:sp>
          <p:nvSpPr>
            <p:cNvPr id="27" name="Line 107"/>
            <p:cNvSpPr>
              <a:spLocks noChangeShapeType="1"/>
            </p:cNvSpPr>
            <p:nvPr/>
          </p:nvSpPr>
          <p:spPr bwMode="auto">
            <a:xfrm>
              <a:off x="4036440" y="4293924"/>
              <a:ext cx="0" cy="149270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600"/>
            </a:p>
          </p:txBody>
        </p:sp>
        <p:sp>
          <p:nvSpPr>
            <p:cNvPr id="28" name="Text Box 108"/>
            <p:cNvSpPr txBox="1">
              <a:spLocks noChangeAspect="1" noChangeArrowheads="1"/>
            </p:cNvSpPr>
            <p:nvPr/>
          </p:nvSpPr>
          <p:spPr bwMode="auto">
            <a:xfrm>
              <a:off x="3544407" y="5750837"/>
              <a:ext cx="986836" cy="89287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46800" rIns="46800" anchor="ctr"/>
            <a:lstStyle/>
            <a:p>
              <a:pPr algn="ctr">
                <a:spcBef>
                  <a:spcPct val="50000"/>
                </a:spcBef>
              </a:pPr>
              <a:r>
                <a:rPr lang="en-GB" sz="900" b="1" dirty="0">
                  <a:solidFill>
                    <a:schemeClr val="tx2"/>
                  </a:solidFill>
                </a:rPr>
                <a:t>Data &amp; Storage Services </a:t>
              </a:r>
              <a:endParaRPr lang="en-US" sz="900" dirty="0">
                <a:solidFill>
                  <a:schemeClr val="tx2"/>
                </a:solidFill>
              </a:endParaRPr>
            </a:p>
          </p:txBody>
        </p:sp>
        <p:sp>
          <p:nvSpPr>
            <p:cNvPr id="29" name="Line 102"/>
            <p:cNvSpPr>
              <a:spLocks noChangeShapeType="1"/>
            </p:cNvSpPr>
            <p:nvPr/>
          </p:nvSpPr>
          <p:spPr bwMode="auto">
            <a:xfrm>
              <a:off x="6257277" y="4293924"/>
              <a:ext cx="0" cy="422192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600"/>
            </a:p>
          </p:txBody>
        </p:sp>
        <p:sp>
          <p:nvSpPr>
            <p:cNvPr id="30" name="Text Box 63"/>
            <p:cNvSpPr txBox="1">
              <a:spLocks noChangeAspect="1" noChangeArrowheads="1"/>
            </p:cNvSpPr>
            <p:nvPr/>
          </p:nvSpPr>
          <p:spPr bwMode="auto">
            <a:xfrm>
              <a:off x="5769403" y="4647414"/>
              <a:ext cx="986835" cy="77855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46800" rIns="46800" anchor="ctr"/>
            <a:lstStyle/>
            <a:p>
              <a:pPr algn="ctr">
                <a:spcBef>
                  <a:spcPct val="50000"/>
                </a:spcBef>
              </a:pPr>
              <a:r>
                <a:rPr lang="fr-FR" sz="900" b="1" dirty="0">
                  <a:solidFill>
                    <a:schemeClr val="tx2"/>
                  </a:solidFill>
                </a:rPr>
                <a:t>Collaboration </a:t>
              </a:r>
              <a:br>
                <a:rPr lang="fr-FR" sz="900" b="1" dirty="0">
                  <a:solidFill>
                    <a:schemeClr val="tx2"/>
                  </a:solidFill>
                </a:rPr>
              </a:br>
              <a:r>
                <a:rPr lang="fr-FR" sz="900" b="1" dirty="0">
                  <a:solidFill>
                    <a:schemeClr val="tx2"/>
                  </a:solidFill>
                </a:rPr>
                <a:t>&amp; Information</a:t>
              </a:r>
              <a:br>
                <a:rPr lang="fr-FR" sz="900" b="1" dirty="0">
                  <a:solidFill>
                    <a:schemeClr val="tx2"/>
                  </a:solidFill>
                </a:rPr>
              </a:br>
              <a:r>
                <a:rPr lang="fr-FR" sz="900" b="1" dirty="0">
                  <a:solidFill>
                    <a:schemeClr val="tx2"/>
                  </a:solidFill>
                </a:rPr>
                <a:t>Services</a:t>
              </a:r>
              <a:r>
                <a:rPr lang="fr-FR" sz="900" dirty="0">
                  <a:solidFill>
                    <a:schemeClr val="tx2"/>
                  </a:solidFill>
                </a:rPr>
                <a:t> </a:t>
              </a:r>
              <a:endParaRPr lang="en-US" sz="900" dirty="0">
                <a:solidFill>
                  <a:schemeClr val="tx2"/>
                </a:solidFill>
              </a:endParaRPr>
            </a:p>
          </p:txBody>
        </p:sp>
        <p:cxnSp>
          <p:nvCxnSpPr>
            <p:cNvPr id="31" name="AutoShape 50"/>
            <p:cNvCxnSpPr>
              <a:cxnSpLocks noChangeShapeType="1"/>
              <a:endCxn id="32" idx="0"/>
            </p:cNvCxnSpPr>
            <p:nvPr/>
          </p:nvCxnSpPr>
          <p:spPr bwMode="auto">
            <a:xfrm>
              <a:off x="1861756" y="4293926"/>
              <a:ext cx="5878406" cy="7151"/>
            </a:xfrm>
            <a:prstGeom prst="straightConnector1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</p:spPr>
        </p:cxnSp>
        <p:sp>
          <p:nvSpPr>
            <p:cNvPr id="32" name="Line 97"/>
            <p:cNvSpPr>
              <a:spLocks noChangeShapeType="1"/>
            </p:cNvSpPr>
            <p:nvPr/>
          </p:nvSpPr>
          <p:spPr bwMode="auto">
            <a:xfrm flipH="1">
              <a:off x="7740162" y="4301077"/>
              <a:ext cx="0" cy="354935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600"/>
            </a:p>
          </p:txBody>
        </p:sp>
        <p:sp>
          <p:nvSpPr>
            <p:cNvPr id="33" name="Text Box 69"/>
            <p:cNvSpPr txBox="1">
              <a:spLocks noChangeAspect="1" noChangeArrowheads="1"/>
            </p:cNvSpPr>
            <p:nvPr/>
          </p:nvSpPr>
          <p:spPr bwMode="auto">
            <a:xfrm>
              <a:off x="2851391" y="4656012"/>
              <a:ext cx="986835" cy="77855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46800" rIns="46800" anchor="ctr"/>
            <a:lstStyle/>
            <a:p>
              <a:pPr algn="ctr"/>
              <a:r>
                <a:rPr lang="en-GB" sz="900" b="1" dirty="0">
                  <a:solidFill>
                    <a:schemeClr val="tx2"/>
                  </a:solidFill>
                </a:rPr>
                <a:t>Platform &amp; Engineering </a:t>
              </a:r>
              <a:r>
                <a:rPr lang="en-GB" sz="900" b="1" dirty="0" smtClean="0">
                  <a:solidFill>
                    <a:schemeClr val="tx2"/>
                  </a:solidFill>
                </a:rPr>
                <a:t>Services</a:t>
              </a:r>
              <a:endParaRPr lang="en-GB" sz="900" b="1" dirty="0">
                <a:solidFill>
                  <a:schemeClr val="tx2"/>
                </a:solidFill>
              </a:endParaRPr>
            </a:p>
          </p:txBody>
        </p:sp>
        <p:sp>
          <p:nvSpPr>
            <p:cNvPr id="34" name="Text Box 68"/>
            <p:cNvSpPr txBox="1">
              <a:spLocks noChangeAspect="1" noChangeArrowheads="1"/>
            </p:cNvSpPr>
            <p:nvPr/>
          </p:nvSpPr>
          <p:spPr bwMode="auto">
            <a:xfrm>
              <a:off x="6516027" y="5742277"/>
              <a:ext cx="986836" cy="9014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46800" rIns="46800" anchor="ctr"/>
            <a:lstStyle/>
            <a:p>
              <a:pPr algn="ctr"/>
              <a:r>
                <a:rPr lang="en-GB" sz="900" b="1" dirty="0" smtClean="0">
                  <a:solidFill>
                    <a:schemeClr val="tx2"/>
                  </a:solidFill>
                </a:rPr>
                <a:t>Support for Distributed Computing</a:t>
              </a:r>
              <a:endParaRPr lang="en-GB" sz="900" b="1" dirty="0">
                <a:solidFill>
                  <a:schemeClr val="tx2"/>
                </a:solidFill>
              </a:endParaRPr>
            </a:p>
            <a:p>
              <a:pPr algn="ctr"/>
              <a:endParaRPr lang="en-GB" sz="900" b="1" dirty="0"/>
            </a:p>
          </p:txBody>
        </p:sp>
        <p:sp>
          <p:nvSpPr>
            <p:cNvPr id="35" name="Text Box 13"/>
            <p:cNvSpPr txBox="1">
              <a:spLocks noChangeArrowheads="1"/>
            </p:cNvSpPr>
            <p:nvPr/>
          </p:nvSpPr>
          <p:spPr bwMode="auto">
            <a:xfrm>
              <a:off x="9086868" y="1191035"/>
              <a:ext cx="1194167" cy="114951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3861AA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400" b="1" dirty="0" smtClean="0">
                  <a:solidFill>
                    <a:schemeClr val="tx2"/>
                  </a:solidFill>
                </a:rPr>
                <a:t>Director</a:t>
              </a:r>
              <a:br>
                <a:rPr lang="en-GB" sz="1400" b="1" dirty="0" smtClean="0">
                  <a:solidFill>
                    <a:schemeClr val="tx2"/>
                  </a:solidFill>
                </a:rPr>
              </a:br>
              <a:r>
                <a:rPr lang="en-GB" sz="1400" b="1" dirty="0" smtClean="0">
                  <a:solidFill>
                    <a:schemeClr val="tx2"/>
                  </a:solidFill>
                </a:rPr>
                <a:t>of</a:t>
              </a:r>
              <a:br>
                <a:rPr lang="en-GB" sz="1400" b="1" dirty="0" smtClean="0">
                  <a:solidFill>
                    <a:schemeClr val="tx2"/>
                  </a:solidFill>
                </a:rPr>
              </a:br>
              <a:r>
                <a:rPr lang="en-GB" sz="1400" b="1" dirty="0" smtClean="0">
                  <a:solidFill>
                    <a:schemeClr val="tx2"/>
                  </a:solidFill>
                </a:rPr>
                <a:t>Research</a:t>
              </a:r>
              <a:r>
                <a:rPr lang="sk-SK" sz="1400" b="1" dirty="0">
                  <a:solidFill>
                    <a:schemeClr val="tx2"/>
                  </a:solidFill>
                </a:rPr>
                <a:t/>
              </a:r>
              <a:br>
                <a:rPr lang="sk-SK" sz="1400" b="1" dirty="0">
                  <a:solidFill>
                    <a:schemeClr val="tx2"/>
                  </a:solidFill>
                </a:rPr>
              </a:br>
              <a:r>
                <a:rPr lang="en-GB" sz="1400" b="1" dirty="0" smtClean="0">
                  <a:solidFill>
                    <a:schemeClr val="tx2"/>
                  </a:solidFill>
                </a:rPr>
                <a:t>and</a:t>
              </a:r>
              <a:r>
                <a:rPr lang="sk-SK" sz="1400" b="1" dirty="0" smtClean="0">
                  <a:solidFill>
                    <a:schemeClr val="tx2"/>
                  </a:solidFill>
                </a:rPr>
                <a:t/>
              </a:r>
              <a:br>
                <a:rPr lang="sk-SK" sz="1400" b="1" dirty="0" smtClean="0">
                  <a:solidFill>
                    <a:schemeClr val="tx2"/>
                  </a:solidFill>
                </a:rPr>
              </a:br>
              <a:r>
                <a:rPr lang="en-GB" sz="1400" b="1" dirty="0" smtClean="0">
                  <a:solidFill>
                    <a:schemeClr val="tx2"/>
                  </a:solidFill>
                </a:rPr>
                <a:t>Computing</a:t>
              </a:r>
              <a:endParaRPr lang="en-GB" sz="1400" b="1" dirty="0">
                <a:solidFill>
                  <a:schemeClr val="tx2"/>
                </a:solidFill>
              </a:endParaRPr>
            </a:p>
          </p:txBody>
        </p:sp>
        <p:cxnSp>
          <p:nvCxnSpPr>
            <p:cNvPr id="36" name="AutoShape 50"/>
            <p:cNvCxnSpPr>
              <a:cxnSpLocks noChangeShapeType="1"/>
              <a:stCxn id="35" idx="1"/>
              <a:endCxn id="11" idx="3"/>
            </p:cNvCxnSpPr>
            <p:nvPr/>
          </p:nvCxnSpPr>
          <p:spPr bwMode="auto">
            <a:xfrm rot="10800000" flipV="1">
              <a:off x="5852749" y="1765790"/>
              <a:ext cx="3234119" cy="1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rgbClr val="3861AA"/>
              </a:solidFill>
              <a:miter lim="800000"/>
              <a:headEnd/>
              <a:tailEnd/>
            </a:ln>
          </p:spPr>
        </p:cxnSp>
        <p:sp>
          <p:nvSpPr>
            <p:cNvPr id="37" name="Text Box 78"/>
            <p:cNvSpPr txBox="1">
              <a:spLocks noChangeArrowheads="1"/>
            </p:cNvSpPr>
            <p:nvPr/>
          </p:nvSpPr>
          <p:spPr bwMode="auto">
            <a:xfrm>
              <a:off x="1449562" y="1449881"/>
              <a:ext cx="1233313" cy="6318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46800" rIns="46800" anchor="ctr"/>
            <a:lstStyle/>
            <a:p>
              <a:pPr algn="ctr">
                <a:spcBef>
                  <a:spcPct val="50000"/>
                </a:spcBef>
              </a:pPr>
              <a:r>
                <a:rPr lang="it-IT" sz="1050" b="1" dirty="0">
                  <a:solidFill>
                    <a:schemeClr val="tx2"/>
                  </a:solidFill>
                </a:rPr>
                <a:t>CERN </a:t>
              </a:r>
              <a:r>
                <a:rPr lang="it-IT" sz="1050" b="1" dirty="0" smtClean="0">
                  <a:solidFill>
                    <a:schemeClr val="tx2"/>
                  </a:solidFill>
                </a:rPr>
                <a:t>openlab</a:t>
              </a:r>
              <a:endParaRPr lang="it-IT" sz="1050" b="1" dirty="0">
                <a:solidFill>
                  <a:srgbClr val="92D050"/>
                </a:solidFill>
              </a:endParaRPr>
            </a:p>
          </p:txBody>
        </p:sp>
        <p:sp>
          <p:nvSpPr>
            <p:cNvPr id="38" name="Text Box 78"/>
            <p:cNvSpPr txBox="1">
              <a:spLocks noChangeArrowheads="1"/>
            </p:cNvSpPr>
            <p:nvPr/>
          </p:nvSpPr>
          <p:spPr bwMode="auto">
            <a:xfrm>
              <a:off x="1449562" y="2386505"/>
              <a:ext cx="1233312" cy="7052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46800" rIns="46800" anchor="ctr"/>
            <a:lstStyle/>
            <a:p>
              <a:pPr algn="ctr">
                <a:spcBef>
                  <a:spcPct val="50000"/>
                </a:spcBef>
              </a:pPr>
              <a:r>
                <a:rPr lang="it-IT" sz="1050" b="1" dirty="0">
                  <a:solidFill>
                    <a:schemeClr val="tx2"/>
                  </a:solidFill>
                </a:rPr>
                <a:t>CERN </a:t>
              </a:r>
              <a:r>
                <a:rPr lang="it-IT" sz="1050" b="1" dirty="0" smtClean="0">
                  <a:solidFill>
                    <a:schemeClr val="tx2"/>
                  </a:solidFill>
                </a:rPr>
                <a:t>School</a:t>
              </a:r>
              <a:br>
                <a:rPr lang="it-IT" sz="1050" b="1" dirty="0" smtClean="0">
                  <a:solidFill>
                    <a:schemeClr val="tx2"/>
                  </a:solidFill>
                </a:rPr>
              </a:br>
              <a:r>
                <a:rPr lang="it-IT" sz="1050" b="1" dirty="0" smtClean="0">
                  <a:solidFill>
                    <a:schemeClr val="tx2"/>
                  </a:solidFill>
                </a:rPr>
                <a:t>of</a:t>
              </a:r>
              <a:br>
                <a:rPr lang="it-IT" sz="1050" b="1" dirty="0" smtClean="0">
                  <a:solidFill>
                    <a:schemeClr val="tx2"/>
                  </a:solidFill>
                </a:rPr>
              </a:br>
              <a:r>
                <a:rPr lang="it-IT" sz="1050" b="1" dirty="0" smtClean="0">
                  <a:solidFill>
                    <a:schemeClr val="tx2"/>
                  </a:solidFill>
                </a:rPr>
                <a:t>Computing</a:t>
              </a:r>
              <a:endParaRPr lang="it-IT" sz="1050" dirty="0"/>
            </a:p>
          </p:txBody>
        </p:sp>
        <p:cxnSp>
          <p:nvCxnSpPr>
            <p:cNvPr id="39" name="AutoShape 88"/>
            <p:cNvCxnSpPr>
              <a:cxnSpLocks noChangeShapeType="1"/>
            </p:cNvCxnSpPr>
            <p:nvPr/>
          </p:nvCxnSpPr>
          <p:spPr bwMode="auto">
            <a:xfrm>
              <a:off x="2690690" y="1765794"/>
              <a:ext cx="1588" cy="936625"/>
            </a:xfrm>
            <a:prstGeom prst="bentConnector3">
              <a:avLst>
                <a:gd name="adj1" fmla="val 15400005"/>
              </a:avLst>
            </a:prstGeom>
            <a:noFill/>
            <a:ln w="9525">
              <a:solidFill>
                <a:srgbClr val="3861AA"/>
              </a:solidFill>
              <a:miter lim="800000"/>
              <a:headEnd/>
              <a:tailEnd/>
            </a:ln>
          </p:spPr>
        </p:cxnSp>
        <p:sp>
          <p:nvSpPr>
            <p:cNvPr id="40" name="Text Box 78"/>
            <p:cNvSpPr txBox="1">
              <a:spLocks noChangeArrowheads="1"/>
            </p:cNvSpPr>
            <p:nvPr/>
          </p:nvSpPr>
          <p:spPr bwMode="auto">
            <a:xfrm>
              <a:off x="1449562" y="3265981"/>
              <a:ext cx="1252363" cy="6318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46800" rIns="46800" anchor="ctr"/>
            <a:lstStyle/>
            <a:p>
              <a:pPr algn="ctr">
                <a:spcBef>
                  <a:spcPct val="50000"/>
                </a:spcBef>
              </a:pPr>
              <a:r>
                <a:rPr lang="it-IT" sz="1050" b="1" dirty="0">
                  <a:solidFill>
                    <a:schemeClr val="tx2"/>
                  </a:solidFill>
                </a:rPr>
                <a:t>Computer </a:t>
              </a:r>
              <a:r>
                <a:rPr lang="it-IT" sz="1050" b="1" dirty="0" smtClean="0">
                  <a:solidFill>
                    <a:schemeClr val="tx2"/>
                  </a:solidFill>
                </a:rPr>
                <a:t>Security</a:t>
              </a:r>
              <a:endParaRPr lang="en-US" sz="1050" dirty="0">
                <a:solidFill>
                  <a:schemeClr val="tx2"/>
                </a:solidFill>
              </a:endParaRPr>
            </a:p>
          </p:txBody>
        </p:sp>
        <p:cxnSp>
          <p:nvCxnSpPr>
            <p:cNvPr id="41" name="AutoShape 88"/>
            <p:cNvCxnSpPr>
              <a:cxnSpLocks noChangeShapeType="1"/>
            </p:cNvCxnSpPr>
            <p:nvPr/>
          </p:nvCxnSpPr>
          <p:spPr bwMode="auto">
            <a:xfrm>
              <a:off x="2690064" y="2703633"/>
              <a:ext cx="1588" cy="936625"/>
            </a:xfrm>
            <a:prstGeom prst="bentConnector3">
              <a:avLst>
                <a:gd name="adj1" fmla="val 15400005"/>
              </a:avLst>
            </a:prstGeom>
            <a:noFill/>
            <a:ln w="9525">
              <a:solidFill>
                <a:srgbClr val="3861AA"/>
              </a:solidFill>
              <a:miter lim="800000"/>
              <a:headEnd/>
              <a:tailEnd/>
            </a:ln>
          </p:spPr>
        </p:cxnSp>
        <p:cxnSp>
          <p:nvCxnSpPr>
            <p:cNvPr id="42" name="Straight Connector 41"/>
            <p:cNvCxnSpPr>
              <a:stCxn id="37" idx="3"/>
              <a:endCxn id="11" idx="1"/>
            </p:cNvCxnSpPr>
            <p:nvPr/>
          </p:nvCxnSpPr>
          <p:spPr>
            <a:xfrm>
              <a:off x="2682875" y="1765793"/>
              <a:ext cx="105898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>
              <a:spLocks noChangeArrowheads="1"/>
            </p:cNvSpPr>
            <p:nvPr/>
          </p:nvSpPr>
          <p:spPr bwMode="auto">
            <a:xfrm>
              <a:off x="4266064" y="3735388"/>
              <a:ext cx="1062037" cy="437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900" b="1" dirty="0"/>
                <a:t>Department Heads </a:t>
              </a:r>
              <a:r>
                <a:rPr lang="en-GB" sz="900" b="1" dirty="0" smtClean="0"/>
                <a:t>Office</a:t>
              </a:r>
              <a:endParaRPr lang="en-GB" sz="900" b="1" dirty="0"/>
            </a:p>
          </p:txBody>
        </p:sp>
      </p:grpSp>
      <p:sp>
        <p:nvSpPr>
          <p:cNvPr id="3" name="Rounded Rectangle 2"/>
          <p:cNvSpPr/>
          <p:nvPr/>
        </p:nvSpPr>
        <p:spPr bwMode="auto">
          <a:xfrm>
            <a:off x="87923" y="940777"/>
            <a:ext cx="7060223" cy="5820508"/>
          </a:xfrm>
          <a:prstGeom prst="roundRect">
            <a:avLst>
              <a:gd name="adj" fmla="val 8057"/>
            </a:avLst>
          </a:prstGeom>
          <a:noFill/>
          <a:ln w="28575" cap="flat" cmpd="sng" algn="ctr">
            <a:solidFill>
              <a:schemeClr val="accent1">
                <a:lumMod val="40000"/>
                <a:lumOff val="60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832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Zamestnanci</a:t>
            </a:r>
            <a:r>
              <a:rPr lang="en-US" dirty="0" smtClean="0"/>
              <a:t> –</a:t>
            </a:r>
            <a:r>
              <a:rPr lang="sk-SK" dirty="0" smtClean="0"/>
              <a:t> krajina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E92B4435-0574-4DED-AB40-73A23E4DA336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570097"/>
              </p:ext>
            </p:extLst>
          </p:nvPr>
        </p:nvGraphicFramePr>
        <p:xfrm>
          <a:off x="0" y="1001486"/>
          <a:ext cx="9108894" cy="5453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Down Arrow 2"/>
          <p:cNvSpPr/>
          <p:nvPr/>
        </p:nvSpPr>
        <p:spPr bwMode="auto">
          <a:xfrm flipV="1">
            <a:off x="7990551" y="6084569"/>
            <a:ext cx="235785" cy="470263"/>
          </a:xfrm>
          <a:prstGeom prst="downArrow">
            <a:avLst>
              <a:gd name="adj1" fmla="val 39417"/>
              <a:gd name="adj2" fmla="val 94621"/>
            </a:avLst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083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Zamestnanci</a:t>
            </a:r>
            <a:r>
              <a:rPr lang="en-US" dirty="0" smtClean="0"/>
              <a:t> –</a:t>
            </a:r>
            <a:r>
              <a:rPr lang="sk-SK" dirty="0" smtClean="0"/>
              <a:t> vek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E92B4435-0574-4DED-AB40-73A23E4DA336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8694098"/>
              </p:ext>
            </p:extLst>
          </p:nvPr>
        </p:nvGraphicFramePr>
        <p:xfrm>
          <a:off x="0" y="1602378"/>
          <a:ext cx="9144000" cy="4383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5486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0389829"/>
              </p:ext>
            </p:extLst>
          </p:nvPr>
        </p:nvGraphicFramePr>
        <p:xfrm>
          <a:off x="4537167" y="1881052"/>
          <a:ext cx="4998719" cy="3165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Zamestnanci</a:t>
            </a:r>
            <a:r>
              <a:rPr lang="en-US" dirty="0" smtClean="0"/>
              <a:t> –</a:t>
            </a:r>
            <a:r>
              <a:rPr lang="sk-SK" dirty="0" smtClean="0"/>
              <a:t> rôzne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E92B4435-0574-4DED-AB40-73A23E4DA336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0433569"/>
              </p:ext>
            </p:extLst>
          </p:nvPr>
        </p:nvGraphicFramePr>
        <p:xfrm>
          <a:off x="-188796" y="1962348"/>
          <a:ext cx="5088883" cy="3289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82716" y="1672047"/>
            <a:ext cx="1417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1600" dirty="0" smtClean="0"/>
              <a:t>Typ kontraktu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6548236" y="1567544"/>
            <a:ext cx="1448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%</a:t>
            </a:r>
            <a:r>
              <a:rPr lang="sk-SK" sz="1600" dirty="0" smtClean="0"/>
              <a:t> žien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925094" y="4530036"/>
            <a:ext cx="2819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900" dirty="0" smtClean="0"/>
              <a:t>All</a:t>
            </a:r>
            <a:r>
              <a:rPr lang="en-US" sz="900" dirty="0" smtClean="0"/>
              <a:t>	                </a:t>
            </a:r>
            <a:r>
              <a:rPr lang="sk-SK" sz="900" dirty="0" smtClean="0"/>
              <a:t>Engineers</a:t>
            </a:r>
            <a:r>
              <a:rPr lang="en-US" sz="900" dirty="0" smtClean="0"/>
              <a:t>/Scientists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07444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Pam</a:t>
            </a:r>
            <a:r>
              <a:rPr lang="en-US" dirty="0"/>
              <a:t>ä</a:t>
            </a:r>
            <a:r>
              <a:rPr lang="sk-SK" dirty="0" smtClean="0"/>
              <a:t>ťové t</a:t>
            </a:r>
            <a:r>
              <a:rPr lang="en-US" dirty="0" err="1" smtClean="0"/>
              <a:t>echnologick</a:t>
            </a:r>
            <a:r>
              <a:rPr lang="sk-SK" dirty="0" smtClean="0"/>
              <a:t>é trendy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E92B4435-0574-4DED-AB40-73A23E4DA336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6" t="22766" r="18239" b="9731"/>
          <a:stretch/>
        </p:blipFill>
        <p:spPr bwMode="auto">
          <a:xfrm>
            <a:off x="1" y="1164609"/>
            <a:ext cx="9143999" cy="5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86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Cenová erózia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E92B4435-0574-4DED-AB40-73A23E4DA336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7" t="17323" r="21254" b="6418"/>
          <a:stretch/>
        </p:blipFill>
        <p:spPr bwMode="auto">
          <a:xfrm>
            <a:off x="0" y="1026633"/>
            <a:ext cx="9144000" cy="5763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8980227" y="3057099"/>
            <a:ext cx="382137" cy="170597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658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Poslanie IT v CERNe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sk-SK" sz="2400" dirty="0" smtClean="0"/>
              <a:t>Poskytovať efektívne informačné technológie potrebné na naplňovanie cieľov laboratória</a:t>
            </a:r>
          </a:p>
          <a:p>
            <a:r>
              <a:rPr lang="sk-SK" sz="2400" dirty="0" smtClean="0"/>
              <a:t>Budovať kompetencie na svetovej úrovni v oblastiach:</a:t>
            </a:r>
          </a:p>
          <a:p>
            <a:pPr lvl="1"/>
            <a:r>
              <a:rPr lang="sk-SK" sz="2000" dirty="0" smtClean="0"/>
              <a:t>Technická analýza požiadavkov</a:t>
            </a:r>
          </a:p>
          <a:p>
            <a:pPr lvl="1"/>
            <a:r>
              <a:rPr lang="sk-SK" sz="2000" dirty="0" smtClean="0"/>
              <a:t>Návrh riešenia</a:t>
            </a:r>
          </a:p>
          <a:p>
            <a:pPr lvl="1"/>
            <a:r>
              <a:rPr lang="sk-SK" sz="2000" dirty="0" smtClean="0"/>
              <a:t>Zaobstarávanie</a:t>
            </a:r>
          </a:p>
          <a:p>
            <a:pPr lvl="1"/>
            <a:r>
              <a:rPr lang="sk-SK" sz="2000" dirty="0" smtClean="0"/>
              <a:t>Implementácia</a:t>
            </a:r>
          </a:p>
          <a:p>
            <a:pPr lvl="1"/>
            <a:r>
              <a:rPr lang="sk-SK" sz="2000" dirty="0" smtClean="0"/>
              <a:t>Prevádzka</a:t>
            </a:r>
          </a:p>
          <a:p>
            <a:pPr lvl="1"/>
            <a:r>
              <a:rPr lang="sk-SK" sz="2000" dirty="0" smtClean="0"/>
              <a:t>Podpora</a:t>
            </a:r>
          </a:p>
          <a:p>
            <a:pPr marL="0" indent="0">
              <a:buNone/>
            </a:pPr>
            <a:r>
              <a:rPr lang="sk-SK" sz="2400" dirty="0" smtClean="0"/>
              <a:t>    počítačovej </a:t>
            </a:r>
            <a:r>
              <a:rPr lang="sk-SK" sz="2400" dirty="0"/>
              <a:t>infraštruktúry a služieb</a:t>
            </a:r>
            <a:endParaRPr lang="sk-SK" sz="2400" dirty="0" smtClean="0"/>
          </a:p>
          <a:p>
            <a:r>
              <a:rPr lang="en-US" sz="2400" dirty="0" smtClean="0"/>
              <a:t>IT </a:t>
            </a:r>
            <a:r>
              <a:rPr lang="en-US" sz="2400" dirty="0" err="1" smtClean="0"/>
              <a:t>oddelenie</a:t>
            </a:r>
            <a:r>
              <a:rPr lang="en-US" sz="2400" dirty="0" smtClean="0"/>
              <a:t> je </a:t>
            </a:r>
            <a:r>
              <a:rPr lang="sk-SK" sz="2400" dirty="0" smtClean="0"/>
              <a:t>prostredie s vysokými nárokmi na používané technológie</a:t>
            </a:r>
          </a:p>
          <a:p>
            <a:r>
              <a:rPr lang="sk-SK" sz="2400" dirty="0" smtClean="0"/>
              <a:t>Neutrálna pôda na pokročilý </a:t>
            </a:r>
            <a:r>
              <a:rPr lang="en-US" sz="2400" dirty="0"/>
              <a:t>R&amp;D </a:t>
            </a:r>
            <a:r>
              <a:rPr lang="sk-SK" sz="2400" dirty="0" smtClean="0"/>
              <a:t>s rôznymi partnermi</a:t>
            </a:r>
            <a:endParaRPr lang="en-US" sz="2400" dirty="0"/>
          </a:p>
          <a:p>
            <a:r>
              <a:rPr lang="sk-SK" sz="2400" dirty="0" smtClean="0"/>
              <a:t>Má </a:t>
            </a:r>
            <a:r>
              <a:rPr lang="en-US" sz="2400" dirty="0" smtClean="0"/>
              <a:t>~</a:t>
            </a:r>
            <a:r>
              <a:rPr lang="sk-SK" sz="2400" dirty="0" smtClean="0"/>
              <a:t>210 zamestnancov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92B4435-0574-4DED-AB40-73A23E4DA33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6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Vznik dát v detektore		</a:t>
            </a:r>
            <a:r>
              <a:rPr lang="en-US" dirty="0" smtClean="0"/>
              <a:t>     </a:t>
            </a:r>
            <a:r>
              <a:rPr lang="sk-SK" dirty="0" smtClean="0"/>
              <a:t>1</a:t>
            </a:r>
            <a:r>
              <a:rPr lang="en-US" dirty="0" smtClean="0"/>
              <a:t>/2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E92B4435-0574-4DED-AB40-73A23E4DA336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3" y="1538654"/>
            <a:ext cx="9145167" cy="4405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 bwMode="auto">
          <a:xfrm>
            <a:off x="3156438" y="4193934"/>
            <a:ext cx="2866292" cy="1661746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688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Vznik dát v detektore</a:t>
            </a:r>
            <a:r>
              <a:rPr lang="en-US" dirty="0" smtClean="0"/>
              <a:t>		     2/2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E92B4435-0574-4DED-AB40-73A23E4DA336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" y="1765539"/>
            <a:ext cx="9139729" cy="4100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129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Filtrácia dát – 1. úroveň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E92B4435-0574-4DED-AB40-73A23E4DA33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9" y="2835735"/>
            <a:ext cx="9151978" cy="203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4653" y="2242038"/>
            <a:ext cx="8954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r>
              <a:rPr lang="sk-SK" dirty="0" smtClean="0"/>
              <a:t>XX</a:t>
            </a:r>
            <a:r>
              <a:rPr lang="en-US" dirty="0" smtClean="0"/>
              <a:t> </a:t>
            </a:r>
            <a:r>
              <a:rPr lang="sk-SK" dirty="0" smtClean="0"/>
              <a:t>T</a:t>
            </a:r>
            <a:r>
              <a:rPr lang="en-US" dirty="0" smtClean="0"/>
              <a:t>B/s 							XXX GB/s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37691" y="4971987"/>
            <a:ext cx="26003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dirty="0" smtClean="0"/>
              <a:t>Level</a:t>
            </a:r>
            <a:r>
              <a:rPr lang="en-US" dirty="0" smtClean="0"/>
              <a:t>-1 </a:t>
            </a:r>
            <a:r>
              <a:rPr lang="sk-SK" dirty="0" smtClean="0"/>
              <a:t>Trigger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sk-SK" dirty="0" smtClean="0"/>
              <a:t>hardware based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02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8" y="2195415"/>
            <a:ext cx="9151977" cy="3311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Filtrácia </a:t>
            </a:r>
            <a:r>
              <a:rPr lang="sk-SK" dirty="0" smtClean="0"/>
              <a:t>dát</a:t>
            </a:r>
            <a:r>
              <a:rPr lang="en-US" dirty="0" smtClean="0"/>
              <a:t> </a:t>
            </a:r>
            <a:r>
              <a:rPr lang="sk-SK" dirty="0" smtClean="0"/>
              <a:t>– </a:t>
            </a:r>
            <a:r>
              <a:rPr lang="en-US" dirty="0" smtClean="0"/>
              <a:t>2</a:t>
            </a:r>
            <a:r>
              <a:rPr lang="sk-SK" dirty="0" smtClean="0"/>
              <a:t>.</a:t>
            </a:r>
            <a:r>
              <a:rPr lang="en-US" dirty="0" smtClean="0"/>
              <a:t> a 3.</a:t>
            </a:r>
            <a:r>
              <a:rPr lang="sk-SK" dirty="0" smtClean="0"/>
              <a:t> </a:t>
            </a:r>
            <a:r>
              <a:rPr lang="sk-SK" dirty="0"/>
              <a:t>úroveň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E92B4435-0574-4DED-AB40-73A23E4DA336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4653" y="1723283"/>
            <a:ext cx="8954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r>
              <a:rPr lang="sk-SK" dirty="0" smtClean="0"/>
              <a:t>XX</a:t>
            </a:r>
            <a:r>
              <a:rPr lang="en-US" dirty="0" smtClean="0"/>
              <a:t> </a:t>
            </a:r>
            <a:r>
              <a:rPr lang="sk-SK" dirty="0"/>
              <a:t>G</a:t>
            </a:r>
            <a:r>
              <a:rPr lang="en-US" dirty="0" smtClean="0"/>
              <a:t>B/s 							</a:t>
            </a:r>
            <a:r>
              <a:rPr lang="sk-SK" dirty="0" smtClean="0"/>
              <a:t>    </a:t>
            </a:r>
            <a:r>
              <a:rPr lang="en-US" dirty="0" smtClean="0"/>
              <a:t>X GB/s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87955" y="5517118"/>
            <a:ext cx="51812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dirty="0" smtClean="0"/>
              <a:t>Level</a:t>
            </a:r>
            <a:r>
              <a:rPr lang="en-US" dirty="0" smtClean="0"/>
              <a:t>-2 &amp; Level-3 </a:t>
            </a:r>
            <a:r>
              <a:rPr lang="sk-SK" dirty="0" smtClean="0"/>
              <a:t>Trigger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po</a:t>
            </a:r>
            <a:r>
              <a:rPr lang="sk-SK" dirty="0" smtClean="0"/>
              <a:t>čítačový</a:t>
            </a:r>
            <a:r>
              <a:rPr lang="en-US" dirty="0" smtClean="0"/>
              <a:t> cluster</a:t>
            </a:r>
            <a:r>
              <a:rPr lang="sk-SK" dirty="0" smtClean="0"/>
              <a:t> blízko detektora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26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Distrib</a:t>
            </a:r>
            <a:r>
              <a:rPr lang="sk-SK" dirty="0" smtClean="0"/>
              <a:t>úcia a archivácia dát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E92B4435-0574-4DED-AB40-73A23E4DA336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54" y="2312377"/>
            <a:ext cx="9168709" cy="251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750820"/>
            <a:ext cx="5501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900" dirty="0" smtClean="0">
                <a:solidFill>
                  <a:schemeClr val="bg1"/>
                </a:solidFill>
              </a:rPr>
              <a:t>X GB</a:t>
            </a:r>
            <a:r>
              <a:rPr lang="en-US" sz="900" dirty="0" smtClean="0">
                <a:solidFill>
                  <a:schemeClr val="bg1"/>
                </a:solidFill>
              </a:rPr>
              <a:t>/s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359898" y="2647074"/>
            <a:ext cx="6635262" cy="1917306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113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Počítačové centrum v </a:t>
            </a:r>
            <a:r>
              <a:rPr lang="en-US" dirty="0" err="1" smtClean="0"/>
              <a:t>priestore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E92B4435-0574-4DED-AB40-73A23E4DA33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5" name="Picture 2" descr="\\cern.ch\dfs\Departments\IT\Management\dho\Presentations\FHemmer\2012\Others\CSC\T-Systems (yellow) &amp; DANTE (red) fibre rout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52052"/>
            <a:ext cx="8352928" cy="474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84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late6">
      <a:majorFont>
        <a:latin typeface="Arial"/>
        <a:ea typeface="ＭＳ Ｐゴシック"/>
        <a:cs typeface="ＭＳ Ｐゴシック"/>
      </a:majorFont>
      <a:minorFont>
        <a:latin typeface="Optima Medium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Template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FIO-template</Template>
  <TotalTime>48385</TotalTime>
  <Words>819</Words>
  <Application>Microsoft Office PowerPoint</Application>
  <PresentationFormat>On-screen Show (4:3)</PresentationFormat>
  <Paragraphs>217</Paragraphs>
  <Slides>28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  <vt:variant>
        <vt:lpstr>Custom Shows</vt:lpstr>
      </vt:variant>
      <vt:variant>
        <vt:i4>7</vt:i4>
      </vt:variant>
    </vt:vector>
  </HeadingPairs>
  <TitlesOfParts>
    <vt:vector size="40" baseType="lpstr">
      <vt:lpstr>ＭＳ Ｐゴシック</vt:lpstr>
      <vt:lpstr>Arial</vt:lpstr>
      <vt:lpstr>Calibri</vt:lpstr>
      <vt:lpstr>Optima Medium</vt:lpstr>
      <vt:lpstr>Template6</vt:lpstr>
      <vt:lpstr>          Informačné technológie</vt:lpstr>
      <vt:lpstr>Náhľad</vt:lpstr>
      <vt:lpstr>Poslanie IT v CERNe</vt:lpstr>
      <vt:lpstr>Vznik dát v detektore       1/2</vt:lpstr>
      <vt:lpstr>Vznik dát v detektore       2/2</vt:lpstr>
      <vt:lpstr>Filtrácia dát – 1. úroveň</vt:lpstr>
      <vt:lpstr>Filtrácia dát – 2. a 3. úroveň</vt:lpstr>
      <vt:lpstr>Distribúcia a archivácia dát</vt:lpstr>
      <vt:lpstr>Počítačové centrum v priestore</vt:lpstr>
      <vt:lpstr>Počítačové centrum v číslach</vt:lpstr>
      <vt:lpstr>Počítačové centrum v obrazoch</vt:lpstr>
      <vt:lpstr>Počítačové centrum v obrazoch</vt:lpstr>
      <vt:lpstr>Používané technológie (2015) </vt:lpstr>
      <vt:lpstr>Virtualizácia</vt:lpstr>
      <vt:lpstr>Distribúcia a archivácia dát</vt:lpstr>
      <vt:lpstr>Dátový archív v číslach</vt:lpstr>
      <vt:lpstr>Dátový archív v obrazoch      1/2</vt:lpstr>
      <vt:lpstr>Dátový archív v obrazoch      2/2</vt:lpstr>
      <vt:lpstr>Distribúcia a archivácia dát</vt:lpstr>
      <vt:lpstr>Spolupráca so svetom - WLCG</vt:lpstr>
      <vt:lpstr>Rekonštrukcia</vt:lpstr>
      <vt:lpstr>Súhrn</vt:lpstr>
      <vt:lpstr>Organigram</vt:lpstr>
      <vt:lpstr>Zamestnanci – krajina</vt:lpstr>
      <vt:lpstr>Zamestnanci – vek</vt:lpstr>
      <vt:lpstr>Zamestnanci – rôzne</vt:lpstr>
      <vt:lpstr>Pamäťové technologické trendy</vt:lpstr>
      <vt:lpstr>Cenová erózia</vt:lpstr>
      <vt:lpstr>Basic</vt:lpstr>
      <vt:lpstr>PhysicsEmphasis</vt:lpstr>
      <vt:lpstr>AccelleratorEmphasis</vt:lpstr>
      <vt:lpstr>DetectorEmphasis</vt:lpstr>
      <vt:lpstr>ComputingEmphasis</vt:lpstr>
      <vt:lpstr>CompleteShort</vt:lpstr>
      <vt:lpstr>CompleteLong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CERN IT Department</dc:title>
  <dc:creator>Vladimír Bahyl</dc:creator>
  <cp:lastModifiedBy>Vlado Bahyl</cp:lastModifiedBy>
  <cp:revision>1497</cp:revision>
  <dcterms:created xsi:type="dcterms:W3CDTF">2008-09-08T08:59:42Z</dcterms:created>
  <dcterms:modified xsi:type="dcterms:W3CDTF">2015-05-15T15:38:05Z</dcterms:modified>
</cp:coreProperties>
</file>