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6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7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8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9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0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672" r:id="rId3"/>
    <p:sldMasterId id="2147483685" r:id="rId4"/>
    <p:sldMasterId id="2147483698" r:id="rId5"/>
    <p:sldMasterId id="2147483711" r:id="rId6"/>
    <p:sldMasterId id="2147483724" r:id="rId7"/>
    <p:sldMasterId id="2147483737" r:id="rId8"/>
    <p:sldMasterId id="2147483750" r:id="rId9"/>
    <p:sldMasterId id="2147483764" r:id="rId10"/>
    <p:sldMasterId id="2147483783" r:id="rId11"/>
    <p:sldMasterId id="2147483802" r:id="rId12"/>
    <p:sldMasterId id="2147483821" r:id="rId13"/>
    <p:sldMasterId id="2147483840" r:id="rId14"/>
    <p:sldMasterId id="2147483859" r:id="rId15"/>
    <p:sldMasterId id="2147483872" r:id="rId16"/>
    <p:sldMasterId id="2147483876" r:id="rId17"/>
    <p:sldMasterId id="2147483895" r:id="rId18"/>
    <p:sldMasterId id="2147483908" r:id="rId19"/>
    <p:sldMasterId id="2147483922" r:id="rId20"/>
    <p:sldMasterId id="2147483935" r:id="rId21"/>
  </p:sldMasterIdLst>
  <p:notesMasterIdLst>
    <p:notesMasterId r:id="rId79"/>
  </p:notesMasterIdLst>
  <p:sldIdLst>
    <p:sldId id="550" r:id="rId22"/>
    <p:sldId id="689" r:id="rId23"/>
    <p:sldId id="690" r:id="rId24"/>
    <p:sldId id="681" r:id="rId25"/>
    <p:sldId id="679" r:id="rId26"/>
    <p:sldId id="645" r:id="rId27"/>
    <p:sldId id="675" r:id="rId28"/>
    <p:sldId id="677" r:id="rId29"/>
    <p:sldId id="682" r:id="rId30"/>
    <p:sldId id="676" r:id="rId31"/>
    <p:sldId id="683" r:id="rId32"/>
    <p:sldId id="684" r:id="rId33"/>
    <p:sldId id="688" r:id="rId34"/>
    <p:sldId id="687" r:id="rId35"/>
    <p:sldId id="691" r:id="rId36"/>
    <p:sldId id="692" r:id="rId37"/>
    <p:sldId id="686" r:id="rId38"/>
    <p:sldId id="646" r:id="rId39"/>
    <p:sldId id="647" r:id="rId40"/>
    <p:sldId id="648" r:id="rId41"/>
    <p:sldId id="694" r:id="rId42"/>
    <p:sldId id="666" r:id="rId43"/>
    <p:sldId id="678" r:id="rId44"/>
    <p:sldId id="667" r:id="rId45"/>
    <p:sldId id="668" r:id="rId46"/>
    <p:sldId id="669" r:id="rId47"/>
    <p:sldId id="670" r:id="rId48"/>
    <p:sldId id="671" r:id="rId49"/>
    <p:sldId id="672" r:id="rId50"/>
    <p:sldId id="673" r:id="rId51"/>
    <p:sldId id="674" r:id="rId52"/>
    <p:sldId id="685" r:id="rId53"/>
    <p:sldId id="693" r:id="rId54"/>
    <p:sldId id="641" r:id="rId55"/>
    <p:sldId id="695" r:id="rId56"/>
    <p:sldId id="696" r:id="rId57"/>
    <p:sldId id="642" r:id="rId58"/>
    <p:sldId id="643" r:id="rId59"/>
    <p:sldId id="634" r:id="rId60"/>
    <p:sldId id="699" r:id="rId61"/>
    <p:sldId id="700" r:id="rId62"/>
    <p:sldId id="701" r:id="rId63"/>
    <p:sldId id="625" r:id="rId64"/>
    <p:sldId id="594" r:id="rId65"/>
    <p:sldId id="612" r:id="rId66"/>
    <p:sldId id="610" r:id="rId67"/>
    <p:sldId id="622" r:id="rId68"/>
    <p:sldId id="599" r:id="rId69"/>
    <p:sldId id="623" r:id="rId70"/>
    <p:sldId id="621" r:id="rId71"/>
    <p:sldId id="595" r:id="rId72"/>
    <p:sldId id="597" r:id="rId73"/>
    <p:sldId id="593" r:id="rId74"/>
    <p:sldId id="571" r:id="rId75"/>
    <p:sldId id="697" r:id="rId76"/>
    <p:sldId id="644" r:id="rId77"/>
    <p:sldId id="698" r:id="rId7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CBF3E7"/>
    <a:srgbClr val="00D0D0"/>
    <a:srgbClr val="FF66FF"/>
    <a:srgbClr val="FF9933"/>
    <a:srgbClr val="007676"/>
    <a:srgbClr val="EAC9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7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4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E92875-7FC7-4873-A330-B4D021AA69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11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F72C2D-A6D2-41DE-81AA-D90C54B139C5}" type="slidenum">
              <a:rPr lang="en-GB">
                <a:solidFill>
                  <a:prstClr val="black"/>
                </a:solidFill>
              </a:rPr>
              <a:pPr eaLnBrk="1" hangingPunct="1"/>
              <a:t>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F9CF2DD-FD7F-4C23-8051-28E51E44E597}" type="slidenum">
              <a:rPr lang="en-GB" sz="1200" smtClean="0">
                <a:solidFill>
                  <a:prstClr val="black"/>
                </a:solidFill>
              </a:rPr>
              <a:pPr algn="r" eaLnBrk="1" hangingPunct="1"/>
              <a:t>2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864015F-E2A8-4D5F-A3C1-BC09A75A3F5C}" type="slidenum">
              <a:rPr lang="en-US" sz="1200" smtClean="0">
                <a:solidFill>
                  <a:prstClr val="black"/>
                </a:solidFill>
              </a:rPr>
              <a:pPr algn="r" eaLnBrk="1" hangingPunct="1"/>
              <a:t>12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CA415-7618-483E-B926-36D80D3E0110}" type="slidenum">
              <a:rPr lang="en-US"/>
              <a:pPr/>
              <a:t>21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F6EA2E-423C-4976-9D34-1600DACF8ACA}" type="slidenum">
              <a:rPr lang="fr-FR">
                <a:solidFill>
                  <a:prstClr val="black"/>
                </a:solidFill>
              </a:rPr>
              <a:pPr eaLnBrk="1" hangingPunct="1"/>
              <a:t>32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109" y="4343913"/>
            <a:ext cx="5025783" cy="411289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A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BE5A922-C768-4854-AA7A-1BDD80AE74A9}" type="slidenum">
              <a:rPr lang="en-GB" sz="1200" b="1" smtClean="0">
                <a:solidFill>
                  <a:prstClr val="black"/>
                </a:solidFill>
              </a:rPr>
              <a:pPr algn="r"/>
              <a:t>3</a:t>
            </a:fld>
            <a:endParaRPr lang="en-GB" sz="1200" b="1" smtClean="0">
              <a:solidFill>
                <a:prstClr val="black"/>
              </a:solidFill>
            </a:endParaRPr>
          </a:p>
        </p:txBody>
      </p:sp>
      <p:sp>
        <p:nvSpPr>
          <p:cNvPr id="146435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D402657-B104-4801-A7BF-94596D2100EB}" type="slidenum">
              <a:rPr lang="en-GB" sz="1200" smtClean="0">
                <a:solidFill>
                  <a:prstClr val="black"/>
                </a:solidFill>
              </a:rPr>
              <a:pPr algn="r" eaLnBrk="1" hangingPunct="1"/>
              <a:t>3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728"/>
            <a:ext cx="5008166" cy="3430097"/>
          </a:xfrm>
          <a:solidFill>
            <a:srgbClr val="FFFFFF"/>
          </a:solidFill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7D9A2EB-2F5C-4291-8754-737E7DD45E5C}" type="slidenum">
              <a:rPr lang="en-GB">
                <a:solidFill>
                  <a:prstClr val="black"/>
                </a:solidFill>
              </a:rPr>
              <a:pPr eaLnBrk="1" hangingPunct="1"/>
              <a:t>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1A07944-F43E-474D-9F06-B78E66760F71}" type="slidenum">
              <a:rPr lang="en-GB" sz="1200" smtClean="0">
                <a:solidFill>
                  <a:prstClr val="black"/>
                </a:solidFill>
              </a:rPr>
              <a:pPr algn="r"/>
              <a:t>4</a:t>
            </a:fld>
            <a:endParaRPr lang="en-GB" sz="1200" smtClean="0">
              <a:solidFill>
                <a:prstClr val="black"/>
              </a:solidFill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E1EE9B3-A4A1-43BC-8453-E73B08473775}" type="slidenum">
              <a:rPr lang="en-US">
                <a:solidFill>
                  <a:prstClr val="black"/>
                </a:solidFill>
              </a:rPr>
              <a:pPr eaLnBrk="1" hangingPunct="1"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>
                <a:solidFill>
                  <a:srgbClr val="EEECE1"/>
                </a:solidFill>
              </a:rPr>
              <a:t>Jean-Pierre Revol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E2B02-FF34-4DA6-93D5-AF2092C9B1EA}" type="slidenum">
              <a:rPr lang="en-GB">
                <a:solidFill>
                  <a:srgbClr val="EEECE1"/>
                </a:solidFill>
              </a:rPr>
              <a:pPr/>
              <a:t>6</a:t>
            </a:fld>
            <a:endParaRPr lang="en-GB">
              <a:solidFill>
                <a:srgbClr val="EEECE1"/>
              </a:solidFill>
            </a:endParaRPr>
          </a:p>
        </p:txBody>
      </p:sp>
      <p:sp>
        <p:nvSpPr>
          <p:cNvPr id="98201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1" rIns="91303" bIns="45651" anchor="b"/>
          <a:lstStyle/>
          <a:p>
            <a:pPr algn="r" defTabSz="912813" eaLnBrk="0" hangingPunct="0"/>
            <a:fld id="{2AA37405-5893-4F0F-AEE7-67232660D29D}" type="slidenum">
              <a:rPr lang="en-US" sz="1200">
                <a:solidFill>
                  <a:srgbClr val="000000"/>
                </a:solidFill>
                <a:latin typeface="Helvetica" pitchFamily="34" charset="0"/>
              </a:rPr>
              <a:pPr algn="r" defTabSz="912813" eaLnBrk="0" hangingPunct="0"/>
              <a:t>6</a:t>
            </a:fld>
            <a:endParaRPr lang="en-US" sz="12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98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2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lIns="91303" tIns="45651" rIns="91303" bIns="45651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66BB1C-DEAF-4AEB-93B1-E63A5E8AF479}" type="slidenum">
              <a:rPr lang="en-US">
                <a:solidFill>
                  <a:prstClr val="black"/>
                </a:solidFill>
              </a:rPr>
              <a:pPr eaLnBrk="1" hangingPunct="1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B2F2954-EEA6-466A-974A-CFDE4DE48973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2AFFC-7E0F-4313-8613-C13B2E21381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4BEDDD4-6730-4761-BDF2-9AE2125681F4}" type="slidenum">
              <a:rPr lang="en-US" sz="1200" smtClean="0">
                <a:solidFill>
                  <a:prstClr val="black"/>
                </a:solidFill>
              </a:rPr>
              <a:pPr algn="r" eaLnBrk="1" hangingPunct="1"/>
              <a:t>11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321" y="687189"/>
            <a:ext cx="5006564" cy="3428635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2450"/>
            <a:ext cx="5028986" cy="41143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950A7E-5D0F-43C6-AF4F-5EC47E8451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21121"/>
      </p:ext>
    </p:extLst>
  </p:cSld>
  <p:clrMapOvr>
    <a:masterClrMapping/>
  </p:clrMapOvr>
  <p:transition spd="slow">
    <p:cover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7113"/>
      </p:ext>
    </p:extLst>
  </p:cSld>
  <p:clrMapOvr>
    <a:masterClrMapping/>
  </p:clrMapOvr>
  <p:transition spd="med">
    <p:cover dir="l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9022-4253-42EB-9AD4-5AD38E3EE56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43020"/>
      </p:ext>
    </p:extLst>
  </p:cSld>
  <p:clrMapOvr>
    <a:masterClrMapping/>
  </p:clrMapOvr>
  <p:transition>
    <p:cover dir="r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07A-6EA2-402D-95A6-921A59659BE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60752"/>
      </p:ext>
    </p:extLst>
  </p:cSld>
  <p:clrMapOvr>
    <a:masterClrMapping/>
  </p:clrMapOvr>
  <p:transition>
    <p:cover dir="r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2A73-719B-402A-A177-B06DDC0AC1A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0921"/>
      </p:ext>
    </p:extLst>
  </p:cSld>
  <p:clrMapOvr>
    <a:masterClrMapping/>
  </p:clrMapOvr>
  <p:transition>
    <p:cover dir="r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92F6-83F7-4D1F-8438-61E6CAA1AB2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31737"/>
      </p:ext>
    </p:extLst>
  </p:cSld>
  <p:clrMapOvr>
    <a:masterClrMapping/>
  </p:clrMapOvr>
  <p:transition>
    <p:cover dir="r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90F-B7C9-4777-ADAA-B978D0C1D0E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64578"/>
      </p:ext>
    </p:extLst>
  </p:cSld>
  <p:clrMapOvr>
    <a:masterClrMapping/>
  </p:clrMapOvr>
  <p:transition>
    <p:cover dir="r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956-5FFF-43D5-AD17-CB6895FE86E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80738"/>
      </p:ext>
    </p:extLst>
  </p:cSld>
  <p:clrMapOvr>
    <a:masterClrMapping/>
  </p:clrMapOvr>
  <p:transition>
    <p:cover dir="r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15C6-5F58-4D9E-B205-AC1D6A955F2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0755"/>
      </p:ext>
    </p:extLst>
  </p:cSld>
  <p:clrMapOvr>
    <a:masterClrMapping/>
  </p:clrMapOvr>
  <p:transition>
    <p:cover dir="r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17F1-B34F-4551-A81A-37AF0F72521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88309"/>
      </p:ext>
    </p:extLst>
  </p:cSld>
  <p:clrMapOvr>
    <a:masterClrMapping/>
  </p:clrMapOvr>
  <p:transition>
    <p:cover dir="r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A3B-924E-4D5B-9835-7EA85C461E71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17843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558C66-1900-480A-83B6-96C98F54BB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8697"/>
      </p:ext>
    </p:extLst>
  </p:cSld>
  <p:clrMapOvr>
    <a:masterClrMapping/>
  </p:clrMapOvr>
  <p:transition spd="slow">
    <p:cover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3117-906B-4673-BF4A-AC5A64875AC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01317"/>
      </p:ext>
    </p:extLst>
  </p:cSld>
  <p:clrMapOvr>
    <a:masterClrMapping/>
  </p:clrMapOvr>
  <p:transition>
    <p:cover dir="r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C66-EE9C-4B7D-AC57-903E60A4DF3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17305"/>
      </p:ext>
    </p:extLst>
  </p:cSld>
  <p:clrMapOvr>
    <a:masterClrMapping/>
  </p:clrMapOvr>
  <p:transition>
    <p:cover dir="r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73E2-E972-488C-9374-487A2C3C983F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3063"/>
      </p:ext>
    </p:extLst>
  </p:cSld>
  <p:clrMapOvr>
    <a:masterClrMapping/>
  </p:clrMapOvr>
  <p:transition>
    <p:cover dir="r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2EB-DC4A-458C-A6CC-EA448309DBE2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28116"/>
      </p:ext>
    </p:extLst>
  </p:cSld>
  <p:clrMapOvr>
    <a:masterClrMapping/>
  </p:clrMapOvr>
  <p:transition>
    <p:cover dir="r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8F92-0F7A-4A63-A1E8-44867706EB8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76432"/>
      </p:ext>
    </p:extLst>
  </p:cSld>
  <p:clrMapOvr>
    <a:masterClrMapping/>
  </p:clrMapOvr>
  <p:transition>
    <p:cover dir="r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EB74-8CFD-4EE8-9511-B0DC6B0CD5E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5037"/>
      </p:ext>
    </p:extLst>
  </p:cSld>
  <p:clrMapOvr>
    <a:masterClrMapping/>
  </p:clrMapOvr>
  <p:transition>
    <p:cover dir="r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C07-C28D-4340-84A5-1DC03DE6BED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2013"/>
      </p:ext>
    </p:extLst>
  </p:cSld>
  <p:clrMapOvr>
    <a:masterClrMapping/>
  </p:clrMapOvr>
  <p:transition>
    <p:cover dir="r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C21E-CB0F-4A54-8E86-A525F3C2082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90794"/>
      </p:ext>
    </p:extLst>
  </p:cSld>
  <p:clrMapOvr>
    <a:masterClrMapping/>
  </p:clrMapOvr>
  <p:transition>
    <p:cover dir="r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7F6F8-7D3F-402A-8148-4A50D9A1D71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46302"/>
      </p:ext>
    </p:extLst>
  </p:cSld>
  <p:clrMapOvr>
    <a:masterClrMapping/>
  </p:clrMapOvr>
  <p:transition>
    <p:cover dir="r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9022-4253-42EB-9AD4-5AD38E3EE56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5832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3C6CFF-9C07-4AAB-B23E-6CF05CB0BC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66510"/>
      </p:ext>
    </p:extLst>
  </p:cSld>
  <p:clrMapOvr>
    <a:masterClrMapping/>
  </p:clrMapOvr>
  <p:transition spd="slow">
    <p:cover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07A-6EA2-402D-95A6-921A59659BE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58787"/>
      </p:ext>
    </p:extLst>
  </p:cSld>
  <p:clrMapOvr>
    <a:masterClrMapping/>
  </p:clrMapOvr>
  <p:transition>
    <p:cover dir="r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2A73-719B-402A-A177-B06DDC0AC1A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12050"/>
      </p:ext>
    </p:extLst>
  </p:cSld>
  <p:clrMapOvr>
    <a:masterClrMapping/>
  </p:clrMapOvr>
  <p:transition>
    <p:cover dir="r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92F6-83F7-4D1F-8438-61E6CAA1AB2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2298"/>
      </p:ext>
    </p:extLst>
  </p:cSld>
  <p:clrMapOvr>
    <a:masterClrMapping/>
  </p:clrMapOvr>
  <p:transition>
    <p:cover dir="r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90F-B7C9-4777-ADAA-B978D0C1D0E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20073"/>
      </p:ext>
    </p:extLst>
  </p:cSld>
  <p:clrMapOvr>
    <a:masterClrMapping/>
  </p:clrMapOvr>
  <p:transition>
    <p:cover dir="r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956-5FFF-43D5-AD17-CB6895FE86E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13238"/>
      </p:ext>
    </p:extLst>
  </p:cSld>
  <p:clrMapOvr>
    <a:masterClrMapping/>
  </p:clrMapOvr>
  <p:transition>
    <p:cover dir="r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15C6-5F58-4D9E-B205-AC1D6A955F2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37915"/>
      </p:ext>
    </p:extLst>
  </p:cSld>
  <p:clrMapOvr>
    <a:masterClrMapping/>
  </p:clrMapOvr>
  <p:transition>
    <p:cover dir="r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17F1-B34F-4551-A81A-37AF0F72521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2705"/>
      </p:ext>
    </p:extLst>
  </p:cSld>
  <p:clrMapOvr>
    <a:masterClrMapping/>
  </p:clrMapOvr>
  <p:transition>
    <p:cover dir="r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A3B-924E-4D5B-9835-7EA85C461E71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14427"/>
      </p:ext>
    </p:extLst>
  </p:cSld>
  <p:clrMapOvr>
    <a:masterClrMapping/>
  </p:clrMapOvr>
  <p:transition>
    <p:cover dir="r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3117-906B-4673-BF4A-AC5A64875AC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21176"/>
      </p:ext>
    </p:extLst>
  </p:cSld>
  <p:clrMapOvr>
    <a:masterClrMapping/>
  </p:clrMapOvr>
  <p:transition>
    <p:cover dir="r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C66-EE9C-4B7D-AC57-903E60A4DF3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85674"/>
      </p:ext>
    </p:extLst>
  </p:cSld>
  <p:clrMapOvr>
    <a:masterClrMapping/>
  </p:clrMapOvr>
  <p:transition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C0FB17-3B15-479A-855C-AF2BEC416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30931"/>
      </p:ext>
    </p:extLst>
  </p:cSld>
  <p:clrMapOvr>
    <a:masterClrMapping/>
  </p:clrMapOvr>
  <p:transition spd="slow">
    <p:cover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73E2-E972-488C-9374-487A2C3C983F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39726"/>
      </p:ext>
    </p:extLst>
  </p:cSld>
  <p:clrMapOvr>
    <a:masterClrMapping/>
  </p:clrMapOvr>
  <p:transition>
    <p:cover dir="r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2EB-DC4A-458C-A6CC-EA448309DBE2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82881"/>
      </p:ext>
    </p:extLst>
  </p:cSld>
  <p:clrMapOvr>
    <a:masterClrMapping/>
  </p:clrMapOvr>
  <p:transition>
    <p:cover dir="r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8F92-0F7A-4A63-A1E8-44867706EB8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20369"/>
      </p:ext>
    </p:extLst>
  </p:cSld>
  <p:clrMapOvr>
    <a:masterClrMapping/>
  </p:clrMapOvr>
  <p:transition>
    <p:cover dir="r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EB74-8CFD-4EE8-9511-B0DC6B0CD5E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60381"/>
      </p:ext>
    </p:extLst>
  </p:cSld>
  <p:clrMapOvr>
    <a:masterClrMapping/>
  </p:clrMapOvr>
  <p:transition>
    <p:cover dir="r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C07-C28D-4340-84A5-1DC03DE6BED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1520"/>
      </p:ext>
    </p:extLst>
  </p:cSld>
  <p:clrMapOvr>
    <a:masterClrMapping/>
  </p:clrMapOvr>
  <p:transition>
    <p:cover dir="r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C21E-CB0F-4A54-8E86-A525F3C2082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5565"/>
      </p:ext>
    </p:extLst>
  </p:cSld>
  <p:clrMapOvr>
    <a:masterClrMapping/>
  </p:clrMapOvr>
  <p:transition>
    <p:cover dir="r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7F6F8-7D3F-402A-8148-4A50D9A1D71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50734"/>
      </p:ext>
    </p:extLst>
  </p:cSld>
  <p:clrMapOvr>
    <a:masterClrMapping/>
  </p:clrMapOvr>
  <p:transition>
    <p:cover dir="r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9022-4253-42EB-9AD4-5AD38E3EE56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40672"/>
      </p:ext>
    </p:extLst>
  </p:cSld>
  <p:clrMapOvr>
    <a:masterClrMapping/>
  </p:clrMapOvr>
  <p:transition>
    <p:cover dir="r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07A-6EA2-402D-95A6-921A59659BE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4427"/>
      </p:ext>
    </p:extLst>
  </p:cSld>
  <p:clrMapOvr>
    <a:masterClrMapping/>
  </p:clrMapOvr>
  <p:transition>
    <p:cover dir="r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2A73-719B-402A-A177-B06DDC0AC1A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41708"/>
      </p:ext>
    </p:extLst>
  </p:cSld>
  <p:clrMapOvr>
    <a:masterClrMapping/>
  </p:clrMapOvr>
  <p:transition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-12700"/>
            <a:ext cx="2178050" cy="6565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-12700"/>
            <a:ext cx="6383338" cy="6565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94E826-B177-4542-AC7C-3BAD85290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5761"/>
      </p:ext>
    </p:extLst>
  </p:cSld>
  <p:clrMapOvr>
    <a:masterClrMapping/>
  </p:clrMapOvr>
  <p:transition spd="slow">
    <p:cover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92F6-83F7-4D1F-8438-61E6CAA1AB2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7222"/>
      </p:ext>
    </p:extLst>
  </p:cSld>
  <p:clrMapOvr>
    <a:masterClrMapping/>
  </p:clrMapOvr>
  <p:transition>
    <p:cover dir="r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90F-B7C9-4777-ADAA-B978D0C1D0E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07558"/>
      </p:ext>
    </p:extLst>
  </p:cSld>
  <p:clrMapOvr>
    <a:masterClrMapping/>
  </p:clrMapOvr>
  <p:transition>
    <p:cover dir="r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956-5FFF-43D5-AD17-CB6895FE86E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00723"/>
      </p:ext>
    </p:extLst>
  </p:cSld>
  <p:clrMapOvr>
    <a:masterClrMapping/>
  </p:clrMapOvr>
  <p:transition>
    <p:cover dir="r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15C6-5F58-4D9E-B205-AC1D6A955F2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5848"/>
      </p:ext>
    </p:extLst>
  </p:cSld>
  <p:clrMapOvr>
    <a:masterClrMapping/>
  </p:clrMapOvr>
  <p:transition>
    <p:cover dir="r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17F1-B34F-4551-A81A-37AF0F72521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88086"/>
      </p:ext>
    </p:extLst>
  </p:cSld>
  <p:clrMapOvr>
    <a:masterClrMapping/>
  </p:clrMapOvr>
  <p:transition>
    <p:cover dir="r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A3B-924E-4D5B-9835-7EA85C461E71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38929"/>
      </p:ext>
    </p:extLst>
  </p:cSld>
  <p:clrMapOvr>
    <a:masterClrMapping/>
  </p:clrMapOvr>
  <p:transition>
    <p:cover dir="r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3117-906B-4673-BF4A-AC5A64875AC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45196"/>
      </p:ext>
    </p:extLst>
  </p:cSld>
  <p:clrMapOvr>
    <a:masterClrMapping/>
  </p:clrMapOvr>
  <p:transition>
    <p:cover dir="r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C66-EE9C-4B7D-AC57-903E60A4DF3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74536"/>
      </p:ext>
    </p:extLst>
  </p:cSld>
  <p:clrMapOvr>
    <a:masterClrMapping/>
  </p:clrMapOvr>
  <p:transition>
    <p:cover dir="r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73E2-E972-488C-9374-487A2C3C983F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82839"/>
      </p:ext>
    </p:extLst>
  </p:cSld>
  <p:clrMapOvr>
    <a:masterClrMapping/>
  </p:clrMapOvr>
  <p:transition>
    <p:cover dir="r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2EB-DC4A-458C-A6CC-EA448309DBE2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09266"/>
      </p:ext>
    </p:extLst>
  </p:cSld>
  <p:clrMapOvr>
    <a:masterClrMapping/>
  </p:clrMapOvr>
  <p:transition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12700"/>
            <a:ext cx="76327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4251F87C-20D1-427C-BB51-5C8FFBF47E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6176"/>
      </p:ext>
    </p:extLst>
  </p:cSld>
  <p:clrMapOvr>
    <a:masterClrMapping/>
  </p:clrMapOvr>
  <p:transition spd="slow">
    <p:cover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8F92-0F7A-4A63-A1E8-44867706EB8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59933"/>
      </p:ext>
    </p:extLst>
  </p:cSld>
  <p:clrMapOvr>
    <a:masterClrMapping/>
  </p:clrMapOvr>
  <p:transition>
    <p:cover dir="r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EB74-8CFD-4EE8-9511-B0DC6B0CD5E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64156"/>
      </p:ext>
    </p:extLst>
  </p:cSld>
  <p:clrMapOvr>
    <a:masterClrMapping/>
  </p:clrMapOvr>
  <p:transition>
    <p:cover dir="r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C07-C28D-4340-84A5-1DC03DE6BED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8204"/>
      </p:ext>
    </p:extLst>
  </p:cSld>
  <p:clrMapOvr>
    <a:masterClrMapping/>
  </p:clrMapOvr>
  <p:transition>
    <p:cover dir="r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C21E-CB0F-4A54-8E86-A525F3C2082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99973"/>
      </p:ext>
    </p:extLst>
  </p:cSld>
  <p:clrMapOvr>
    <a:masterClrMapping/>
  </p:clrMapOvr>
  <p:transition>
    <p:cover dir="r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7F6F8-7D3F-402A-8148-4A50D9A1D71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3796"/>
      </p:ext>
    </p:extLst>
  </p:cSld>
  <p:clrMapOvr>
    <a:masterClrMapping/>
  </p:clrMapOvr>
  <p:transition>
    <p:cover dir="r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9022-4253-42EB-9AD4-5AD38E3EE56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09248"/>
      </p:ext>
    </p:extLst>
  </p:cSld>
  <p:clrMapOvr>
    <a:masterClrMapping/>
  </p:clrMapOvr>
  <p:transition>
    <p:cover dir="r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07A-6EA2-402D-95A6-921A59659BE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25216"/>
      </p:ext>
    </p:extLst>
  </p:cSld>
  <p:clrMapOvr>
    <a:masterClrMapping/>
  </p:clrMapOvr>
  <p:transition>
    <p:cover dir="rd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2A73-719B-402A-A177-B06DDC0AC1A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3174"/>
      </p:ext>
    </p:extLst>
  </p:cSld>
  <p:clrMapOvr>
    <a:masterClrMapping/>
  </p:clrMapOvr>
  <p:transition>
    <p:cover dir="rd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92F6-83F7-4D1F-8438-61E6CAA1AB2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8095"/>
      </p:ext>
    </p:extLst>
  </p:cSld>
  <p:clrMapOvr>
    <a:masterClrMapping/>
  </p:clrMapOvr>
  <p:transition>
    <p:cover dir="rd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90F-B7C9-4777-ADAA-B978D0C1D0E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44403"/>
      </p:ext>
    </p:extLst>
  </p:cSld>
  <p:clrMapOvr>
    <a:masterClrMapping/>
  </p:clrMapOvr>
  <p:transition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12700"/>
            <a:ext cx="76327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6547E6C1-6E42-44A3-8B29-55638FF36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8163"/>
      </p:ext>
    </p:extLst>
  </p:cSld>
  <p:clrMapOvr>
    <a:masterClrMapping/>
  </p:clrMapOvr>
  <p:transition spd="slow">
    <p:cover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956-5FFF-43D5-AD17-CB6895FE86E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78118"/>
      </p:ext>
    </p:extLst>
  </p:cSld>
  <p:clrMapOvr>
    <a:masterClrMapping/>
  </p:clrMapOvr>
  <p:transition>
    <p:cover dir="rd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15C6-5F58-4D9E-B205-AC1D6A955F2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78301"/>
      </p:ext>
    </p:extLst>
  </p:cSld>
  <p:clrMapOvr>
    <a:masterClrMapping/>
  </p:clrMapOvr>
  <p:transition>
    <p:cover dir="rd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17F1-B34F-4551-A81A-37AF0F72521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29241"/>
      </p:ext>
    </p:extLst>
  </p:cSld>
  <p:clrMapOvr>
    <a:masterClrMapping/>
  </p:clrMapOvr>
  <p:transition>
    <p:cover dir="rd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A3B-924E-4D5B-9835-7EA85C461E71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04438"/>
      </p:ext>
    </p:extLst>
  </p:cSld>
  <p:clrMapOvr>
    <a:masterClrMapping/>
  </p:clrMapOvr>
  <p:transition>
    <p:cover dir="rd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3117-906B-4673-BF4A-AC5A64875AC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55063"/>
      </p:ext>
    </p:extLst>
  </p:cSld>
  <p:clrMapOvr>
    <a:masterClrMapping/>
  </p:clrMapOvr>
  <p:transition>
    <p:cover dir="rd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C66-EE9C-4B7D-AC57-903E60A4DF3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6483"/>
      </p:ext>
    </p:extLst>
  </p:cSld>
  <p:clrMapOvr>
    <a:masterClrMapping/>
  </p:clrMapOvr>
  <p:transition>
    <p:cover dir="rd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73E2-E972-488C-9374-487A2C3C983F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56834"/>
      </p:ext>
    </p:extLst>
  </p:cSld>
  <p:clrMapOvr>
    <a:masterClrMapping/>
  </p:clrMapOvr>
  <p:transition>
    <p:cover dir="rd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2EB-DC4A-458C-A6CC-EA448309DBE2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72433"/>
      </p:ext>
    </p:extLst>
  </p:cSld>
  <p:clrMapOvr>
    <a:masterClrMapping/>
  </p:clrMapOvr>
  <p:transition>
    <p:cover dir="rd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8F92-0F7A-4A63-A1E8-44867706EB8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5466"/>
      </p:ext>
    </p:extLst>
  </p:cSld>
  <p:clrMapOvr>
    <a:masterClrMapping/>
  </p:clrMapOvr>
  <p:transition>
    <p:cover dir="rd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EB74-8CFD-4EE8-9511-B0DC6B0CD5E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44722"/>
      </p:ext>
    </p:extLst>
  </p:cSld>
  <p:clrMapOvr>
    <a:masterClrMapping/>
  </p:clrMapOvr>
  <p:transition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197693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C07-C28D-4340-84A5-1DC03DE6BED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51271"/>
      </p:ext>
    </p:extLst>
  </p:cSld>
  <p:clrMapOvr>
    <a:masterClrMapping/>
  </p:clrMapOvr>
  <p:transition>
    <p:cover dir="rd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C21E-CB0F-4A54-8E86-A525F3C2082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47430"/>
      </p:ext>
    </p:extLst>
  </p:cSld>
  <p:clrMapOvr>
    <a:masterClrMapping/>
  </p:clrMapOvr>
  <p:transition>
    <p:cover dir="rd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7F6F8-7D3F-402A-8148-4A50D9A1D71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81761"/>
      </p:ext>
    </p:extLst>
  </p:cSld>
  <p:clrMapOvr>
    <a:masterClrMapping/>
  </p:clrMapOvr>
  <p:transition>
    <p:cover dir="rd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9022-4253-42EB-9AD4-5AD38E3EE56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27649"/>
      </p:ext>
    </p:extLst>
  </p:cSld>
  <p:clrMapOvr>
    <a:masterClrMapping/>
  </p:clrMapOvr>
  <p:transition>
    <p:cover dir="rd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07A-6EA2-402D-95A6-921A59659BE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09746"/>
      </p:ext>
    </p:extLst>
  </p:cSld>
  <p:clrMapOvr>
    <a:masterClrMapping/>
  </p:clrMapOvr>
  <p:transition>
    <p:cover dir="r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2A73-719B-402A-A177-B06DDC0AC1A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45903"/>
      </p:ext>
    </p:extLst>
  </p:cSld>
  <p:clrMapOvr>
    <a:masterClrMapping/>
  </p:clrMapOvr>
  <p:transition>
    <p:cover dir="rd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92F6-83F7-4D1F-8438-61E6CAA1AB2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66346"/>
      </p:ext>
    </p:extLst>
  </p:cSld>
  <p:clrMapOvr>
    <a:masterClrMapping/>
  </p:clrMapOvr>
  <p:transition>
    <p:cover dir="rd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90F-B7C9-4777-ADAA-B978D0C1D0E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94658"/>
      </p:ext>
    </p:extLst>
  </p:cSld>
  <p:clrMapOvr>
    <a:masterClrMapping/>
  </p:clrMapOvr>
  <p:transition>
    <p:cover dir="rd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956-5FFF-43D5-AD17-CB6895FE86E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45676"/>
      </p:ext>
    </p:extLst>
  </p:cSld>
  <p:clrMapOvr>
    <a:masterClrMapping/>
  </p:clrMapOvr>
  <p:transition>
    <p:cover dir="rd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15C6-5F58-4D9E-B205-AC1D6A955F2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68747"/>
      </p:ext>
    </p:extLst>
  </p:cSld>
  <p:clrMapOvr>
    <a:masterClrMapping/>
  </p:clrMapOvr>
  <p:transition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61241319"/>
      </p:ext>
    </p:extLst>
  </p:cSld>
  <p:clrMapOvr>
    <a:masterClrMapping/>
  </p:clrMapOvr>
  <p:transition spd="med">
    <p:cover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17F1-B34F-4551-A81A-37AF0F72521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65072"/>
      </p:ext>
    </p:extLst>
  </p:cSld>
  <p:clrMapOvr>
    <a:masterClrMapping/>
  </p:clrMapOvr>
  <p:transition>
    <p:cover dir="rd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A3B-924E-4D5B-9835-7EA85C461E71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71295"/>
      </p:ext>
    </p:extLst>
  </p:cSld>
  <p:clrMapOvr>
    <a:masterClrMapping/>
  </p:clrMapOvr>
  <p:transition>
    <p:cover dir="r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3117-906B-4673-BF4A-AC5A64875AC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19327"/>
      </p:ext>
    </p:extLst>
  </p:cSld>
  <p:clrMapOvr>
    <a:masterClrMapping/>
  </p:clrMapOvr>
  <p:transition>
    <p:cover dir="rd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C66-EE9C-4B7D-AC57-903E60A4DF3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9228"/>
      </p:ext>
    </p:extLst>
  </p:cSld>
  <p:clrMapOvr>
    <a:masterClrMapping/>
  </p:clrMapOvr>
  <p:transition>
    <p:cover dir="rd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73E2-E972-488C-9374-487A2C3C983F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5500"/>
      </p:ext>
    </p:extLst>
  </p:cSld>
  <p:clrMapOvr>
    <a:masterClrMapping/>
  </p:clrMapOvr>
  <p:transition>
    <p:cover dir="rd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2EB-DC4A-458C-A6CC-EA448309DBE2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40134"/>
      </p:ext>
    </p:extLst>
  </p:cSld>
  <p:clrMapOvr>
    <a:masterClrMapping/>
  </p:clrMapOvr>
  <p:transition>
    <p:cover dir="rd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8F92-0F7A-4A63-A1E8-44867706EB8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1001"/>
      </p:ext>
    </p:extLst>
  </p:cSld>
  <p:clrMapOvr>
    <a:masterClrMapping/>
  </p:clrMapOvr>
  <p:transition>
    <p:cover dir="rd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EB74-8CFD-4EE8-9511-B0DC6B0CD5E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15538"/>
      </p:ext>
    </p:extLst>
  </p:cSld>
  <p:clrMapOvr>
    <a:masterClrMapping/>
  </p:clrMapOvr>
  <p:transition>
    <p:cover dir="rd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C07-C28D-4340-84A5-1DC03DE6BED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34449"/>
      </p:ext>
    </p:extLst>
  </p:cSld>
  <p:clrMapOvr>
    <a:masterClrMapping/>
  </p:clrMapOvr>
  <p:transition>
    <p:cover dir="rd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C21E-CB0F-4A54-8E86-A525F3C2082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19762"/>
      </p:ext>
    </p:extLst>
  </p:cSld>
  <p:clrMapOvr>
    <a:masterClrMapping/>
  </p:clrMapOvr>
  <p:transition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874"/>
      </p:ext>
    </p:extLst>
  </p:cSld>
  <p:clrMapOvr>
    <a:masterClrMapping/>
  </p:clrMapOvr>
  <p:transition spd="med">
    <p:cover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7F6F8-7D3F-402A-8148-4A50D9A1D71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94581"/>
      </p:ext>
    </p:extLst>
  </p:cSld>
  <p:clrMapOvr>
    <a:masterClrMapping/>
  </p:clrMapOvr>
  <p:transition>
    <p:cover dir="rd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83127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600110085"/>
      </p:ext>
    </p:extLst>
  </p:cSld>
  <p:clrMapOvr>
    <a:masterClrMapping/>
  </p:clrMapOvr>
  <p:transition spd="med">
    <p:cover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93487"/>
      </p:ext>
    </p:extLst>
  </p:cSld>
  <p:clrMapOvr>
    <a:masterClrMapping/>
  </p:clrMapOvr>
  <p:transition spd="med">
    <p:cover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6951"/>
      </p:ext>
    </p:extLst>
  </p:cSld>
  <p:clrMapOvr>
    <a:masterClrMapping/>
  </p:clrMapOvr>
  <p:transition spd="med">
    <p:cover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8698"/>
      </p:ext>
    </p:extLst>
  </p:cSld>
  <p:clrMapOvr>
    <a:masterClrMapping/>
  </p:clrMapOvr>
  <p:transition spd="med">
    <p:cover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8060"/>
      </p:ext>
    </p:extLst>
  </p:cSld>
  <p:clrMapOvr>
    <a:masterClrMapping/>
  </p:clrMapOvr>
  <p:transition spd="med">
    <p:cover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07046"/>
      </p:ext>
    </p:extLst>
  </p:cSld>
  <p:clrMapOvr>
    <a:masterClrMapping/>
  </p:clrMapOvr>
  <p:transition spd="med">
    <p:cover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58926"/>
      </p:ext>
    </p:extLst>
  </p:cSld>
  <p:clrMapOvr>
    <a:masterClrMapping/>
  </p:clrMapOvr>
  <p:transition spd="med">
    <p:cover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67409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2241"/>
      </p:ext>
    </p:extLst>
  </p:cSld>
  <p:clrMapOvr>
    <a:masterClrMapping/>
  </p:clrMapOvr>
  <p:transition spd="med">
    <p:cover dir="r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03648"/>
      </p:ext>
    </p:extLst>
  </p:cSld>
  <p:clrMapOvr>
    <a:masterClrMapping/>
  </p:clrMapOvr>
  <p:transition spd="med">
    <p:cover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6925"/>
      </p:ext>
    </p:extLst>
  </p:cSld>
  <p:clrMapOvr>
    <a:masterClrMapping/>
  </p:clrMapOvr>
  <p:transition spd="med">
    <p:cover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591"/>
      </p:ext>
    </p:extLst>
  </p:cSld>
  <p:clrMapOvr>
    <a:masterClrMapping/>
  </p:clrMapOvr>
  <p:transition spd="med">
    <p:cover dir="ld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9022-4253-42EB-9AD4-5AD38E3EE56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85617"/>
      </p:ext>
    </p:extLst>
  </p:cSld>
  <p:clrMapOvr>
    <a:masterClrMapping/>
  </p:clrMapOvr>
  <p:transition>
    <p:cover dir="rd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07A-6EA2-402D-95A6-921A59659BE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89798"/>
      </p:ext>
    </p:extLst>
  </p:cSld>
  <p:clrMapOvr>
    <a:masterClrMapping/>
  </p:clrMapOvr>
  <p:transition>
    <p:cover dir="rd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2A73-719B-402A-A177-B06DDC0AC1A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9196"/>
      </p:ext>
    </p:extLst>
  </p:cSld>
  <p:clrMapOvr>
    <a:masterClrMapping/>
  </p:clrMapOvr>
  <p:transition>
    <p:cover dir="rd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92F6-83F7-4D1F-8438-61E6CAA1AB2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38612"/>
      </p:ext>
    </p:extLst>
  </p:cSld>
  <p:clrMapOvr>
    <a:masterClrMapping/>
  </p:clrMapOvr>
  <p:transition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43792"/>
      </p:ext>
    </p:extLst>
  </p:cSld>
  <p:clrMapOvr>
    <a:masterClrMapping/>
  </p:clrMapOvr>
  <p:transition spd="med">
    <p:cover dir="r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90F-B7C9-4777-ADAA-B978D0C1D0E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79059"/>
      </p:ext>
    </p:extLst>
  </p:cSld>
  <p:clrMapOvr>
    <a:masterClrMapping/>
  </p:clrMapOvr>
  <p:transition>
    <p:cover dir="rd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8956-5FFF-43D5-AD17-CB6895FE86E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89293"/>
      </p:ext>
    </p:extLst>
  </p:cSld>
  <p:clrMapOvr>
    <a:masterClrMapping/>
  </p:clrMapOvr>
  <p:transition>
    <p:cover dir="rd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15C6-5F58-4D9E-B205-AC1D6A955F2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1293"/>
      </p:ext>
    </p:extLst>
  </p:cSld>
  <p:clrMapOvr>
    <a:masterClrMapping/>
  </p:clrMapOvr>
  <p:transition>
    <p:cover dir="rd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17F1-B34F-4551-A81A-37AF0F725214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0972"/>
      </p:ext>
    </p:extLst>
  </p:cSld>
  <p:clrMapOvr>
    <a:masterClrMapping/>
  </p:clrMapOvr>
  <p:transition>
    <p:cover dir="rd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A3B-924E-4D5B-9835-7EA85C461E71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69319"/>
      </p:ext>
    </p:extLst>
  </p:cSld>
  <p:clrMapOvr>
    <a:masterClrMapping/>
  </p:clrMapOvr>
  <p:transition>
    <p:cover dir="rd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3117-906B-4673-BF4A-AC5A64875AC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14452"/>
      </p:ext>
    </p:extLst>
  </p:cSld>
  <p:clrMapOvr>
    <a:masterClrMapping/>
  </p:clrMapOvr>
  <p:transition>
    <p:cover dir="rd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C66-EE9C-4B7D-AC57-903E60A4DF3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1706"/>
      </p:ext>
    </p:extLst>
  </p:cSld>
  <p:clrMapOvr>
    <a:masterClrMapping/>
  </p:clrMapOvr>
  <p:transition>
    <p:cover dir="rd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73E2-E972-488C-9374-487A2C3C983F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12909"/>
      </p:ext>
    </p:extLst>
  </p:cSld>
  <p:clrMapOvr>
    <a:masterClrMapping/>
  </p:clrMapOvr>
  <p:transition>
    <p:cover dir="rd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2EB-DC4A-458C-A6CC-EA448309DBE2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28933"/>
      </p:ext>
    </p:extLst>
  </p:cSld>
  <p:clrMapOvr>
    <a:masterClrMapping/>
  </p:clrMapOvr>
  <p:transition>
    <p:cover dir="rd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8F92-0F7A-4A63-A1E8-44867706EB8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94292"/>
      </p:ext>
    </p:extLst>
  </p:cSld>
  <p:clrMapOvr>
    <a:masterClrMapping/>
  </p:clrMapOvr>
  <p:transition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80999"/>
      </p:ext>
    </p:extLst>
  </p:cSld>
  <p:clrMapOvr>
    <a:masterClrMapping/>
  </p:clrMapOvr>
  <p:transition spd="med">
    <p:cover dir="r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EB74-8CFD-4EE8-9511-B0DC6B0CD5E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10402"/>
      </p:ext>
    </p:extLst>
  </p:cSld>
  <p:clrMapOvr>
    <a:masterClrMapping/>
  </p:clrMapOvr>
  <p:transition>
    <p:cover dir="rd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FC07-C28D-4340-84A5-1DC03DE6BED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01772"/>
      </p:ext>
    </p:extLst>
  </p:cSld>
  <p:clrMapOvr>
    <a:masterClrMapping/>
  </p:clrMapOvr>
  <p:transition>
    <p:cover dir="rd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C21E-CB0F-4A54-8E86-A525F3C2082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31849"/>
      </p:ext>
    </p:extLst>
  </p:cSld>
  <p:clrMapOvr>
    <a:masterClrMapping/>
  </p:clrMapOvr>
  <p:transition>
    <p:cover dir="rd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7F6F8-7D3F-402A-8148-4A50D9A1D71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16243"/>
      </p:ext>
    </p:extLst>
  </p:cSld>
  <p:clrMapOvr>
    <a:masterClrMapping/>
  </p:clrMapOvr>
  <p:transition>
    <p:cover dir="rd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5119509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82704872"/>
      </p:ext>
    </p:extLst>
  </p:cSld>
  <p:clrMapOvr>
    <a:masterClrMapping/>
  </p:clrMapOvr>
  <p:transition spd="med">
    <p:cover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70645"/>
      </p:ext>
    </p:extLst>
  </p:cSld>
  <p:clrMapOvr>
    <a:masterClrMapping/>
  </p:clrMapOvr>
  <p:transition spd="med">
    <p:cover dir="r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37245"/>
      </p:ext>
    </p:extLst>
  </p:cSld>
  <p:clrMapOvr>
    <a:masterClrMapping/>
  </p:clrMapOvr>
  <p:transition spd="med">
    <p:cover dir="r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02562"/>
      </p:ext>
    </p:extLst>
  </p:cSld>
  <p:clrMapOvr>
    <a:masterClrMapping/>
  </p:clrMapOvr>
  <p:transition spd="med">
    <p:cover dir="r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4831"/>
      </p:ext>
    </p:extLst>
  </p:cSld>
  <p:clrMapOvr>
    <a:masterClrMapping/>
  </p:clrMapOvr>
  <p:transition spd="med"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61757"/>
      </p:ext>
    </p:extLst>
  </p:cSld>
  <p:clrMapOvr>
    <a:masterClrMapping/>
  </p:clrMapOvr>
  <p:transition spd="med">
    <p:cover dir="r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94317"/>
      </p:ext>
    </p:extLst>
  </p:cSld>
  <p:clrMapOvr>
    <a:masterClrMapping/>
  </p:clrMapOvr>
  <p:transition spd="med">
    <p:cover dir="r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17071"/>
      </p:ext>
    </p:extLst>
  </p:cSld>
  <p:clrMapOvr>
    <a:masterClrMapping/>
  </p:clrMapOvr>
  <p:transition spd="med">
    <p:cover dir="r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39998"/>
      </p:ext>
    </p:extLst>
  </p:cSld>
  <p:clrMapOvr>
    <a:masterClrMapping/>
  </p:clrMapOvr>
  <p:transition spd="med">
    <p:cover dir="r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8482"/>
      </p:ext>
    </p:extLst>
  </p:cSld>
  <p:clrMapOvr>
    <a:masterClrMapping/>
  </p:clrMapOvr>
  <p:transition spd="med">
    <p:cover dir="r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12637"/>
      </p:ext>
    </p:extLst>
  </p:cSld>
  <p:clrMapOvr>
    <a:masterClrMapping/>
  </p:clrMapOvr>
  <p:transition spd="med">
    <p:cover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54505"/>
      </p:ext>
    </p:extLst>
  </p:cSld>
  <p:clrMapOvr>
    <a:masterClrMapping/>
  </p:clrMapOvr>
  <p:transition spd="med">
    <p:cover dir="ld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355983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740259274"/>
      </p:ext>
    </p:extLst>
  </p:cSld>
  <p:clrMapOvr>
    <a:masterClrMapping/>
  </p:clrMapOvr>
  <p:transition spd="med">
    <p:cover dir="r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05328"/>
      </p:ext>
    </p:extLst>
  </p:cSld>
  <p:clrMapOvr>
    <a:masterClrMapping/>
  </p:clrMapOvr>
  <p:transition spd="med">
    <p:cover dir="r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74325"/>
      </p:ext>
    </p:extLst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05854"/>
      </p:ext>
    </p:extLst>
  </p:cSld>
  <p:clrMapOvr>
    <a:masterClrMapping/>
  </p:clrMapOvr>
  <p:transition spd="med">
    <p:cover dir="r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12026"/>
      </p:ext>
    </p:extLst>
  </p:cSld>
  <p:clrMapOvr>
    <a:masterClrMapping/>
  </p:clrMapOvr>
  <p:transition spd="med">
    <p:cover dir="r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88287"/>
      </p:ext>
    </p:extLst>
  </p:cSld>
  <p:clrMapOvr>
    <a:masterClrMapping/>
  </p:clrMapOvr>
  <p:transition spd="med">
    <p:cover dir="r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24095"/>
      </p:ext>
    </p:extLst>
  </p:cSld>
  <p:clrMapOvr>
    <a:masterClrMapping/>
  </p:clrMapOvr>
  <p:transition spd="med">
    <p:cover dir="r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56781"/>
      </p:ext>
    </p:extLst>
  </p:cSld>
  <p:clrMapOvr>
    <a:masterClrMapping/>
  </p:clrMapOvr>
  <p:transition spd="med">
    <p:cover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82140"/>
      </p:ext>
    </p:extLst>
  </p:cSld>
  <p:clrMapOvr>
    <a:masterClrMapping/>
  </p:clrMapOvr>
  <p:transition spd="med">
    <p:cover dir="r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33924"/>
      </p:ext>
    </p:extLst>
  </p:cSld>
  <p:clrMapOvr>
    <a:masterClrMapping/>
  </p:clrMapOvr>
  <p:transition spd="med">
    <p:cover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8830"/>
      </p:ext>
    </p:extLst>
  </p:cSld>
  <p:clrMapOvr>
    <a:masterClrMapping/>
  </p:clrMapOvr>
  <p:transition spd="med">
    <p:cover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1470"/>
      </p:ext>
    </p:extLst>
  </p:cSld>
  <p:clrMapOvr>
    <a:masterClrMapping/>
  </p:clrMapOvr>
  <p:transition spd="med">
    <p:cover dir="ld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413625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5246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5513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23778-62DB-48BA-AC12-432BF5A7C1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11122"/>
      </p:ext>
    </p:extLst>
  </p:cSld>
  <p:clrMapOvr>
    <a:masterClrMapping/>
  </p:clrMapOvr>
  <p:transition spd="med">
    <p:cover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04258314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1930"/>
      </p:ext>
    </p:extLst>
  </p:cSld>
  <p:clrMapOvr>
    <a:masterClrMapping/>
  </p:clrMapOvr>
  <p:transition spd="med">
    <p:cover dir="r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634248235"/>
      </p:ext>
    </p:extLst>
  </p:cSld>
  <p:clrMapOvr>
    <a:masterClrMapping/>
  </p:clrMapOvr>
  <p:transition spd="med">
    <p:cover dir="r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93545"/>
      </p:ext>
    </p:extLst>
  </p:cSld>
  <p:clrMapOvr>
    <a:masterClrMapping/>
  </p:clrMapOvr>
  <p:transition spd="med">
    <p:cover dir="r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4444"/>
      </p:ext>
    </p:extLst>
  </p:cSld>
  <p:clrMapOvr>
    <a:masterClrMapping/>
  </p:clrMapOvr>
  <p:transition spd="med">
    <p:cover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29875"/>
      </p:ext>
    </p:extLst>
  </p:cSld>
  <p:clrMapOvr>
    <a:masterClrMapping/>
  </p:clrMapOvr>
  <p:transition spd="med">
    <p:cover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46594"/>
      </p:ext>
    </p:extLst>
  </p:cSld>
  <p:clrMapOvr>
    <a:masterClrMapping/>
  </p:clrMapOvr>
  <p:transition spd="med">
    <p:cover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19588"/>
      </p:ext>
    </p:extLst>
  </p:cSld>
  <p:clrMapOvr>
    <a:masterClrMapping/>
  </p:clrMapOvr>
  <p:transition spd="med">
    <p:cover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36745"/>
      </p:ext>
    </p:extLst>
  </p:cSld>
  <p:clrMapOvr>
    <a:masterClrMapping/>
  </p:clrMapOvr>
  <p:transition spd="med">
    <p:cover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2624"/>
      </p:ext>
    </p:extLst>
  </p:cSld>
  <p:clrMapOvr>
    <a:masterClrMapping/>
  </p:clrMapOvr>
  <p:transition spd="med">
    <p:cover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74227"/>
      </p:ext>
    </p:extLst>
  </p:cSld>
  <p:clrMapOvr>
    <a:masterClrMapping/>
  </p:clrMapOvr>
  <p:transition spd="med">
    <p:cover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12934"/>
      </p:ext>
    </p:extLst>
  </p:cSld>
  <p:clrMapOvr>
    <a:masterClrMapping/>
  </p:clrMapOvr>
  <p:transition spd="med"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88264"/>
      </p:ext>
    </p:extLst>
  </p:cSld>
  <p:clrMapOvr>
    <a:masterClrMapping/>
  </p:clrMapOvr>
  <p:transition spd="med">
    <p:cover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8890"/>
      </p:ext>
    </p:extLst>
  </p:cSld>
  <p:clrMapOvr>
    <a:masterClrMapping/>
  </p:clrMapOvr>
  <p:transition spd="med">
    <p:cover dir="ld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39752" y="6524625"/>
            <a:ext cx="439248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99686"/>
      </p:ext>
    </p:extLst>
  </p:cSld>
  <p:clrMapOvr>
    <a:masterClrMapping/>
  </p:clrMapOvr>
  <p:transition spd="med"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86322"/>
      </p:ext>
    </p:extLst>
  </p:cSld>
  <p:clrMapOvr>
    <a:masterClrMapping/>
  </p:clrMapOvr>
  <p:transition spd="med"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73966"/>
      </p:ext>
    </p:extLst>
  </p:cSld>
  <p:clrMapOvr>
    <a:masterClrMapping/>
  </p:clrMapOvr>
  <p:transition spd="med">
    <p:cover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5233066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419316856"/>
      </p:ext>
    </p:extLst>
  </p:cSld>
  <p:clrMapOvr>
    <a:masterClrMapping/>
  </p:clrMapOvr>
  <p:transition spd="med">
    <p:cover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76265"/>
      </p:ext>
    </p:extLst>
  </p:cSld>
  <p:clrMapOvr>
    <a:masterClrMapping/>
  </p:clrMapOvr>
  <p:transition spd="med">
    <p:cover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0074"/>
      </p:ext>
    </p:extLst>
  </p:cSld>
  <p:clrMapOvr>
    <a:masterClrMapping/>
  </p:clrMapOvr>
  <p:transition spd="med">
    <p:cover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6142"/>
      </p:ext>
    </p:extLst>
  </p:cSld>
  <p:clrMapOvr>
    <a:masterClrMapping/>
  </p:clrMapOvr>
  <p:transition spd="med">
    <p:cover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63047"/>
      </p:ext>
    </p:extLst>
  </p:cSld>
  <p:clrMapOvr>
    <a:masterClrMapping/>
  </p:clrMapOvr>
  <p:transition spd="med">
    <p:cover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50324"/>
      </p:ext>
    </p:extLst>
  </p:cSld>
  <p:clrMapOvr>
    <a:masterClrMapping/>
  </p:clrMapOvr>
  <p:transition spd="med">
    <p:cover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14624"/>
      </p:ext>
    </p:extLst>
  </p:cSld>
  <p:clrMapOvr>
    <a:masterClrMapping/>
  </p:clrMapOvr>
  <p:transition spd="med"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19402"/>
      </p:ext>
    </p:extLst>
  </p:cSld>
  <p:clrMapOvr>
    <a:masterClrMapping/>
  </p:clrMapOvr>
  <p:transition spd="med">
    <p:cover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94139"/>
      </p:ext>
    </p:extLst>
  </p:cSld>
  <p:clrMapOvr>
    <a:masterClrMapping/>
  </p:clrMapOvr>
  <p:transition spd="med">
    <p:cover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97813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1AD14F-4D1A-4DB1-AEF9-F3D07DCD9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60022"/>
      </p:ext>
    </p:extLst>
  </p:cSld>
  <p:clrMapOvr>
    <a:masterClrMapping/>
  </p:clrMapOvr>
  <p:transition spd="slow">
    <p:cover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413625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19 March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5246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Karel Safarik: Hmotnost’ v teórii relativity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5513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23778-62DB-48BA-AC12-432BF5A7C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0523"/>
      </p:ext>
    </p:extLst>
  </p:cSld>
  <p:clrMapOvr>
    <a:masterClrMapping/>
  </p:clrMapOvr>
  <p:transition spd="med"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48301004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20222692"/>
      </p:ext>
    </p:extLst>
  </p:cSld>
  <p:clrMapOvr>
    <a:masterClrMapping/>
  </p:clrMapOvr>
  <p:transition spd="med">
    <p:cover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40573"/>
      </p:ext>
    </p:extLst>
  </p:cSld>
  <p:clrMapOvr>
    <a:masterClrMapping/>
  </p:clrMapOvr>
  <p:transition spd="med">
    <p:cover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74259"/>
      </p:ext>
    </p:extLst>
  </p:cSld>
  <p:clrMapOvr>
    <a:masterClrMapping/>
  </p:clrMapOvr>
  <p:transition spd="med">
    <p:cover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99135"/>
      </p:ext>
    </p:extLst>
  </p:cSld>
  <p:clrMapOvr>
    <a:masterClrMapping/>
  </p:clrMapOvr>
  <p:transition spd="med">
    <p:cover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50811"/>
      </p:ext>
    </p:extLst>
  </p:cSld>
  <p:clrMapOvr>
    <a:masterClrMapping/>
  </p:clrMapOvr>
  <p:transition spd="med">
    <p:cover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92745"/>
      </p:ext>
    </p:extLst>
  </p:cSld>
  <p:clrMapOvr>
    <a:masterClrMapping/>
  </p:clrMapOvr>
  <p:transition spd="med">
    <p:cover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53504"/>
      </p:ext>
    </p:extLst>
  </p:cSld>
  <p:clrMapOvr>
    <a:masterClrMapping/>
  </p:clrMapOvr>
  <p:transition spd="med">
    <p:cover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32906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3E6A0E-78E5-4BB2-9389-6538F2087B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78128"/>
      </p:ext>
    </p:extLst>
  </p:cSld>
  <p:clrMapOvr>
    <a:masterClrMapping/>
  </p:clrMapOvr>
  <p:transition spd="slow">
    <p:cover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3680"/>
      </p:ext>
    </p:extLst>
  </p:cSld>
  <p:clrMapOvr>
    <a:masterClrMapping/>
  </p:clrMapOvr>
  <p:transition spd="med">
    <p:cover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87769"/>
      </p:ext>
    </p:extLst>
  </p:cSld>
  <p:clrMapOvr>
    <a:masterClrMapping/>
  </p:clrMapOvr>
  <p:transition spd="med">
    <p:cover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62393"/>
      </p:ext>
    </p:extLst>
  </p:cSld>
  <p:clrMapOvr>
    <a:masterClrMapping/>
  </p:clrMapOvr>
  <p:transition spd="med">
    <p:cover dir="l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4737636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836500493"/>
      </p:ext>
    </p:extLst>
  </p:cSld>
  <p:clrMapOvr>
    <a:masterClrMapping/>
  </p:clrMapOvr>
  <p:transition spd="med">
    <p:cover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3947"/>
      </p:ext>
    </p:extLst>
  </p:cSld>
  <p:clrMapOvr>
    <a:masterClrMapping/>
  </p:clrMapOvr>
  <p:transition spd="med">
    <p:cover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84429"/>
      </p:ext>
    </p:extLst>
  </p:cSld>
  <p:clrMapOvr>
    <a:masterClrMapping/>
  </p:clrMapOvr>
  <p:transition spd="med">
    <p:cover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69241"/>
      </p:ext>
    </p:extLst>
  </p:cSld>
  <p:clrMapOvr>
    <a:masterClrMapping/>
  </p:clrMapOvr>
  <p:transition spd="med">
    <p:cover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46304"/>
      </p:ext>
    </p:extLst>
  </p:cSld>
  <p:clrMapOvr>
    <a:masterClrMapping/>
  </p:clrMapOvr>
  <p:transition spd="med">
    <p:cover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5661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FAC1FB-B217-4515-BFB6-D9CC73649C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6772"/>
      </p:ext>
    </p:extLst>
  </p:cSld>
  <p:clrMapOvr>
    <a:masterClrMapping/>
  </p:clrMapOvr>
  <p:transition spd="slow">
    <p:cover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47527"/>
      </p:ext>
    </p:extLst>
  </p:cSld>
  <p:clrMapOvr>
    <a:masterClrMapping/>
  </p:clrMapOvr>
  <p:transition spd="med">
    <p:cover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82714"/>
      </p:ext>
    </p:extLst>
  </p:cSld>
  <p:clrMapOvr>
    <a:masterClrMapping/>
  </p:clrMapOvr>
  <p:transition spd="med">
    <p:cover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26840"/>
      </p:ext>
    </p:extLst>
  </p:cSld>
  <p:clrMapOvr>
    <a:masterClrMapping/>
  </p:clrMapOvr>
  <p:transition spd="med">
    <p:cover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4559"/>
      </p:ext>
    </p:extLst>
  </p:cSld>
  <p:clrMapOvr>
    <a:masterClrMapping/>
  </p:clrMapOvr>
  <p:transition spd="med">
    <p:cover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07779"/>
      </p:ext>
    </p:extLst>
  </p:cSld>
  <p:clrMapOvr>
    <a:masterClrMapping/>
  </p:clrMapOvr>
  <p:transition spd="med">
    <p:cover dir="l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5378485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787788653"/>
      </p:ext>
    </p:extLst>
  </p:cSld>
  <p:clrMapOvr>
    <a:masterClrMapping/>
  </p:clrMapOvr>
  <p:transition spd="med">
    <p:cover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47580"/>
      </p:ext>
    </p:extLst>
  </p:cSld>
  <p:clrMapOvr>
    <a:masterClrMapping/>
  </p:clrMapOvr>
  <p:transition spd="med">
    <p:cover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9098"/>
      </p:ext>
    </p:extLst>
  </p:cSld>
  <p:clrMapOvr>
    <a:masterClrMapping/>
  </p:clrMapOvr>
  <p:transition spd="med">
    <p:cover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85435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F9B49-AB2E-476B-99D2-A47F8CE89E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52618"/>
      </p:ext>
    </p:extLst>
  </p:cSld>
  <p:clrMapOvr>
    <a:masterClrMapping/>
  </p:clrMapOvr>
  <p:transition spd="slow">
    <p:cover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09011"/>
      </p:ext>
    </p:extLst>
  </p:cSld>
  <p:clrMapOvr>
    <a:masterClrMapping/>
  </p:clrMapOvr>
  <p:transition spd="med">
    <p:cover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0498"/>
      </p:ext>
    </p:extLst>
  </p:cSld>
  <p:clrMapOvr>
    <a:masterClrMapping/>
  </p:clrMapOvr>
  <p:transition spd="med">
    <p:cover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42547"/>
      </p:ext>
    </p:extLst>
  </p:cSld>
  <p:clrMapOvr>
    <a:masterClrMapping/>
  </p:clrMapOvr>
  <p:transition spd="med">
    <p:cover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18926"/>
      </p:ext>
    </p:extLst>
  </p:cSld>
  <p:clrMapOvr>
    <a:masterClrMapping/>
  </p:clrMapOvr>
  <p:transition spd="med">
    <p:cover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1566"/>
      </p:ext>
    </p:extLst>
  </p:cSld>
  <p:clrMapOvr>
    <a:masterClrMapping/>
  </p:clrMapOvr>
  <p:transition spd="med">
    <p:cover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67673"/>
      </p:ext>
    </p:extLst>
  </p:cSld>
  <p:clrMapOvr>
    <a:masterClrMapping/>
  </p:clrMapOvr>
  <p:transition spd="med">
    <p:cover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70621"/>
      </p:ext>
    </p:extLst>
  </p:cSld>
  <p:clrMapOvr>
    <a:masterClrMapping/>
  </p:clrMapOvr>
  <p:transition spd="med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3356397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915429303"/>
      </p:ext>
    </p:extLst>
  </p:cSld>
  <p:clrMapOvr>
    <a:masterClrMapping/>
  </p:clrMapOvr>
  <p:transition spd="med">
    <p:cover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88823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86C3D-EFFD-4877-9306-8508B3678A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34608"/>
      </p:ext>
    </p:extLst>
  </p:cSld>
  <p:clrMapOvr>
    <a:masterClrMapping/>
  </p:clrMapOvr>
  <p:transition spd="slow">
    <p:cover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31440"/>
      </p:ext>
    </p:extLst>
  </p:cSld>
  <p:clrMapOvr>
    <a:masterClrMapping/>
  </p:clrMapOvr>
  <p:transition spd="med">
    <p:cover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43563"/>
      </p:ext>
    </p:extLst>
  </p:cSld>
  <p:clrMapOvr>
    <a:masterClrMapping/>
  </p:clrMapOvr>
  <p:transition spd="med">
    <p:cover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13728"/>
      </p:ext>
    </p:extLst>
  </p:cSld>
  <p:clrMapOvr>
    <a:masterClrMapping/>
  </p:clrMapOvr>
  <p:transition spd="med">
    <p:cover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70169"/>
      </p:ext>
    </p:extLst>
  </p:cSld>
  <p:clrMapOvr>
    <a:masterClrMapping/>
  </p:clrMapOvr>
  <p:transition spd="med">
    <p:cover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6325"/>
      </p:ext>
    </p:extLst>
  </p:cSld>
  <p:clrMapOvr>
    <a:masterClrMapping/>
  </p:clrMapOvr>
  <p:transition spd="med">
    <p:cover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99971"/>
      </p:ext>
    </p:extLst>
  </p:cSld>
  <p:clrMapOvr>
    <a:masterClrMapping/>
  </p:clrMapOvr>
  <p:transition spd="med">
    <p:cover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14747"/>
      </p:ext>
    </p:extLst>
  </p:cSld>
  <p:clrMapOvr>
    <a:masterClrMapping/>
  </p:clrMapOvr>
  <p:transition spd="med">
    <p:cover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95546"/>
      </p:ext>
    </p:extLst>
  </p:cSld>
  <p:clrMapOvr>
    <a:masterClrMapping/>
  </p:clrMapOvr>
  <p:transition spd="med">
    <p:cover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0326"/>
      </p:ext>
    </p:extLst>
  </p:cSld>
  <p:clrMapOvr>
    <a:masterClrMapping/>
  </p:clrMapOvr>
  <p:transition spd="med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1867614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86760C-3AC3-41FB-B91A-26D57432D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99485"/>
      </p:ext>
    </p:extLst>
  </p:cSld>
  <p:clrMapOvr>
    <a:masterClrMapping/>
  </p:clrMapOvr>
  <p:transition spd="slow">
    <p:cover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256671923"/>
      </p:ext>
    </p:extLst>
  </p:cSld>
  <p:clrMapOvr>
    <a:masterClrMapping/>
  </p:clrMapOvr>
  <p:transition spd="med">
    <p:cover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2717"/>
      </p:ext>
    </p:extLst>
  </p:cSld>
  <p:clrMapOvr>
    <a:masterClrMapping/>
  </p:clrMapOvr>
  <p:transition spd="med">
    <p:cover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28646"/>
      </p:ext>
    </p:extLst>
  </p:cSld>
  <p:clrMapOvr>
    <a:masterClrMapping/>
  </p:clrMapOvr>
  <p:transition spd="med">
    <p:cover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8675"/>
      </p:ext>
    </p:extLst>
  </p:cSld>
  <p:clrMapOvr>
    <a:masterClrMapping/>
  </p:clrMapOvr>
  <p:transition spd="med">
    <p:cover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07440"/>
      </p:ext>
    </p:extLst>
  </p:cSld>
  <p:clrMapOvr>
    <a:masterClrMapping/>
  </p:clrMapOvr>
  <p:transition spd="med">
    <p:cover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4154"/>
      </p:ext>
    </p:extLst>
  </p:cSld>
  <p:clrMapOvr>
    <a:masterClrMapping/>
  </p:clrMapOvr>
  <p:transition spd="med">
    <p:cover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04215"/>
      </p:ext>
    </p:extLst>
  </p:cSld>
  <p:clrMapOvr>
    <a:masterClrMapping/>
  </p:clrMapOvr>
  <p:transition spd="med">
    <p:cover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2613"/>
      </p:ext>
    </p:extLst>
  </p:cSld>
  <p:clrMapOvr>
    <a:masterClrMapping/>
  </p:clrMapOvr>
  <p:transition spd="med">
    <p:cover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53368"/>
      </p:ext>
    </p:extLst>
  </p:cSld>
  <p:clrMapOvr>
    <a:masterClrMapping/>
  </p:clrMapOvr>
  <p:transition spd="med">
    <p:cover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62339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.gif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image" Target="../media/image7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image" Target="../media/image7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.gif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2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98EA1B-4EEB-48F9-A783-5865C082F59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481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</p:sldLayoutIdLst>
  <p:transition>
    <p:cover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98EA1B-4EEB-48F9-A783-5865C082F59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61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</p:sldLayoutIdLst>
  <p:transition>
    <p:cover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98EA1B-4EEB-48F9-A783-5865C082F59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997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</p:sldLayoutIdLst>
  <p:transition>
    <p:cover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98EA1B-4EEB-48F9-A783-5865C082F59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797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transition>
    <p:cover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98EA1B-4EEB-48F9-A783-5865C082F59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11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</p:sldLayoutIdLst>
  <p:transition>
    <p:cover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37609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598EA1B-4EEB-48F9-A783-5865C082F59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855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</p:sldLayoutIdLst>
  <p:transition>
    <p:cover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9114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6691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32363" y="6643688"/>
            <a:ext cx="4095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800">
                <a:latin typeface="+mn-lt"/>
              </a:defRPr>
            </a:lvl1pPr>
          </a:lstStyle>
          <a:p>
            <a:pPr eaLnBrk="0" hangingPunct="0"/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00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-12700"/>
            <a:ext cx="7632700" cy="7731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pic>
        <p:nvPicPr>
          <p:cNvPr id="60006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658813" cy="765175"/>
          </a:xfrm>
          <a:prstGeom prst="rect">
            <a:avLst/>
          </a:prstGeom>
          <a:noFill/>
        </p:spPr>
      </p:pic>
      <p:pic>
        <p:nvPicPr>
          <p:cNvPr id="600070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96288" y="0"/>
            <a:ext cx="747712" cy="747713"/>
          </a:xfrm>
          <a:prstGeom prst="rect">
            <a:avLst/>
          </a:prstGeom>
          <a:noFill/>
        </p:spPr>
      </p:pic>
      <p:sp>
        <p:nvSpPr>
          <p:cNvPr id="600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hangingPunct="0"/>
            <a:fld id="{E792109A-F08B-4B8A-9A41-BE8B832E343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00072" name="Picture 8"/>
          <p:cNvPicPr>
            <a:picLocks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86488"/>
            <a:ext cx="7556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4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ransition spd="slow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  <a:cs typeface="+mn-cs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6342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80" name="Picture 8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35"/>
          <p:cNvPicPr>
            <a:picLocks noChangeAspect="1" noChangeArrowheads="1"/>
          </p:cNvPicPr>
          <p:nvPr userDrawn="1"/>
        </p:nvPicPr>
        <p:blipFill>
          <a:blip r:embed="rId15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40561162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9545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63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895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83293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4912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70543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9048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413625" cy="1484784"/>
          </a:xfrm>
          <a:solidFill>
            <a:schemeClr val="bg1">
              <a:lumMod val="20000"/>
              <a:lumOff val="8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cap="none" dirty="0" smtClean="0">
                <a:solidFill>
                  <a:srgbClr val="FF0000"/>
                </a:solidFill>
                <a:effectLst/>
                <a:latin typeface="+mn-lt"/>
              </a:rPr>
              <a:t>E</a:t>
            </a:r>
            <a:r>
              <a:rPr lang="en-US" cap="none" dirty="0" err="1" smtClean="0">
                <a:solidFill>
                  <a:srgbClr val="FF0000"/>
                </a:solidFill>
                <a:effectLst/>
                <a:latin typeface="+mn-lt"/>
              </a:rPr>
              <a:t>xperimenty</a:t>
            </a:r>
            <a:r>
              <a:rPr lang="sk-SK" cap="none" dirty="0" smtClean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sk-SK" cap="none" dirty="0">
                <a:solidFill>
                  <a:srgbClr val="FF0000"/>
                </a:solidFill>
                <a:effectLst/>
                <a:latin typeface="+mn-lt"/>
              </a:rPr>
              <a:t>na LHC v </a:t>
            </a:r>
            <a:r>
              <a:rPr lang="sk-SK" cap="none" dirty="0" smtClean="0">
                <a:solidFill>
                  <a:srgbClr val="FF0000"/>
                </a:solidFill>
                <a:effectLst/>
                <a:latin typeface="+mn-lt"/>
              </a:rPr>
              <a:t>C</a:t>
            </a:r>
            <a:r>
              <a:rPr lang="en-US" cap="none" dirty="0" smtClean="0">
                <a:solidFill>
                  <a:srgbClr val="FF0000"/>
                </a:solidFill>
                <a:effectLst/>
                <a:latin typeface="+mn-lt"/>
              </a:rPr>
              <a:t>ERN</a:t>
            </a:r>
            <a:r>
              <a:rPr lang="sk-SK" cap="none" dirty="0" smtClean="0">
                <a:solidFill>
                  <a:srgbClr val="FF0000"/>
                </a:solidFill>
                <a:effectLst/>
                <a:latin typeface="+mn-lt"/>
              </a:rPr>
              <a:t>e </a:t>
            </a:r>
            <a:r>
              <a:rPr lang="sk-SK" cap="none" dirty="0">
                <a:solidFill>
                  <a:srgbClr val="FF0000"/>
                </a:solidFill>
                <a:effectLst/>
                <a:latin typeface="+mn-lt"/>
              </a:rPr>
              <a:t>a pôvod hmotnosti</a:t>
            </a:r>
            <a:endParaRPr lang="en-US" cap="none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1000" y="5802560"/>
            <a:ext cx="8382000" cy="578768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Karel Šafařík, CERN</a:t>
            </a:r>
            <a:endParaRPr lang="en-US" i="1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907704" y="1800883"/>
            <a:ext cx="4893498" cy="3860365"/>
            <a:chOff x="1907704" y="2276872"/>
            <a:chExt cx="4893498" cy="3860365"/>
          </a:xfrm>
        </p:grpSpPr>
        <p:pic>
          <p:nvPicPr>
            <p:cNvPr id="5" name="Picture 14" descr="C:\Users\giubellino\AppData\Local\Microsoft\Windows\Temporary Internet Files\Content.Outlook\KM0OY7Q5\ALICE_event_167693_0x3d94315a_2011-11-12_065112_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7"/>
            <a:stretch>
              <a:fillRect/>
            </a:stretch>
          </p:blipFill>
          <p:spPr bwMode="auto">
            <a:xfrm>
              <a:off x="1907704" y="2276872"/>
              <a:ext cx="4893498" cy="386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alice-logo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232" y="5157192"/>
              <a:ext cx="683568" cy="93244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June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Od velkeho tresku k LHC - stvorenie Vesmiru v laboratoriu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07504" y="729071"/>
            <a:ext cx="4367213" cy="3348051"/>
            <a:chOff x="115" y="362"/>
            <a:chExt cx="2585" cy="1982"/>
          </a:xfrm>
        </p:grpSpPr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5" y="565"/>
              <a:ext cx="2585" cy="17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9" name="Picture 13" descr="atlaslogo_ne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" y="362"/>
              <a:ext cx="331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573016" y="1196752"/>
            <a:ext cx="4535488" cy="2664296"/>
            <a:chOff x="0" y="2390"/>
            <a:chExt cx="3005" cy="1569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395"/>
              <a:ext cx="3005" cy="15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12" name="Picture 10" descr="cms-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" y="2390"/>
              <a:ext cx="476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179512" y="4084910"/>
            <a:ext cx="4238625" cy="2584450"/>
            <a:chOff x="3090" y="2357"/>
            <a:chExt cx="2670" cy="1628"/>
          </a:xfrm>
        </p:grpSpPr>
        <p:pic>
          <p:nvPicPr>
            <p:cNvPr id="14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 l="13939" t="2937" r="18704" b="4637"/>
            <a:stretch>
              <a:fillRect/>
            </a:stretch>
          </p:blipFill>
          <p:spPr bwMode="auto">
            <a:xfrm>
              <a:off x="3090" y="2357"/>
              <a:ext cx="2670" cy="16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 t="12419"/>
            <a:stretch>
              <a:fillRect/>
            </a:stretch>
          </p:blipFill>
          <p:spPr bwMode="auto">
            <a:xfrm>
              <a:off x="5278" y="2375"/>
              <a:ext cx="482" cy="4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5138" name="Picture 2" descr="C:\Karel's old computer\Novohradska\DetectorPlan1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3883868"/>
            <a:ext cx="3810000" cy="2857500"/>
          </a:xfrm>
          <a:prstGeom prst="rect">
            <a:avLst/>
          </a:prstGeom>
          <a:noFill/>
        </p:spPr>
      </p:pic>
      <p:pic>
        <p:nvPicPr>
          <p:cNvPr id="16" name="Picture 11" descr="lhcb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19720" y="3933056"/>
            <a:ext cx="8887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63912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T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9638"/>
            <a:ext cx="8499475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2514600" y="3124200"/>
            <a:ext cx="4114800" cy="11922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dec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mtClean="0">
                <a:solidFill>
                  <a:srgbClr val="FFFF00"/>
                </a:solidFill>
              </a:rPr>
              <a:t>Number of scientists:	~3000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smtClean="0">
                <a:solidFill>
                  <a:srgbClr val="FFFF00"/>
                </a:solidFill>
              </a:rPr>
              <a:t>Number of institutes:	175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smtClean="0">
                <a:solidFill>
                  <a:srgbClr val="FFFF00"/>
                </a:solidFill>
              </a:rPr>
              <a:t>Number of countries:	38</a:t>
            </a:r>
          </a:p>
        </p:txBody>
      </p:sp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914400" y="0"/>
            <a:ext cx="6632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ATLAS Experiment</a:t>
            </a:r>
          </a:p>
        </p:txBody>
      </p:sp>
    </p:spTree>
    <p:extLst>
      <p:ext uri="{BB962C8B-B14F-4D97-AF65-F5344CB8AC3E}">
        <p14:creationId xmlns:p14="http://schemas.microsoft.com/office/powerpoint/2010/main" val="1567705941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TLA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ATLASca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8"/>
            <a:ext cx="9118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ATLA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44001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ATLAScav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988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ATLAScavern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ATLAScavern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ATLAScavern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11" descr="ATLAScavern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469438" cy="69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2" descr="ATLAS cavern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419600" y="6308725"/>
            <a:ext cx="5029200" cy="54927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The ATLAS </a:t>
            </a:r>
            <a:r>
              <a:rPr lang="en-US" sz="3600" dirty="0" smtClean="0">
                <a:solidFill>
                  <a:srgbClr val="002060"/>
                </a:solidFill>
              </a:rPr>
              <a:t>Experiment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274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255984" y="188640"/>
            <a:ext cx="7772400" cy="1080120"/>
          </a:xfrm>
          <a:prstGeom prst="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/>
              <a:t>ALICE detector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108520" y="47065"/>
            <a:ext cx="9487386" cy="6766311"/>
            <a:chOff x="-108520" y="47065"/>
            <a:chExt cx="9487386" cy="67663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47065"/>
              <a:ext cx="9487386" cy="6118239"/>
            </a:xfrm>
            <a:prstGeom prst="rect">
              <a:avLst/>
            </a:prstGeom>
          </p:spPr>
        </p:pic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5580112" y="5858626"/>
              <a:ext cx="1812932" cy="954750"/>
            </a:xfrm>
            <a:prstGeom prst="rect">
              <a:avLst/>
            </a:prstGeom>
            <a:solidFill>
              <a:schemeClr val="accent5">
                <a:alpha val="41000"/>
              </a:schemeClr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000000"/>
                  </a:solidFill>
                </a:rPr>
                <a:t>Detector:</a:t>
              </a:r>
            </a:p>
            <a:p>
              <a:pPr algn="l"/>
              <a:r>
                <a:rPr lang="en-US" sz="1400" b="1" dirty="0" smtClean="0">
                  <a:solidFill>
                    <a:srgbClr val="000000"/>
                  </a:solidFill>
                </a:rPr>
                <a:t>Length</a:t>
              </a:r>
              <a:r>
                <a:rPr lang="en-US" sz="1400" dirty="0" smtClean="0">
                  <a:solidFill>
                    <a:srgbClr val="000000"/>
                  </a:solidFill>
                </a:rPr>
                <a:t>: </a:t>
              </a:r>
              <a:r>
                <a:rPr lang="en-US" sz="1400" b="1" dirty="0" smtClean="0">
                  <a:solidFill>
                    <a:srgbClr val="FC0128"/>
                  </a:solidFill>
                </a:rPr>
                <a:t>26</a:t>
              </a:r>
              <a:r>
                <a:rPr lang="en-US" sz="1400" dirty="0" smtClean="0">
                  <a:solidFill>
                    <a:srgbClr val="000000"/>
                  </a:solidFill>
                </a:rPr>
                <a:t> meters</a:t>
              </a:r>
            </a:p>
            <a:p>
              <a:pPr algn="l"/>
              <a:r>
                <a:rPr lang="en-US" sz="1400" b="1" dirty="0" smtClean="0">
                  <a:solidFill>
                    <a:srgbClr val="000000"/>
                  </a:solidFill>
                </a:rPr>
                <a:t>Height</a:t>
              </a:r>
              <a:r>
                <a:rPr lang="en-US" sz="1400" dirty="0" smtClean="0">
                  <a:solidFill>
                    <a:srgbClr val="000000"/>
                  </a:solidFill>
                </a:rPr>
                <a:t>: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16</a:t>
              </a:r>
              <a:r>
                <a:rPr lang="en-US" sz="1400" dirty="0" smtClean="0">
                  <a:solidFill>
                    <a:srgbClr val="000000"/>
                  </a:solidFill>
                </a:rPr>
                <a:t> meters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algn="l"/>
              <a:r>
                <a:rPr lang="en-US" sz="1400" b="1" dirty="0">
                  <a:solidFill>
                    <a:srgbClr val="000000"/>
                  </a:solidFill>
                </a:rPr>
                <a:t>Weight</a:t>
              </a:r>
              <a:r>
                <a:rPr lang="en-US" sz="1400" dirty="0">
                  <a:solidFill>
                    <a:srgbClr val="000000"/>
                  </a:solidFill>
                </a:rPr>
                <a:t>: </a:t>
              </a:r>
              <a:r>
                <a:rPr lang="en-US" sz="1400" b="1" dirty="0">
                  <a:solidFill>
                    <a:srgbClr val="FC0128"/>
                  </a:solidFill>
                </a:rPr>
                <a:t>10,000</a:t>
              </a:r>
              <a:r>
                <a:rPr lang="en-US" sz="1400" dirty="0">
                  <a:solidFill>
                    <a:srgbClr val="000000"/>
                  </a:solidFill>
                </a:rPr>
                <a:t> tons</a:t>
              </a:r>
            </a:p>
          </p:txBody>
        </p: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7487816" y="5851351"/>
              <a:ext cx="1597025" cy="962025"/>
            </a:xfrm>
            <a:prstGeom prst="rect">
              <a:avLst/>
            </a:prstGeom>
            <a:solidFill>
              <a:schemeClr val="accent5">
                <a:alpha val="49000"/>
              </a:schemeClr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000000"/>
                  </a:solidFill>
                </a:rPr>
                <a:t>Collaboration:</a:t>
              </a:r>
            </a:p>
            <a:p>
              <a:pPr algn="l"/>
              <a:r>
                <a:rPr lang="en-US" sz="1400" b="1" dirty="0">
                  <a:solidFill>
                    <a:srgbClr val="000000"/>
                  </a:solidFill>
                </a:rPr>
                <a:t>&gt; </a:t>
              </a:r>
              <a:r>
                <a:rPr lang="en-US" sz="1400" b="1" dirty="0">
                  <a:solidFill>
                    <a:srgbClr val="FC0128"/>
                  </a:solidFill>
                </a:rPr>
                <a:t>1000</a:t>
              </a:r>
              <a:r>
                <a:rPr lang="en-US" sz="1400" b="1" dirty="0">
                  <a:solidFill>
                    <a:srgbClr val="000000"/>
                  </a:solidFill>
                </a:rPr>
                <a:t> Members</a:t>
              </a:r>
              <a:r>
                <a:rPr lang="en-US" sz="1400" dirty="0">
                  <a:solidFill>
                    <a:srgbClr val="000000"/>
                  </a:solidFill>
                </a:rPr>
                <a:t/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b="1" dirty="0">
                  <a:solidFill>
                    <a:srgbClr val="000000"/>
                  </a:solidFill>
                </a:rPr>
                <a:t>&gt;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b="1" dirty="0">
                  <a:solidFill>
                    <a:srgbClr val="FC0128"/>
                  </a:solidFill>
                </a:rPr>
                <a:t>100</a:t>
              </a:r>
              <a:r>
                <a:rPr lang="en-US" sz="1400" b="1" dirty="0">
                  <a:solidFill>
                    <a:srgbClr val="000000"/>
                  </a:solidFill>
                </a:rPr>
                <a:t> Institutes </a:t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>
                  <a:solidFill>
                    <a:srgbClr val="000000"/>
                  </a:solidFill>
                </a:rPr>
                <a:t>&gt; </a:t>
              </a:r>
              <a:r>
                <a:rPr lang="en-US" sz="1400" b="1" dirty="0">
                  <a:solidFill>
                    <a:srgbClr val="FC0128"/>
                  </a:solidFill>
                </a:rPr>
                <a:t>30</a:t>
              </a:r>
              <a:r>
                <a:rPr lang="en-US" sz="1400" b="1" dirty="0">
                  <a:solidFill>
                    <a:srgbClr val="000000"/>
                  </a:solidFill>
                </a:rPr>
                <a:t> countries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3" name="Date Placeholder 52"/>
          <p:cNvSpPr>
            <a:spLocks noGrp="1"/>
          </p:cNvSpPr>
          <p:nvPr>
            <p:ph type="dt" sz="half" idx="10"/>
          </p:nvPr>
        </p:nvSpPr>
        <p:spPr>
          <a:xfrm>
            <a:off x="1907704" y="6643688"/>
            <a:ext cx="4095750" cy="214312"/>
          </a:xfrm>
        </p:spPr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13 August 2012    Overview of ALICE   K.Safarik</a:t>
            </a:r>
            <a:endParaRPr lang="en-US" dirty="0">
              <a:solidFill>
                <a:srgbClr val="919191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92080" y="44624"/>
            <a:ext cx="3778250" cy="2678113"/>
            <a:chOff x="3734" y="0"/>
            <a:chExt cx="2026" cy="1495"/>
          </a:xfrm>
        </p:grpSpPr>
        <p:pic>
          <p:nvPicPr>
            <p:cNvPr id="143370" name="Picture 9" descr="ALIce_SETUP_final_cf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819" y="131"/>
              <a:ext cx="1941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71" name="Picture 10" descr="ALIce_SETUP_final_cf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419" y="787"/>
              <a:ext cx="337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72" name="Picture 11" descr="ALIce_SETUP_final_cf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734" y="0"/>
              <a:ext cx="1486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9860" name="Text Box 52"/>
          <p:cNvSpPr txBox="1">
            <a:spLocks noChangeArrowheads="1"/>
          </p:cNvSpPr>
          <p:nvPr/>
        </p:nvSpPr>
        <p:spPr bwMode="auto">
          <a:xfrm>
            <a:off x="57076" y="4726009"/>
            <a:ext cx="2282676" cy="1816524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ACORDE (</a:t>
            </a:r>
            <a:r>
              <a:rPr lang="en-US" sz="1600" dirty="0" err="1" smtClean="0">
                <a:solidFill>
                  <a:srgbClr val="000000"/>
                </a:solidFill>
              </a:rPr>
              <a:t>cosmics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V0 </a:t>
            </a:r>
            <a:r>
              <a:rPr lang="en-US" sz="1600" dirty="0" err="1" smtClean="0">
                <a:solidFill>
                  <a:srgbClr val="FF0000"/>
                </a:solidFill>
              </a:rPr>
              <a:t>scintillator</a:t>
            </a:r>
            <a:r>
              <a:rPr lang="en-US" sz="1600" dirty="0" smtClean="0">
                <a:solidFill>
                  <a:srgbClr val="FF0000"/>
                </a:solidFill>
              </a:rPr>
              <a:t> centrality</a:t>
            </a:r>
          </a:p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h: </a:t>
            </a: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-</a:t>
            </a:r>
            <a:r>
              <a:rPr lang="en-US" sz="1600" dirty="0" smtClean="0">
                <a:solidFill>
                  <a:srgbClr val="FF0000"/>
                </a:solidFill>
              </a:rPr>
              <a:t>1.7– -3.7, 2.8–5.1</a:t>
            </a:r>
            <a:endParaRPr lang="en-US" sz="1600" dirty="0">
              <a:solidFill>
                <a:srgbClr val="FF0000"/>
              </a:solidFill>
            </a:endParaRPr>
          </a:p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T0 (timing)</a:t>
            </a:r>
            <a:endParaRPr lang="en-US" sz="1600" dirty="0">
              <a:solidFill>
                <a:srgbClr val="000000"/>
              </a:solidFill>
            </a:endParaRPr>
          </a:p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ZDC (centrality)</a:t>
            </a:r>
            <a:endParaRPr lang="en-US" sz="1600" dirty="0">
              <a:solidFill>
                <a:srgbClr val="000000"/>
              </a:solidFill>
            </a:endParaRPr>
          </a:p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FMD (</a:t>
            </a:r>
            <a:r>
              <a:rPr lang="en-US" sz="1600" i="1" dirty="0" err="1" smtClean="0">
                <a:solidFill>
                  <a:srgbClr val="000000"/>
                </a:solidFill>
              </a:rPr>
              <a:t>N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ch</a:t>
            </a:r>
            <a:r>
              <a:rPr lang="en-US" sz="1600" dirty="0" smtClean="0">
                <a:solidFill>
                  <a:srgbClr val="000000"/>
                </a:solidFill>
              </a:rPr>
              <a:t> -3.4&lt;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&lt;5)</a:t>
            </a:r>
            <a:endParaRPr lang="en-US" sz="1600" dirty="0">
              <a:solidFill>
                <a:srgbClr val="000000"/>
              </a:solidFill>
            </a:endParaRPr>
          </a:p>
          <a:p>
            <a:pPr algn="l">
              <a:buClr>
                <a:srgbClr val="FC0128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PMD (</a:t>
            </a:r>
            <a:r>
              <a:rPr lang="en-US" sz="1600" i="1" dirty="0" smtClean="0">
                <a:solidFill>
                  <a:srgbClr val="000000"/>
                </a:solidFill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i="1" dirty="0" err="1" smtClean="0">
                <a:solidFill>
                  <a:srgbClr val="000000"/>
                </a:solidFill>
              </a:rPr>
              <a:t>N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ch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107504" y="56756"/>
            <a:ext cx="2043829" cy="923972"/>
          </a:xfrm>
          <a:prstGeom prst="rect">
            <a:avLst/>
          </a:prstGeom>
          <a:solidFill>
            <a:schemeClr val="accent5">
              <a:alpha val="75000"/>
            </a:schemeClr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Central Barrel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tracking &amp; PID</a:t>
            </a:r>
          </a:p>
          <a:p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|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h|</a:t>
            </a:r>
            <a:r>
              <a:rPr lang="en-US" dirty="0" smtClean="0">
                <a:solidFill>
                  <a:srgbClr val="FF0000"/>
                </a:solidFill>
              </a:rPr>
              <a:t> &lt; 1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6660232" y="5085184"/>
            <a:ext cx="2417328" cy="646973"/>
          </a:xfrm>
          <a:prstGeom prst="rect">
            <a:avLst/>
          </a:prstGeom>
          <a:solidFill>
            <a:schemeClr val="accent5">
              <a:alpha val="75000"/>
            </a:schemeClr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Muon</a:t>
            </a:r>
            <a:r>
              <a:rPr lang="en-US" b="1" dirty="0" smtClean="0">
                <a:solidFill>
                  <a:srgbClr val="000000"/>
                </a:solidFill>
              </a:rPr>
              <a:t> Spectrometer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-2.5 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 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</a:rPr>
              <a:t> -4</a:t>
            </a:r>
          </a:p>
        </p:txBody>
      </p:sp>
      <p:sp>
        <p:nvSpPr>
          <p:cNvPr id="3" name="Oval 2"/>
          <p:cNvSpPr/>
          <p:nvPr/>
        </p:nvSpPr>
        <p:spPr bwMode="auto">
          <a:xfrm rot="2536329">
            <a:off x="5112843" y="1420620"/>
            <a:ext cx="3811068" cy="1543631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924000" y="5058000"/>
            <a:ext cx="717848" cy="354634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2123728" y="1268760"/>
            <a:ext cx="648072" cy="432048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915816" y="4869160"/>
            <a:ext cx="792088" cy="432048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1857276" y="1556792"/>
            <a:ext cx="914524" cy="406936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563888" y="5234606"/>
            <a:ext cx="792088" cy="354634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2026506" y="1034662"/>
            <a:ext cx="961318" cy="378114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854152" y="2610000"/>
            <a:ext cx="717848" cy="354634"/>
          </a:xfrm>
          <a:prstGeom prst="ellipse">
            <a:avLst/>
          </a:prstGeom>
          <a:solidFill>
            <a:schemeClr val="accent5">
              <a:alpha val="25000"/>
            </a:schemeClr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FE0B4B-6DCC-43BC-B9EF-C23199C4A42A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60" grpId="0" animBg="1"/>
      <p:bldP spid="54" grpId="0" animBg="1"/>
      <p:bldP spid="55" grpId="0" animBg="1"/>
      <p:bldP spid="3" grpId="0" animBg="1"/>
      <p:bldP spid="3" grpId="1" animBg="1"/>
      <p:bldP spid="12" grpId="0" animBg="1"/>
      <p:bldP spid="12" grpId="1" animBg="1"/>
      <p:bldP spid="56" grpId="0" animBg="1"/>
      <p:bldP spid="56" grpId="1" animBg="1"/>
      <p:bldP spid="58" grpId="0" animBg="1"/>
      <p:bldP spid="58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2D724E-8F40-4FB4-9F96-D61740EBC182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7923" name="Picture 3" descr="2702b1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7150" y="-520700"/>
            <a:ext cx="11798300" cy="78994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039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A8E6A-D102-4C4F-9DC1-67BD2E80D5D0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Starting the installation of the ITS detector</a:t>
            </a:r>
          </a:p>
        </p:txBody>
      </p:sp>
      <p:pic>
        <p:nvPicPr>
          <p:cNvPr id="354307" name="Picture 3" descr="DSC02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84032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r114924_86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b="18034"/>
          <a:stretch>
            <a:fillRect/>
          </a:stretch>
        </p:blipFill>
        <p:spPr>
          <a:xfrm>
            <a:off x="481013" y="950913"/>
            <a:ext cx="8156575" cy="5418137"/>
          </a:xfrm>
          <a:noFill/>
        </p:spPr>
      </p:pic>
      <p:sp>
        <p:nvSpPr>
          <p:cNvPr id="73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49213"/>
            <a:ext cx="7416800" cy="585787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mtClean="0"/>
              <a:t>High-multiplicity event</a:t>
            </a:r>
          </a:p>
        </p:txBody>
      </p:sp>
      <p:sp>
        <p:nvSpPr>
          <p:cNvPr id="734213" name="Text Box 5"/>
          <p:cNvSpPr txBox="1">
            <a:spLocks noChangeArrowheads="1"/>
          </p:cNvSpPr>
          <p:nvPr/>
        </p:nvSpPr>
        <p:spPr bwMode="auto">
          <a:xfrm>
            <a:off x="1407028" y="6188075"/>
            <a:ext cx="5831468" cy="286874"/>
          </a:xfrm>
          <a:prstGeom prst="rect">
            <a:avLst/>
          </a:pr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33"/>
              </a:buClr>
              <a:buFont typeface="Wingdings" pitchFamily="2" charset="2"/>
              <a:buNone/>
            </a:pPr>
            <a:r>
              <a:rPr lang="en-GB" sz="1400" i="1" dirty="0">
                <a:solidFill>
                  <a:srgbClr val="000000"/>
                </a:solidFill>
                <a:latin typeface="Times New Roman" pitchFamily="18" charset="0"/>
              </a:rPr>
              <a:t>No match for heavy ions, but not too bad for </a:t>
            </a:r>
            <a:r>
              <a:rPr lang="en-GB" sz="1400" i="1" dirty="0" err="1">
                <a:solidFill>
                  <a:srgbClr val="000000"/>
                </a:solidFill>
                <a:latin typeface="Times New Roman" pitchFamily="18" charset="0"/>
              </a:rPr>
              <a:t>pp</a:t>
            </a:r>
            <a:r>
              <a:rPr lang="en-GB" sz="1400" i="1" dirty="0">
                <a:solidFill>
                  <a:srgbClr val="000000"/>
                </a:solidFill>
                <a:latin typeface="Times New Roman" pitchFamily="18" charset="0"/>
              </a:rPr>
              <a:t> (&gt;120 charged tracks in TPC)</a:t>
            </a:r>
          </a:p>
        </p:txBody>
      </p:sp>
      <p:sp>
        <p:nvSpPr>
          <p:cNvPr id="39942" name="Rectangle 2"/>
          <p:cNvSpPr>
            <a:spLocks noChangeArrowheads="1"/>
          </p:cNvSpPr>
          <p:nvPr/>
        </p:nvSpPr>
        <p:spPr bwMode="auto">
          <a:xfrm>
            <a:off x="107950" y="6664325"/>
            <a:ext cx="5832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l" eaLnBrk="0" hangingPunct="0"/>
            <a:r>
              <a:rPr lang="en-US" sz="900" i="1">
                <a:solidFill>
                  <a:srgbClr val="000000"/>
                </a:solidFill>
                <a:latin typeface="Times New Roman" pitchFamily="18" charset="0"/>
              </a:rPr>
              <a:t>06/09/2010, Karel Safarik, CERN                                            Proton-proton collisions at LHC as seen by ALICE</a:t>
            </a:r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0824"/>
            <a:ext cx="8905470" cy="399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7B54-76A3-4DF2-BB8C-6E001ADD489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842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540" y="40326"/>
            <a:ext cx="8228921" cy="640868"/>
          </a:xfrm>
        </p:spPr>
        <p:txBody>
          <a:bodyPr lIns="64337" tIns="32169" rIns="64337" bIns="32169">
            <a:normAutofit fontScale="90000"/>
          </a:bodyPr>
          <a:lstStyle/>
          <a:p>
            <a:pPr>
              <a:defRPr/>
            </a:pPr>
            <a:r>
              <a:rPr lang="en-US" sz="4200" dirty="0" smtClean="0">
                <a:solidFill>
                  <a:srgbClr val="FFFF00"/>
                </a:solidFill>
                <a:effectLst/>
              </a:rPr>
              <a:t>LHC Schedule </a:t>
            </a:r>
            <a:r>
              <a:rPr lang="en-US" sz="4200" dirty="0">
                <a:solidFill>
                  <a:srgbClr val="FFFF00"/>
                </a:solidFill>
                <a:effectLst/>
              </a:rPr>
              <a:t>Assumptions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507405" y="980756"/>
            <a:ext cx="8129193" cy="5742271"/>
            <a:chOff x="748419" y="1323338"/>
            <a:chExt cx="11990561" cy="7748079"/>
          </a:xfrm>
          <a:solidFill>
            <a:srgbClr val="002060"/>
          </a:solidFill>
        </p:grpSpPr>
        <p:grpSp>
          <p:nvGrpSpPr>
            <p:cNvPr id="3" name="Group 31"/>
            <p:cNvGrpSpPr/>
            <p:nvPr/>
          </p:nvGrpSpPr>
          <p:grpSpPr>
            <a:xfrm>
              <a:off x="748419" y="1323338"/>
              <a:ext cx="11990561" cy="7748079"/>
              <a:chOff x="599281" y="885825"/>
              <a:chExt cx="9601200" cy="6332449"/>
            </a:xfrm>
            <a:grpFill/>
          </p:grpSpPr>
          <p:grpSp>
            <p:nvGrpSpPr>
              <p:cNvPr id="4" name="Group 4"/>
              <p:cNvGrpSpPr/>
              <p:nvPr/>
            </p:nvGrpSpPr>
            <p:grpSpPr>
              <a:xfrm>
                <a:off x="599281" y="885825"/>
                <a:ext cx="9601200" cy="6301782"/>
                <a:chOff x="599281" y="885825"/>
                <a:chExt cx="9601200" cy="6301782"/>
              </a:xfrm>
              <a:grpFill/>
            </p:grpSpPr>
            <p:pic>
              <p:nvPicPr>
                <p:cNvPr id="6" name="Picture 5" descr="Screen shot 2011-09-18 at 8.05.36 AM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/>
                </a:blip>
                <a:stretch>
                  <a:fillRect/>
                </a:stretch>
              </p:blipFill>
              <p:spPr>
                <a:xfrm>
                  <a:off x="599281" y="885825"/>
                  <a:ext cx="9601200" cy="6301782"/>
                </a:xfrm>
                <a:prstGeom prst="rect">
                  <a:avLst/>
                </a:prstGeom>
                <a:grpFill/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6466681" y="5698093"/>
                  <a:ext cx="914400" cy="40729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dirty="0">
                      <a:solidFill>
                        <a:prstClr val="white"/>
                      </a:solidFill>
                      <a:latin typeface="Arial" pitchFamily="34" charset="0"/>
                    </a:rPr>
                    <a:t>?</a:t>
                  </a:r>
                  <a:r>
                    <a:rPr lang="en-US" dirty="0">
                      <a:solidFill>
                        <a:prstClr val="white"/>
                      </a:solidFill>
                      <a:latin typeface="Helvetica"/>
                      <a:cs typeface="Helvetica"/>
                    </a:rPr>
                    <a:t>, IR</a:t>
                  </a: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4714081" y="1724025"/>
                  <a:ext cx="304800" cy="6096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4672800" y="1793427"/>
                  <a:ext cx="533400" cy="407291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dirty="0">
                      <a:solidFill>
                        <a:prstClr val="white"/>
                      </a:solidFill>
                      <a:latin typeface="Arial" pitchFamily="34" charset="0"/>
                    </a:rPr>
                    <a:t>4x</a:t>
                  </a: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8819805" y="2277863"/>
                <a:ext cx="1217264" cy="30546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Helvetica"/>
                    <a:cs typeface="Helvetica"/>
                  </a:rPr>
                  <a:t>~20-25 fb</a:t>
                </a:r>
                <a:r>
                  <a:rPr lang="en-US" sz="1200" baseline="30000" dirty="0">
                    <a:solidFill>
                      <a:prstClr val="white"/>
                    </a:solidFill>
                    <a:latin typeface="Helvetica"/>
                    <a:cs typeface="Helvetica"/>
                  </a:rPr>
                  <a:t>-1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909803" y="4021639"/>
                <a:ext cx="1188281" cy="30546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Helvetica"/>
                    <a:cs typeface="Helvetica"/>
                  </a:rPr>
                  <a:t>~75-100 fb</a:t>
                </a:r>
                <a:r>
                  <a:rPr lang="en-US" sz="1200" baseline="30000" dirty="0">
                    <a:solidFill>
                      <a:prstClr val="white"/>
                    </a:solidFill>
                    <a:latin typeface="Helvetica"/>
                    <a:cs typeface="Helvetica"/>
                  </a:rPr>
                  <a:t>-1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133681" y="5454027"/>
                <a:ext cx="964403" cy="30546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Helvetica"/>
                    <a:cs typeface="Helvetica"/>
                  </a:rPr>
                  <a:t>~350 fb</a:t>
                </a:r>
                <a:r>
                  <a:rPr lang="en-US" sz="1200" baseline="30000" dirty="0">
                    <a:solidFill>
                      <a:prstClr val="white"/>
                    </a:solidFill>
                    <a:latin typeface="Helvetica"/>
                    <a:cs typeface="Helvetica"/>
                  </a:rPr>
                  <a:t>-1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85681" y="1781115"/>
                <a:ext cx="2590800" cy="40729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Helvetica"/>
                  </a:rPr>
                  <a:t>, bunch spacing 50 ns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09481" y="2028825"/>
                <a:ext cx="76200" cy="2286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275681" y="2619315"/>
                <a:ext cx="4648200" cy="712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Go to design energy, nominal luminosity</a:t>
                </a:r>
              </a:p>
              <a:p>
                <a:pPr algn="l">
                  <a:defRPr/>
                </a:pPr>
                <a:endParaRPr lang="en-US" dirty="0">
                  <a:solidFill>
                    <a:prstClr val="whit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75681" y="4314825"/>
                <a:ext cx="6634122" cy="712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Injector &amp; LHC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Phase-1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upgrade to full design luminosity</a:t>
                </a:r>
              </a:p>
              <a:p>
                <a:pPr algn="l">
                  <a:defRPr/>
                </a:pPr>
                <a:endParaRPr lang="en-US" dirty="0">
                  <a:solidFill>
                    <a:prstClr val="whit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75681" y="5686425"/>
                <a:ext cx="5791200" cy="712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HL-LHC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Phase-2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upgrade, IR, crab cavities?</a:t>
                </a:r>
              </a:p>
              <a:p>
                <a:pPr algn="l">
                  <a:defRPr/>
                </a:pPr>
                <a:endParaRPr lang="en-US" dirty="0">
                  <a:solidFill>
                    <a:prstClr val="whit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351879" y="6505515"/>
                <a:ext cx="5791200" cy="712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Palatino Linotype"/>
                    <a:cs typeface="Times New Roman"/>
                  </a:rPr>
                  <a:t>√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s=14 TeV, L=5x10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34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 cm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-2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, luminosity leveling</a:t>
                </a:r>
              </a:p>
              <a:p>
                <a:pPr algn="l">
                  <a:defRPr/>
                </a:pPr>
                <a:endParaRPr lang="en-US" dirty="0">
                  <a:solidFill>
                    <a:prstClr val="whit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51879" y="4924424"/>
                <a:ext cx="5791200" cy="712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Palatino Linotype"/>
                    <a:cs typeface="Times New Roman"/>
                  </a:rPr>
                  <a:t>√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s=14 TeV, L~2x10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34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 cm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-2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, bunch spacing 25 ns</a:t>
                </a:r>
              </a:p>
              <a:p>
                <a:pPr algn="l">
                  <a:defRPr/>
                </a:pPr>
                <a:endParaRPr lang="en-US" dirty="0">
                  <a:solidFill>
                    <a:prstClr val="whit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51879" y="3552825"/>
                <a:ext cx="6324600" cy="40729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Palatino Linotype"/>
                    <a:cs typeface="Times New Roman"/>
                  </a:rPr>
                  <a:t>√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s=13~14 TeV, L~1x10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34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 cm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-2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, bunch spacing 25 ns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275681" y="1768099"/>
                <a:ext cx="6269039" cy="712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Palatino Linotype"/>
                    <a:cs typeface="Times New Roman"/>
                  </a:rPr>
                  <a:t>√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s=7~8 TeV, L=6x10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33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 cm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-2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baseline="30000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-1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, bunch spacing 50 ns</a:t>
                </a:r>
              </a:p>
              <a:p>
                <a:pPr algn="l"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     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275681" y="1114425"/>
                <a:ext cx="6096000" cy="40729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marL="298613" indent="-298613" algn="l">
                  <a:buFont typeface="Wingdings" charset="2"/>
                  <a:buChar char="²"/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LHC startup, </a:t>
                </a:r>
                <a:r>
                  <a:rPr lang="en-US" dirty="0">
                    <a:solidFill>
                      <a:prstClr val="white"/>
                    </a:solidFill>
                    <a:latin typeface="Palatino Linotype"/>
                    <a:cs typeface="Times New Roman"/>
                  </a:rPr>
                  <a:t>√ </a:t>
                </a:r>
                <a:r>
                  <a:rPr lang="en-US" dirty="0">
                    <a:solidFill>
                      <a:prstClr val="white"/>
                    </a:solidFill>
                    <a:latin typeface="Times New Roman"/>
                    <a:cs typeface="Times New Roman"/>
                  </a:rPr>
                  <a:t>s = 900 GeV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12295" y="3598596"/>
              <a:ext cx="8742824" cy="4457772"/>
              <a:chOff x="1025286" y="2666999"/>
              <a:chExt cx="5927341" cy="3303753"/>
            </a:xfrm>
            <a:grpFill/>
          </p:grpSpPr>
          <p:sp>
            <p:nvSpPr>
              <p:cNvPr id="32" name="TextBox 31"/>
              <p:cNvSpPr txBox="1"/>
              <p:nvPr/>
            </p:nvSpPr>
            <p:spPr>
              <a:xfrm>
                <a:off x="5867401" y="2666999"/>
                <a:ext cx="1085226" cy="357948"/>
              </a:xfrm>
              <a:prstGeom prst="rect">
                <a:avLst/>
              </a:prstGeom>
              <a:grpFill/>
            </p:spPr>
            <p:txBody>
              <a:bodyPr wrap="none" lIns="80165" tIns="40083" rIns="80165" bIns="40083">
                <a:spAutoFit/>
              </a:bodyPr>
              <a:lstStyle/>
              <a:p>
                <a:pPr algn="l"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Arial" pitchFamily="34" charset="0"/>
                  </a:rPr>
                  <a:t>(</a:t>
                </a:r>
                <a:r>
                  <a:rPr lang="en-GB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Phase-0</a:t>
                </a:r>
                <a:r>
                  <a:rPr lang="en-GB" dirty="0">
                    <a:solidFill>
                      <a:prstClr val="white"/>
                    </a:solidFill>
                    <a:latin typeface="Arial" pitchFamily="34" charset="0"/>
                  </a:rPr>
                  <a:t>)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025286" y="5687940"/>
                <a:ext cx="414915" cy="28281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3955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/>
                <a:cs typeface="Arial" pitchFamily="34" charset="0"/>
              </a:rPr>
              <a:t>Systém</a:t>
            </a:r>
            <a:r>
              <a:rPr lang="en-US" dirty="0"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cs typeface="Arial" pitchFamily="34" charset="0"/>
              </a:rPr>
              <a:t>jednotiek</a:t>
            </a:r>
            <a:endParaRPr lang="en-US" dirty="0"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November 2009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Safarik: Relativistická fyzika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79251E7-B69D-4B90-8584-1909FB973E85}" type="slidenum">
              <a:rPr lang="en-US"/>
              <a:pPr/>
              <a:t>18</a:t>
            </a:fld>
            <a:endParaRPr lang="en-US"/>
          </a:p>
        </p:txBody>
      </p:sp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323528" y="1021561"/>
            <a:ext cx="8640763" cy="5576887"/>
          </a:xfrm>
          <a:prstGeom prst="rect">
            <a:avLst/>
          </a:prstGeom>
          <a:solidFill>
            <a:srgbClr val="00CCFF">
              <a:alpha val="20000"/>
            </a:srgbClr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/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Vo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fyzike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potrebujeme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základné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jednotky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/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(ale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aj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toto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tvrdenie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nie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jednoznačne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prijaté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…)</a:t>
            </a: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dĺžka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 m</a:t>
            </a: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čas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    s</a:t>
            </a: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hmotnosť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kg</a:t>
            </a: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Máme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fundamentálne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rozmerné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konštanty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/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(ale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aj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toto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tvrdenie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nie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jednoznačne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prijaté</a:t>
            </a:r>
            <a:r>
              <a:rPr lang="en-GB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…)</a:t>
            </a: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rýchlosť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svetla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vo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vákuu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= 299 792 458 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m/s   (</a:t>
            </a:r>
            <a:r>
              <a:rPr lang="en-GB" sz="2000" i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definované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Planckova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konštanta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= 6.6260693 ×10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-34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kg m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/s       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±4.4 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GB" sz="2000" i="0" baseline="30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-8</a:t>
            </a:r>
            <a:endParaRPr lang="en-GB" sz="2000" i="0" baseline="30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gravitačná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konštanta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= 6.6742 ×10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/(kg s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          ±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1.2 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×10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-4</a:t>
            </a:r>
          </a:p>
          <a:p>
            <a:pPr lvl="1"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Takže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môžme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použiť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fundamentálne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konštanty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definíciu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základných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jednotiek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(a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rýchlosť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svetla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vo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vákuu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už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takto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používa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 !</a:t>
            </a: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Prečo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jednotka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teploty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(K)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nie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základná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Boltzamannova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konštanta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nie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GB" sz="16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fundamentálna</a:t>
            </a:r>
            <a:r>
              <a:rPr lang="en-GB" sz="16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GB" sz="18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68" y="1091952"/>
            <a:ext cx="2913112" cy="29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589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/>
                <a:cs typeface="Arial" pitchFamily="34" charset="0"/>
              </a:rPr>
              <a:t>Systém</a:t>
            </a:r>
            <a:r>
              <a:rPr lang="en-US" dirty="0"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cs typeface="Arial" pitchFamily="34" charset="0"/>
              </a:rPr>
              <a:t>jednotiek</a:t>
            </a:r>
            <a:endParaRPr lang="en-US" dirty="0"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November 2009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Safarik: Relativistická fyzika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06EF989-3B6E-43B9-A205-AA407F21E68E}" type="slidenum">
              <a:rPr lang="en-US"/>
              <a:pPr/>
              <a:t>19</a:t>
            </a:fld>
            <a:endParaRPr lang="en-US"/>
          </a:p>
        </p:txBody>
      </p:sp>
      <p:sp>
        <p:nvSpPr>
          <p:cNvPr id="405506" name="Text Box 2"/>
          <p:cNvSpPr txBox="1">
            <a:spLocks noChangeArrowheads="1"/>
          </p:cNvSpPr>
          <p:nvPr/>
        </p:nvSpPr>
        <p:spPr bwMode="auto">
          <a:xfrm>
            <a:off x="251520" y="1020763"/>
            <a:ext cx="8640763" cy="5576887"/>
          </a:xfrm>
          <a:prstGeom prst="rect">
            <a:avLst/>
          </a:prstGeom>
          <a:solidFill>
            <a:srgbClr val="00CCFF">
              <a:alpha val="20000"/>
            </a:srgbClr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Fyzici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však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ešte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viac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zjednodušili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predefinujme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základné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jednotky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tak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aby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fundamentálne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konštanty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boli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tautologicky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rovné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1</a:t>
            </a:r>
          </a:p>
          <a:p>
            <a:pPr algn="l"/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jediný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racionálny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dôvod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lenivosť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formuly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zjednodušia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…)</a:t>
            </a: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dĺžka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rýchlosť</a:t>
            </a:r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čas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→               moment </a:t>
            </a:r>
            <a:r>
              <a:rPr lang="en-GB" sz="2000" i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hybnosti</a:t>
            </a:r>
            <a:r>
              <a:rPr lang="en-GB" sz="2000" i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GB" sz="2000" i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akcia</a:t>
            </a:r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hmotnosť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      (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ani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neviem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nazvať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i="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Je to </a:t>
            </a:r>
            <a:r>
              <a:rPr lang="en-GB" sz="2000" i="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len</a:t>
            </a:r>
            <a:r>
              <a:rPr lang="en-GB" sz="2000" i="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matematický</a:t>
            </a:r>
            <a:r>
              <a:rPr lang="en-GB" sz="2000" i="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trik</a:t>
            </a:r>
            <a:r>
              <a:rPr lang="en-GB" sz="2000" i="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! </a:t>
            </a:r>
          </a:p>
          <a:p>
            <a:pPr algn="l"/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Vo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fyzike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častíc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nepoužíva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až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úplne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konca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len</a:t>
            </a:r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= 1  →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dĺžka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čas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majú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rovnakú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jednotku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vyberieme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fm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(= 10</a:t>
            </a:r>
            <a:r>
              <a:rPr lang="en-GB" sz="2000" i="0" baseline="30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-15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m)</a:t>
            </a:r>
          </a:p>
          <a:p>
            <a:pPr lvl="1" algn="l"/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dĺžka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rýchlosť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1</a:t>
            </a: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čas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→         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dĺžka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fm</a:t>
            </a:r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hmotnosť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energia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GB" sz="20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sz="1800" i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Pre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naše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účely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toto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stačí</a:t>
            </a:r>
            <a:r>
              <a: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404668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BD89FFF-B7D6-4AF6-B78E-02A7DD075B32}" type="slidenum">
              <a:rPr lang="en-US" sz="1200" b="1" smtClean="0">
                <a:solidFill>
                  <a:srgbClr val="898989"/>
                </a:solidFill>
              </a:rPr>
              <a:pPr algn="r" eaLnBrk="1" hangingPunct="1"/>
              <a:t>2</a:t>
            </a:fld>
            <a:endParaRPr lang="en-US" sz="1200" b="1" smtClean="0">
              <a:solidFill>
                <a:srgbClr val="898989"/>
              </a:solidFill>
            </a:endParaRPr>
          </a:p>
        </p:txBody>
      </p:sp>
      <p:pic>
        <p:nvPicPr>
          <p:cNvPr id="79875" name="Picture 2" descr="flags"/>
          <p:cNvPicPr>
            <a:picLocks noChangeAspect="1" noChangeArrowheads="1"/>
          </p:cNvPicPr>
          <p:nvPr/>
        </p:nvPicPr>
        <p:blipFill>
          <a:blip r:embed="rId3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-76200" y="7938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34" charset="0"/>
              </a:rPr>
              <a:t>CERN was founded 1954: 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34" charset="0"/>
              </a:rPr>
              <a:t>12 European States</a:t>
            </a:r>
          </a:p>
          <a:p>
            <a:pPr algn="l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34" charset="0"/>
              </a:rPr>
              <a:t>	</a:t>
            </a:r>
            <a:r>
              <a:rPr lang="en-GB" sz="2800" dirty="0">
                <a:solidFill>
                  <a:srgbClr val="4F81BD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34" charset="0"/>
              </a:rPr>
              <a:t>     “Science for Peace”</a:t>
            </a:r>
          </a:p>
          <a:p>
            <a:pPr algn="l">
              <a:defRPr/>
            </a:pPr>
            <a:endParaRPr lang="en-GB" sz="10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itchFamily="34" charset="0"/>
            </a:endParaRPr>
          </a:p>
          <a:p>
            <a:pPr algn="l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34" charset="0"/>
              </a:rPr>
              <a:t>Today: 20 Member States</a:t>
            </a:r>
            <a:endParaRPr lang="en-GB" sz="3200" dirty="0">
              <a:solidFill>
                <a:srgbClr val="EEECE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" y="2133600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/>
          <a:lstStyle/>
          <a:p>
            <a:pPr marL="171450" indent="-171450" algn="l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prstClr val="black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34" charset="0"/>
              </a:rPr>
              <a:t>  </a:t>
            </a:r>
            <a:r>
              <a:rPr lang="en-GB" sz="200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34" charset="0"/>
              </a:rPr>
              <a:t>~ 2300 staff</a:t>
            </a:r>
          </a:p>
          <a:p>
            <a:pPr marL="171450" indent="-171450" algn="l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34" charset="0"/>
              </a:rPr>
              <a:t>  ~ 980 other paid personnel</a:t>
            </a:r>
          </a:p>
          <a:p>
            <a:pPr marL="171450" indent="-171450" algn="l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34" charset="0"/>
              </a:rPr>
              <a:t>  &gt; 10000 users</a:t>
            </a:r>
          </a:p>
          <a:p>
            <a:pPr marL="171450" indent="-171450" algn="l"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34" charset="0"/>
              </a:rPr>
              <a:t>  Budget (2012) ~1000 MCHF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24000" y="4038600"/>
            <a:ext cx="7620000" cy="27432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/>
          <a:lstStyle/>
          <a:p>
            <a:pPr marL="85725" algn="l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Member States:</a:t>
            </a:r>
            <a:r>
              <a:rPr lang="en-GB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Austria, Belgium, Bulgaria, the Czech Republic, Denmark, Finland, France, Germany, Greece, Hungary, Italy, the Netherlands, Norway, Poland, Portugal, Slovakia, Spain, Sweden, Switzerland and the United Kingdom </a:t>
            </a:r>
          </a:p>
          <a:p>
            <a:pPr marL="85725" algn="l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Candidate for Accession: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Romania</a:t>
            </a:r>
          </a:p>
          <a:p>
            <a:pPr marL="85725" algn="l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Associate Member in the Pre-Stage to Membership: </a:t>
            </a: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 Israel, Serbia</a:t>
            </a:r>
          </a:p>
          <a:p>
            <a:pPr marL="85725" algn="l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Applicant States: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Cyprus, Slovenia, Turkey</a:t>
            </a:r>
            <a:endParaRPr lang="en-GB" sz="16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85725" algn="l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Observers to Council:</a:t>
            </a:r>
            <a:r>
              <a:rPr lang="en-GB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India, Japan, the Russian Federation, the United States of America, Turkey, the European Commission and UNESCO </a:t>
            </a:r>
          </a:p>
        </p:txBody>
      </p:sp>
      <p:pic>
        <p:nvPicPr>
          <p:cNvPr id="1639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9906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63506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/>
                <a:cs typeface="Arial" pitchFamily="34" charset="0"/>
              </a:rPr>
              <a:t>Systém</a:t>
            </a:r>
            <a:r>
              <a:rPr lang="en-US" dirty="0"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cs typeface="Arial" pitchFamily="34" charset="0"/>
              </a:rPr>
              <a:t>jednotiek</a:t>
            </a:r>
            <a:endParaRPr lang="en-US" dirty="0"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November 2009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Karel Safarik: Relativistická fyzika</a:t>
            </a:r>
            <a:endParaRPr lang="en-US">
              <a:cs typeface="Arial" pitchFamily="34" charset="0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523CC26-5639-4F15-A1A9-91C4EB8A0823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406534" name="Group 6"/>
          <p:cNvGrpSpPr>
            <a:grpSpLocks/>
          </p:cNvGrpSpPr>
          <p:nvPr/>
        </p:nvGrpSpPr>
        <p:grpSpPr bwMode="auto">
          <a:xfrm>
            <a:off x="251520" y="990302"/>
            <a:ext cx="8640763" cy="5607050"/>
            <a:chOff x="158" y="600"/>
            <a:chExt cx="5443" cy="3532"/>
          </a:xfrm>
        </p:grpSpPr>
        <p:sp>
          <p:nvSpPr>
            <p:cNvPr id="406530" name="Text Box 2"/>
            <p:cNvSpPr txBox="1">
              <a:spLocks noChangeArrowheads="1"/>
            </p:cNvSpPr>
            <p:nvPr/>
          </p:nvSpPr>
          <p:spPr bwMode="auto">
            <a:xfrm>
              <a:off x="158" y="600"/>
              <a:ext cx="5443" cy="3532"/>
            </a:xfrm>
            <a:prstGeom prst="rect">
              <a:avLst/>
            </a:prstGeom>
            <a:solidFill>
              <a:srgbClr val="00CCFF">
                <a:alpha val="20000"/>
              </a:srgbClr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l"/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Fyzici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však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obyčajne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pokračujú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ďalej</a:t>
              </a:r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en-GB" sz="2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h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/2</a:t>
              </a:r>
              <a:r>
                <a:rPr lang="en-GB" sz="2000" i="0" dirty="0">
                  <a:solidFill>
                    <a:schemeClr val="bg2"/>
                  </a:solidFill>
                  <a:latin typeface="Symbol" pitchFamily="18" charset="2"/>
                  <a:cs typeface="Arial" pitchFamily="34" charset="0"/>
                </a:rPr>
                <a:t>p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= 1  → 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dĺžka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a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energia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majú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inverzné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jednotky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n-GB" sz="2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/2</a:t>
              </a:r>
              <a:r>
                <a:rPr lang="en-GB" sz="2000" i="0" dirty="0">
                  <a:solidFill>
                    <a:schemeClr val="bg2"/>
                  </a:solidFill>
                  <a:latin typeface="Symbol" pitchFamily="18" charset="2"/>
                  <a:cs typeface="Arial" pitchFamily="34" charset="0"/>
                </a:rPr>
                <a:t>p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≈ 0.2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fm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algn="l"/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dĺžka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                 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rýchlosť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              1</a:t>
              </a:r>
            </a:p>
            <a:p>
              <a:pPr lvl="1" algn="l"/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čas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  →               moment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hybnosti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1</a:t>
              </a:r>
            </a:p>
            <a:p>
              <a:pPr lvl="1" algn="l"/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hmotnosť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          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dĺžka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alebo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energia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fm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alebo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Zostala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nám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formálne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)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len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jedna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jednotka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fm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alebo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niekedy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sa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používajú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aj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tak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obidve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…):</a:t>
              </a:r>
            </a:p>
            <a:p>
              <a:pPr algn="l"/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 1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fm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= 5 GeV</a:t>
              </a:r>
              <a:r>
                <a:rPr lang="en-GB" sz="2000" i="0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-1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1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= 5 fm</a:t>
              </a:r>
              <a:r>
                <a:rPr lang="en-GB" sz="2000" i="0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-1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</a:t>
              </a:r>
            </a:p>
            <a:p>
              <a:pPr algn="l"/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</a:t>
              </a:r>
            </a:p>
            <a:p>
              <a:pPr algn="l"/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Fyzik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normálne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povie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protón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má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hmotnosť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asi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1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a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rozmer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4 GeV</a:t>
              </a:r>
              <a:r>
                <a:rPr lang="en-GB" sz="2000" i="0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-1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</a:t>
              </a:r>
            </a:p>
            <a:p>
              <a:pPr algn="l"/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                  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alebo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protón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má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hmotnosť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asi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5 fm</a:t>
              </a:r>
              <a:r>
                <a:rPr lang="en-GB" sz="2000" i="0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-1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a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rozmer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0.8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fm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l"/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    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najčastejšie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však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protón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má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hmotnosť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asi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1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a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rozmer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0.8 </a:t>
              </a:r>
              <a:r>
                <a:rPr lang="en-GB" sz="2000" i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fm</a:t>
              </a:r>
              <a:r>
                <a:rPr lang="en-GB" sz="2000" i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lvl="1" algn="l"/>
              <a:endParaRPr lang="en-GB" sz="2000" i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Ďalej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môžme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použiť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gravitačnú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konštantu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lepšie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√</a:t>
              </a:r>
              <a:r>
                <a:rPr lang="en-GB" sz="200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ħG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/c</a:t>
              </a:r>
              <a:r>
                <a:rPr lang="en-GB" sz="2000" i="0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i="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alebo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√</a:t>
              </a:r>
              <a:r>
                <a:rPr lang="en-GB" sz="2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ħc</a:t>
              </a:r>
              <a:r>
                <a:rPr lang="en-GB" sz="2000" i="0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/</a:t>
              </a:r>
              <a:r>
                <a:rPr lang="en-GB" sz="2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en-GB" sz="2000" i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…</a:t>
              </a:r>
            </a:p>
          </p:txBody>
        </p:sp>
        <p:sp>
          <p:nvSpPr>
            <p:cNvPr id="406532" name="Line 4"/>
            <p:cNvSpPr>
              <a:spLocks noChangeShapeType="1"/>
            </p:cNvSpPr>
            <p:nvPr/>
          </p:nvSpPr>
          <p:spPr bwMode="auto">
            <a:xfrm>
              <a:off x="3969" y="3929"/>
              <a:ext cx="40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/>
            </a:p>
          </p:txBody>
        </p:sp>
        <p:sp>
          <p:nvSpPr>
            <p:cNvPr id="406533" name="Line 5"/>
            <p:cNvSpPr>
              <a:spLocks noChangeShapeType="1"/>
            </p:cNvSpPr>
            <p:nvPr/>
          </p:nvSpPr>
          <p:spPr bwMode="auto">
            <a:xfrm>
              <a:off x="4921" y="3929"/>
              <a:ext cx="40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727719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368" y="99"/>
            <a:ext cx="7345040" cy="908621"/>
          </a:xfrm>
        </p:spPr>
        <p:txBody>
          <a:bodyPr/>
          <a:lstStyle/>
          <a:p>
            <a:r>
              <a:rPr lang="en-US" sz="3200" dirty="0" err="1">
                <a:solidFill>
                  <a:schemeClr val="hlink"/>
                </a:solidFill>
                <a:effectLst/>
              </a:rPr>
              <a:t>Jednotky</a:t>
            </a:r>
            <a:r>
              <a:rPr lang="en-US" sz="3200" dirty="0">
                <a:solidFill>
                  <a:schemeClr val="hlink"/>
                </a:solidFill>
                <a:effectLst/>
              </a:rPr>
              <a:t> – </a:t>
            </a:r>
            <a:r>
              <a:rPr lang="en-US" sz="3200" dirty="0" err="1">
                <a:solidFill>
                  <a:schemeClr val="hlink"/>
                </a:solidFill>
                <a:effectLst/>
              </a:rPr>
              <a:t>elektrónvolt</a:t>
            </a:r>
            <a:endParaRPr lang="en-US" sz="3200" dirty="0">
              <a:solidFill>
                <a:schemeClr val="hlink"/>
              </a:solidFill>
              <a:effectLst/>
            </a:endParaRPr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2541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2541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69318" name="Picture 6"/>
          <p:cNvPicPr>
            <a:picLocks noChangeAspect="1" noChangeArrowheads="1"/>
          </p:cNvPicPr>
          <p:nvPr/>
        </p:nvPicPr>
        <p:blipFill>
          <a:blip r:embed="rId3" cstate="print"/>
          <a:srcRect t="2045" b="13496"/>
          <a:stretch>
            <a:fillRect/>
          </a:stretch>
        </p:blipFill>
        <p:spPr bwMode="auto">
          <a:xfrm>
            <a:off x="6513710" y="2204864"/>
            <a:ext cx="2594794" cy="1204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107504" y="1196752"/>
            <a:ext cx="6840760" cy="5078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eaLnBrk="0" hangingPunct="0"/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Elektrónvolt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,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jednotka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energie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, 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oznacovaná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ako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eV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,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sa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pouzivá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pre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malé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energie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:</a:t>
            </a:r>
          </a:p>
          <a:p>
            <a:pPr algn="l" eaLnBrk="0" hangingPunct="0"/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1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eV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je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definovaný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ako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energia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dodaná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castici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s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nábojom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jeden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elektrón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(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t.j.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okolo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1.602·10</a:t>
            </a:r>
            <a:r>
              <a:rPr lang="en-US" sz="2000" i="0" baseline="30000" dirty="0">
                <a:solidFill>
                  <a:schemeClr val="bg2"/>
                </a:solidFill>
                <a:latin typeface="Arial Rounded MT Bold" pitchFamily="34" charset="0"/>
              </a:rPr>
              <a:t>-19 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C)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elektrickým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polom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s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rozdielom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potenciálov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1 Volt:</a:t>
            </a:r>
          </a:p>
          <a:p>
            <a:pPr lvl="1" algn="l" eaLnBrk="0" hangingPunct="0"/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                   1 </a:t>
            </a:r>
            <a:r>
              <a:rPr lang="en-US" sz="2000" i="0" dirty="0" err="1">
                <a:solidFill>
                  <a:schemeClr val="hlink"/>
                </a:solidFill>
                <a:latin typeface="Arial Rounded MT Bold" pitchFamily="34" charset="0"/>
              </a:rPr>
              <a:t>eV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 = 1.602·10</a:t>
            </a:r>
            <a:r>
              <a:rPr lang="en-US" sz="2000" i="0" baseline="30000" dirty="0">
                <a:solidFill>
                  <a:schemeClr val="hlink"/>
                </a:solidFill>
                <a:latin typeface="Arial Rounded MT Bold" pitchFamily="34" charset="0"/>
              </a:rPr>
              <a:t>-19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 joule</a:t>
            </a:r>
            <a:r>
              <a:rPr lang="en-US" sz="2000" i="0" dirty="0">
                <a:latin typeface="Arial Rounded MT Bold" pitchFamily="34" charset="0"/>
              </a:rPr>
              <a:t> </a:t>
            </a:r>
          </a:p>
          <a:p>
            <a:pPr lvl="1" algn="l" eaLnBrk="0" hangingPunct="0"/>
            <a:endParaRPr lang="en-US" sz="2000" i="0" dirty="0">
              <a:solidFill>
                <a:schemeClr val="bg2"/>
              </a:solidFill>
              <a:latin typeface="Arial Rounded MT Bold" pitchFamily="34" charset="0"/>
            </a:endParaRPr>
          </a:p>
          <a:p>
            <a:pPr algn="l" eaLnBrk="0" hangingPunct="0"/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Vo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fyzike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castíc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jednotka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eV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sa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pouzivá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taktiez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ako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jednotka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hmotnosti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,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protoze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hmotnost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’ a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energia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sú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úzko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 smtClean="0">
                <a:solidFill>
                  <a:schemeClr val="bg2"/>
                </a:solidFill>
                <a:latin typeface="Arial Rounded MT Bold" pitchFamily="34" charset="0"/>
              </a:rPr>
              <a:t>spojené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 smtClean="0">
                <a:solidFill>
                  <a:schemeClr val="bg2"/>
                </a:solidFill>
                <a:latin typeface="Arial Rounded MT Bold" pitchFamily="34" charset="0"/>
              </a:rPr>
              <a:t>Einsteinovým</a:t>
            </a:r>
            <a:r>
              <a:rPr lang="en-US" sz="2000" i="0" dirty="0" smtClean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vzt’ahom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:</a:t>
            </a:r>
          </a:p>
          <a:p>
            <a:pPr algn="l" eaLnBrk="0" hangingPunct="0"/>
            <a:r>
              <a:rPr lang="en-US" sz="2400" i="0" dirty="0" smtClean="0">
                <a:solidFill>
                  <a:schemeClr val="hlink"/>
                </a:solidFill>
                <a:latin typeface="Arial Rounded MT Bold" pitchFamily="34" charset="0"/>
              </a:rPr>
              <a:t>                          E </a:t>
            </a:r>
            <a:r>
              <a:rPr lang="en-US" sz="2400" i="0" dirty="0">
                <a:solidFill>
                  <a:schemeClr val="hlink"/>
                </a:solidFill>
                <a:latin typeface="Arial Rounded MT Bold" pitchFamily="34" charset="0"/>
              </a:rPr>
              <a:t>= mc</a:t>
            </a:r>
            <a:r>
              <a:rPr lang="en-US" sz="2400" i="0" baseline="30000" dirty="0">
                <a:solidFill>
                  <a:schemeClr val="hlink"/>
                </a:solidFill>
                <a:latin typeface="Arial Rounded MT Bold" pitchFamily="34" charset="0"/>
              </a:rPr>
              <a:t>2</a:t>
            </a:r>
          </a:p>
          <a:p>
            <a:pPr algn="l" eaLnBrk="0" hangingPunct="0"/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kde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m je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hmotnost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castice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a c je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rýchlost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’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svetla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vo</a:t>
            </a:r>
            <a:r>
              <a:rPr lang="en-US" sz="2000" i="0" dirty="0"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2000" i="0" dirty="0" err="1">
                <a:solidFill>
                  <a:schemeClr val="bg2"/>
                </a:solidFill>
                <a:latin typeface="Arial Rounded MT Bold" pitchFamily="34" charset="0"/>
              </a:rPr>
              <a:t>vákuu</a:t>
            </a:r>
            <a:endParaRPr lang="en-US" sz="2000" i="0" dirty="0">
              <a:solidFill>
                <a:schemeClr val="bg2"/>
              </a:solidFill>
              <a:latin typeface="Arial Rounded MT Bold" pitchFamily="34" charset="0"/>
            </a:endParaRPr>
          </a:p>
          <a:p>
            <a:pPr algn="l" eaLnBrk="0" hangingPunct="0"/>
            <a:endParaRPr lang="en-US" sz="2000" i="0" dirty="0">
              <a:solidFill>
                <a:schemeClr val="bg2"/>
              </a:solidFill>
              <a:latin typeface="Arial Rounded MT Bold" pitchFamily="34" charset="0"/>
            </a:endParaRPr>
          </a:p>
          <a:p>
            <a:pPr algn="l" eaLnBrk="0" hangingPunct="0"/>
            <a:r>
              <a:rPr lang="en-US" sz="2000" i="0" dirty="0" err="1">
                <a:solidFill>
                  <a:schemeClr val="hlink"/>
                </a:solidFill>
                <a:latin typeface="Arial Rounded MT Bold" pitchFamily="34" charset="0"/>
              </a:rPr>
              <a:t>Hmotnost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’ </a:t>
            </a:r>
            <a:r>
              <a:rPr lang="en-US" sz="2000" i="0" dirty="0" err="1">
                <a:solidFill>
                  <a:schemeClr val="hlink"/>
                </a:solidFill>
                <a:latin typeface="Arial Rounded MT Bold" pitchFamily="34" charset="0"/>
              </a:rPr>
              <a:t>elektrónu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 je </a:t>
            </a:r>
            <a:r>
              <a:rPr lang="en-US" sz="2000" i="0" dirty="0" err="1">
                <a:solidFill>
                  <a:schemeClr val="hlink"/>
                </a:solidFill>
                <a:latin typeface="Arial Rounded MT Bold" pitchFamily="34" charset="0"/>
              </a:rPr>
              <a:t>okolo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 0.5 </a:t>
            </a:r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MeV (= 9x10</a:t>
            </a:r>
            <a:r>
              <a:rPr lang="en-US" sz="2000" i="0" baseline="30000" dirty="0" smtClean="0">
                <a:solidFill>
                  <a:schemeClr val="hlink"/>
                </a:solidFill>
                <a:latin typeface="Arial Rounded MT Bold" pitchFamily="34" charset="0"/>
              </a:rPr>
              <a:t>-31</a:t>
            </a:r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kg)</a:t>
            </a:r>
          </a:p>
          <a:p>
            <a:pPr algn="l" eaLnBrk="0" hangingPunct="0"/>
            <a:r>
              <a:rPr lang="en-US" sz="2000" i="0" dirty="0" err="1">
                <a:solidFill>
                  <a:schemeClr val="hlink"/>
                </a:solidFill>
                <a:latin typeface="Arial Rounded MT Bold" pitchFamily="34" charset="0"/>
              </a:rPr>
              <a:t>Hmotnost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’ </a:t>
            </a:r>
            <a:r>
              <a:rPr lang="en-US" sz="2000" i="0" dirty="0" err="1" smtClean="0">
                <a:solidFill>
                  <a:schemeClr val="hlink"/>
                </a:solidFill>
                <a:latin typeface="Arial Rounded MT Bold" pitchFamily="34" charset="0"/>
              </a:rPr>
              <a:t>protónu</a:t>
            </a:r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 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je </a:t>
            </a:r>
            <a:r>
              <a:rPr lang="en-US" sz="2000" i="0" dirty="0" err="1">
                <a:solidFill>
                  <a:schemeClr val="hlink"/>
                </a:solidFill>
                <a:latin typeface="Arial Rounded MT Bold" pitchFamily="34" charset="0"/>
              </a:rPr>
              <a:t>okolo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 </a:t>
            </a:r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938 </a:t>
            </a:r>
            <a:r>
              <a:rPr lang="en-US" sz="2000" i="0" dirty="0">
                <a:solidFill>
                  <a:schemeClr val="hlink"/>
                </a:solidFill>
                <a:latin typeface="Arial Rounded MT Bold" pitchFamily="34" charset="0"/>
              </a:rPr>
              <a:t>MeV (= </a:t>
            </a:r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1.67x10</a:t>
            </a:r>
            <a:r>
              <a:rPr lang="en-US" sz="2000" i="0" baseline="30000" dirty="0" smtClean="0">
                <a:solidFill>
                  <a:schemeClr val="hlink"/>
                </a:solidFill>
                <a:latin typeface="Arial Rounded MT Bold" pitchFamily="34" charset="0"/>
              </a:rPr>
              <a:t>-27</a:t>
            </a:r>
            <a:r>
              <a:rPr lang="en-US" sz="2000" i="0" dirty="0" smtClean="0">
                <a:solidFill>
                  <a:schemeClr val="hlink"/>
                </a:solidFill>
                <a:latin typeface="Arial Rounded MT Bold" pitchFamily="34" charset="0"/>
              </a:rPr>
              <a:t>kg)</a:t>
            </a:r>
            <a:endParaRPr lang="en-US" sz="2000" i="0" dirty="0">
              <a:solidFill>
                <a:schemeClr val="hlink"/>
              </a:solidFill>
              <a:latin typeface="Arial Rounded MT Bold" pitchFamily="34" charset="0"/>
            </a:endParaRPr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6611938" y="1700808"/>
            <a:ext cx="25320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sv-SE" sz="1800" dirty="0">
                <a:solidFill>
                  <a:schemeClr val="bg2"/>
                </a:solidFill>
                <a:latin typeface="Arial Rounded MT Bold" pitchFamily="34" charset="0"/>
              </a:rPr>
              <a:t>Úrýchlovanie</a:t>
            </a:r>
          </a:p>
        </p:txBody>
      </p:sp>
      <p:sp>
        <p:nvSpPr>
          <p:cNvPr id="269321" name="Text Box 9"/>
          <p:cNvSpPr txBox="1">
            <a:spLocks noChangeArrowheads="1"/>
          </p:cNvSpPr>
          <p:nvPr/>
        </p:nvSpPr>
        <p:spPr bwMode="auto">
          <a:xfrm>
            <a:off x="6611938" y="4502447"/>
            <a:ext cx="25320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sv-SE" sz="1800" dirty="0">
                <a:solidFill>
                  <a:schemeClr val="bg2"/>
                </a:solidFill>
                <a:latin typeface="Arial Rounded MT Bold" pitchFamily="34" charset="0"/>
              </a:rPr>
              <a:t>Celková energia</a:t>
            </a:r>
          </a:p>
        </p:txBody>
      </p:sp>
      <p:sp>
        <p:nvSpPr>
          <p:cNvPr id="269324" name="Text Box 12"/>
          <p:cNvSpPr txBox="1">
            <a:spLocks noChangeArrowheads="1"/>
          </p:cNvSpPr>
          <p:nvPr/>
        </p:nvSpPr>
        <p:spPr bwMode="auto">
          <a:xfrm>
            <a:off x="6611938" y="6446838"/>
            <a:ext cx="25320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sv-SE" sz="1800" b="1" i="1">
                <a:solidFill>
                  <a:schemeClr val="accent2"/>
                </a:solidFill>
                <a:latin typeface="Comic Sans MS" pitchFamily="66" charset="0"/>
              </a:rPr>
              <a:t>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4651165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4965031" y="1235242"/>
            <a:ext cx="3978443" cy="536073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1578" y="1229895"/>
            <a:ext cx="4344738" cy="5360737"/>
          </a:xfrm>
          <a:prstGeom prst="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Elementárne</a:t>
            </a:r>
            <a:r>
              <a:rPr lang="en-US" dirty="0" smtClean="0"/>
              <a:t> </a:t>
            </a:r>
            <a:r>
              <a:rPr lang="en-US" dirty="0" err="1" smtClean="0"/>
              <a:t>častice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4CE372-9B69-B243-B616-A8CA27473A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399" y="1216526"/>
            <a:ext cx="5920697" cy="5304945"/>
          </a:xfrm>
          <a:prstGeom prst="rect">
            <a:avLst/>
          </a:prstGeom>
        </p:spPr>
      </p:pic>
      <p:pic>
        <p:nvPicPr>
          <p:cNvPr id="8" name="Picture 7" descr="gravi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258" y="1256631"/>
            <a:ext cx="987472" cy="12432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6096000" y="4144211"/>
            <a:ext cx="901032" cy="141437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pic>
        <p:nvPicPr>
          <p:cNvPr id="9" name="Picture 8" descr="Hig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426" y="5163218"/>
            <a:ext cx="995701" cy="1253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752480" y="3265162"/>
            <a:ext cx="3220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9C2FF"/>
                </a:solidFill>
              </a:rPr>
              <a:t>Fermióny</a:t>
            </a:r>
            <a:r>
              <a:rPr lang="en-US" sz="2800" b="1" dirty="0" smtClean="0">
                <a:solidFill>
                  <a:srgbClr val="09C2FF"/>
                </a:solidFill>
              </a:rPr>
              <a:t> (</a:t>
            </a:r>
            <a:r>
              <a:rPr lang="en-US" sz="2800" b="1" dirty="0" err="1" smtClean="0">
                <a:solidFill>
                  <a:srgbClr val="09C2FF"/>
                </a:solidFill>
              </a:rPr>
              <a:t>hmota</a:t>
            </a:r>
            <a:r>
              <a:rPr lang="en-US" sz="2800" b="1" dirty="0" smtClean="0">
                <a:solidFill>
                  <a:srgbClr val="09C2FF"/>
                </a:solidFill>
              </a:rPr>
              <a:t>)</a:t>
            </a:r>
            <a:endParaRPr lang="en-US" sz="2800" b="1" dirty="0">
              <a:solidFill>
                <a:srgbClr val="09C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878856" y="3417562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Bozóny</a:t>
            </a:r>
            <a:r>
              <a:rPr lang="en-US" sz="2800" b="1" dirty="0" smtClean="0">
                <a:solidFill>
                  <a:srgbClr val="FF0000"/>
                </a:solidFill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</a:rPr>
              <a:t>interakcie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0912" y="4585368"/>
            <a:ext cx="992555" cy="9000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915" y="1243262"/>
            <a:ext cx="965905" cy="882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1788" y="2632272"/>
            <a:ext cx="989265" cy="885628"/>
          </a:xfrm>
          <a:prstGeom prst="rect">
            <a:avLst/>
          </a:prstGeom>
        </p:spPr>
      </p:pic>
      <p:pic>
        <p:nvPicPr>
          <p:cNvPr id="18" name="Picture 17" descr="apple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766" y="1112356"/>
            <a:ext cx="1089339" cy="9106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60632" y="1951788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?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794500" y="5216525"/>
            <a:ext cx="177800" cy="212725"/>
          </a:xfrm>
          <a:prstGeom prst="rect">
            <a:avLst/>
          </a:prstGeom>
          <a:solidFill>
            <a:srgbClr val="FF58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7684" y="5173579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125 </a:t>
            </a:r>
            <a:r>
              <a:rPr lang="en-US" sz="1100" dirty="0" err="1" smtClean="0">
                <a:solidFill>
                  <a:schemeClr val="bg2"/>
                </a:solidFill>
              </a:rPr>
              <a:t>GeV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" name="Explosion 1 22"/>
          <p:cNvSpPr/>
          <p:nvPr/>
        </p:nvSpPr>
        <p:spPr bwMode="auto">
          <a:xfrm>
            <a:off x="7416121" y="5561409"/>
            <a:ext cx="1727879" cy="1296591"/>
          </a:xfrm>
          <a:prstGeom prst="irregularSeal1">
            <a:avLst/>
          </a:prstGeom>
          <a:solidFill>
            <a:srgbClr val="CCFF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 smtClean="0">
                <a:solidFill>
                  <a:schemeClr val="bg1"/>
                </a:solidFill>
                <a:latin typeface="Arial" pitchFamily="80" charset="0"/>
              </a:rPr>
              <a:t>Objavený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80" charset="0"/>
              </a:rPr>
              <a:t> 4.7.2012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8547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rgbClr val="FFFF00"/>
                </a:solidFill>
              </a:rPr>
              <a:t>The Standard Model 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of Particle Physics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C7D10-8081-4826-9009-AD90E3C99C22}" type="slidenum">
              <a:rPr lang="en-US" alt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153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239000" cy="4900613"/>
          </a:xfrm>
          <a:noFill/>
        </p:spPr>
      </p:pic>
    </p:spTree>
    <p:extLst>
      <p:ext uri="{BB962C8B-B14F-4D97-AF65-F5344CB8AC3E}">
        <p14:creationId xmlns:p14="http://schemas.microsoft.com/office/powerpoint/2010/main" val="424753718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Higgsov</a:t>
            </a:r>
            <a:r>
              <a:rPr lang="en-US" dirty="0" smtClean="0"/>
              <a:t> </a:t>
            </a:r>
            <a:r>
              <a:rPr lang="en-US" dirty="0" err="1" smtClean="0"/>
              <a:t>mechanizmus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295400"/>
            <a:ext cx="3189705" cy="50292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0" dirty="0" err="1" smtClean="0"/>
              <a:t>Higgsove</a:t>
            </a:r>
            <a:r>
              <a:rPr lang="en-US" sz="2000" b="0" dirty="0" smtClean="0"/>
              <a:t> pole</a:t>
            </a:r>
            <a:r>
              <a:rPr lang="en-US" sz="2000" b="0" dirty="0"/>
              <a:t> </a:t>
            </a:r>
            <a:r>
              <a:rPr lang="en-US" sz="2000" b="0" dirty="0" err="1" smtClean="0"/>
              <a:t>vytvára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Higgsov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potenciál</a:t>
            </a:r>
            <a:endParaRPr lang="en-US" sz="2000" b="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US" sz="2000" b="0" dirty="0" err="1" smtClean="0"/>
              <a:t>Higgsov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potenciál</a:t>
            </a:r>
            <a:r>
              <a:rPr lang="en-US" sz="2000" b="0" dirty="0" smtClean="0"/>
              <a:t> je </a:t>
            </a:r>
            <a:r>
              <a:rPr lang="en-US" sz="2000" b="0" dirty="0" err="1" smtClean="0"/>
              <a:t>symetrický</a:t>
            </a:r>
            <a:endParaRPr lang="en-US" sz="2000" b="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US" sz="2000" b="0" dirty="0" err="1" smtClean="0"/>
              <a:t>Pri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nadkritickej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teplote</a:t>
            </a:r>
            <a:r>
              <a:rPr lang="en-US" sz="2000" b="0" dirty="0" smtClean="0"/>
              <a:t> (Big Bang) </a:t>
            </a:r>
            <a:r>
              <a:rPr lang="en-US" sz="2000" b="0" dirty="0" err="1" smtClean="0"/>
              <a:t>má</a:t>
            </a:r>
            <a:r>
              <a:rPr lang="en-US" sz="2000" b="0" dirty="0"/>
              <a:t> </a:t>
            </a:r>
            <a:r>
              <a:rPr lang="en-US" sz="2000" b="0" dirty="0" err="1" smtClean="0"/>
              <a:t>len</a:t>
            </a:r>
            <a:r>
              <a:rPr lang="en-US" sz="2000" b="0" dirty="0"/>
              <a:t> </a:t>
            </a:r>
            <a:r>
              <a:rPr lang="en-US" sz="2000" b="0" dirty="0" err="1" smtClean="0"/>
              <a:t>jedno</a:t>
            </a:r>
            <a:r>
              <a:rPr lang="en-US" sz="2000" b="0" dirty="0" smtClean="0"/>
              <a:t> minimum pre </a:t>
            </a:r>
            <a:r>
              <a:rPr lang="en-US" sz="2000" b="0" i="1" dirty="0" smtClean="0">
                <a:latin typeface="Symbol" pitchFamily="18" charset="2"/>
              </a:rPr>
              <a:t>F</a:t>
            </a:r>
            <a:r>
              <a:rPr lang="en-US" sz="2000" b="0" dirty="0" smtClean="0">
                <a:latin typeface="Symbol" pitchFamily="18" charset="2"/>
              </a:rPr>
              <a:t> </a:t>
            </a:r>
            <a:r>
              <a:rPr lang="en-US" sz="2000" b="0" dirty="0" smtClean="0"/>
              <a:t>= 0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b="0" dirty="0" err="1" smtClean="0"/>
              <a:t>Pri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nižších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teplotách</a:t>
            </a:r>
            <a:r>
              <a:rPr lang="en-US" sz="2000" b="0" dirty="0" smtClean="0"/>
              <a:t> (</a:t>
            </a:r>
            <a:r>
              <a:rPr lang="en-US" sz="2000" b="0" dirty="0" err="1" smtClean="0"/>
              <a:t>dnes</a:t>
            </a:r>
            <a:r>
              <a:rPr lang="en-US" sz="2000" b="0" dirty="0" smtClean="0"/>
              <a:t>) </a:t>
            </a:r>
            <a:r>
              <a:rPr lang="en-US" sz="2000" b="0" dirty="0" err="1" smtClean="0"/>
              <a:t>má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viaceré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minimá</a:t>
            </a:r>
            <a:r>
              <a:rPr lang="en-US" sz="2000" b="0" dirty="0" smtClean="0"/>
              <a:t> a </a:t>
            </a:r>
            <a:r>
              <a:rPr lang="en-US" sz="2000" b="0" dirty="0" err="1" smtClean="0"/>
              <a:t>systém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vyberie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jedno</a:t>
            </a:r>
            <a:r>
              <a:rPr lang="en-US" sz="2000" b="0" dirty="0" smtClean="0"/>
              <a:t> z </a:t>
            </a:r>
            <a:r>
              <a:rPr lang="en-US" sz="2000" b="0" dirty="0" err="1" smtClean="0"/>
              <a:t>nich</a:t>
            </a:r>
            <a:r>
              <a:rPr lang="en-US" sz="2000" b="0" dirty="0" smtClean="0"/>
              <a:t> –  </a:t>
            </a:r>
            <a:r>
              <a:rPr lang="en-US" sz="2000" b="0" dirty="0" err="1" smtClean="0"/>
              <a:t>symetria</a:t>
            </a:r>
            <a:r>
              <a:rPr lang="en-US" sz="2000" b="0" dirty="0" smtClean="0"/>
              <a:t> je </a:t>
            </a:r>
            <a:r>
              <a:rPr lang="en-US" sz="2000" b="0" dirty="0" err="1" smtClean="0"/>
              <a:t>spontánne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narušená</a:t>
            </a:r>
            <a:endParaRPr lang="en-US" sz="2000" b="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US" sz="2000" b="0" i="1" dirty="0" err="1" smtClean="0"/>
              <a:t>T</a:t>
            </a:r>
            <a:r>
              <a:rPr lang="en-US" sz="2000" b="0" baseline="-25000" dirty="0" err="1" smtClean="0"/>
              <a:t>crit</a:t>
            </a:r>
            <a:r>
              <a:rPr lang="en-US" sz="2000" b="0" dirty="0" smtClean="0"/>
              <a:t> ~ 100 </a:t>
            </a:r>
            <a:r>
              <a:rPr lang="en-US" sz="2000" b="0" dirty="0" err="1" smtClean="0"/>
              <a:t>GeV</a:t>
            </a:r>
            <a:r>
              <a:rPr lang="en-US" sz="2000" b="0" dirty="0" smtClean="0"/>
              <a:t> ~ 10</a:t>
            </a:r>
            <a:r>
              <a:rPr lang="en-US" sz="2000" b="0" baseline="30000" dirty="0" smtClean="0"/>
              <a:t>15</a:t>
            </a:r>
            <a:r>
              <a:rPr lang="en-US" sz="2000" b="0" dirty="0" smtClean="0"/>
              <a:t> 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4CE372-9B69-B243-B616-A8CA27473A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80" y="1301597"/>
            <a:ext cx="5481052" cy="4110789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 bwMode="auto">
          <a:xfrm>
            <a:off x="3408948" y="5708315"/>
            <a:ext cx="5440948" cy="82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Higgsove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</a:rPr>
              <a:t>pole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má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aj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vo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vá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kuu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nenulovú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hodnotu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existuje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aj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vákuu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Higgsov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kondenzát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739" y="1892191"/>
            <a:ext cx="1623261" cy="1051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611" y="1412776"/>
            <a:ext cx="1800493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2"/>
                </a:solidFill>
              </a:rPr>
              <a:t>Higgsov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potenciál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7009" y="4293096"/>
            <a:ext cx="148149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</a:rPr>
              <a:t>s</a:t>
            </a:r>
            <a:r>
              <a:rPr lang="en-US" sz="1600" dirty="0" err="1" smtClean="0">
                <a:solidFill>
                  <a:schemeClr val="bg2"/>
                </a:solidFill>
              </a:rPr>
              <a:t>kalárne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chemeClr val="bg2"/>
                </a:solidFill>
              </a:rPr>
              <a:t>Higgsove</a:t>
            </a:r>
            <a:r>
              <a:rPr lang="en-US" sz="1600" dirty="0" smtClean="0">
                <a:solidFill>
                  <a:schemeClr val="bg2"/>
                </a:solidFill>
              </a:rPr>
              <a:t> pole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5137" y="2996952"/>
            <a:ext cx="1019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spontánne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narušenie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symetrie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52120" y="3140968"/>
            <a:ext cx="720080" cy="43204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2949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Detekcia</a:t>
            </a:r>
            <a:r>
              <a:rPr lang="en-US" dirty="0" smtClean="0"/>
              <a:t> </a:t>
            </a:r>
            <a:r>
              <a:rPr lang="en-US" dirty="0" err="1" smtClean="0"/>
              <a:t>Higgsovho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ozónu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9" y="2953795"/>
            <a:ext cx="5452522" cy="3664385"/>
          </a:xfrm>
          <a:prstGeom prst="rect">
            <a:avLst/>
          </a:prstGeom>
        </p:spPr>
      </p:pic>
      <p:sp>
        <p:nvSpPr>
          <p:cNvPr id="6" name="Content Placeholder 7"/>
          <p:cNvSpPr txBox="1">
            <a:spLocks/>
          </p:cNvSpPr>
          <p:nvPr/>
        </p:nvSpPr>
        <p:spPr bwMode="auto">
          <a:xfrm>
            <a:off x="213895" y="1203159"/>
            <a:ext cx="8657389" cy="145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Tx/>
              <a:tabLst/>
              <a:defRPr/>
            </a:pPr>
            <a:r>
              <a:rPr lang="en-US" b="1" kern="0" noProof="0" dirty="0" err="1" smtClean="0">
                <a:solidFill>
                  <a:srgbClr val="000090"/>
                </a:solidFill>
                <a:latin typeface="+mn-lt"/>
              </a:rPr>
              <a:t>Detekcia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Higgsovho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>
                <a:solidFill>
                  <a:srgbClr val="000090"/>
                </a:solidFill>
                <a:latin typeface="+mn-lt"/>
              </a:rPr>
              <a:t>b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ozónu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nie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</a:rPr>
              <a:t> je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ľahká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jho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hmotnosť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je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predpovedaná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sym typeface="Wingdings"/>
              </a:rPr>
              <a:t>treba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sym typeface="Wingding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sym typeface="Wingdings"/>
              </a:rPr>
              <a:t>vyskúšať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sym typeface="Wingding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sym typeface="Wingdings"/>
              </a:rPr>
              <a:t>všetky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sym typeface="Wingding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sym typeface="Wingdings"/>
              </a:rPr>
              <a:t>možnosti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l" eaLnBrk="0" hangingPunct="0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+mn-lt"/>
              </a:rPr>
              <a:t>Na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jeho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objavenie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fyzici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registrujú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="1" kern="0" noProof="0" dirty="0" err="1" smtClean="0">
                <a:solidFill>
                  <a:srgbClr val="000090"/>
                </a:solidFill>
                <a:latin typeface="+mn-lt"/>
              </a:rPr>
              <a:t>zrážky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kde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sú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konečnom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stave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častice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ktoré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môžu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pochádzať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rozpadu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Higgsovho</a:t>
            </a:r>
            <a:r>
              <a:rPr lang="en-US" b="1" kern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</a:rPr>
              <a:t>b</a:t>
            </a:r>
            <a:r>
              <a:rPr lang="en-US" b="1" kern="0" dirty="0" err="1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ozónu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2255" y="3460588"/>
            <a:ext cx="2085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 smtClean="0">
                <a:solidFill>
                  <a:schemeClr val="bg2"/>
                </a:solidFill>
              </a:rPr>
              <a:t>Ak</a:t>
            </a:r>
            <a:r>
              <a:rPr lang="en-US" b="1" dirty="0" smtClean="0">
                <a:solidFill>
                  <a:schemeClr val="bg2"/>
                </a:solidFill>
              </a:rPr>
              <a:t> by </a:t>
            </a:r>
            <a:r>
              <a:rPr lang="en-US" b="1" dirty="0" err="1" smtClean="0">
                <a:solidFill>
                  <a:schemeClr val="bg2"/>
                </a:solidFill>
              </a:rPr>
              <a:t>sme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vedeli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akú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má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Higsov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bozón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hmotnosť</a:t>
            </a:r>
            <a:r>
              <a:rPr lang="en-US" b="1" dirty="0" smtClean="0">
                <a:solidFill>
                  <a:schemeClr val="bg2"/>
                </a:solidFill>
              </a:rPr>
              <a:t>, </a:t>
            </a:r>
            <a:r>
              <a:rPr lang="en-US" b="1" dirty="0" err="1" smtClean="0">
                <a:solidFill>
                  <a:schemeClr val="bg2"/>
                </a:solidFill>
              </a:rPr>
              <a:t>vieme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ako</a:t>
            </a:r>
            <a:r>
              <a:rPr lang="en-US" b="1" dirty="0" smtClean="0">
                <a:solidFill>
                  <a:schemeClr val="bg2"/>
                </a:solidFill>
              </a:rPr>
              <a:t> by </a:t>
            </a:r>
            <a:r>
              <a:rPr lang="en-US" b="1" dirty="0" err="1" smtClean="0">
                <a:solidFill>
                  <a:schemeClr val="bg2"/>
                </a:solidFill>
              </a:rPr>
              <a:t>sa</a:t>
            </a:r>
            <a:r>
              <a:rPr lang="en-US" b="1" dirty="0" smtClean="0">
                <a:solidFill>
                  <a:schemeClr val="bg2"/>
                </a:solidFill>
              </a:rPr>
              <a:t> mal </a:t>
            </a:r>
            <a:r>
              <a:rPr lang="en-US" b="1" dirty="0" err="1" smtClean="0">
                <a:solidFill>
                  <a:schemeClr val="bg2"/>
                </a:solidFill>
              </a:rPr>
              <a:t>rozpadať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6506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– </a:t>
            </a:r>
            <a:r>
              <a:rPr lang="en-US" dirty="0" err="1" smtClean="0"/>
              <a:t>kandidát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rozpad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20737" y="1229895"/>
            <a:ext cx="260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H </a:t>
            </a:r>
            <a:r>
              <a:rPr lang="en-US" sz="2400" b="1" dirty="0" err="1" smtClean="0">
                <a:solidFill>
                  <a:schemeClr val="bg2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chemeClr val="bg2"/>
                </a:solidFill>
                <a:sym typeface="Wingdings"/>
              </a:rPr>
              <a:t> ZZ </a:t>
            </a:r>
            <a:r>
              <a:rPr lang="en-US" sz="2400" b="1" dirty="0" err="1" smtClean="0">
                <a:solidFill>
                  <a:schemeClr val="bg2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chemeClr val="bg2"/>
                </a:solidFill>
                <a:sym typeface="Wingdings"/>
              </a:rPr>
              <a:t> 2e 2</a:t>
            </a:r>
            <a:r>
              <a:rPr lang="en-US" sz="2400" b="1" dirty="0" smtClean="0">
                <a:solidFill>
                  <a:schemeClr val="bg2"/>
                </a:solidFill>
                <a:latin typeface="Symbol" charset="2"/>
                <a:cs typeface="Symbol" charset="2"/>
                <a:sym typeface="Wingdings"/>
              </a:rPr>
              <a:t>m</a:t>
            </a:r>
            <a:endParaRPr lang="en-US" sz="2400" b="1" dirty="0">
              <a:solidFill>
                <a:schemeClr val="bg2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2566737"/>
            <a:ext cx="20988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b="1" dirty="0" smtClean="0">
                <a:solidFill>
                  <a:schemeClr val="bg2"/>
                </a:solidFill>
              </a:rPr>
              <a:t>Ale </a:t>
            </a:r>
            <a:r>
              <a:rPr lang="en-US" b="1" dirty="0" err="1" smtClean="0">
                <a:solidFill>
                  <a:schemeClr val="bg2"/>
                </a:solidFill>
              </a:rPr>
              <a:t>tento</a:t>
            </a:r>
            <a:r>
              <a:rPr lang="en-US" b="1" dirty="0" smtClean="0">
                <a:solidFill>
                  <a:schemeClr val="bg2"/>
                </a:solidFill>
              </a:rPr>
              <a:t>, a </a:t>
            </a:r>
            <a:r>
              <a:rPr lang="en-US" b="1" dirty="0" err="1" smtClean="0">
                <a:solidFill>
                  <a:schemeClr val="bg2"/>
                </a:solidFill>
              </a:rPr>
              <a:t>aj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iné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prípady</a:t>
            </a:r>
            <a:r>
              <a:rPr lang="en-US" b="1" dirty="0" smtClean="0">
                <a:solidFill>
                  <a:schemeClr val="bg2"/>
                </a:solidFill>
              </a:rPr>
              <a:t>, </a:t>
            </a:r>
            <a:r>
              <a:rPr lang="en-US" b="1" dirty="0" err="1" smtClean="0">
                <a:solidFill>
                  <a:schemeClr val="bg2"/>
                </a:solidFill>
              </a:rPr>
              <a:t>môžu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vzniknúť</a:t>
            </a:r>
            <a:r>
              <a:rPr lang="en-US" b="1" dirty="0" smtClean="0">
                <a:solidFill>
                  <a:schemeClr val="bg2"/>
                </a:solidFill>
              </a:rPr>
              <a:t> v </a:t>
            </a:r>
            <a:r>
              <a:rPr lang="en-US" b="1" dirty="0" err="1" smtClean="0">
                <a:solidFill>
                  <a:schemeClr val="bg2"/>
                </a:solidFill>
              </a:rPr>
              <a:t>iných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procesoch</a:t>
            </a:r>
            <a:endParaRPr lang="en-US" b="1" dirty="0" smtClean="0">
              <a:solidFill>
                <a:schemeClr val="bg2"/>
              </a:solidFill>
            </a:endParaRPr>
          </a:p>
          <a:p>
            <a:pPr algn="l">
              <a:spcAft>
                <a:spcPts val="1200"/>
              </a:spcAft>
            </a:pPr>
            <a:r>
              <a:rPr lang="en-US" b="1" dirty="0" smtClean="0">
                <a:solidFill>
                  <a:schemeClr val="bg2"/>
                </a:solidFill>
                <a:sym typeface="Wingdings"/>
              </a:rPr>
              <a:t>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Treba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brať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do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úvahy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a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minimalizovať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pozadie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kvôli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iným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procesom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0" y="1769074"/>
            <a:ext cx="6555281" cy="48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3808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Objav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5438" y="98072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Seminár</a:t>
            </a:r>
            <a:r>
              <a:rPr lang="en-US" b="1" dirty="0" smtClean="0">
                <a:solidFill>
                  <a:schemeClr val="bg2"/>
                </a:solidFill>
              </a:rPr>
              <a:t> v </a:t>
            </a:r>
            <a:r>
              <a:rPr lang="en-US" b="1" dirty="0" err="1" smtClean="0">
                <a:solidFill>
                  <a:schemeClr val="bg2"/>
                </a:solidFill>
              </a:rPr>
              <a:t>CERNe</a:t>
            </a:r>
            <a:r>
              <a:rPr lang="en-US" b="1" dirty="0" smtClean="0">
                <a:solidFill>
                  <a:schemeClr val="bg2"/>
                </a:solidFill>
              </a:rPr>
              <a:t> 4. </a:t>
            </a:r>
            <a:r>
              <a:rPr lang="en-US" b="1" dirty="0" err="1" smtClean="0">
                <a:solidFill>
                  <a:schemeClr val="bg2"/>
                </a:solidFill>
              </a:rPr>
              <a:t>júla</a:t>
            </a:r>
            <a:r>
              <a:rPr lang="en-US" b="1" dirty="0" smtClean="0">
                <a:solidFill>
                  <a:schemeClr val="bg2"/>
                </a:solidFill>
              </a:rPr>
              <a:t> 2012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1624280"/>
            <a:ext cx="4762500" cy="4584700"/>
          </a:xfrm>
          <a:prstGeom prst="rect">
            <a:avLst/>
          </a:prstGeom>
        </p:spPr>
      </p:pic>
      <p:pic>
        <p:nvPicPr>
          <p:cNvPr id="10" name="Picture 9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000"/>
            <a:ext cx="4201558" cy="3844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 bwMode="auto">
          <a:xfrm>
            <a:off x="751276" y="2164294"/>
            <a:ext cx="202627" cy="3263455"/>
          </a:xfrm>
          <a:prstGeom prst="rect">
            <a:avLst/>
          </a:prstGeom>
          <a:solidFill>
            <a:srgbClr val="33000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72750" y="2141614"/>
            <a:ext cx="2701698" cy="3263455"/>
          </a:xfrm>
          <a:prstGeom prst="rect">
            <a:avLst/>
          </a:prstGeom>
          <a:solidFill>
            <a:srgbClr val="33000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250" y="6191761"/>
            <a:ext cx="912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Všetky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hmotnosti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až</a:t>
            </a:r>
            <a:r>
              <a:rPr lang="en-US" b="1" dirty="0" smtClean="0">
                <a:solidFill>
                  <a:schemeClr val="bg2"/>
                </a:solidFill>
              </a:rPr>
              <a:t> do ~600 </a:t>
            </a:r>
            <a:r>
              <a:rPr lang="en-US" b="1" dirty="0" err="1" smtClean="0">
                <a:solidFill>
                  <a:schemeClr val="bg2"/>
                </a:solidFill>
              </a:rPr>
              <a:t>GeV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sú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vylúčené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okrem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malej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oblasti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okolo</a:t>
            </a:r>
            <a:r>
              <a:rPr lang="en-US" b="1" dirty="0" smtClean="0">
                <a:solidFill>
                  <a:schemeClr val="bg2"/>
                </a:solidFill>
              </a:rPr>
              <a:t> 125 </a:t>
            </a:r>
            <a:r>
              <a:rPr lang="en-US" b="1" dirty="0" err="1" smtClean="0">
                <a:solidFill>
                  <a:schemeClr val="bg2"/>
                </a:solidFill>
              </a:rPr>
              <a:t>GeV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473" y="1474230"/>
            <a:ext cx="391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Testujú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sa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r</a:t>
            </a:r>
            <a:r>
              <a:rPr lang="en-US" dirty="0" err="1" smtClean="0">
                <a:solidFill>
                  <a:schemeClr val="bg2"/>
                </a:solidFill>
              </a:rPr>
              <a:t>ôzne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predpoklady</a:t>
            </a:r>
            <a:r>
              <a:rPr lang="en-US" dirty="0" smtClean="0">
                <a:solidFill>
                  <a:schemeClr val="bg2"/>
                </a:solidFill>
              </a:rPr>
              <a:t> o </a:t>
            </a:r>
            <a:r>
              <a:rPr lang="en-US" dirty="0" err="1" smtClean="0">
                <a:solidFill>
                  <a:schemeClr val="bg2"/>
                </a:solidFill>
              </a:rPr>
              <a:t>hmotnosti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Higgsa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6451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Objav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501" y="1746393"/>
            <a:ext cx="4342901" cy="39776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6" y="1762734"/>
            <a:ext cx="4100096" cy="41182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17948" y="6021659"/>
            <a:ext cx="671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Signál</a:t>
            </a:r>
            <a:r>
              <a:rPr lang="en-US" b="1" dirty="0" smtClean="0">
                <a:solidFill>
                  <a:schemeClr val="bg2"/>
                </a:solidFill>
              </a:rPr>
              <a:t> je </a:t>
            </a:r>
            <a:r>
              <a:rPr lang="en-US" b="1" dirty="0" err="1" smtClean="0">
                <a:solidFill>
                  <a:schemeClr val="bg2"/>
                </a:solidFill>
              </a:rPr>
              <a:t>viditeľný</a:t>
            </a:r>
            <a:r>
              <a:rPr lang="en-US" b="1" dirty="0" smtClean="0">
                <a:solidFill>
                  <a:schemeClr val="bg2"/>
                </a:solidFill>
              </a:rPr>
              <a:t> v </a:t>
            </a:r>
            <a:r>
              <a:rPr lang="en-US" b="1" dirty="0" err="1" smtClean="0">
                <a:solidFill>
                  <a:schemeClr val="bg2"/>
                </a:solidFill>
              </a:rPr>
              <a:t>dvoch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hlavných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rozpadových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kanáloch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8055" y="2120622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H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ZZ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1245" y="253384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H </a:t>
            </a:r>
            <a:r>
              <a:rPr lang="en-US" b="1" dirty="0" err="1" smtClean="0">
                <a:solidFill>
                  <a:schemeClr val="bg2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chemeClr val="bg2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b="1" dirty="0" smtClean="0">
                <a:solidFill>
                  <a:schemeClr val="bg2"/>
                </a:solidFill>
                <a:sym typeface="Wingdings"/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5438" y="98072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Seminár</a:t>
            </a:r>
            <a:r>
              <a:rPr lang="en-US" b="1" dirty="0" smtClean="0">
                <a:solidFill>
                  <a:schemeClr val="bg2"/>
                </a:solidFill>
              </a:rPr>
              <a:t> v </a:t>
            </a:r>
            <a:r>
              <a:rPr lang="en-US" b="1" dirty="0" err="1" smtClean="0">
                <a:solidFill>
                  <a:schemeClr val="bg2"/>
                </a:solidFill>
              </a:rPr>
              <a:t>CERNe</a:t>
            </a:r>
            <a:r>
              <a:rPr lang="en-US" b="1" dirty="0" smtClean="0">
                <a:solidFill>
                  <a:schemeClr val="bg2"/>
                </a:solidFill>
              </a:rPr>
              <a:t> 4. </a:t>
            </a:r>
            <a:r>
              <a:rPr lang="en-US" b="1" dirty="0" err="1" smtClean="0">
                <a:solidFill>
                  <a:schemeClr val="bg2"/>
                </a:solidFill>
              </a:rPr>
              <a:t>júla</a:t>
            </a:r>
            <a:r>
              <a:rPr lang="en-US" b="1" dirty="0" smtClean="0">
                <a:solidFill>
                  <a:schemeClr val="bg2"/>
                </a:solidFill>
              </a:rPr>
              <a:t> 2012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306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Objav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44" y="1927839"/>
            <a:ext cx="4522684" cy="42335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5672"/>
            <a:ext cx="4585363" cy="34134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0812" y="5171142"/>
            <a:ext cx="409360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l">
              <a:spcAft>
                <a:spcPts val="600"/>
              </a:spcAft>
              <a:buFont typeface="Arial"/>
              <a:buChar char="•"/>
            </a:pPr>
            <a:r>
              <a:rPr lang="en-US" sz="1600" b="1" dirty="0" err="1" smtClean="0">
                <a:solidFill>
                  <a:schemeClr val="bg2"/>
                </a:solidFill>
              </a:rPr>
              <a:t>Hranica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na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objav</a:t>
            </a:r>
            <a:r>
              <a:rPr lang="en-US" sz="1600" b="1" dirty="0" smtClean="0">
                <a:solidFill>
                  <a:schemeClr val="bg2"/>
                </a:solidFill>
              </a:rPr>
              <a:t>: </a:t>
            </a:r>
            <a:r>
              <a:rPr lang="en-US" sz="1600" b="1" dirty="0" err="1" smtClean="0">
                <a:solidFill>
                  <a:schemeClr val="bg2"/>
                </a:solidFill>
              </a:rPr>
              <a:t>signifikácia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viac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ako</a:t>
            </a:r>
            <a:r>
              <a:rPr lang="en-US" sz="1600" b="1" dirty="0" smtClean="0">
                <a:solidFill>
                  <a:schemeClr val="bg2"/>
                </a:solidFill>
              </a:rPr>
              <a:t> ~5</a:t>
            </a:r>
            <a:r>
              <a:rPr lang="en-US" sz="1600" b="1" dirty="0" smtClean="0">
                <a:solidFill>
                  <a:schemeClr val="bg2"/>
                </a:solidFill>
                <a:latin typeface="Symbol" charset="2"/>
                <a:cs typeface="Symbol" charset="2"/>
              </a:rPr>
              <a:t>s </a:t>
            </a:r>
            <a:r>
              <a:rPr lang="en-US" sz="1600" b="1" dirty="0" smtClean="0">
                <a:solidFill>
                  <a:schemeClr val="bg2"/>
                </a:solidFill>
                <a:latin typeface="+mj-lt"/>
                <a:cs typeface="Symbol" charset="2"/>
              </a:rPr>
              <a:t>(</a:t>
            </a:r>
            <a:r>
              <a:rPr lang="en-US" sz="1600" b="1" dirty="0" err="1" smtClean="0">
                <a:solidFill>
                  <a:schemeClr val="bg2"/>
                </a:solidFill>
                <a:latin typeface="+mj-lt"/>
                <a:cs typeface="Symbol" charset="2"/>
              </a:rPr>
              <a:t>štand</a:t>
            </a:r>
            <a:r>
              <a:rPr lang="en-US" sz="1600" b="1" dirty="0" smtClean="0">
                <a:solidFill>
                  <a:schemeClr val="bg2"/>
                </a:solidFill>
                <a:latin typeface="+mj-lt"/>
                <a:cs typeface="Symbol" charset="2"/>
              </a:rPr>
              <a:t>. </a:t>
            </a:r>
            <a:r>
              <a:rPr lang="en-US" sz="1600" b="1" dirty="0" err="1" smtClean="0">
                <a:solidFill>
                  <a:schemeClr val="bg2"/>
                </a:solidFill>
                <a:latin typeface="+mj-lt"/>
                <a:cs typeface="Symbol" charset="2"/>
              </a:rPr>
              <a:t>odchýliek</a:t>
            </a:r>
            <a:r>
              <a:rPr lang="en-US" sz="1600" b="1" dirty="0" smtClean="0">
                <a:solidFill>
                  <a:schemeClr val="bg2"/>
                </a:solidFill>
                <a:latin typeface="+mj-lt"/>
                <a:cs typeface="Symbol" charset="2"/>
              </a:rPr>
              <a:t>) </a:t>
            </a:r>
            <a:r>
              <a:rPr lang="en-US" sz="1600" b="1" dirty="0" err="1" smtClean="0">
                <a:solidFill>
                  <a:schemeClr val="bg2"/>
                </a:solidFill>
                <a:latin typeface="+mj-lt"/>
                <a:cs typeface="Symbol" charset="2"/>
              </a:rPr>
              <a:t>dosiahnutá</a:t>
            </a:r>
            <a:r>
              <a:rPr lang="en-US" sz="1600" b="1" dirty="0" smtClean="0">
                <a:solidFill>
                  <a:schemeClr val="bg2"/>
                </a:solidFill>
                <a:latin typeface="+mj-lt"/>
                <a:cs typeface="Symbol" charset="2"/>
              </a:rPr>
              <a:t>!</a:t>
            </a:r>
          </a:p>
          <a:p>
            <a:pPr marL="180975" indent="-180975" algn="l">
              <a:spcAft>
                <a:spcPts val="600"/>
              </a:spcAft>
              <a:buFont typeface="Arial"/>
              <a:buChar char="•"/>
            </a:pP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Pravdepodobnosť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, </a:t>
            </a: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že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sa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jedná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 o </a:t>
            </a: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štatistickú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fluktuáciu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+mn-lt"/>
                <a:cs typeface="Symbol" charset="2"/>
              </a:rPr>
              <a:t>pozadia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: ~3x10</a:t>
            </a:r>
            <a:r>
              <a:rPr lang="en-US" sz="1600" b="1" baseline="30000" dirty="0" smtClean="0">
                <a:solidFill>
                  <a:schemeClr val="bg2"/>
                </a:solidFill>
                <a:latin typeface="+mn-lt"/>
                <a:cs typeface="Symbol" charset="2"/>
              </a:rPr>
              <a:t>-7</a:t>
            </a:r>
            <a:r>
              <a:rPr lang="en-US" sz="1600" b="1" dirty="0" smtClean="0">
                <a:solidFill>
                  <a:schemeClr val="bg2"/>
                </a:solidFill>
                <a:latin typeface="+mn-lt"/>
                <a:cs typeface="Symbol" charset="2"/>
              </a:rPr>
              <a:t>!</a:t>
            </a:r>
            <a:endParaRPr lang="en-US" sz="1600" b="1" dirty="0">
              <a:solidFill>
                <a:schemeClr val="bg2"/>
              </a:solidFill>
              <a:latin typeface="+mn-lt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0386" y="1712374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CMS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3792" y="6083337"/>
            <a:ext cx="4513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/>
              <a:buChar char="•"/>
            </a:pPr>
            <a:r>
              <a:rPr lang="en-US" sz="1600" b="1" dirty="0" err="1" smtClean="0">
                <a:solidFill>
                  <a:schemeClr val="bg2"/>
                </a:solidFill>
              </a:rPr>
              <a:t>Potvrdené</a:t>
            </a:r>
            <a:r>
              <a:rPr lang="en-US" sz="1600" b="1" dirty="0" smtClean="0">
                <a:solidFill>
                  <a:schemeClr val="bg2"/>
                </a:solidFill>
              </a:rPr>
              <a:t> v </a:t>
            </a:r>
            <a:r>
              <a:rPr lang="en-US" sz="1600" b="1" dirty="0" err="1" smtClean="0">
                <a:solidFill>
                  <a:schemeClr val="bg2"/>
                </a:solidFill>
              </a:rPr>
              <a:t>rôznych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rozpadových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kanáloch</a:t>
            </a:r>
            <a:r>
              <a:rPr lang="en-US" sz="1600" b="1" dirty="0" smtClean="0">
                <a:solidFill>
                  <a:schemeClr val="bg2"/>
                </a:solidFill>
              </a:rPr>
              <a:t> v </a:t>
            </a:r>
            <a:r>
              <a:rPr lang="en-US" sz="1600" b="1" dirty="0" err="1" smtClean="0">
                <a:solidFill>
                  <a:schemeClr val="bg2"/>
                </a:solidFill>
              </a:rPr>
              <a:t>rôznych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súboroch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dát</a:t>
            </a:r>
            <a:endParaRPr lang="en-US" sz="1600" b="1" dirty="0">
              <a:solidFill>
                <a:schemeClr val="bg2"/>
              </a:solidFill>
              <a:latin typeface="+mn-lt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5438" y="1043444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Seminár</a:t>
            </a:r>
            <a:r>
              <a:rPr lang="en-US" b="1" dirty="0" smtClean="0">
                <a:solidFill>
                  <a:schemeClr val="bg2"/>
                </a:solidFill>
              </a:rPr>
              <a:t> v </a:t>
            </a:r>
            <a:r>
              <a:rPr lang="en-US" b="1" dirty="0" err="1" smtClean="0">
                <a:solidFill>
                  <a:schemeClr val="bg2"/>
                </a:solidFill>
              </a:rPr>
              <a:t>CERNe</a:t>
            </a:r>
            <a:r>
              <a:rPr lang="en-US" b="1" dirty="0" smtClean="0">
                <a:solidFill>
                  <a:schemeClr val="bg2"/>
                </a:solidFill>
              </a:rPr>
              <a:t> 4. </a:t>
            </a:r>
            <a:r>
              <a:rPr lang="en-US" b="1" dirty="0" err="1" smtClean="0">
                <a:solidFill>
                  <a:schemeClr val="bg2"/>
                </a:solidFill>
              </a:rPr>
              <a:t>júla</a:t>
            </a:r>
            <a:r>
              <a:rPr lang="en-US" b="1" dirty="0" smtClean="0">
                <a:solidFill>
                  <a:schemeClr val="bg2"/>
                </a:solidFill>
              </a:rPr>
              <a:t> 2012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6840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52400"/>
            <a:ext cx="7620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34" charset="0"/>
              </a:rPr>
              <a:t>Science is getting more and more global</a:t>
            </a:r>
          </a:p>
        </p:txBody>
      </p:sp>
      <p:pic>
        <p:nvPicPr>
          <p:cNvPr id="80899" name="Picture 7" descr="cern_logo_1.png"/>
          <p:cNvPicPr>
            <a:picLocks noChangeAspect="1"/>
          </p:cNvPicPr>
          <p:nvPr/>
        </p:nvPicPr>
        <p:blipFill>
          <a:blip r:embed="rId3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600"/>
            <a:ext cx="685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cern_logo_1.png"/>
          <p:cNvPicPr>
            <a:picLocks noChangeAspect="1"/>
          </p:cNvPicPr>
          <p:nvPr/>
        </p:nvPicPr>
        <p:blipFill>
          <a:blip r:embed="rId3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92075"/>
            <a:ext cx="685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 descr="World_users_by_Inst_2012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8986"/>
          <a:stretch>
            <a:fillRect/>
          </a:stretch>
        </p:blipFill>
        <p:spPr bwMode="auto">
          <a:xfrm>
            <a:off x="762000" y="990600"/>
            <a:ext cx="82978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94137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Kde</a:t>
            </a:r>
            <a:r>
              <a:rPr lang="en-US" dirty="0" smtClean="0"/>
              <a:t> </a:t>
            </a:r>
            <a:r>
              <a:rPr lang="en-US" dirty="0" err="1" smtClean="0"/>
              <a:t>sme</a:t>
            </a:r>
            <a:r>
              <a:rPr lang="en-US" dirty="0" smtClean="0"/>
              <a:t> </a:t>
            </a:r>
            <a:r>
              <a:rPr lang="en-US" dirty="0" err="1" smtClean="0"/>
              <a:t>dnes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5" y="3920523"/>
            <a:ext cx="4223444" cy="2744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933" y="2891756"/>
            <a:ext cx="3417417" cy="3817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75" y="1193343"/>
            <a:ext cx="2562758" cy="2718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5084" y="1236084"/>
            <a:ext cx="6368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Štúdium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vlastností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objavenej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častice</a:t>
            </a:r>
            <a:r>
              <a:rPr lang="en-US" sz="1600" b="1" dirty="0" smtClean="0">
                <a:solidFill>
                  <a:srgbClr val="000090"/>
                </a:solidFill>
              </a:rPr>
              <a:t>:</a:t>
            </a:r>
          </a:p>
          <a:p>
            <a:pPr marL="90488" indent="-90488">
              <a:buFont typeface="Arial"/>
              <a:buChar char="•"/>
            </a:pPr>
            <a:r>
              <a:rPr lang="en-US" sz="1600" b="1" dirty="0" smtClean="0">
                <a:solidFill>
                  <a:schemeClr val="bg2"/>
                </a:solidFill>
              </a:rPr>
              <a:t>Spin-</a:t>
            </a:r>
            <a:r>
              <a:rPr lang="en-US" sz="1600" b="1" dirty="0" err="1" smtClean="0">
                <a:solidFill>
                  <a:schemeClr val="bg2"/>
                </a:solidFill>
              </a:rPr>
              <a:t>Parita</a:t>
            </a:r>
            <a:r>
              <a:rPr lang="en-US" sz="1600" b="1" dirty="0" smtClean="0">
                <a:solidFill>
                  <a:schemeClr val="bg2"/>
                </a:solidFill>
              </a:rPr>
              <a:t>: 0+ </a:t>
            </a:r>
            <a:r>
              <a:rPr lang="en-US" sz="1600" b="1" dirty="0" err="1" smtClean="0">
                <a:solidFill>
                  <a:schemeClr val="bg2"/>
                </a:solidFill>
              </a:rPr>
              <a:t>najpravdepodobnejšia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en-US" sz="1600" b="1" dirty="0" smtClean="0">
                <a:solidFill>
                  <a:schemeClr val="bg2"/>
                </a:solidFill>
              </a:rPr>
              <a:t>– </a:t>
            </a:r>
            <a:r>
              <a:rPr lang="en-US" sz="1600" b="1" dirty="0" err="1" smtClean="0">
                <a:solidFill>
                  <a:schemeClr val="bg2"/>
                </a:solidFill>
              </a:rPr>
              <a:t>ako</a:t>
            </a:r>
            <a:r>
              <a:rPr lang="en-US" sz="1600" b="1" dirty="0" smtClean="0">
                <a:solidFill>
                  <a:schemeClr val="bg2"/>
                </a:solidFill>
              </a:rPr>
              <a:t> pre SM Higgs</a:t>
            </a:r>
          </a:p>
          <a:p>
            <a:pPr marL="90488" indent="-90488">
              <a:buFont typeface="Arial"/>
              <a:buChar char="•"/>
            </a:pPr>
            <a:r>
              <a:rPr lang="en-US" sz="1600" b="1" dirty="0" err="1">
                <a:solidFill>
                  <a:schemeClr val="bg2"/>
                </a:solidFill>
              </a:rPr>
              <a:t>V</a:t>
            </a:r>
            <a:r>
              <a:rPr lang="en-US" sz="1600" b="1" dirty="0" err="1" smtClean="0">
                <a:solidFill>
                  <a:schemeClr val="bg2"/>
                </a:solidFill>
              </a:rPr>
              <a:t>äzba</a:t>
            </a:r>
            <a:r>
              <a:rPr lang="en-US" sz="1600" b="1" dirty="0" smtClean="0">
                <a:solidFill>
                  <a:schemeClr val="bg2"/>
                </a:solidFill>
              </a:rPr>
              <a:t> k </a:t>
            </a:r>
            <a:r>
              <a:rPr lang="en-US" sz="1600" b="1" dirty="0" err="1" smtClean="0">
                <a:solidFill>
                  <a:schemeClr val="bg2"/>
                </a:solidFill>
              </a:rPr>
              <a:t>fermiónom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en-US" sz="1600" b="1" dirty="0" smtClean="0">
                <a:solidFill>
                  <a:schemeClr val="bg2"/>
                </a:solidFill>
              </a:rPr>
              <a:t>a </a:t>
            </a:r>
            <a:r>
              <a:rPr lang="en-US" sz="1600" b="1" dirty="0" err="1" smtClean="0">
                <a:solidFill>
                  <a:schemeClr val="bg2"/>
                </a:solidFill>
              </a:rPr>
              <a:t>bozónom</a:t>
            </a:r>
            <a:r>
              <a:rPr lang="en-US" sz="1600" b="1" dirty="0" smtClean="0">
                <a:solidFill>
                  <a:schemeClr val="bg2"/>
                </a:solidFill>
              </a:rPr>
              <a:t> v </a:t>
            </a:r>
            <a:r>
              <a:rPr lang="en-US" sz="1600" b="1" dirty="0" err="1" smtClean="0">
                <a:solidFill>
                  <a:schemeClr val="bg2"/>
                </a:solidFill>
              </a:rPr>
              <a:t>súlade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en-US" sz="1600" b="1" dirty="0" smtClean="0">
                <a:solidFill>
                  <a:schemeClr val="bg2"/>
                </a:solidFill>
              </a:rPr>
              <a:t>s SM Higgs</a:t>
            </a:r>
          </a:p>
          <a:p>
            <a:pPr marL="90488" indent="-90488">
              <a:buFont typeface="Arial"/>
              <a:buChar char="•"/>
            </a:pPr>
            <a:r>
              <a:rPr lang="en-US" sz="1600" b="1" dirty="0" err="1" smtClean="0">
                <a:solidFill>
                  <a:schemeClr val="bg2"/>
                </a:solidFill>
              </a:rPr>
              <a:t>Pozorovaná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hmotnosť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súhlasí</a:t>
            </a:r>
            <a:r>
              <a:rPr lang="en-US" sz="1600" b="1" dirty="0" smtClean="0">
                <a:solidFill>
                  <a:schemeClr val="bg2"/>
                </a:solidFill>
              </a:rPr>
              <a:t> s </a:t>
            </a:r>
            <a:r>
              <a:rPr lang="en-US" sz="1600" b="1" dirty="0" err="1" smtClean="0">
                <a:solidFill>
                  <a:schemeClr val="bg2"/>
                </a:solidFill>
              </a:rPr>
              <a:t>homotnosťami</a:t>
            </a:r>
            <a:r>
              <a:rPr lang="en-US" sz="1600" b="1" dirty="0" smtClean="0">
                <a:solidFill>
                  <a:schemeClr val="bg2"/>
                </a:solidFill>
              </a:rPr>
              <a:t> W </a:t>
            </a:r>
            <a:r>
              <a:rPr lang="en-US" sz="1600" b="1" dirty="0" err="1" smtClean="0">
                <a:solidFill>
                  <a:schemeClr val="bg2"/>
                </a:solidFill>
              </a:rPr>
              <a:t>bozónu</a:t>
            </a:r>
            <a:r>
              <a:rPr lang="en-US" sz="1600" b="1" dirty="0" smtClean="0">
                <a:solidFill>
                  <a:schemeClr val="bg2"/>
                </a:solidFill>
              </a:rPr>
              <a:t> a top </a:t>
            </a:r>
            <a:r>
              <a:rPr lang="en-US" sz="1600" b="1" dirty="0" err="1" smtClean="0">
                <a:solidFill>
                  <a:schemeClr val="bg2"/>
                </a:solidFill>
              </a:rPr>
              <a:t>kvarku</a:t>
            </a:r>
            <a:r>
              <a:rPr lang="en-US" sz="1600" b="1" dirty="0" smtClean="0">
                <a:solidFill>
                  <a:schemeClr val="bg2"/>
                </a:solidFill>
              </a:rPr>
              <a:t> a </a:t>
            </a:r>
            <a:r>
              <a:rPr lang="en-US" sz="1600" b="1" dirty="0" err="1" smtClean="0">
                <a:solidFill>
                  <a:schemeClr val="bg2"/>
                </a:solidFill>
              </a:rPr>
              <a:t>predpoveďou</a:t>
            </a:r>
            <a:r>
              <a:rPr lang="en-US" sz="1600" b="1" dirty="0" smtClean="0">
                <a:solidFill>
                  <a:schemeClr val="bg2"/>
                </a:solidFill>
              </a:rPr>
              <a:t> SM (</a:t>
            </a:r>
            <a:r>
              <a:rPr lang="en-US" sz="1600" b="1" dirty="0" err="1" smtClean="0">
                <a:solidFill>
                  <a:schemeClr val="bg2"/>
                </a:solidFill>
              </a:rPr>
              <a:t>štandartného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modelu</a:t>
            </a:r>
            <a:r>
              <a:rPr lang="en-US" sz="1600" b="1" dirty="0" smtClean="0">
                <a:solidFill>
                  <a:schemeClr val="bg2"/>
                </a:solidFill>
              </a:rPr>
              <a:t>)</a:t>
            </a:r>
          </a:p>
          <a:p>
            <a:r>
              <a:rPr lang="en-US" sz="1600" b="1" dirty="0" err="1" smtClean="0">
                <a:solidFill>
                  <a:srgbClr val="000090"/>
                </a:solidFill>
              </a:rPr>
              <a:t>Všetko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ukazuje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na</a:t>
            </a:r>
            <a:r>
              <a:rPr lang="en-US" sz="1600" b="1" dirty="0" smtClean="0">
                <a:solidFill>
                  <a:srgbClr val="000090"/>
                </a:solidFill>
              </a:rPr>
              <a:t> (SM) </a:t>
            </a:r>
            <a:r>
              <a:rPr lang="en-US" sz="1600" b="1" dirty="0" err="1" smtClean="0">
                <a:solidFill>
                  <a:srgbClr val="000090"/>
                </a:solidFill>
              </a:rPr>
              <a:t>Higgsov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bozón</a:t>
            </a:r>
            <a:r>
              <a:rPr lang="en-US" sz="1600" b="1" dirty="0" smtClean="0">
                <a:solidFill>
                  <a:srgbClr val="000090"/>
                </a:solidFill>
              </a:rPr>
              <a:t>!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039" y="1360826"/>
            <a:ext cx="115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Spin-</a:t>
            </a:r>
            <a:r>
              <a:rPr lang="en-US" sz="1400" dirty="0" err="1" smtClean="0">
                <a:solidFill>
                  <a:schemeClr val="bg2"/>
                </a:solidFill>
              </a:rPr>
              <a:t>Parita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h</a:t>
            </a:r>
            <a:r>
              <a:rPr lang="en-US" sz="1400" dirty="0" err="1" smtClean="0">
                <a:solidFill>
                  <a:schemeClr val="bg2"/>
                </a:solidFill>
              </a:rPr>
              <a:t>ypotézy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3330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Aké</a:t>
            </a:r>
            <a:r>
              <a:rPr lang="en-US" dirty="0" smtClean="0"/>
              <a:t> </a:t>
            </a:r>
            <a:r>
              <a:rPr lang="en-US" dirty="0" err="1" smtClean="0"/>
              <a:t>sú</a:t>
            </a:r>
            <a:r>
              <a:rPr lang="en-US" dirty="0" smtClean="0"/>
              <a:t> </a:t>
            </a:r>
            <a:r>
              <a:rPr lang="en-US" dirty="0" err="1" smtClean="0"/>
              <a:t>dôsledky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399" y="1295400"/>
            <a:ext cx="5381343" cy="2934503"/>
          </a:xfrm>
        </p:spPr>
        <p:txBody>
          <a:bodyPr/>
          <a:lstStyle/>
          <a:p>
            <a:r>
              <a:rPr lang="en-US" sz="2000" b="0" dirty="0" smtClean="0"/>
              <a:t>Nobel </a:t>
            </a:r>
            <a:r>
              <a:rPr lang="en-US" sz="2000" b="0" dirty="0" err="1" smtClean="0"/>
              <a:t>cena</a:t>
            </a:r>
            <a:r>
              <a:rPr lang="en-US" sz="2000" b="0" dirty="0" smtClean="0"/>
              <a:t> 2013 pre Petra </a:t>
            </a:r>
            <a:r>
              <a:rPr lang="en-US" sz="2000" b="0" dirty="0" err="1" smtClean="0"/>
              <a:t>Higgsa</a:t>
            </a:r>
            <a:r>
              <a:rPr lang="en-US" sz="2000" b="0" dirty="0" smtClean="0"/>
              <a:t>?... And Comp.? (</a:t>
            </a:r>
            <a:r>
              <a:rPr lang="en-US" sz="2000" b="0" dirty="0" err="1" smtClean="0"/>
              <a:t>za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chémiu</a:t>
            </a:r>
            <a:r>
              <a:rPr lang="en-US" sz="2000" b="0" dirty="0" smtClean="0"/>
              <a:t>?)</a:t>
            </a:r>
          </a:p>
          <a:p>
            <a:pPr>
              <a:buNone/>
            </a:pPr>
            <a:endParaRPr lang="en-US" sz="2000" b="0" dirty="0" smtClean="0"/>
          </a:p>
          <a:p>
            <a:r>
              <a:rPr lang="en-US" sz="2000" b="0" dirty="0" err="1" smtClean="0"/>
              <a:t>Hierarchický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problém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za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dvermi</a:t>
            </a:r>
            <a:r>
              <a:rPr lang="en-US" sz="2000" b="0" dirty="0" smtClean="0"/>
              <a:t>!</a:t>
            </a:r>
          </a:p>
          <a:p>
            <a:pPr lvl="1"/>
            <a:r>
              <a:rPr lang="en-US" sz="1600" b="0" dirty="0" err="1" smtClean="0"/>
              <a:t>Kvantové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korekcie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vedú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Higgsovu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hmotnosť</a:t>
            </a:r>
            <a:r>
              <a:rPr lang="en-US" sz="1600" b="0" dirty="0" smtClean="0"/>
              <a:t> (loopy so </a:t>
            </a:r>
            <a:r>
              <a:rPr lang="en-US" sz="1600" b="0" dirty="0" err="1" smtClean="0"/>
              <a:t>všetkými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ťažkými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časticami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napr</a:t>
            </a:r>
            <a:r>
              <a:rPr lang="en-US" sz="1600" b="0" dirty="0" smtClean="0"/>
              <a:t>. top </a:t>
            </a:r>
            <a:r>
              <a:rPr lang="en-US" sz="1600" b="0" dirty="0" err="1" smtClean="0"/>
              <a:t>kvuarkom</a:t>
            </a:r>
            <a:r>
              <a:rPr lang="en-US" sz="1600" b="0" dirty="0" smtClean="0"/>
              <a:t>) k </a:t>
            </a:r>
            <a:r>
              <a:rPr lang="en-US" sz="1600" b="0" dirty="0" err="1" smtClean="0"/>
              <a:t>veľmi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vysokým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hodnotám</a:t>
            </a:r>
            <a:endParaRPr lang="en-US" sz="1600" b="0" dirty="0" smtClean="0"/>
          </a:p>
          <a:p>
            <a:pPr lvl="1"/>
            <a:r>
              <a:rPr lang="en-US" sz="1600" b="0" dirty="0" smtClean="0"/>
              <a:t>Na </a:t>
            </a:r>
            <a:r>
              <a:rPr lang="en-US" sz="1600" b="0" dirty="0" err="1" smtClean="0"/>
              <a:t>rozdiel</a:t>
            </a:r>
            <a:r>
              <a:rPr lang="en-US" sz="1600" b="0" dirty="0" smtClean="0"/>
              <a:t> od </a:t>
            </a:r>
            <a:r>
              <a:rPr lang="en-US" sz="1600" b="0" dirty="0" err="1" smtClean="0"/>
              <a:t>meranej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hodnoty</a:t>
            </a:r>
            <a:r>
              <a:rPr lang="en-US" sz="1600" b="0" dirty="0" smtClean="0"/>
              <a:t>!</a:t>
            </a:r>
          </a:p>
          <a:p>
            <a:pPr lvl="1"/>
            <a:r>
              <a:rPr lang="en-US" sz="1600" b="0" dirty="0" err="1" smtClean="0"/>
              <a:t>Rozšírebie</a:t>
            </a:r>
            <a:r>
              <a:rPr lang="en-US" sz="1600" b="0" dirty="0" smtClean="0"/>
              <a:t> SM je </a:t>
            </a:r>
            <a:r>
              <a:rPr lang="en-US" sz="1600" b="0" dirty="0" err="1" smtClean="0"/>
              <a:t>nutné</a:t>
            </a:r>
            <a:r>
              <a:rPr lang="en-US" sz="1600" b="0" dirty="0" smtClean="0"/>
              <a:t> (</a:t>
            </a:r>
            <a:r>
              <a:rPr lang="en-US" sz="1600" b="0" dirty="0" err="1" smtClean="0"/>
              <a:t>supersymetria</a:t>
            </a:r>
            <a:r>
              <a:rPr lang="en-US" sz="1600" b="0" dirty="0" smtClean="0"/>
              <a:t>?)</a:t>
            </a:r>
          </a:p>
          <a:p>
            <a:pPr lvl="1"/>
            <a:r>
              <a:rPr lang="en-US" sz="1600" b="0" dirty="0" err="1" smtClean="0"/>
              <a:t>Nové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častice</a:t>
            </a:r>
            <a:r>
              <a:rPr lang="en-US" sz="1600" b="0" dirty="0" smtClean="0"/>
              <a:t> by </a:t>
            </a:r>
            <a:r>
              <a:rPr lang="en-US" sz="1600" b="0" dirty="0" err="1" smtClean="0"/>
              <a:t>mali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byť</a:t>
            </a:r>
            <a:r>
              <a:rPr lang="en-US" sz="1600" b="0" dirty="0" smtClean="0"/>
              <a:t> v </a:t>
            </a:r>
            <a:r>
              <a:rPr lang="en-US" sz="1600" b="0" dirty="0" err="1" smtClean="0"/>
              <a:t>dosahu</a:t>
            </a:r>
            <a:r>
              <a:rPr lang="en-US" sz="1600" b="0" dirty="0" smtClean="0"/>
              <a:t> LHC</a:t>
            </a:r>
          </a:p>
          <a:p>
            <a:endParaRPr lang="en-US" sz="20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 Mikulec: Das Higgs Teilchen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23FEA6-BA61-3C4B-AEB5-EA5C99683FA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839" y="1226892"/>
            <a:ext cx="3108159" cy="3916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8745" y="2863685"/>
            <a:ext cx="757387" cy="757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584" y="4457619"/>
            <a:ext cx="2793435" cy="2148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0900" y="449072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</a:t>
            </a:r>
            <a:r>
              <a:rPr lang="en-US" dirty="0" smtClean="0">
                <a:solidFill>
                  <a:schemeClr val="bg2"/>
                </a:solidFill>
              </a:rPr>
              <a:t>op  loop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5002" y="5261865"/>
            <a:ext cx="4864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2"/>
                </a:solidFill>
              </a:rPr>
              <a:t>Supersymetrický</a:t>
            </a:r>
            <a:r>
              <a:rPr lang="en-US" sz="1600" dirty="0" smtClean="0">
                <a:solidFill>
                  <a:schemeClr val="bg2"/>
                </a:solidFill>
              </a:rPr>
              <a:t> partner top </a:t>
            </a:r>
            <a:r>
              <a:rPr lang="en-US" sz="1600" dirty="0" err="1" smtClean="0">
                <a:solidFill>
                  <a:schemeClr val="bg2"/>
                </a:solidFill>
              </a:rPr>
              <a:t>kvarku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err="1">
                <a:solidFill>
                  <a:schemeClr val="bg2"/>
                </a:solidFill>
              </a:rPr>
              <a:t>d</a:t>
            </a:r>
            <a:r>
              <a:rPr lang="en-US" sz="1600" dirty="0" err="1" smtClean="0">
                <a:solidFill>
                  <a:schemeClr val="bg2"/>
                </a:solidFill>
              </a:rPr>
              <a:t>áva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príspevok</a:t>
            </a:r>
            <a:r>
              <a:rPr lang="en-US" sz="1600" dirty="0" smtClean="0">
                <a:solidFill>
                  <a:schemeClr val="bg2"/>
                </a:solidFill>
              </a:rPr>
              <a:t> s </a:t>
            </a:r>
            <a:r>
              <a:rPr lang="en-US" sz="1600" dirty="0" err="1" smtClean="0">
                <a:solidFill>
                  <a:schemeClr val="bg2"/>
                </a:solidFill>
              </a:rPr>
              <a:t>opačným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znamienkom</a:t>
            </a:r>
            <a:r>
              <a:rPr lang="en-US" sz="1600" dirty="0" smtClean="0">
                <a:solidFill>
                  <a:schemeClr val="bg2"/>
                </a:solidFill>
              </a:rPr>
              <a:t> – </a:t>
            </a:r>
            <a:r>
              <a:rPr lang="en-US" sz="1600" dirty="0" err="1" smtClean="0">
                <a:solidFill>
                  <a:schemeClr val="bg2"/>
                </a:solidFill>
              </a:rPr>
              <a:t>môže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kompenzovať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príspevok</a:t>
            </a:r>
            <a:r>
              <a:rPr lang="en-US" sz="1600" dirty="0" smtClean="0">
                <a:solidFill>
                  <a:schemeClr val="bg2"/>
                </a:solidFill>
              </a:rPr>
              <a:t> top </a:t>
            </a:r>
            <a:r>
              <a:rPr lang="en-US" sz="1600" dirty="0" err="1" smtClean="0">
                <a:solidFill>
                  <a:schemeClr val="bg2"/>
                </a:solidFill>
              </a:rPr>
              <a:t>kvarku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2227342">
            <a:off x="4729248" y="1822683"/>
            <a:ext cx="1596702" cy="771135"/>
          </a:xfrm>
          <a:prstGeom prst="notchedRightArrow">
            <a:avLst/>
          </a:prstGeom>
          <a:solidFill>
            <a:srgbClr val="CCFFFF"/>
          </a:solidFill>
          <a:ln w="9525" cap="flat" cmpd="sng" algn="ctr">
            <a:solidFill>
              <a:srgbClr val="4E02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7245" y="6293824"/>
            <a:ext cx="3549370" cy="369332"/>
          </a:xfrm>
          <a:prstGeom prst="rect">
            <a:avLst/>
          </a:prstGeom>
          <a:solidFill>
            <a:srgbClr val="FFE4F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Budúcnosť</a:t>
            </a:r>
            <a:r>
              <a:rPr lang="en-US" b="1" dirty="0" smtClean="0">
                <a:solidFill>
                  <a:schemeClr val="bg2"/>
                </a:solidFill>
              </a:rPr>
              <a:t> LHC </a:t>
            </a:r>
            <a:r>
              <a:rPr lang="en-US" b="1" dirty="0" err="1" smtClean="0">
                <a:solidFill>
                  <a:schemeClr val="bg2"/>
                </a:solidFill>
              </a:rPr>
              <a:t>veľmi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sľubná</a:t>
            </a:r>
            <a:r>
              <a:rPr lang="en-US" b="1" dirty="0" smtClean="0">
                <a:solidFill>
                  <a:schemeClr val="bg2"/>
                </a:solidFill>
              </a:rPr>
              <a:t>!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703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pPr algn="ctr">
              <a:defRPr/>
            </a:pPr>
            <a:fld id="{F584AA6D-E019-4802-94FC-437A931F01BD}" type="slidenum">
              <a:rPr lang="fr-CH">
                <a:solidFill>
                  <a:prstClr val="white">
                    <a:shade val="50000"/>
                  </a:prstClr>
                </a:solidFill>
              </a:rPr>
              <a:pPr algn="ctr">
                <a:defRPr/>
              </a:pPr>
              <a:t>32</a:t>
            </a:fld>
            <a:r>
              <a:rPr lang="fr-CH">
                <a:solidFill>
                  <a:prstClr val="white">
                    <a:shade val="50000"/>
                  </a:prstClr>
                </a:solidFill>
              </a:rPr>
              <a:t> </a:t>
            </a: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2944813" y="-30163"/>
            <a:ext cx="366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smtClean="0">
                <a:solidFill>
                  <a:srgbClr val="FF3300"/>
                </a:solidFill>
                <a:ea typeface="MS PGothic" pitchFamily="34" charset="-128"/>
              </a:rPr>
              <a:t>Beyond the Higgs Boson </a:t>
            </a:r>
          </a:p>
        </p:txBody>
      </p:sp>
      <p:pic>
        <p:nvPicPr>
          <p:cNvPr id="30724" name="Picture 3" descr="darkmat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25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7024688" y="6553200"/>
            <a:ext cx="2225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</a:rPr>
              <a:t>Picture from Marusa Bradac</a:t>
            </a:r>
            <a:endParaRPr lang="en-US" sz="2400" smtClean="0">
              <a:solidFill>
                <a:prstClr val="white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527526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228600" y="228600"/>
            <a:ext cx="9220200" cy="838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Supersymmetry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A New Symmetry in Nature</a:t>
            </a:r>
          </a:p>
        </p:txBody>
      </p:sp>
      <p:pic>
        <p:nvPicPr>
          <p:cNvPr id="30728" name="Picture 8" descr="x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75050"/>
            <a:ext cx="40798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410200" y="4648200"/>
            <a:ext cx="3925888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mtClean="0">
                <a:solidFill>
                  <a:srgbClr val="FF0000"/>
                </a:solidFill>
              </a:rPr>
              <a:t>SUSY particle production at the LHC</a:t>
            </a:r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2438400" y="3581400"/>
            <a:ext cx="422275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AU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2362200" y="4572000"/>
            <a:ext cx="422275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AU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2819400" y="3810000"/>
            <a:ext cx="2251075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en-GB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2743200" y="4267200"/>
            <a:ext cx="2320925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en-GB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029200" y="3962400"/>
            <a:ext cx="3762375" cy="6461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mtClean="0">
                <a:solidFill>
                  <a:srgbClr val="FF0000"/>
                </a:solidFill>
              </a:rPr>
              <a:t>Candidate Particles for Dark Matter</a:t>
            </a:r>
          </a:p>
          <a:p>
            <a:pPr algn="l" eaLnBrk="1" hangingPunct="1"/>
            <a:r>
              <a:rPr lang="en-US" smtClean="0">
                <a:solidFill>
                  <a:srgbClr val="CC0000"/>
                </a:solidFill>
                <a:sym typeface="Symbol" pitchFamily="18" charset="2"/>
              </a:rPr>
              <a:t> Produce Dark Matter in the lab</a:t>
            </a:r>
          </a:p>
        </p:txBody>
      </p:sp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57800"/>
            <a:ext cx="1828800" cy="1504950"/>
          </a:xfrm>
          <a:prstGeom prst="rect">
            <a:avLst/>
          </a:prstGeom>
          <a:noFill/>
          <a:ln w="476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0217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effectLst/>
              </a:rPr>
              <a:t>Hmotnosť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</a:rPr>
              <a:t>nukleónov</a:t>
            </a:r>
            <a:endParaRPr lang="en-GB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35" y="1196752"/>
            <a:ext cx="2353097" cy="27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3" y="1127720"/>
            <a:ext cx="50212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9688" y="4293096"/>
            <a:ext cx="279275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hmotnosti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kvarkov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~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~ 1 %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hmotnosti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p/n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!</a:t>
            </a: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Arial"/>
              </a:rPr>
              <a:t>v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</a:rPr>
              <a:t>äzbová</a:t>
            </a:r>
            <a:r>
              <a:rPr lang="en-US" sz="2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</a:rPr>
              <a:t>energia</a:t>
            </a:r>
            <a:endParaRPr lang="en-US" sz="24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7182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423B-C924-4063-951C-53E09A88773B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010400" cy="1116013"/>
          </a:xfrm>
        </p:spPr>
        <p:txBody>
          <a:bodyPr/>
          <a:lstStyle/>
          <a:p>
            <a:r>
              <a:rPr lang="en-US" sz="2400"/>
              <a:t>Vákum v QED a QCD </a:t>
            </a:r>
            <a:br>
              <a:rPr lang="en-US" sz="2400"/>
            </a:br>
            <a:r>
              <a:rPr lang="en-US" sz="1800"/>
              <a:t>kvantová elektrodynamika: QED</a:t>
            </a:r>
            <a:br>
              <a:rPr lang="en-US" sz="1800"/>
            </a:br>
            <a:r>
              <a:rPr lang="en-US" sz="1800"/>
              <a:t>kvantová chromdynamika: QCD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 </a:t>
            </a:r>
            <a:r>
              <a:rPr lang="en-US" dirty="0" err="1"/>
              <a:t>nábojov</a:t>
            </a:r>
            <a:r>
              <a:rPr lang="en-US" dirty="0"/>
              <a:t> </a:t>
            </a:r>
            <a:r>
              <a:rPr lang="en-US" dirty="0" err="1"/>
              <a:t>spontánne</a:t>
            </a:r>
            <a:r>
              <a:rPr lang="en-US" dirty="0"/>
              <a:t> </a:t>
            </a:r>
            <a:r>
              <a:rPr lang="en-US" dirty="0" err="1"/>
              <a:t>narodených</a:t>
            </a:r>
            <a:r>
              <a:rPr lang="en-US" dirty="0"/>
              <a:t>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vákuu</a:t>
            </a:r>
            <a:r>
              <a:rPr lang="en-US" dirty="0"/>
              <a:t> – </a:t>
            </a:r>
            <a:r>
              <a:rPr lang="en-US" dirty="0" err="1"/>
              <a:t>kvantová</a:t>
            </a:r>
            <a:r>
              <a:rPr lang="en-US" dirty="0"/>
              <a:t> </a:t>
            </a:r>
            <a:r>
              <a:rPr lang="en-US" dirty="0" err="1"/>
              <a:t>fluktuácia</a:t>
            </a:r>
            <a:r>
              <a:rPr lang="en-US" dirty="0"/>
              <a:t> (h = 1, c = 1):</a:t>
            </a:r>
          </a:p>
          <a:p>
            <a:pPr algn="ctr">
              <a:buFontTx/>
              <a:buNone/>
            </a:pPr>
            <a:r>
              <a:rPr lang="en-US" b="0" dirty="0"/>
              <a:t>                    </a:t>
            </a:r>
            <a:r>
              <a:rPr lang="en-US" b="0" dirty="0" err="1"/>
              <a:t>E</a:t>
            </a:r>
            <a:r>
              <a:rPr lang="en-US" b="0" baseline="-25000" dirty="0" err="1"/>
              <a:t>kin</a:t>
            </a:r>
            <a:r>
              <a:rPr lang="en-US" b="0" dirty="0"/>
              <a:t> = p ~ 1/r               (</a:t>
            </a:r>
            <a:r>
              <a:rPr lang="en-US" b="0" dirty="0" err="1"/>
              <a:t>p</a:t>
            </a:r>
            <a:r>
              <a:rPr lang="en-US" b="0" dirty="0" err="1">
                <a:sym typeface="Symbol" pitchFamily="18" charset="2"/>
              </a:rPr>
              <a:t>r</a:t>
            </a:r>
            <a:r>
              <a:rPr lang="en-US" b="0" dirty="0">
                <a:sym typeface="Symbol" pitchFamily="18" charset="2"/>
              </a:rPr>
              <a:t> ≥ 1)</a:t>
            </a:r>
          </a:p>
          <a:p>
            <a:pPr algn="ctr">
              <a:buFontTx/>
              <a:buNone/>
            </a:pPr>
            <a:r>
              <a:rPr lang="en-US" b="0" dirty="0">
                <a:sym typeface="Symbol" pitchFamily="18" charset="2"/>
              </a:rPr>
              <a:t>                               </a:t>
            </a:r>
            <a:r>
              <a:rPr lang="en-US" b="0" dirty="0" err="1">
                <a:sym typeface="Symbol" pitchFamily="18" charset="2"/>
              </a:rPr>
              <a:t>E</a:t>
            </a:r>
            <a:r>
              <a:rPr lang="en-US" b="0" baseline="-25000" dirty="0" err="1">
                <a:sym typeface="Symbol" pitchFamily="18" charset="2"/>
              </a:rPr>
              <a:t>pot</a:t>
            </a:r>
            <a:r>
              <a:rPr lang="en-US" b="0" dirty="0">
                <a:sym typeface="Symbol" pitchFamily="18" charset="2"/>
              </a:rPr>
              <a:t> = – q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/(4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r)         (q = e or q = </a:t>
            </a:r>
            <a:r>
              <a:rPr lang="en-US" b="0" dirty="0" err="1">
                <a:sym typeface="Symbol" pitchFamily="18" charset="2"/>
              </a:rPr>
              <a:t>g</a:t>
            </a:r>
            <a:r>
              <a:rPr lang="en-US" b="0" baseline="-25000" dirty="0" err="1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algn="ctr">
              <a:buFontTx/>
              <a:buNone/>
            </a:pPr>
            <a:endParaRPr lang="en-US" b="0" dirty="0">
              <a:sym typeface="Symbol" pitchFamily="18" charset="2"/>
            </a:endParaRPr>
          </a:p>
          <a:p>
            <a:pPr algn="ctr">
              <a:buFontTx/>
              <a:buNone/>
            </a:pPr>
            <a:r>
              <a:rPr lang="en-US" b="0" dirty="0">
                <a:sym typeface="Symbol" pitchFamily="18" charset="2"/>
              </a:rPr>
              <a:t>E = </a:t>
            </a:r>
            <a:r>
              <a:rPr lang="en-US" b="0" dirty="0" err="1">
                <a:sym typeface="Symbol" pitchFamily="18" charset="2"/>
              </a:rPr>
              <a:t>E</a:t>
            </a:r>
            <a:r>
              <a:rPr lang="en-US" b="0" baseline="-25000" dirty="0" err="1">
                <a:sym typeface="Symbol" pitchFamily="18" charset="2"/>
              </a:rPr>
              <a:t>kin</a:t>
            </a:r>
            <a:r>
              <a:rPr lang="en-US" b="0" dirty="0">
                <a:sym typeface="Symbol" pitchFamily="18" charset="2"/>
              </a:rPr>
              <a:t> + </a:t>
            </a:r>
            <a:r>
              <a:rPr lang="en-US" b="0" dirty="0" err="1">
                <a:sym typeface="Symbol" pitchFamily="18" charset="2"/>
              </a:rPr>
              <a:t>E</a:t>
            </a:r>
            <a:r>
              <a:rPr lang="en-US" b="0" baseline="-25000" dirty="0" err="1">
                <a:sym typeface="Symbol" pitchFamily="18" charset="2"/>
              </a:rPr>
              <a:t>pot</a:t>
            </a:r>
            <a:r>
              <a:rPr lang="en-US" b="0" dirty="0">
                <a:sym typeface="Symbol" pitchFamily="18" charset="2"/>
              </a:rPr>
              <a:t> = (1/r)(1 – q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/4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algn="ctr">
              <a:buFontTx/>
              <a:buNone/>
            </a:pPr>
            <a:endParaRPr lang="en-US" b="0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v QED </a:t>
            </a:r>
            <a:r>
              <a:rPr lang="en-US" dirty="0" err="1">
                <a:sym typeface="Symbol" pitchFamily="18" charset="2"/>
              </a:rPr>
              <a:t>toto</a:t>
            </a:r>
            <a:r>
              <a:rPr lang="en-US" dirty="0">
                <a:sym typeface="Symbol" pitchFamily="18" charset="2"/>
              </a:rPr>
              <a:t> je </a:t>
            </a:r>
            <a:r>
              <a:rPr lang="en-US" dirty="0" err="1">
                <a:sym typeface="Symbol" pitchFamily="18" charset="2"/>
              </a:rPr>
              <a:t>pravda</a:t>
            </a:r>
            <a:r>
              <a:rPr lang="en-US" dirty="0">
                <a:sym typeface="Symbol" pitchFamily="18" charset="2"/>
              </a:rPr>
              <a:t> pre </a:t>
            </a:r>
            <a:r>
              <a:rPr lang="en-US" dirty="0" err="1">
                <a:sym typeface="Symbol" pitchFamily="18" charset="2"/>
              </a:rPr>
              <a:t>lubovlonú</a:t>
            </a:r>
            <a:r>
              <a:rPr lang="en-US" dirty="0">
                <a:sym typeface="Symbol" pitchFamily="18" charset="2"/>
              </a:rPr>
              <a:t> “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kálu</a:t>
            </a:r>
            <a:r>
              <a:rPr lang="en-US" dirty="0">
                <a:sym typeface="Symbol" pitchFamily="18" charset="2"/>
              </a:rPr>
              <a:t>” (</a:t>
            </a:r>
            <a:r>
              <a:rPr lang="en-US" dirty="0" err="1">
                <a:sym typeface="Symbol" pitchFamily="18" charset="2"/>
              </a:rPr>
              <a:t>u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po</a:t>
            </a:r>
            <a:r>
              <a:rPr lang="en-US" dirty="0">
                <a:sym typeface="Symbol" pitchFamily="18" charset="2"/>
              </a:rPr>
              <a:t>  </a:t>
            </a:r>
            <a:r>
              <a:rPr lang="en-US" dirty="0" err="1">
                <a:sym typeface="Symbol" pitchFamily="18" charset="2"/>
              </a:rPr>
              <a:t>Planckovu</a:t>
            </a:r>
            <a:r>
              <a:rPr lang="en-US" dirty="0">
                <a:sym typeface="Symbol" pitchFamily="18" charset="2"/>
              </a:rPr>
              <a:t> “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kálu</a:t>
            </a:r>
            <a:r>
              <a:rPr lang="en-US" dirty="0">
                <a:sym typeface="Symbol" pitchFamily="18" charset="2"/>
              </a:rPr>
              <a:t>” ~ 10</a:t>
            </a:r>
            <a:r>
              <a:rPr lang="en-US" baseline="30000" dirty="0">
                <a:sym typeface="Symbol" pitchFamily="18" charset="2"/>
              </a:rPr>
              <a:t>-20</a:t>
            </a:r>
            <a:r>
              <a:rPr lang="en-US" dirty="0">
                <a:sym typeface="Symbol" pitchFamily="18" charset="2"/>
              </a:rPr>
              <a:t> fm)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v QCD to je </a:t>
            </a:r>
            <a:r>
              <a:rPr lang="en-US" dirty="0" err="1">
                <a:sym typeface="Symbol" pitchFamily="18" charset="2"/>
              </a:rPr>
              <a:t>v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ak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správne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len</a:t>
            </a:r>
            <a:r>
              <a:rPr lang="en-US" dirty="0">
                <a:sym typeface="Symbol" pitchFamily="18" charset="2"/>
              </a:rPr>
              <a:t> pre </a:t>
            </a:r>
            <a:r>
              <a:rPr lang="en-US" dirty="0" err="1">
                <a:sym typeface="Symbol" pitchFamily="18" charset="2"/>
              </a:rPr>
              <a:t>velmi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malé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vzdialenost</a:t>
            </a:r>
            <a:r>
              <a:rPr lang="en-US" dirty="0">
                <a:sym typeface="Symbol" pitchFamily="18" charset="2"/>
              </a:rPr>
              <a:t>’, </a:t>
            </a:r>
            <a:r>
              <a:rPr lang="en-US" dirty="0" err="1">
                <a:sym typeface="Symbol" pitchFamily="18" charset="2"/>
              </a:rPr>
              <a:t>niekol’ko</a:t>
            </a:r>
            <a:r>
              <a:rPr lang="en-US" dirty="0">
                <a:sym typeface="Symbol" pitchFamily="18" charset="2"/>
              </a:rPr>
              <a:t> fm (10</a:t>
            </a:r>
            <a:r>
              <a:rPr lang="en-US" baseline="30000" dirty="0">
                <a:sym typeface="Symbol" pitchFamily="18" charset="2"/>
              </a:rPr>
              <a:t>-13</a:t>
            </a:r>
            <a:r>
              <a:rPr lang="en-US" dirty="0">
                <a:sym typeface="Symbol" pitchFamily="18" charset="2"/>
              </a:rPr>
              <a:t> cm)</a:t>
            </a:r>
          </a:p>
        </p:txBody>
      </p:sp>
    </p:spTree>
    <p:extLst>
      <p:ext uri="{BB962C8B-B14F-4D97-AF65-F5344CB8AC3E}">
        <p14:creationId xmlns:p14="http://schemas.microsoft.com/office/powerpoint/2010/main" val="271233734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E9DB-E7D4-46FB-9AEB-2C8CE87678DF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Prípad QED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 QED</a:t>
            </a:r>
          </a:p>
          <a:p>
            <a:pPr algn="ctr">
              <a:buFontTx/>
              <a:buNone/>
            </a:pPr>
            <a:r>
              <a:rPr lang="en-US" b="0"/>
              <a:t>q</a:t>
            </a:r>
            <a:r>
              <a:rPr lang="en-US" b="0" baseline="30000"/>
              <a:t>2</a:t>
            </a:r>
            <a:r>
              <a:rPr lang="en-US" b="0"/>
              <a:t> = e</a:t>
            </a:r>
            <a:r>
              <a:rPr lang="en-US" b="0" baseline="30000"/>
              <a:t>2</a:t>
            </a:r>
            <a:r>
              <a:rPr lang="en-US" b="0"/>
              <a:t> = 4</a:t>
            </a:r>
            <a:r>
              <a:rPr lang="el-GR" b="0"/>
              <a:t>πα</a:t>
            </a:r>
            <a:r>
              <a:rPr lang="en-US" b="0" baseline="-25000"/>
              <a:t>em</a:t>
            </a:r>
            <a:r>
              <a:rPr lang="en-US" b="0"/>
              <a:t> </a:t>
            </a:r>
          </a:p>
          <a:p>
            <a:pPr lvl="1"/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b="0"/>
              <a:t> sa mení zo vzdialenost’ou (polarizácia vákua)</a:t>
            </a:r>
          </a:p>
          <a:p>
            <a:pPr lvl="1"/>
            <a:r>
              <a:rPr lang="en-US"/>
              <a:t>kde pre velké vzdialenosti 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sz="2400" b="0">
                <a:solidFill>
                  <a:schemeClr val="bg1"/>
                </a:solidFill>
              </a:rPr>
              <a:t> = 1/137</a:t>
            </a:r>
          </a:p>
          <a:p>
            <a:pPr lvl="1"/>
            <a:r>
              <a:rPr lang="en-US"/>
              <a:t>pri EW (elektro-slabej) 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 (r = 2</a:t>
            </a:r>
            <a:r>
              <a:rPr lang="en-US">
                <a:sym typeface="Symbol" pitchFamily="18" charset="2"/>
              </a:rPr>
              <a:t>10</a:t>
            </a:r>
            <a:r>
              <a:rPr lang="en-US" baseline="30000">
                <a:sym typeface="Symbol" pitchFamily="18" charset="2"/>
              </a:rPr>
              <a:t>-3 </a:t>
            </a:r>
            <a:r>
              <a:rPr lang="en-US">
                <a:sym typeface="Symbol" pitchFamily="18" charset="2"/>
              </a:rPr>
              <a:t>fm)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sz="2400" b="0">
                <a:solidFill>
                  <a:schemeClr val="bg1"/>
                </a:solidFill>
              </a:rPr>
              <a:t> = 1/128</a:t>
            </a:r>
          </a:p>
          <a:p>
            <a:pPr lvl="1"/>
            <a:r>
              <a:rPr lang="en-US"/>
              <a:t>pri Planckovej “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kále” (r = </a:t>
            </a:r>
            <a:r>
              <a:rPr lang="en-US">
                <a:sym typeface="Symbol" pitchFamily="18" charset="2"/>
              </a:rPr>
              <a:t>10</a:t>
            </a:r>
            <a:r>
              <a:rPr lang="en-US" baseline="30000">
                <a:sym typeface="Symbol" pitchFamily="18" charset="2"/>
              </a:rPr>
              <a:t>-20 </a:t>
            </a:r>
            <a:r>
              <a:rPr lang="en-US">
                <a:sym typeface="Symbol" pitchFamily="18" charset="2"/>
              </a:rPr>
              <a:t>fm)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sz="2400" b="0">
                <a:solidFill>
                  <a:schemeClr val="bg1"/>
                </a:solidFill>
              </a:rPr>
              <a:t> = 1/76</a:t>
            </a:r>
          </a:p>
          <a:p>
            <a:pPr lvl="1"/>
            <a:endParaRPr lang="en-US" sz="2400" b="0">
              <a:solidFill>
                <a:schemeClr val="bg1"/>
              </a:solidFill>
            </a:endParaRPr>
          </a:p>
          <a:p>
            <a:r>
              <a:rPr lang="en-US"/>
              <a:t>To znamená, ze 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íselný faktor pred 1/r:</a:t>
            </a:r>
            <a:r>
              <a:rPr lang="en-US" sz="2800"/>
              <a:t>  </a:t>
            </a:r>
            <a:r>
              <a:rPr lang="en-US" b="0">
                <a:sym typeface="Symbol" pitchFamily="18" charset="2"/>
              </a:rPr>
              <a:t>(1 – 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/4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</a:t>
            </a:r>
            <a:r>
              <a:rPr lang="en-US">
                <a:sym typeface="Symbol" pitchFamily="18" charset="2"/>
              </a:rPr>
              <a:t>sa mení zo vzdialonost’ou, ale</a:t>
            </a:r>
          </a:p>
          <a:p>
            <a:pPr lvl="1"/>
            <a:r>
              <a:rPr lang="en-US"/>
              <a:t>len málo, medzi 0.987 – 0.993 (i.e. </a:t>
            </a:r>
            <a:r>
              <a:rPr lang="en-US">
                <a:solidFill>
                  <a:schemeClr val="hlink"/>
                </a:solidFill>
              </a:rPr>
              <a:t>0.6%</a:t>
            </a:r>
            <a:r>
              <a:rPr lang="en-US"/>
              <a:t>) ak meníme vzdialenost’ od Planckovej “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kály” a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 po nekone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no…</a:t>
            </a:r>
          </a:p>
        </p:txBody>
      </p:sp>
    </p:spTree>
    <p:extLst>
      <p:ext uri="{BB962C8B-B14F-4D97-AF65-F5344CB8AC3E}">
        <p14:creationId xmlns:p14="http://schemas.microsoft.com/office/powerpoint/2010/main" val="36549981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98A6-F641-402A-A590-FD5113FDA2CA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Prípad QCD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1075"/>
            <a:ext cx="8382000" cy="5343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v QCD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0"/>
              <a:t>q</a:t>
            </a:r>
            <a:r>
              <a:rPr lang="en-US" b="0" baseline="30000"/>
              <a:t>2</a:t>
            </a:r>
            <a:r>
              <a:rPr lang="en-US" b="0"/>
              <a:t> = g</a:t>
            </a:r>
            <a:r>
              <a:rPr lang="en-US" b="0" baseline="-25000"/>
              <a:t>s</a:t>
            </a:r>
            <a:r>
              <a:rPr lang="en-US" b="0" baseline="30000"/>
              <a:t>2</a:t>
            </a:r>
            <a:r>
              <a:rPr lang="en-US" b="0"/>
              <a:t> = 4</a:t>
            </a:r>
            <a:r>
              <a:rPr lang="el-GR" b="0"/>
              <a:t>πα</a:t>
            </a:r>
            <a:r>
              <a:rPr lang="en-US" b="0" baseline="-25000"/>
              <a:t>s</a:t>
            </a:r>
          </a:p>
          <a:p>
            <a:pPr lvl="1">
              <a:lnSpc>
                <a:spcPct val="90000"/>
              </a:lnSpc>
            </a:pPr>
            <a:r>
              <a:rPr lang="en-US"/>
              <a:t>kde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/>
              <a:t> sa zmen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uje vel’mi rýchlo zo vzdialonost’ou (asymptotická sloboda)</a:t>
            </a:r>
          </a:p>
          <a:p>
            <a:pPr lvl="1">
              <a:lnSpc>
                <a:spcPct val="90000"/>
              </a:lnSpc>
            </a:pPr>
            <a:r>
              <a:rPr lang="en-US"/>
              <a:t>pri Planckovej 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           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 sz="2400" b="0">
                <a:solidFill>
                  <a:schemeClr val="bg1"/>
                </a:solidFill>
              </a:rPr>
              <a:t> = 0.04</a:t>
            </a:r>
          </a:p>
          <a:p>
            <a:pPr lvl="1">
              <a:lnSpc>
                <a:spcPct val="90000"/>
              </a:lnSpc>
            </a:pPr>
            <a:r>
              <a:rPr lang="en-US"/>
              <a:t>pri elektro-slabej skále       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 sz="2400" b="0">
                <a:solidFill>
                  <a:schemeClr val="bg1"/>
                </a:solidFill>
              </a:rPr>
              <a:t> = 0.118</a:t>
            </a:r>
          </a:p>
          <a:p>
            <a:pPr lvl="1">
              <a:lnSpc>
                <a:spcPct val="90000"/>
              </a:lnSpc>
            </a:pPr>
            <a:r>
              <a:rPr lang="en-US"/>
              <a:t>pri </a:t>
            </a:r>
            <a:r>
              <a:rPr lang="en-US">
                <a:latin typeface="Symbol" pitchFamily="18" charset="2"/>
              </a:rPr>
              <a:t>L</a:t>
            </a:r>
            <a:r>
              <a:rPr lang="en-US" baseline="-25000"/>
              <a:t>QCD</a:t>
            </a:r>
            <a:r>
              <a:rPr lang="en-US"/>
              <a:t> ≈ 0.2GeV (r ≈ 1 fm)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 sz="2400" b="0">
                <a:solidFill>
                  <a:schemeClr val="bg1"/>
                </a:solidFill>
              </a:rPr>
              <a:t> ≈ 1</a:t>
            </a:r>
          </a:p>
          <a:p>
            <a:pPr lvl="1">
              <a:lnSpc>
                <a:spcPct val="90000"/>
              </a:lnSpc>
            </a:pPr>
            <a:endParaRPr lang="en-US" sz="2400" b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/>
              <a:t>numerický faktor</a:t>
            </a:r>
            <a:r>
              <a:rPr lang="en-US" sz="2800"/>
              <a:t> </a:t>
            </a:r>
            <a:r>
              <a:rPr lang="en-US" b="0">
                <a:sym typeface="Symbol" pitchFamily="18" charset="2"/>
              </a:rPr>
              <a:t>(1 – 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/4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= 1 – </a:t>
            </a:r>
            <a:r>
              <a:rPr lang="el-GR" b="0"/>
              <a:t>α</a:t>
            </a:r>
            <a:r>
              <a:rPr lang="en-US" b="0" baseline="-25000"/>
              <a:t>s</a:t>
            </a:r>
            <a:r>
              <a:rPr lang="en-US" sz="2800" b="0"/>
              <a:t> </a:t>
            </a:r>
            <a:endParaRPr lang="en-US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/>
              <a:t>sa zni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uje so vzdialenost’ou, pri Planckovej 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 je 0.96</a:t>
            </a:r>
          </a:p>
          <a:p>
            <a:pPr lvl="1">
              <a:lnSpc>
                <a:spcPct val="90000"/>
              </a:lnSpc>
            </a:pPr>
            <a:r>
              <a:rPr lang="en-US"/>
              <a:t>ale pozor, pre </a:t>
            </a:r>
            <a:r>
              <a:rPr lang="en-US">
                <a:solidFill>
                  <a:schemeClr val="hlink"/>
                </a:solidFill>
              </a:rPr>
              <a:t>r ≈ 1 fm</a:t>
            </a:r>
            <a:r>
              <a:rPr lang="en-US"/>
              <a:t> uz je záporný !</a:t>
            </a:r>
            <a:endParaRPr lang="en-US" sz="2400" b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/>
              <a:t>pri va</a:t>
            </a:r>
            <a:r>
              <a:rPr lang="en-US">
                <a:cs typeface="Arial" pitchFamily="34" charset="0"/>
              </a:rPr>
              <a:t>čš</a:t>
            </a:r>
            <a:r>
              <a:rPr lang="en-US"/>
              <a:t>ích vzdialenostíach </a:t>
            </a:r>
            <a:r>
              <a:rPr lang="en-US" b="0"/>
              <a:t> je E = </a:t>
            </a:r>
            <a:r>
              <a:rPr lang="el-GR" b="0"/>
              <a:t>σ</a:t>
            </a:r>
            <a:r>
              <a:rPr lang="el-GR" b="0">
                <a:sym typeface="Symbol" pitchFamily="18" charset="2"/>
              </a:rPr>
              <a:t></a:t>
            </a:r>
            <a:r>
              <a:rPr lang="en-US" b="0">
                <a:sym typeface="Symbol" pitchFamily="18" charset="2"/>
              </a:rPr>
              <a:t>r   (</a:t>
            </a:r>
            <a:r>
              <a:rPr lang="el-GR" b="0"/>
              <a:t>σ</a:t>
            </a:r>
            <a:r>
              <a:rPr lang="en-US" b="0"/>
              <a:t> ≈ 1 GeV/fm)</a:t>
            </a:r>
          </a:p>
          <a:p>
            <a:pPr lvl="1">
              <a:lnSpc>
                <a:spcPct val="90000"/>
              </a:lnSpc>
            </a:pPr>
            <a:r>
              <a:rPr lang="en-US"/>
              <a:t>a tento faktor je opät’ kladný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64248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CERN, 27 April, 2007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Fyzika tázkých iónov Karel Šafařík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943A-70F4-4C7C-A06F-6FF9FB1C88CB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QED versus QCD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23850" y="1268413"/>
            <a:ext cx="8351838" cy="3608387"/>
            <a:chOff x="204" y="799"/>
            <a:chExt cx="5261" cy="2273"/>
          </a:xfrm>
        </p:grpSpPr>
        <p:pic>
          <p:nvPicPr>
            <p:cNvPr id="128004" name="Picture 4" descr="ener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799"/>
              <a:ext cx="5261" cy="227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8007" name="Text Box 7"/>
            <p:cNvSpPr txBox="1">
              <a:spLocks noChangeArrowheads="1"/>
            </p:cNvSpPr>
            <p:nvPr/>
          </p:nvSpPr>
          <p:spPr bwMode="auto">
            <a:xfrm>
              <a:off x="1325" y="857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i="1">
                  <a:solidFill>
                    <a:srgbClr val="0000FF"/>
                  </a:solidFill>
                  <a:latin typeface="Arial Rounded MT Bold" pitchFamily="34" charset="0"/>
                </a:rPr>
                <a:t>QED</a:t>
              </a:r>
            </a:p>
          </p:txBody>
        </p:sp>
        <p:sp>
          <p:nvSpPr>
            <p:cNvPr id="128008" name="Text Box 8"/>
            <p:cNvSpPr txBox="1">
              <a:spLocks noChangeArrowheads="1"/>
            </p:cNvSpPr>
            <p:nvPr/>
          </p:nvSpPr>
          <p:spPr bwMode="auto">
            <a:xfrm>
              <a:off x="4183" y="857"/>
              <a:ext cx="5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i="1">
                  <a:solidFill>
                    <a:srgbClr val="0000FF"/>
                  </a:solidFill>
                  <a:latin typeface="Arial Rounded MT Bold" pitchFamily="34" charset="0"/>
                </a:rPr>
                <a:t>QCD</a:t>
              </a:r>
            </a:p>
          </p:txBody>
        </p:sp>
        <p:sp>
          <p:nvSpPr>
            <p:cNvPr id="128009" name="Text Box 9"/>
            <p:cNvSpPr txBox="1">
              <a:spLocks noChangeArrowheads="1"/>
            </p:cNvSpPr>
            <p:nvPr/>
          </p:nvSpPr>
          <p:spPr bwMode="auto">
            <a:xfrm rot="16200000">
              <a:off x="-186" y="1189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Energy of pair</a:t>
              </a:r>
            </a:p>
          </p:txBody>
        </p:sp>
        <p:sp>
          <p:nvSpPr>
            <p:cNvPr id="128010" name="Text Box 10"/>
            <p:cNvSpPr txBox="1">
              <a:spLocks noChangeArrowheads="1"/>
            </p:cNvSpPr>
            <p:nvPr/>
          </p:nvSpPr>
          <p:spPr bwMode="auto">
            <a:xfrm rot="16200000">
              <a:off x="2535" y="1189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Energy of pair</a:t>
              </a:r>
            </a:p>
          </p:txBody>
        </p:sp>
        <p:sp>
          <p:nvSpPr>
            <p:cNvPr id="128011" name="Text Box 11"/>
            <p:cNvSpPr txBox="1">
              <a:spLocks noChangeArrowheads="1"/>
            </p:cNvSpPr>
            <p:nvPr/>
          </p:nvSpPr>
          <p:spPr bwMode="auto">
            <a:xfrm>
              <a:off x="1973" y="2296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Distance</a:t>
              </a:r>
            </a:p>
          </p:txBody>
        </p:sp>
        <p:sp>
          <p:nvSpPr>
            <p:cNvPr id="128012" name="Text Box 12"/>
            <p:cNvSpPr txBox="1">
              <a:spLocks noChangeArrowheads="1"/>
            </p:cNvSpPr>
            <p:nvPr/>
          </p:nvSpPr>
          <p:spPr bwMode="auto">
            <a:xfrm>
              <a:off x="4785" y="2296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Distance</a:t>
              </a:r>
            </a:p>
          </p:txBody>
        </p:sp>
        <p:sp>
          <p:nvSpPr>
            <p:cNvPr id="128013" name="Text Box 13"/>
            <p:cNvSpPr txBox="1">
              <a:spLocks noChangeArrowheads="1"/>
            </p:cNvSpPr>
            <p:nvPr/>
          </p:nvSpPr>
          <p:spPr bwMode="auto">
            <a:xfrm>
              <a:off x="3684" y="2581"/>
              <a:ext cx="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r = 1fm</a:t>
              </a:r>
            </a:p>
          </p:txBody>
        </p:sp>
      </p:grpSp>
      <p:sp>
        <p:nvSpPr>
          <p:cNvPr id="128015" name="Text Box 15"/>
          <p:cNvSpPr txBox="1">
            <a:spLocks noChangeArrowheads="1"/>
          </p:cNvSpPr>
          <p:nvPr/>
        </p:nvSpPr>
        <p:spPr bwMode="auto">
          <a:xfrm>
            <a:off x="458788" y="5084763"/>
            <a:ext cx="42195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Kinetická energia stále dominuje</a:t>
            </a:r>
          </a:p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nad potenciálnou (pole je slabé)</a:t>
            </a:r>
          </a:p>
          <a:p>
            <a:r>
              <a:rPr lang="en-US" sz="2000" i="1">
                <a:solidFill>
                  <a:srgbClr val="FF0033"/>
                </a:solidFill>
                <a:latin typeface="Arial Rounded MT Bold" pitchFamily="34" charset="0"/>
              </a:rPr>
              <a:t>virtual páry</a:t>
            </a:r>
          </a:p>
        </p:txBody>
      </p:sp>
      <p:sp>
        <p:nvSpPr>
          <p:cNvPr id="128016" name="Text Box 16"/>
          <p:cNvSpPr txBox="1">
            <a:spLocks noChangeArrowheads="1"/>
          </p:cNvSpPr>
          <p:nvPr/>
        </p:nvSpPr>
        <p:spPr bwMode="auto">
          <a:xfrm>
            <a:off x="4918075" y="5084763"/>
            <a:ext cx="4225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Energia skrytá v poli prevázi pri</a:t>
            </a:r>
          </a:p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nejakej vzdialenosti kinetickú</a:t>
            </a:r>
          </a:p>
          <a:p>
            <a:r>
              <a:rPr lang="en-US" sz="2000" i="1">
                <a:solidFill>
                  <a:srgbClr val="FF0033"/>
                </a:solidFill>
                <a:latin typeface="Arial Rounded MT Bold" pitchFamily="34" charset="0"/>
              </a:rPr>
              <a:t>reálne páry – vakuový kondensát</a:t>
            </a:r>
          </a:p>
        </p:txBody>
      </p:sp>
    </p:spTree>
    <p:extLst>
      <p:ext uri="{BB962C8B-B14F-4D97-AF65-F5344CB8AC3E}">
        <p14:creationId xmlns:p14="http://schemas.microsoft.com/office/powerpoint/2010/main" val="181665417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CERN, 27 April, 2007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Fyzika tázkých iónov Karel Šafařík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2EAC-DE24-4D7D-B7BC-E18DEBAE98DF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Chirálna symetria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Pre </a:t>
            </a:r>
            <a:r>
              <a:rPr lang="en-US" sz="2000" dirty="0" err="1"/>
              <a:t>m</a:t>
            </a:r>
            <a:r>
              <a:rPr lang="en-US" sz="2000" baseline="-25000" dirty="0" err="1"/>
              <a:t>q</a:t>
            </a:r>
            <a:r>
              <a:rPr lang="en-US" sz="2000" dirty="0">
                <a:sym typeface="Symbol" pitchFamily="18" charset="2"/>
              </a:rPr>
              <a:t> 0 </a:t>
            </a:r>
            <a:r>
              <a:rPr lang="en-US" sz="2000" dirty="0" err="1">
                <a:sym typeface="Symbol" pitchFamily="18" charset="2"/>
              </a:rPr>
              <a:t>helicita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kavarkov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sa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zachováva</a:t>
            </a:r>
            <a:endParaRPr lang="en-US" sz="2000" dirty="0">
              <a:sym typeface="Symbol" pitchFamily="18" charset="2"/>
            </a:endParaRPr>
          </a:p>
          <a:p>
            <a:pPr lvl="1"/>
            <a:r>
              <a:rPr lang="en-US" sz="1800" dirty="0" err="1">
                <a:sym typeface="Symbol" pitchFamily="18" charset="2"/>
              </a:rPr>
              <a:t>preto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sz="1800" dirty="0" err="1">
                <a:sym typeface="Symbol" pitchFamily="18" charset="2"/>
              </a:rPr>
              <a:t>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gluóny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majú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helicity</a:t>
            </a:r>
            <a:r>
              <a:rPr lang="en-US" sz="1800" dirty="0">
                <a:sym typeface="Symbol" pitchFamily="18" charset="2"/>
              </a:rPr>
              <a:t> ±1 QCD </a:t>
            </a:r>
            <a:r>
              <a:rPr lang="en-US" sz="1800" dirty="0" err="1">
                <a:sym typeface="Symbol" pitchFamily="18" charset="2"/>
              </a:rPr>
              <a:t>teória</a:t>
            </a:r>
            <a:r>
              <a:rPr lang="en-US" sz="1800" dirty="0">
                <a:sym typeface="Symbol" pitchFamily="18" charset="2"/>
              </a:rPr>
              <a:t> v </a:t>
            </a:r>
            <a:r>
              <a:rPr lang="en-US" sz="1800" dirty="0" err="1">
                <a:sym typeface="Symbol" pitchFamily="18" charset="2"/>
              </a:rPr>
              <a:t>tejto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limite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má</a:t>
            </a:r>
            <a:r>
              <a:rPr lang="en-US" sz="1800" dirty="0">
                <a:sym typeface="Symbol" pitchFamily="18" charset="2"/>
              </a:rPr>
              <a:t> SU(3)</a:t>
            </a:r>
            <a:r>
              <a:rPr lang="en-US" sz="1800" baseline="-25000" dirty="0">
                <a:sym typeface="Symbol" pitchFamily="18" charset="2"/>
              </a:rPr>
              <a:t>L</a:t>
            </a:r>
            <a:r>
              <a:rPr lang="en-US" sz="1800" dirty="0">
                <a:sym typeface="Symbol" pitchFamily="18" charset="2"/>
              </a:rPr>
              <a:t>SU(3)</a:t>
            </a:r>
            <a:r>
              <a:rPr lang="en-US" sz="1800" baseline="-25000" dirty="0">
                <a:sym typeface="Symbol" pitchFamily="18" charset="2"/>
              </a:rPr>
              <a:t>R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symetriu</a:t>
            </a:r>
            <a:endParaRPr lang="en-US" sz="1800" dirty="0">
              <a:sym typeface="Symbol" pitchFamily="18" charset="2"/>
            </a:endParaRPr>
          </a:p>
          <a:p>
            <a:pPr lvl="2"/>
            <a:r>
              <a:rPr lang="en-US" sz="1600" dirty="0">
                <a:sym typeface="Symbol" pitchFamily="18" charset="2"/>
              </a:rPr>
              <a:t>QCD </a:t>
            </a:r>
            <a:r>
              <a:rPr lang="en-US" sz="1600" dirty="0" err="1">
                <a:sym typeface="Symbol" pitchFamily="18" charset="2"/>
              </a:rPr>
              <a:t>svet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rozpadol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dva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svety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ktoré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navzájom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nekomunikujú</a:t>
            </a:r>
            <a:r>
              <a:rPr lang="en-US" sz="1600" dirty="0">
                <a:sym typeface="Symbol" pitchFamily="18" charset="2"/>
              </a:rPr>
              <a:t> – </a:t>
            </a:r>
            <a:r>
              <a:rPr lang="en-US" sz="1600" dirty="0" err="1">
                <a:sym typeface="Symbol" pitchFamily="18" charset="2"/>
              </a:rPr>
              <a:t>lavácky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svet</a:t>
            </a:r>
            <a:r>
              <a:rPr lang="en-US" sz="1600" dirty="0">
                <a:sym typeface="Symbol" pitchFamily="18" charset="2"/>
              </a:rPr>
              <a:t> a </a:t>
            </a:r>
            <a:r>
              <a:rPr lang="en-US" sz="1600" dirty="0" err="1">
                <a:sym typeface="Symbol" pitchFamily="18" charset="2"/>
              </a:rPr>
              <a:t>pravácky</a:t>
            </a:r>
            <a:endParaRPr lang="en-US" sz="1600" dirty="0">
              <a:sym typeface="Symbol" pitchFamily="18" charset="2"/>
            </a:endParaRPr>
          </a:p>
          <a:p>
            <a:pPr lvl="1"/>
            <a:r>
              <a:rPr lang="en-US" sz="1800" dirty="0" err="1">
                <a:sym typeface="Symbol" pitchFamily="18" charset="2"/>
              </a:rPr>
              <a:t>ak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dáme</a:t>
            </a:r>
            <a:r>
              <a:rPr lang="en-US" sz="1800" dirty="0">
                <a:sym typeface="Symbol" pitchFamily="18" charset="2"/>
              </a:rPr>
              <a:t> do QCD </a:t>
            </a:r>
            <a:r>
              <a:rPr lang="en-US" sz="1800" dirty="0" err="1">
                <a:sym typeface="Symbol" pitchFamily="18" charset="2"/>
              </a:rPr>
              <a:t>vákua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nehmotný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lavoto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sz="1800" dirty="0" err="1">
                <a:sym typeface="Symbol" pitchFamily="18" charset="2"/>
              </a:rPr>
              <a:t>ivý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kvark</a:t>
            </a:r>
            <a:r>
              <a:rPr lang="en-US" sz="1800" dirty="0">
                <a:sym typeface="Symbol" pitchFamily="18" charset="2"/>
              </a:rPr>
              <a:t>, on </a:t>
            </a:r>
            <a:r>
              <a:rPr lang="en-US" sz="1800" dirty="0" err="1">
                <a:sym typeface="Symbol" pitchFamily="18" charset="2"/>
              </a:rPr>
              <a:t>mô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sz="1800" dirty="0" err="1">
                <a:sym typeface="Symbol" pitchFamily="18" charset="2"/>
              </a:rPr>
              <a:t>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anihilovat</a:t>
            </a:r>
            <a:r>
              <a:rPr lang="en-US" sz="1800" dirty="0">
                <a:sym typeface="Symbol" pitchFamily="18" charset="2"/>
              </a:rPr>
              <a:t>’ s </a:t>
            </a:r>
            <a:r>
              <a:rPr lang="en-US" sz="1800" dirty="0" err="1">
                <a:sym typeface="Symbol" pitchFamily="18" charset="2"/>
              </a:rPr>
              <a:t>lavoto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sz="1800" dirty="0" err="1">
                <a:sym typeface="Symbol" pitchFamily="18" charset="2"/>
              </a:rPr>
              <a:t>ivým</a:t>
            </a:r>
            <a:r>
              <a:rPr lang="en-US" sz="1800" dirty="0">
                <a:sym typeface="Symbol" pitchFamily="18" charset="2"/>
              </a:rPr>
              <a:t> anti-</a:t>
            </a:r>
            <a:r>
              <a:rPr lang="en-US" sz="1800" dirty="0" err="1">
                <a:sym typeface="Symbol" pitchFamily="18" charset="2"/>
              </a:rPr>
              <a:t>kvarkom</a:t>
            </a:r>
            <a:r>
              <a:rPr lang="en-US" sz="1800" dirty="0">
                <a:sym typeface="Symbol" pitchFamily="18" charset="2"/>
              </a:rPr>
              <a:t> z </a:t>
            </a:r>
            <a:r>
              <a:rPr lang="en-US" sz="1800" dirty="0" err="1">
                <a:sym typeface="Symbol" pitchFamily="18" charset="2"/>
              </a:rPr>
              <a:t>vákuového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kondenzátu</a:t>
            </a:r>
            <a:r>
              <a:rPr lang="en-US" sz="1800" dirty="0">
                <a:sym typeface="Symbol" pitchFamily="18" charset="2"/>
              </a:rPr>
              <a:t> – </a:t>
            </a:r>
            <a:r>
              <a:rPr lang="en-US" sz="1800" dirty="0" err="1">
                <a:sym typeface="Symbol" pitchFamily="18" charset="2"/>
              </a:rPr>
              <a:t>tým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sa</a:t>
            </a:r>
            <a:r>
              <a:rPr lang="en-US" sz="1800" dirty="0">
                <a:sym typeface="Symbol" pitchFamily="18" charset="2"/>
              </a:rPr>
              <a:t> ale </a:t>
            </a:r>
            <a:r>
              <a:rPr lang="en-US" sz="1800" dirty="0" err="1">
                <a:sym typeface="Symbol" pitchFamily="18" charset="2"/>
              </a:rPr>
              <a:t>oslobodí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pravoto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sz="1800" dirty="0" err="1">
                <a:sym typeface="Symbol" pitchFamily="18" charset="2"/>
              </a:rPr>
              <a:t>ivý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kvark</a:t>
            </a:r>
            <a:endParaRPr lang="en-US" sz="1800" dirty="0">
              <a:sym typeface="Symbol" pitchFamily="18" charset="2"/>
            </a:endParaRPr>
          </a:p>
          <a:p>
            <a:pPr lvl="2"/>
            <a:r>
              <a:rPr lang="en-US" sz="1600" dirty="0">
                <a:sym typeface="Symbol" pitchFamily="18" charset="2"/>
              </a:rPr>
              <a:t>pre </a:t>
            </a:r>
            <a:r>
              <a:rPr lang="en-US" sz="1600" dirty="0" err="1">
                <a:sym typeface="Symbol" pitchFamily="18" charset="2"/>
              </a:rPr>
              <a:t>vzdialeného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pozorovatela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na</a:t>
            </a:r>
            <a:r>
              <a:rPr lang="en-US" sz="16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testový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spontánne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zmenil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helicitu</a:t>
            </a:r>
            <a:r>
              <a:rPr lang="en-US" sz="1600" dirty="0">
                <a:sym typeface="Symbol" pitchFamily="18" charset="2"/>
              </a:rPr>
              <a:t> a </a:t>
            </a:r>
            <a:r>
              <a:rPr lang="en-US" sz="1600" dirty="0" err="1">
                <a:sym typeface="Symbol" pitchFamily="18" charset="2"/>
              </a:rPr>
              <a:t>preto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musel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nejako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získat</a:t>
            </a:r>
            <a:r>
              <a:rPr lang="en-US" sz="1600" dirty="0">
                <a:sym typeface="Symbol" pitchFamily="18" charset="2"/>
              </a:rPr>
              <a:t>’ </a:t>
            </a:r>
            <a:r>
              <a:rPr lang="en-US" sz="1600" dirty="0" err="1">
                <a:sym typeface="Symbol" pitchFamily="18" charset="2"/>
              </a:rPr>
              <a:t>dynamickú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hmotnost</a:t>
            </a:r>
            <a:r>
              <a:rPr lang="en-US" sz="1600" dirty="0">
                <a:sym typeface="Symbol" pitchFamily="18" charset="2"/>
              </a:rPr>
              <a:t>’ !</a:t>
            </a:r>
          </a:p>
          <a:p>
            <a:pPr lvl="2"/>
            <a:r>
              <a:rPr lang="en-US" sz="1600" dirty="0">
                <a:sym typeface="Symbol" pitchFamily="18" charset="2"/>
              </a:rPr>
              <a:t>QCD </a:t>
            </a:r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—anti-</a:t>
            </a:r>
            <a:r>
              <a:rPr lang="en-US" sz="1600" dirty="0" err="1">
                <a:sym typeface="Symbol" pitchFamily="18" charset="2"/>
              </a:rPr>
              <a:t>kvarkový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kondenzátate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generuje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dynamické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kvarkové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hmotnost</a:t>
            </a:r>
            <a:r>
              <a:rPr lang="en-US" sz="1600" dirty="0">
                <a:sym typeface="Symbol" pitchFamily="18" charset="2"/>
              </a:rPr>
              <a:t> a </a:t>
            </a:r>
            <a:r>
              <a:rPr lang="en-US" sz="1600" dirty="0" err="1">
                <a:sym typeface="Symbol" pitchFamily="18" charset="2"/>
              </a:rPr>
              <a:t>naru</a:t>
            </a:r>
            <a:r>
              <a:rPr lang="en-US" sz="16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600" dirty="0" err="1">
                <a:sym typeface="Symbol" pitchFamily="18" charset="2"/>
              </a:rPr>
              <a:t>uje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chirálnu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symetriu</a:t>
            </a:r>
            <a:endParaRPr lang="en-US" sz="1600" dirty="0">
              <a:sym typeface="Symbol" pitchFamily="18" charset="2"/>
            </a:endParaRPr>
          </a:p>
          <a:p>
            <a:pPr lvl="1"/>
            <a:r>
              <a:rPr lang="en-US" sz="1800" dirty="0" err="1">
                <a:sym typeface="Symbol" pitchFamily="18" charset="2"/>
              </a:rPr>
              <a:t>ak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zvý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800" dirty="0" err="1">
                <a:sym typeface="Symbol" pitchFamily="18" charset="2"/>
              </a:rPr>
              <a:t>ime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teplotu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kinetická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energia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nabitého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páru</a:t>
            </a:r>
            <a:r>
              <a:rPr lang="en-US" sz="1800" dirty="0">
                <a:sym typeface="Symbol" pitchFamily="18" charset="2"/>
              </a:rPr>
              <a:t> (</a:t>
            </a:r>
            <a:r>
              <a:rPr lang="en-US" sz="1800" dirty="0" err="1">
                <a:sym typeface="Symbol" pitchFamily="18" charset="2"/>
              </a:rPr>
              <a:t>nad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nejakou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hodnotou</a:t>
            </a:r>
            <a:r>
              <a:rPr lang="en-US" sz="1800" dirty="0">
                <a:sym typeface="Symbol" pitchFamily="18" charset="2"/>
              </a:rPr>
              <a:t>) </a:t>
            </a:r>
            <a:r>
              <a:rPr lang="en-US" sz="1800" dirty="0" err="1">
                <a:sym typeface="Symbol" pitchFamily="18" charset="2"/>
              </a:rPr>
              <a:t>prevý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800" dirty="0" err="1">
                <a:sym typeface="Symbol" pitchFamily="18" charset="2"/>
              </a:rPr>
              <a:t>i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potenciálnu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energiu</a:t>
            </a:r>
            <a:endParaRPr lang="en-US" sz="1800" dirty="0">
              <a:sym typeface="Symbol" pitchFamily="18" charset="2"/>
            </a:endParaRPr>
          </a:p>
          <a:p>
            <a:pPr lvl="2"/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—anti-</a:t>
            </a:r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kondenzát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zmizne</a:t>
            </a:r>
            <a:r>
              <a:rPr lang="en-US" sz="1600" dirty="0">
                <a:sym typeface="Symbol" pitchFamily="18" charset="2"/>
              </a:rPr>
              <a:t> z </a:t>
            </a:r>
            <a:r>
              <a:rPr lang="en-US" sz="1600" dirty="0" err="1">
                <a:sym typeface="Symbol" pitchFamily="18" charset="2"/>
              </a:rPr>
              <a:t>vákua</a:t>
            </a:r>
            <a:endParaRPr lang="en-US" sz="1600" dirty="0">
              <a:sym typeface="Symbol" pitchFamily="18" charset="2"/>
            </a:endParaRPr>
          </a:p>
          <a:p>
            <a:pPr lvl="2"/>
            <a:r>
              <a:rPr lang="en-US" sz="1600" dirty="0" err="1">
                <a:sym typeface="Symbol" pitchFamily="18" charset="2"/>
              </a:rPr>
              <a:t>chirálna</a:t>
            </a:r>
            <a:r>
              <a:rPr lang="en-US" sz="1600" dirty="0">
                <a:sym typeface="Symbol" pitchFamily="18" charset="2"/>
              </a:rPr>
              <a:t>  </a:t>
            </a:r>
            <a:r>
              <a:rPr lang="en-US" sz="1600" dirty="0" err="1">
                <a:sym typeface="Symbol" pitchFamily="18" charset="2"/>
              </a:rPr>
              <a:t>symetria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obnoví</a:t>
            </a:r>
            <a:r>
              <a:rPr lang="en-US" sz="1600" dirty="0">
                <a:sym typeface="Symbol" pitchFamily="18" charset="2"/>
              </a:rPr>
              <a:t>  </a:t>
            </a:r>
            <a:r>
              <a:rPr lang="en-US" sz="1600" dirty="0" err="1">
                <a:sym typeface="Symbol" pitchFamily="18" charset="2"/>
              </a:rPr>
              <a:t>nad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nejakou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kritickou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teplotou</a:t>
            </a:r>
            <a:endParaRPr lang="en-US" sz="1600" dirty="0">
              <a:sym typeface="Symbol" pitchFamily="18" charset="2"/>
            </a:endParaRPr>
          </a:p>
          <a:p>
            <a:pPr lvl="2"/>
            <a:r>
              <a:rPr lang="en-US" sz="1600" dirty="0" err="1">
                <a:sym typeface="Symbol" pitchFamily="18" charset="2"/>
              </a:rPr>
              <a:t>hodnota</a:t>
            </a:r>
            <a:r>
              <a:rPr lang="en-US" sz="1600" dirty="0">
                <a:sym typeface="Symbol" pitchFamily="18" charset="2"/>
              </a:rPr>
              <a:t> &lt;0|qq|0&gt; je “order parameter” </a:t>
            </a:r>
            <a:r>
              <a:rPr lang="en-US" sz="1600" dirty="0" err="1">
                <a:sym typeface="Symbol" pitchFamily="18" charset="2"/>
              </a:rPr>
              <a:t>fázového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prechodu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131077" name="Line 5"/>
          <p:cNvSpPr>
            <a:spLocks noChangeShapeType="1"/>
          </p:cNvSpPr>
          <p:nvPr/>
        </p:nvSpPr>
        <p:spPr bwMode="auto">
          <a:xfrm>
            <a:off x="3275410" y="5805264"/>
            <a:ext cx="1444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 i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7880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60432" cy="720080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Lattice QCD at high temperature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5616" y="4941168"/>
            <a:ext cx="7200800" cy="1631216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Order parameters of QCD phase transitions: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q</a:t>
            </a:r>
            <a:r>
              <a:rPr lang="en-US" sz="2000" dirty="0" smtClean="0">
                <a:solidFill>
                  <a:srgbClr val="0000FF"/>
                </a:solidFill>
              </a:rPr>
              <a:t>uark – antiquark vacuum condensate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hiral phase transition in limit </a:t>
            </a:r>
            <a:r>
              <a:rPr lang="en-US" sz="2000" i="1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→ 0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e</a:t>
            </a:r>
            <a:r>
              <a:rPr lang="en-US" sz="2000" dirty="0" smtClean="0">
                <a:solidFill>
                  <a:srgbClr val="0000FF"/>
                </a:solidFill>
              </a:rPr>
              <a:t>xpectation value of </a:t>
            </a:r>
            <a:r>
              <a:rPr lang="en-US" sz="2000" dirty="0" err="1" smtClean="0">
                <a:solidFill>
                  <a:srgbClr val="0000FF"/>
                </a:solidFill>
              </a:rPr>
              <a:t>Polyakov</a:t>
            </a:r>
            <a:r>
              <a:rPr lang="en-US" sz="2000" dirty="0" smtClean="0">
                <a:solidFill>
                  <a:srgbClr val="0000FF"/>
                </a:solidFill>
              </a:rPr>
              <a:t> loop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econfinement phase transition in limit </a:t>
            </a:r>
            <a:r>
              <a:rPr lang="en-US" sz="2000" i="1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→ ∞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" y="1152907"/>
            <a:ext cx="4619652" cy="3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2907"/>
            <a:ext cx="4596339" cy="3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pPr algn="ctr">
              <a:defRPr/>
            </a:pPr>
            <a:fld id="{D43035C7-B3BC-475D-88A2-620717E5B391}" type="slidenum">
              <a:rPr lang="en-US">
                <a:solidFill>
                  <a:prstClr val="white">
                    <a:shade val="50000"/>
                  </a:prstClr>
                </a:solidFill>
              </a:rPr>
              <a:pPr algn="ctr">
                <a:defRPr/>
              </a:pPr>
              <a:t>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18435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eaLnBrk="0" hangingPunct="0"/>
            <a:endParaRPr lang="en-US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solidFill>
                  <a:srgbClr val="FCF933"/>
                </a:solidFill>
              </a:rPr>
              <a:t>Enter a New Era in Fundamental Science</a:t>
            </a:r>
            <a:endParaRPr lang="en-GB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GB" sz="2000" b="1" dirty="0">
                <a:solidFill>
                  <a:srgbClr val="FFFFFF"/>
                </a:solidFill>
              </a:rPr>
              <a:t>Start-up of the Large </a:t>
            </a:r>
            <a:r>
              <a:rPr lang="en-GB" sz="2000" b="1" dirty="0" err="1">
                <a:solidFill>
                  <a:srgbClr val="FFFFFF"/>
                </a:solidFill>
              </a:rPr>
              <a:t>Hadron</a:t>
            </a:r>
            <a:r>
              <a:rPr lang="en-GB" sz="2000" b="1" dirty="0">
                <a:solidFill>
                  <a:srgbClr val="FFFFFF"/>
                </a:solidFill>
              </a:rPr>
              <a:t> Collider (</a:t>
            </a:r>
            <a:r>
              <a:rPr lang="en-GB" sz="2000" b="1" dirty="0">
                <a:solidFill>
                  <a:srgbClr val="FCF933"/>
                </a:solidFill>
              </a:rPr>
              <a:t>LHC</a:t>
            </a:r>
            <a:r>
              <a:rPr lang="en-GB" sz="2000" b="1" dirty="0">
                <a:solidFill>
                  <a:srgbClr val="FFFFFF"/>
                </a:solidFill>
              </a:rPr>
              <a:t>), one of the largest and truly global scientific projects ever, is the most exciting turning point in particle physics.</a:t>
            </a:r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806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2600" b="1" dirty="0">
                <a:solidFill>
                  <a:srgbClr val="FFFF00"/>
                </a:solidFill>
                <a:latin typeface="Arial" pitchFamily="34" charset="0"/>
              </a:rPr>
              <a:t>Exploration of a new energy frontier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2600" b="1" dirty="0">
                <a:solidFill>
                  <a:srgbClr val="FFFF00"/>
                </a:solidFill>
                <a:latin typeface="Arial" pitchFamily="34" charset="0"/>
              </a:rPr>
              <a:t>proton-proton and heavy-ion collisions </a:t>
            </a: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3024188" y="4648200"/>
            <a:ext cx="2225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Arial" pitchFamily="34" charset="0"/>
              </a:rPr>
              <a:t>LHC ring:</a:t>
            </a:r>
          </a:p>
          <a:p>
            <a:pPr eaLnBrk="0" hangingPunct="0">
              <a:lnSpc>
                <a:spcPct val="90000"/>
              </a:lnSpc>
            </a:pPr>
            <a:r>
              <a:rPr lang="en-GB" sz="1600" b="1" smtClean="0">
                <a:solidFill>
                  <a:srgbClr val="FFFFFF"/>
                </a:solidFill>
                <a:latin typeface="Arial" pitchFamily="34" charset="0"/>
              </a:rPr>
              <a:t>27 km circumference</a:t>
            </a:r>
            <a:endParaRPr lang="en-GB" sz="2000" b="1" smtClean="0">
              <a:solidFill>
                <a:prstClr val="white"/>
              </a:solidFill>
              <a:latin typeface="Arial" pitchFamily="34" charset="0"/>
            </a:endParaRPr>
          </a:p>
        </p:txBody>
      </p:sp>
      <p:grpSp>
        <p:nvGrpSpPr>
          <p:cNvPr id="18442" name="Group 69"/>
          <p:cNvGrpSpPr>
            <a:grpSpLocks/>
          </p:cNvGrpSpPr>
          <p:nvPr/>
        </p:nvGrpSpPr>
        <p:grpSpPr bwMode="auto">
          <a:xfrm>
            <a:off x="533400" y="1701800"/>
            <a:ext cx="3241675" cy="1727200"/>
            <a:chOff x="336" y="1072"/>
            <a:chExt cx="2042" cy="1088"/>
          </a:xfrm>
        </p:grpSpPr>
        <p:sp>
          <p:nvSpPr>
            <p:cNvPr id="18465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8466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8467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pic>
          <p:nvPicPr>
            <p:cNvPr id="18468" name="Picture 73" descr="bul-pho-2007-0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36" y="1072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de-CH" sz="1600">
                  <a:solidFill>
                    <a:prstClr val="black"/>
                  </a:solidFill>
                  <a:latin typeface="Century Gothic" charset="0"/>
                </a:rPr>
                <a:t>CMS</a:t>
              </a:r>
              <a:endParaRPr lang="de-CH" sz="20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1844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18460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8461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8462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GB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pic>
          <p:nvPicPr>
            <p:cNvPr id="18463" name="Picture 79" descr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4" name="Text Box 80"/>
            <p:cNvSpPr txBox="1">
              <a:spLocks noChangeArrowheads="1"/>
            </p:cNvSpPr>
            <p:nvPr/>
          </p:nvSpPr>
          <p:spPr bwMode="auto">
            <a:xfrm>
              <a:off x="687" y="2824"/>
              <a:ext cx="4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de-CH" sz="1600" smtClean="0">
                  <a:solidFill>
                    <a:prstClr val="black"/>
                  </a:solidFill>
                  <a:latin typeface="Century Gothic" pitchFamily="34" charset="0"/>
                </a:rPr>
                <a:t>ALICE</a:t>
              </a:r>
              <a:endParaRPr lang="de-CH" sz="2000" smtClean="0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grpSp>
        <p:nvGrpSpPr>
          <p:cNvPr id="18444" name="Group 81"/>
          <p:cNvGrpSpPr>
            <a:grpSpLocks/>
          </p:cNvGrpSpPr>
          <p:nvPr/>
        </p:nvGrpSpPr>
        <p:grpSpPr bwMode="auto">
          <a:xfrm>
            <a:off x="6705600" y="1720850"/>
            <a:ext cx="2244725" cy="1978025"/>
            <a:chOff x="4224" y="1084"/>
            <a:chExt cx="1414" cy="1246"/>
          </a:xfrm>
        </p:grpSpPr>
        <p:grpSp>
          <p:nvGrpSpPr>
            <p:cNvPr id="18453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8456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smtClean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sp>
            <p:nvSpPr>
              <p:cNvPr id="18457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GB" smtClean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sp>
            <p:nvSpPr>
              <p:cNvPr id="18458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GB" smtClean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pic>
            <p:nvPicPr>
              <p:cNvPr id="18459" name="Picture 86" descr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54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de-CH" sz="1600">
                  <a:solidFill>
                    <a:prstClr val="black"/>
                  </a:solidFill>
                  <a:latin typeface="Century Gothic" charset="0"/>
                </a:rPr>
                <a:t>LHCb</a:t>
              </a:r>
              <a:endParaRPr lang="de-CH" sz="20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18445" name="Group 89"/>
          <p:cNvGrpSpPr>
            <a:grpSpLocks/>
          </p:cNvGrpSpPr>
          <p:nvPr/>
        </p:nvGrpSpPr>
        <p:grpSpPr bwMode="auto">
          <a:xfrm>
            <a:off x="5715000" y="4724400"/>
            <a:ext cx="3119438" cy="1695450"/>
            <a:chOff x="3600" y="2976"/>
            <a:chExt cx="1965" cy="1068"/>
          </a:xfrm>
        </p:grpSpPr>
        <p:grpSp>
          <p:nvGrpSpPr>
            <p:cNvPr id="18446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18449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smtClean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sp>
            <p:nvSpPr>
              <p:cNvPr id="18450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GB" smtClean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sp>
            <p:nvSpPr>
              <p:cNvPr id="18451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GB" smtClean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pic>
            <p:nvPicPr>
              <p:cNvPr id="18452" name="Picture 94" descr="0511013_0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47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8448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/>
              <a:r>
                <a:rPr lang="de-CH" sz="1600" smtClean="0">
                  <a:solidFill>
                    <a:srgbClr val="EEECE1"/>
                  </a:solidFill>
                  <a:latin typeface="Century Gothic" pitchFamily="34" charset="0"/>
                </a:rPr>
                <a:t>ATLAS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85849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Wilkinson Microwave Anisotropy Probe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Od velkeho tresku k LHC - stvorenie Vesmiru v laboratoriu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275513" y="6524625"/>
            <a:ext cx="1905000" cy="457200"/>
          </a:xfrm>
          <a:prstGeom prst="rect">
            <a:avLst/>
          </a:prstGeom>
        </p:spPr>
        <p:txBody>
          <a:bodyPr/>
          <a:lstStyle/>
          <a:p>
            <a:fld id="{12E87A10-2C8A-4766-87AF-F1AC79DD9C7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70018" name="Picture 2" descr="C:\Karel's old computer\Novohradska\473px-WMAP_la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980728"/>
            <a:ext cx="2195736" cy="2780943"/>
          </a:xfrm>
          <a:prstGeom prst="rect">
            <a:avLst/>
          </a:prstGeom>
          <a:noFill/>
        </p:spPr>
      </p:pic>
      <p:pic>
        <p:nvPicPr>
          <p:cNvPr id="470019" name="Picture 3" descr="C:\Karel's old computer\Novohradska\WMAP_spacecraft_di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17" y="1700808"/>
            <a:ext cx="5273771" cy="4032448"/>
          </a:xfrm>
          <a:prstGeom prst="rect">
            <a:avLst/>
          </a:prstGeom>
          <a:noFill/>
        </p:spPr>
      </p:pic>
      <p:pic>
        <p:nvPicPr>
          <p:cNvPr id="470020" name="Picture 4" descr="C:\Karel's old computer\Novohradska\WMAP_trajectory_and_orb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0278" y="3861048"/>
            <a:ext cx="3878226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27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CMB maps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Od velkeho tresku k LHC - stvorenie Vesmiru v laboratoriu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275513" y="6524625"/>
            <a:ext cx="1905000" cy="457200"/>
          </a:xfrm>
          <a:prstGeom prst="rect">
            <a:avLst/>
          </a:prstGeom>
        </p:spPr>
        <p:txBody>
          <a:bodyPr/>
          <a:lstStyle/>
          <a:p>
            <a:fld id="{12E87A10-2C8A-4766-87AF-F1AC79DD9C7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71042" name="Picture 2" descr="C:\Karel's old computer\Novohradska\800px-WMAP_2008_33GH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4320480" cy="2160240"/>
          </a:xfrm>
          <a:prstGeom prst="rect">
            <a:avLst/>
          </a:prstGeom>
          <a:noFill/>
        </p:spPr>
      </p:pic>
      <p:pic>
        <p:nvPicPr>
          <p:cNvPr id="471043" name="Picture 3" descr="C:\Karel's old computer\Novohradska\800px-WMAP_2008_94GHz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509120"/>
            <a:ext cx="4320480" cy="21602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71044" name="Picture 4" descr="C:\Karel's old computer\Novohradska\800px-WMAP_2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892152"/>
            <a:ext cx="4818112" cy="24090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17369" y="3140968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33 GHz with foreground</a:t>
            </a:r>
            <a:endParaRPr lang="en-US" sz="200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4109010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94 GHz with foreground</a:t>
            </a:r>
            <a:endParaRPr lang="en-US" sz="200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806" y="2204864"/>
            <a:ext cx="2989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Final result, 7-years data</a:t>
            </a:r>
          </a:p>
          <a:p>
            <a:r>
              <a:rPr lang="en-US" sz="2000" i="0" dirty="0">
                <a:solidFill>
                  <a:schemeClr val="bg1"/>
                </a:solidFill>
                <a:latin typeface="+mn-lt"/>
              </a:rPr>
              <a:t>f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oreground subtracted</a:t>
            </a:r>
            <a:endParaRPr lang="en-US" sz="200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1911" y="5457418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Inhomogeneities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~10</a:t>
            </a:r>
            <a:r>
              <a:rPr lang="en-US" sz="2000" i="0" baseline="30000" dirty="0" smtClean="0">
                <a:solidFill>
                  <a:schemeClr val="bg1"/>
                </a:solidFill>
                <a:latin typeface="+mn-lt"/>
              </a:rPr>
              <a:t>-4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– 10</a:t>
            </a:r>
            <a:r>
              <a:rPr lang="en-US" sz="2000" i="0" baseline="30000" dirty="0" smtClean="0">
                <a:solidFill>
                  <a:schemeClr val="bg1"/>
                </a:solidFill>
                <a:latin typeface="+mn-lt"/>
              </a:rPr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20430717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WMAP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464" cy="5112568"/>
          </a:xfrm>
        </p:spPr>
        <p:txBody>
          <a:bodyPr/>
          <a:lstStyle/>
          <a:p>
            <a:r>
              <a:rPr lang="en-US" b="0" dirty="0" smtClean="0"/>
              <a:t>CMB power spectrum</a:t>
            </a:r>
          </a:p>
          <a:p>
            <a:endParaRPr lang="en-US" b="0" dirty="0" smtClean="0"/>
          </a:p>
          <a:p>
            <a:pPr lvl="1">
              <a:buNone/>
            </a:pPr>
            <a:r>
              <a:rPr lang="en-US" b="0" dirty="0"/>
              <a:t>d</a:t>
            </a:r>
            <a:r>
              <a:rPr lang="en-US" b="0" dirty="0" smtClean="0"/>
              <a:t>ipole moment gives our </a:t>
            </a:r>
          </a:p>
          <a:p>
            <a:pPr lvl="1">
              <a:buNone/>
            </a:pPr>
            <a:r>
              <a:rPr lang="en-US" b="0" dirty="0" smtClean="0"/>
              <a:t>velocity 627±22 km/s</a:t>
            </a:r>
          </a:p>
          <a:p>
            <a:pPr lvl="1">
              <a:buNone/>
            </a:pPr>
            <a:endParaRPr lang="en-US" b="0" dirty="0"/>
          </a:p>
          <a:p>
            <a:pPr lvl="1">
              <a:buNone/>
            </a:pPr>
            <a:r>
              <a:rPr lang="en-US" b="0" dirty="0"/>
              <a:t>a</a:t>
            </a:r>
            <a:r>
              <a:rPr lang="en-US" b="0" dirty="0" smtClean="0"/>
              <a:t>ge of the Universe</a:t>
            </a:r>
          </a:p>
          <a:p>
            <a:pPr lvl="1">
              <a:buNone/>
            </a:pPr>
            <a:r>
              <a:rPr lang="en-US" b="0" dirty="0" smtClean="0"/>
              <a:t>13.75±0.11 x 10</a:t>
            </a:r>
            <a:r>
              <a:rPr lang="en-US" b="0" baseline="30000" dirty="0" smtClean="0"/>
              <a:t>9</a:t>
            </a:r>
            <a:r>
              <a:rPr lang="en-US" b="0" dirty="0" smtClean="0"/>
              <a:t> years</a:t>
            </a:r>
          </a:p>
          <a:p>
            <a:pPr lvl="1">
              <a:buNone/>
            </a:pPr>
            <a:endParaRPr lang="en-US" b="0" dirty="0"/>
          </a:p>
          <a:p>
            <a:pPr lvl="1">
              <a:buNone/>
            </a:pPr>
            <a:r>
              <a:rPr lang="en-US" b="0" dirty="0"/>
              <a:t>t</a:t>
            </a:r>
            <a:r>
              <a:rPr lang="en-US" b="0" dirty="0" smtClean="0"/>
              <a:t>otal density of the Universe</a:t>
            </a:r>
          </a:p>
          <a:p>
            <a:pPr lvl="1">
              <a:buNone/>
            </a:pPr>
            <a:r>
              <a:rPr lang="en-US" b="0" dirty="0" smtClean="0"/>
              <a:t>1.0023</a:t>
            </a:r>
            <a:r>
              <a:rPr lang="en-US" b="0" baseline="30000" dirty="0" smtClean="0"/>
              <a:t>+0.0056</a:t>
            </a:r>
            <a:r>
              <a:rPr lang="en-US" b="0" baseline="-25000" dirty="0" smtClean="0"/>
              <a:t>−0.0054</a:t>
            </a:r>
          </a:p>
          <a:p>
            <a:pPr lvl="1">
              <a:buNone/>
            </a:pPr>
            <a:endParaRPr lang="en-US" b="0" baseline="-25000" dirty="0"/>
          </a:p>
          <a:p>
            <a:pPr lvl="1">
              <a:buNone/>
            </a:pPr>
            <a:r>
              <a:rPr lang="en-US" b="0" dirty="0" smtClean="0"/>
              <a:t>Hubble’s constant</a:t>
            </a:r>
          </a:p>
          <a:p>
            <a:pPr lvl="1">
              <a:buNone/>
            </a:pPr>
            <a:r>
              <a:rPr lang="en-US" b="0" dirty="0" smtClean="0"/>
              <a:t>70.4</a:t>
            </a:r>
            <a:r>
              <a:rPr lang="en-US" b="0" baseline="30000" dirty="0" smtClean="0"/>
              <a:t>+1.3</a:t>
            </a:r>
            <a:r>
              <a:rPr lang="en-US" b="0" baseline="-25000" dirty="0" smtClean="0"/>
              <a:t>−1.4 </a:t>
            </a:r>
            <a:r>
              <a:rPr lang="en-US" b="0" dirty="0" smtClean="0"/>
              <a:t>(km/s) / </a:t>
            </a:r>
            <a:r>
              <a:rPr lang="en-US" b="0" dirty="0" err="1" smtClean="0"/>
              <a:t>Mpc</a:t>
            </a:r>
            <a:endParaRPr lang="en-US" b="0" dirty="0" smtClean="0"/>
          </a:p>
          <a:p>
            <a:pPr lvl="1">
              <a:buNone/>
            </a:pPr>
            <a:endParaRPr lang="en-US" b="0" dirty="0"/>
          </a:p>
          <a:p>
            <a:pPr lvl="1">
              <a:buNone/>
            </a:pPr>
            <a:r>
              <a:rPr lang="en-US" b="0" dirty="0" smtClean="0"/>
              <a:t>CMB temperature 2.725 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Od velkeho tresku k LHC - stvorenie Vesmiru v laboratoriu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275513" y="6524625"/>
            <a:ext cx="1905000" cy="457200"/>
          </a:xfrm>
          <a:prstGeom prst="rect">
            <a:avLst/>
          </a:prstGeom>
        </p:spPr>
        <p:txBody>
          <a:bodyPr/>
          <a:lstStyle/>
          <a:p>
            <a:fld id="{12E87A10-2C8A-4766-87AF-F1AC79DD9C7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72066" name="Picture 2" descr="C:\Karel's old computer\Novohradska\500px-WMAP_2008_TT_and_TE_spect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8012" y="963885"/>
            <a:ext cx="4762500" cy="5705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468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and </a:t>
            </a:r>
            <a:r>
              <a:rPr lang="en-US" i="1" cap="none" dirty="0" err="1" smtClean="0"/>
              <a:t>v</a:t>
            </a:r>
            <a:r>
              <a:rPr lang="en-US" i="1" cap="none" baseline="-25000" dirty="0" err="1" smtClean="0"/>
              <a:t>n</a:t>
            </a:r>
            <a:r>
              <a:rPr lang="en-US" cap="none" dirty="0" smtClean="0"/>
              <a:t> – definitions 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1600" y="1030586"/>
                <a:ext cx="6768752" cy="2326406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i="1" dirty="0" smtClean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AA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– ratio of </a:t>
                </a:r>
                <a:r>
                  <a:rPr lang="en-US" sz="2000" i="1" dirty="0" err="1" smtClean="0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 err="1" smtClean="0">
                    <a:solidFill>
                      <a:srgbClr val="0000FF"/>
                    </a:solidFill>
                  </a:rPr>
                  <a:t>T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spectrum in AA collisions to that in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pp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             – properly normalized by number of binary collisions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2000" i="1" dirty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AA</a:t>
                </a:r>
                <a:r>
                  <a:rPr lang="en-US" sz="2000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0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T</m:t>
                            </m:r>
                            <m:r>
                              <a:rPr lang="en-US" sz="2800" b="0" i="0" smtClean="0"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AA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/>
                              </a:rPr>
                              <m:t>𝑁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bin</m:t>
                            </m:r>
                            <m:r>
                              <a:rPr lang="en-US" sz="280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latin typeface="Cambria Math"/>
                              </a:rPr>
                              <m:t>T</m:t>
                            </m:r>
                            <m:r>
                              <a:rPr lang="en-US" sz="2800"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pp</m:t>
                            </m:r>
                          </m:den>
                        </m:f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= … </m:t>
                    </m:r>
                  </m:oMath>
                </a14:m>
                <a:endParaRPr lang="en-US" sz="2000" dirty="0" smtClean="0"/>
              </a:p>
              <a:p>
                <a:pPr lvl="1" algn="l"/>
                <a:endParaRPr lang="en-US" sz="2000" dirty="0" smtClean="0"/>
              </a:p>
              <a:p>
                <a:pPr algn="l"/>
                <a:r>
                  <a:rPr lang="en-US" sz="2000" dirty="0">
                    <a:solidFill>
                      <a:srgbClr val="0000FF"/>
                    </a:solidFill>
                  </a:rPr>
                  <a:t>i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f AA would be just a superposition of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pp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collisions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AA</a:t>
                </a:r>
                <a:r>
                  <a:rPr 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= 1 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030586"/>
                <a:ext cx="6768752" cy="2326406"/>
              </a:xfrm>
              <a:prstGeom prst="rect">
                <a:avLst/>
              </a:prstGeom>
              <a:blipFill rotWithShape="1">
                <a:blip r:embed="rId3"/>
                <a:stretch>
                  <a:fillRect l="-717" t="-518" r="-359" b="-3109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496" y="3645024"/>
                <a:ext cx="6552728" cy="2304285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i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sz="2000" i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– Fourier coefficients of particle distributions in azimuthal angle </a:t>
                </a:r>
                <a:r>
                  <a:rPr lang="el-GR" sz="2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φ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Symbol" pitchFamily="18" charset="2"/>
                  </a:rPr>
                  <a:t>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with respect to 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th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reaction plane</a:t>
                </a:r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 algn="l"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2000" baseline="-25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800" smtClean="0">
                            <a:latin typeface="Cambria Math"/>
                            <a:ea typeface="Cambria Math"/>
                          </a:rPr>
                          <m:t>φ</m:t>
                        </m:r>
                      </m:den>
                    </m:f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0" smtClean="0">
                            <a:latin typeface="Cambria Math"/>
                          </a:rPr>
                          <m:t>…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∝1+2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  <m:r>
                          <a:rPr lang="en-US" sz="2800" b="0" i="1" baseline="-2500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/>
                                <a:ea typeface="Cambria Math"/>
                              </a:rPr>
                              <m:t>ψ</m:t>
                            </m:r>
                            <m:r>
                              <a:rPr lang="en-US" sz="2800" b="0" i="1" baseline="-25000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func>
                      </m:e>
                    </m:nary>
                    <m:r>
                      <a:rPr lang="en-US" sz="28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 dirty="0" smtClean="0"/>
              </a:p>
              <a:p>
                <a:pPr lvl="1" algn="l"/>
                <a:endParaRPr lang="en-US" sz="2000" dirty="0" smtClean="0"/>
              </a:p>
              <a:p>
                <a:pPr algn="l"/>
                <a:r>
                  <a:rPr lang="en-US" sz="2000" i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sz="2000" i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= 0  would mean azimuthally symmetric distribution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645024"/>
                <a:ext cx="6552728" cy="2304285"/>
              </a:xfrm>
              <a:prstGeom prst="rect">
                <a:avLst/>
              </a:prstGeom>
              <a:blipFill rotWithShape="1">
                <a:blip r:embed="rId4"/>
                <a:stretch>
                  <a:fillRect l="-834" t="-524" b="-3403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4928"/>
            <a:ext cx="2788990" cy="187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6588224" y="5130877"/>
            <a:ext cx="2653774" cy="1758360"/>
            <a:chOff x="366713" y="3373438"/>
            <a:chExt cx="3156775" cy="2221017"/>
          </a:xfrm>
        </p:grpSpPr>
        <p:pic>
          <p:nvPicPr>
            <p:cNvPr id="11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3" y="3587750"/>
              <a:ext cx="2819400" cy="200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886874" y="3373438"/>
              <a:ext cx="2636614" cy="2221017"/>
              <a:chOff x="346959" y="685800"/>
              <a:chExt cx="4224695" cy="3183214"/>
            </a:xfrm>
          </p:grpSpPr>
          <p:sp>
            <p:nvSpPr>
              <p:cNvPr id="13" name="TextBox 52"/>
              <p:cNvSpPr txBox="1">
                <a:spLocks noChangeArrowheads="1"/>
              </p:cNvSpPr>
              <p:nvPr/>
            </p:nvSpPr>
            <p:spPr bwMode="auto">
              <a:xfrm>
                <a:off x="2864928" y="685800"/>
                <a:ext cx="816392" cy="66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dirty="0" smtClean="0">
                    <a:latin typeface="Symbol" pitchFamily="18" charset="2"/>
                    <a:ea typeface="MS PGothic" pitchFamily="34" charset="-128"/>
                    <a:cs typeface="Arial" pitchFamily="34" charset="0"/>
                  </a:rPr>
                  <a:t>y</a:t>
                </a:r>
                <a:r>
                  <a:rPr lang="en-US" baseline="-25000" dirty="0" smtClean="0">
                    <a:ea typeface="MS PGothic" pitchFamily="34" charset="-128"/>
                    <a:cs typeface="Arial" pitchFamily="34" charset="0"/>
                  </a:rPr>
                  <a:t>2</a:t>
                </a:r>
                <a:endParaRPr lang="en-US" baseline="-25000" dirty="0">
                  <a:ea typeface="MS PGothic" pitchFamily="34" charset="-128"/>
                  <a:cs typeface="Arial" pitchFamily="34" charset="0"/>
                </a:endParaRPr>
              </a:p>
            </p:txBody>
          </p:sp>
          <p:grpSp>
            <p:nvGrpSpPr>
              <p:cNvPr id="14" name="Group 38"/>
              <p:cNvGrpSpPr>
                <a:grpSpLocks/>
              </p:cNvGrpSpPr>
              <p:nvPr/>
            </p:nvGrpSpPr>
            <p:grpSpPr bwMode="auto">
              <a:xfrm>
                <a:off x="346959" y="838200"/>
                <a:ext cx="4224695" cy="3030814"/>
                <a:chOff x="346959" y="838200"/>
                <a:chExt cx="4224695" cy="3030814"/>
              </a:xfrm>
            </p:grpSpPr>
            <p:sp>
              <p:nvSpPr>
                <p:cNvPr id="15" name="Freeform 39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52349243 w 1492584"/>
                    <a:gd name="T1" fmla="*/ 2147483647 h 1437373"/>
                    <a:gd name="T2" fmla="*/ 332281987 w 1492584"/>
                    <a:gd name="T3" fmla="*/ 2147483647 h 1437373"/>
                    <a:gd name="T4" fmla="*/ 602216478 w 1492584"/>
                    <a:gd name="T5" fmla="*/ 2147483647 h 1437373"/>
                    <a:gd name="T6" fmla="*/ 992121921 w 1492584"/>
                    <a:gd name="T7" fmla="*/ 353391873 h 1437373"/>
                    <a:gd name="T8" fmla="*/ 1332040789 w 1492584"/>
                    <a:gd name="T9" fmla="*/ 2147483647 h 1437373"/>
                    <a:gd name="T10" fmla="*/ 1531992461 w 1492584"/>
                    <a:gd name="T11" fmla="*/ 2147483647 h 1437373"/>
                    <a:gd name="T12" fmla="*/ 1442014074 w 1492584"/>
                    <a:gd name="T13" fmla="*/ 2147483647 h 1437373"/>
                    <a:gd name="T14" fmla="*/ 1092099161 w 1492584"/>
                    <a:gd name="T15" fmla="*/ 2147483647 h 1437373"/>
                    <a:gd name="T16" fmla="*/ 722187483 w 1492584"/>
                    <a:gd name="T17" fmla="*/ 2147483647 h 1437373"/>
                    <a:gd name="T18" fmla="*/ 362273088 w 1492584"/>
                    <a:gd name="T19" fmla="*/ 2147483647 h 1437373"/>
                    <a:gd name="T20" fmla="*/ 122331958 w 1492584"/>
                    <a:gd name="T21" fmla="*/ 2147483647 h 1437373"/>
                    <a:gd name="T22" fmla="*/ 6665790 w 1492584"/>
                    <a:gd name="T23" fmla="*/ 2147483647 h 1437373"/>
                    <a:gd name="T24" fmla="*/ 52349243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6" name="Freeform 40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614056144 w 1645920"/>
                    <a:gd name="T1" fmla="*/ 2147483647 h 1719714"/>
                    <a:gd name="T2" fmla="*/ 1445993819 w 1645920"/>
                    <a:gd name="T3" fmla="*/ 2147483647 h 1719714"/>
                    <a:gd name="T4" fmla="*/ 2147483647 w 1645920"/>
                    <a:gd name="T5" fmla="*/ 2147483647 h 1719714"/>
                    <a:gd name="T6" fmla="*/ 2147483647 w 1645920"/>
                    <a:gd name="T7" fmla="*/ 2147483647 h 1719714"/>
                    <a:gd name="T8" fmla="*/ 2147483647 w 1645920"/>
                    <a:gd name="T9" fmla="*/ 2147483647 h 1719714"/>
                    <a:gd name="T10" fmla="*/ 2147483647 w 1645920"/>
                    <a:gd name="T11" fmla="*/ 2147483647 h 1719714"/>
                    <a:gd name="T12" fmla="*/ 1445993819 w 1645920"/>
                    <a:gd name="T13" fmla="*/ 2147483647 h 1719714"/>
                    <a:gd name="T14" fmla="*/ 732902726 w 1645920"/>
                    <a:gd name="T15" fmla="*/ 2147483647 h 1719714"/>
                    <a:gd name="T16" fmla="*/ 851748079 w 1645920"/>
                    <a:gd name="T17" fmla="*/ 2147483647 h 1719714"/>
                    <a:gd name="T18" fmla="*/ 1683687404 w 1645920"/>
                    <a:gd name="T19" fmla="*/ 2147483647 h 1719714"/>
                    <a:gd name="T20" fmla="*/ 2147483647 w 1645920"/>
                    <a:gd name="T21" fmla="*/ 433071160 h 1719714"/>
                    <a:gd name="T22" fmla="*/ 2147483647 w 1645920"/>
                    <a:gd name="T23" fmla="*/ 173226782 h 1719714"/>
                    <a:gd name="T24" fmla="*/ 2147483647 w 1645920"/>
                    <a:gd name="T25" fmla="*/ 1212570741 h 1719714"/>
                    <a:gd name="T26" fmla="*/ 2147483647 w 1645920"/>
                    <a:gd name="T27" fmla="*/ 2147483647 h 1719714"/>
                    <a:gd name="T28" fmla="*/ 2147483647 w 1645920"/>
                    <a:gd name="T29" fmla="*/ 2147483647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2147483647 w 1645920"/>
                    <a:gd name="T55" fmla="*/ 2147483647 h 1719714"/>
                    <a:gd name="T56" fmla="*/ 2147483647 w 1645920"/>
                    <a:gd name="T57" fmla="*/ 2147483647 h 1719714"/>
                    <a:gd name="T58" fmla="*/ 376351500 w 1645920"/>
                    <a:gd name="T59" fmla="*/ 2147483647 h 1719714"/>
                    <a:gd name="T60" fmla="*/ 614056144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7" name="Freeform 41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1072440038 w 1621857"/>
                    <a:gd name="T1" fmla="*/ 2147483647 h 1613835"/>
                    <a:gd name="T2" fmla="*/ 34589258 w 1621857"/>
                    <a:gd name="T3" fmla="*/ 2147483647 h 1613835"/>
                    <a:gd name="T4" fmla="*/ 1280008866 w 1621857"/>
                    <a:gd name="T5" fmla="*/ 2147483647 h 1613835"/>
                    <a:gd name="T6" fmla="*/ 2147483647 w 1621857"/>
                    <a:gd name="T7" fmla="*/ 2147483647 h 1613835"/>
                    <a:gd name="T8" fmla="*/ 2147483647 w 1621857"/>
                    <a:gd name="T9" fmla="*/ 2147483647 h 1613835"/>
                    <a:gd name="T10" fmla="*/ 2147483647 w 1621857"/>
                    <a:gd name="T11" fmla="*/ 2147483647 h 1613835"/>
                    <a:gd name="T12" fmla="*/ 2147483647 w 1621857"/>
                    <a:gd name="T13" fmla="*/ 2147483647 h 1613835"/>
                    <a:gd name="T14" fmla="*/ 2147483647 w 1621857"/>
                    <a:gd name="T15" fmla="*/ 247959773 h 1613835"/>
                    <a:gd name="T16" fmla="*/ 2147483647 w 1621857"/>
                    <a:gd name="T17" fmla="*/ 843052994 h 1613835"/>
                    <a:gd name="T18" fmla="*/ 2147483647 w 1621857"/>
                    <a:gd name="T19" fmla="*/ 2147483647 h 1613835"/>
                    <a:gd name="T20" fmla="*/ 2147483647 w 1621857"/>
                    <a:gd name="T21" fmla="*/ 2147483647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2147483647 w 1621857"/>
                    <a:gd name="T47" fmla="*/ 2147483647 h 1613835"/>
                    <a:gd name="T48" fmla="*/ 2147483647 w 1621857"/>
                    <a:gd name="T49" fmla="*/ 2147483647 h 1613835"/>
                    <a:gd name="T50" fmla="*/ 2147483647 w 1621857"/>
                    <a:gd name="T51" fmla="*/ 2147483647 h 1613835"/>
                    <a:gd name="T52" fmla="*/ 2147483647 w 1621857"/>
                    <a:gd name="T53" fmla="*/ 2147483647 h 1613835"/>
                    <a:gd name="T54" fmla="*/ 2147483647 w 1621857"/>
                    <a:gd name="T55" fmla="*/ 2147483647 h 1613835"/>
                    <a:gd name="T56" fmla="*/ 1072440038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8" name="Rectangle 42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>
                    <a:spcBef>
                      <a:spcPct val="0"/>
                    </a:spcBef>
                  </a:pPr>
                  <a:endParaRPr lang="en-US" sz="2400">
                    <a:latin typeface="Tahoma" pitchFamily="34" charset="0"/>
                    <a:ea typeface="SimSun" pitchFamily="2" charset="-122"/>
                  </a:endParaRPr>
                </a:p>
              </p:txBody>
            </p:sp>
            <p:cxnSp>
              <p:nvCxnSpPr>
                <p:cNvPr id="19" name="Straight Arrow Connector 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Straight Arrow Connector 44"/>
                <p:cNvCxnSpPr>
                  <a:cxnSpLocks noChangeShapeType="1"/>
                  <a:endCxn id="22" idx="0"/>
                </p:cNvCxnSpPr>
                <p:nvPr/>
              </p:nvCxnSpPr>
              <p:spPr bwMode="auto">
                <a:xfrm flipV="1">
                  <a:off x="1828799" y="2357735"/>
                  <a:ext cx="2334659" cy="4468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Straight Arrow Connector 45"/>
                <p:cNvCxnSpPr>
                  <a:cxnSpLocks noChangeShapeType="1"/>
                  <a:stCxn id="18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755262" y="2357735"/>
                  <a:ext cx="816392" cy="668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dirty="0" smtClean="0">
                      <a:solidFill>
                        <a:srgbClr val="0000FF"/>
                      </a:solidFill>
                      <a:latin typeface="Symbol" pitchFamily="18" charset="2"/>
                      <a:ea typeface="MS PGothic" pitchFamily="34" charset="-128"/>
                      <a:cs typeface="Arial" pitchFamily="34" charset="0"/>
                    </a:rPr>
                    <a:t>y</a:t>
                  </a:r>
                  <a:r>
                    <a:rPr lang="en-US" baseline="-25000" dirty="0" smtClean="0">
                      <a:solidFill>
                        <a:srgbClr val="0000FF"/>
                      </a:solidFill>
                      <a:ea typeface="MS PGothic" pitchFamily="34" charset="-128"/>
                      <a:cs typeface="Arial" pitchFamily="34" charset="0"/>
                    </a:rPr>
                    <a:t>3</a:t>
                  </a:r>
                  <a:endParaRPr lang="en-US" baseline="-25000" dirty="0">
                    <a:solidFill>
                      <a:srgbClr val="0000FF"/>
                    </a:solidFill>
                    <a:ea typeface="MS PGothic" pitchFamily="34" charset="-128"/>
                    <a:cs typeface="Arial" pitchFamily="34" charset="0"/>
                  </a:endParaRPr>
                </a:p>
              </p:txBody>
            </p:sp>
            <p:sp>
              <p:nvSpPr>
                <p:cNvPr id="2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526661" y="3200401"/>
                  <a:ext cx="816392" cy="668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Symbol" pitchFamily="18" charset="2"/>
                      <a:ea typeface="MS PGothic" pitchFamily="34" charset="-128"/>
                      <a:cs typeface="Arial" pitchFamily="34" charset="0"/>
                    </a:rPr>
                    <a:t>y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  <a:ea typeface="MS PGothic" pitchFamily="34" charset="-128"/>
                      <a:cs typeface="Arial" pitchFamily="34" charset="0"/>
                    </a:rPr>
                    <a:t>4</a:t>
                  </a:r>
                  <a:endParaRPr lang="en-US" baseline="-25000" dirty="0">
                    <a:solidFill>
                      <a:srgbClr val="FF0000"/>
                    </a:solidFill>
                    <a:ea typeface="MS PGothic" pitchFamily="34" charset="-128"/>
                    <a:cs typeface="Arial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620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4000" y="1890000"/>
            <a:ext cx="8460480" cy="4058387"/>
            <a:chOff x="359992" y="1890000"/>
            <a:chExt cx="8460480" cy="40583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2" y="1890000"/>
              <a:ext cx="8460480" cy="405838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46218" y="2420888"/>
              <a:ext cx="941283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p</a:t>
              </a:r>
              <a:r>
                <a:rPr lang="en-US" sz="2000" b="1" baseline="30000" dirty="0" smtClean="0"/>
                <a:t>+</a:t>
              </a:r>
              <a:r>
                <a:rPr lang="en-US" sz="2000" b="1" dirty="0" smtClean="0"/>
                <a:t> + </a:t>
              </a:r>
              <a:r>
                <a:rPr lang="en-US" sz="2000" b="1" dirty="0" smtClean="0">
                  <a:latin typeface="Symbol" pitchFamily="18" charset="2"/>
                </a:rPr>
                <a:t>p</a:t>
              </a:r>
              <a:r>
                <a:rPr lang="en-US" sz="2000" b="1" baseline="30000" dirty="0" smtClean="0"/>
                <a:t>-</a:t>
              </a:r>
              <a:endParaRPr lang="en-GB" sz="2000" b="1" baseline="300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4000" y="1890000"/>
            <a:ext cx="8472808" cy="4064301"/>
            <a:chOff x="348015" y="1812971"/>
            <a:chExt cx="8472808" cy="40643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15" y="1812971"/>
              <a:ext cx="8472808" cy="40643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039608" y="2303789"/>
              <a:ext cx="1031051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K</a:t>
              </a:r>
              <a:r>
                <a:rPr lang="en-US" sz="2000" b="1" baseline="30000" dirty="0" smtClean="0"/>
                <a:t>+</a:t>
              </a:r>
              <a:r>
                <a:rPr lang="en-US" sz="2000" b="1" dirty="0" smtClean="0"/>
                <a:t> + K</a:t>
              </a:r>
              <a:r>
                <a:rPr lang="en-US" sz="2000" b="1" baseline="30000" dirty="0" smtClean="0"/>
                <a:t>-</a:t>
              </a:r>
              <a:endParaRPr lang="en-GB" sz="2000" b="1" baseline="30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6660"/>
            <a:ext cx="7772400" cy="132408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cap="none" dirty="0"/>
              <a:t>Identified particles at</a:t>
            </a:r>
            <a:br>
              <a:rPr lang="en-US" cap="none" dirty="0"/>
            </a:br>
            <a:r>
              <a:rPr lang="en-US" cap="none" dirty="0" smtClean="0"/>
              <a:t>intermediate </a:t>
            </a:r>
            <a:r>
              <a:rPr lang="en-US" cap="none" dirty="0" err="1" smtClean="0"/>
              <a:t>p</a:t>
            </a:r>
            <a:r>
              <a:rPr lang="en-US" cap="none" baseline="-25000" dirty="0" err="1" smtClean="0"/>
              <a:t>T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880" y="1444714"/>
            <a:ext cx="6817424" cy="400110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● </a:t>
            </a:r>
            <a:r>
              <a:rPr lang="en-US" sz="1600" dirty="0" smtClean="0"/>
              <a:t>charged particles  </a:t>
            </a:r>
            <a:r>
              <a:rPr lang="en-US" sz="2000" dirty="0" smtClean="0">
                <a:solidFill>
                  <a:srgbClr val="C00000"/>
                </a:solidFill>
              </a:rPr>
              <a:t>●</a:t>
            </a:r>
            <a:r>
              <a:rPr lang="en-US" sz="2000" dirty="0" smtClean="0">
                <a:solidFill>
                  <a:srgbClr val="FF9933"/>
                </a:solidFill>
              </a:rPr>
              <a:t>●</a:t>
            </a:r>
            <a:r>
              <a:rPr lang="en-US" sz="2000" dirty="0" smtClean="0">
                <a:solidFill>
                  <a:srgbClr val="EAC900"/>
                </a:solidFill>
              </a:rPr>
              <a:t>●</a:t>
            </a:r>
            <a:r>
              <a:rPr lang="en-US" sz="2000" dirty="0" smtClean="0">
                <a:solidFill>
                  <a:schemeClr val="accent2"/>
                </a:solidFill>
              </a:rPr>
              <a:t>●</a:t>
            </a:r>
            <a:r>
              <a:rPr lang="en-US" sz="2000" dirty="0" smtClean="0">
                <a:solidFill>
                  <a:srgbClr val="007676"/>
                </a:solidFill>
              </a:rPr>
              <a:t>●</a:t>
            </a:r>
            <a:r>
              <a:rPr lang="en-US" sz="2000" dirty="0" smtClean="0">
                <a:solidFill>
                  <a:srgbClr val="0000FF"/>
                </a:solidFill>
              </a:rPr>
              <a:t>●</a:t>
            </a:r>
            <a:r>
              <a:rPr lang="en-US" sz="2000" dirty="0" smtClean="0"/>
              <a:t> </a:t>
            </a:r>
            <a:r>
              <a:rPr lang="en-US" sz="1600" dirty="0" smtClean="0"/>
              <a:t>different </a:t>
            </a:r>
            <a:r>
              <a:rPr lang="en-US" sz="1600" dirty="0"/>
              <a:t>centralities for identified particles  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9600" y="6011996"/>
            <a:ext cx="628248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below ~ 7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: 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 &lt;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(K) ≈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90880" y="6021288"/>
            <a:ext cx="811356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below ~ 7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: 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 &lt;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(K) ≈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(p) &gt;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 smtClean="0"/>
              <a:t>±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89600" y="6022800"/>
            <a:ext cx="448071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below ~ 7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: 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 &lt;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89600" y="6453336"/>
            <a:ext cx="352532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At higher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: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are compatible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23528" y="1890000"/>
            <a:ext cx="8472457" cy="4064133"/>
            <a:chOff x="323528" y="3469323"/>
            <a:chExt cx="8472457" cy="40641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469323"/>
              <a:ext cx="8472457" cy="4064133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4101678" y="3964433"/>
              <a:ext cx="830362" cy="400691"/>
              <a:chOff x="4372403" y="4096913"/>
              <a:chExt cx="788999" cy="40011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372403" y="4096913"/>
                <a:ext cx="788999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p + </a:t>
                </a:r>
                <a:r>
                  <a:rPr lang="en-US" sz="2000" b="1" dirty="0"/>
                  <a:t>p</a:t>
                </a:r>
                <a:endParaRPr lang="en-GB" sz="2000" b="1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4877634" y="4182356"/>
                <a:ext cx="1800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3" name="TextBox 22"/>
          <p:cNvSpPr txBox="1"/>
          <p:nvPr/>
        </p:nvSpPr>
        <p:spPr>
          <a:xfrm>
            <a:off x="3608019" y="49411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40–60%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43608" y="5013176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20–40%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61229" y="4869160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60–80%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452320" y="2627620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10–20%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17237" y="26276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–10%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963936" y="26369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0–5%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84368" y="1487686"/>
            <a:ext cx="1162243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M.Ivanov</a:t>
            </a:r>
            <a:endParaRPr lang="en-US" sz="1600" dirty="0" smtClean="0"/>
          </a:p>
          <a:p>
            <a:pPr algn="l"/>
            <a:r>
              <a:rPr lang="en-US" sz="1600" dirty="0" err="1" smtClean="0"/>
              <a:t>A.Ortiz</a:t>
            </a:r>
            <a:endParaRPr lang="en-US" sz="1600" dirty="0" smtClean="0"/>
          </a:p>
          <a:p>
            <a:pPr algn="l"/>
            <a:r>
              <a:rPr lang="en-US" sz="1600" dirty="0" smtClean="0"/>
              <a:t>Velasquez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219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8492"/>
            <a:ext cx="7772400" cy="8302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Identified-particle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980728"/>
            <a:ext cx="4634930" cy="353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38" y="980728"/>
            <a:ext cx="4613262" cy="352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980728"/>
            <a:ext cx="4613262" cy="3522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" y="980728"/>
            <a:ext cx="4634929" cy="3538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2" y="980728"/>
            <a:ext cx="4621087" cy="3528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3" y="980728"/>
            <a:ext cx="4621087" cy="352839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85" y="4509120"/>
            <a:ext cx="3918519" cy="1763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46261" y="5406315"/>
            <a:ext cx="1162243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S.Voloshin</a:t>
            </a:r>
            <a:r>
              <a:rPr lang="en-US" sz="1600" dirty="0" smtClean="0"/>
              <a:t> </a:t>
            </a:r>
            <a:r>
              <a:rPr lang="en-US" sz="1600" dirty="0" err="1" smtClean="0"/>
              <a:t>F.Noferini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9512" y="4509120"/>
            <a:ext cx="4824536" cy="1754326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for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, p, K</a:t>
            </a:r>
            <a:r>
              <a:rPr lang="en-US" baseline="30000" dirty="0" smtClean="0"/>
              <a:t>±</a:t>
            </a:r>
            <a:r>
              <a:rPr lang="en-US" dirty="0" smtClean="0"/>
              <a:t>, K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(not shown for </a:t>
            </a:r>
            <a:r>
              <a:rPr lang="en-US" dirty="0" smtClean="0">
                <a:latin typeface="Symbol" pitchFamily="18" charset="2"/>
              </a:rPr>
              <a:t>X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W)</a:t>
            </a:r>
          </a:p>
          <a:p>
            <a:pPr algn="l"/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>
                <a:latin typeface="+mn-lt"/>
              </a:rPr>
              <a:t> at low </a:t>
            </a:r>
            <a:r>
              <a:rPr lang="en-US" i="1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(&lt;3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/</a:t>
            </a:r>
            <a:r>
              <a:rPr lang="en-US" i="1" dirty="0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) follows mass hierarchy</a:t>
            </a:r>
          </a:p>
          <a:p>
            <a:pPr algn="l"/>
            <a:r>
              <a:rPr lang="en-US" dirty="0" smtClean="0">
                <a:latin typeface="+mn-lt"/>
              </a:rPr>
              <a:t>– at higher </a:t>
            </a:r>
            <a:r>
              <a:rPr lang="en-US" i="1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joins mesons</a:t>
            </a:r>
          </a:p>
          <a:p>
            <a:pPr algn="l"/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verall qualitative agreement with hydro up to </a:t>
            </a:r>
            <a:r>
              <a:rPr lang="en-US" i="1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baseline="-25000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1.5–3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/</a:t>
            </a:r>
            <a:r>
              <a:rPr lang="en-US" i="1" dirty="0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>
                <a:latin typeface="+mn-lt"/>
              </a:rPr>
              <a:t>–p);  quantitative precision needs improvements – hadronic afterburner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6" y="6309320"/>
            <a:ext cx="3711272" cy="369332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baseline="-25000" dirty="0" err="1" smtClean="0"/>
              <a:t>q</a:t>
            </a:r>
            <a:r>
              <a:rPr lang="en-US" dirty="0" smtClean="0"/>
              <a:t>(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)-scaling worse than at RHIC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851920" y="6300028"/>
            <a:ext cx="5265224" cy="369332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n</a:t>
            </a:r>
            <a:r>
              <a:rPr lang="en-US" baseline="-25000" dirty="0" err="1" smtClean="0"/>
              <a:t>q</a:t>
            </a:r>
            <a:r>
              <a:rPr lang="en-US" dirty="0" smtClean="0"/>
              <a:t>(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)-scaling at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1.2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violation 10–20%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9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94020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r>
              <a:rPr lang="en-US" cap="none" dirty="0" smtClean="0"/>
              <a:t> and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3</a:t>
            </a:r>
            <a:r>
              <a:rPr lang="en-US" cap="none" dirty="0" smtClean="0"/>
              <a:t> versus </a:t>
            </a:r>
            <a:r>
              <a:rPr lang="en-US" cap="none" dirty="0" smtClean="0">
                <a:latin typeface="Symbol" pitchFamily="18" charset="2"/>
              </a:rPr>
              <a:t>h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4572000" cy="3095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26" y="1556792"/>
            <a:ext cx="4572000" cy="3095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7511"/>
            <a:ext cx="4572000" cy="3095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4797152"/>
            <a:ext cx="6984776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measurements extended up to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= 5 </a:t>
            </a:r>
          </a:p>
          <a:p>
            <a:pPr algn="l"/>
            <a:r>
              <a:rPr lang="en-US" dirty="0"/>
              <a:t>o</a:t>
            </a:r>
            <a:r>
              <a:rPr lang="en-US" dirty="0" smtClean="0"/>
              <a:t>bserved plateau in </a:t>
            </a:r>
            <a:r>
              <a:rPr lang="en-US" dirty="0" err="1" smtClean="0"/>
              <a:t>pseudorapidity</a:t>
            </a:r>
            <a:r>
              <a:rPr lang="en-US" dirty="0" smtClean="0"/>
              <a:t> (|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| &lt; 2)</a:t>
            </a:r>
          </a:p>
          <a:p>
            <a:pPr algn="l"/>
            <a:r>
              <a:rPr lang="en-US" dirty="0"/>
              <a:t>v</a:t>
            </a:r>
            <a:r>
              <a:rPr lang="en-US" dirty="0" smtClean="0"/>
              <a:t>ery good agreement between ALICE and CMS for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in</a:t>
            </a:r>
            <a:r>
              <a:rPr lang="en-US" dirty="0"/>
              <a:t> </a:t>
            </a:r>
            <a:r>
              <a:rPr lang="en-US" dirty="0" smtClean="0"/>
              <a:t>|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4160" y="63177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5805264"/>
            <a:ext cx="6984776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consistent with longitudinal scaling in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 – </a:t>
            </a:r>
            <a:r>
              <a:rPr lang="en-US" i="1" dirty="0" err="1"/>
              <a:t>y</a:t>
            </a:r>
            <a:r>
              <a:rPr lang="en-US" baseline="-25000" dirty="0" err="1"/>
              <a:t>beam</a:t>
            </a:r>
            <a:r>
              <a:rPr lang="en-US" baseline="-25000" dirty="0"/>
              <a:t> </a:t>
            </a:r>
            <a:r>
              <a:rPr lang="en-US" dirty="0"/>
              <a:t>with PHOBOS data</a:t>
            </a:r>
            <a:endParaRPr lang="en-GB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46261" y="4869160"/>
            <a:ext cx="1162243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S.Voloshin</a:t>
            </a:r>
            <a:r>
              <a:rPr lang="en-US" sz="1600" dirty="0" smtClean="0"/>
              <a:t> </a:t>
            </a:r>
            <a:r>
              <a:rPr lang="en-US" sz="1600" dirty="0" err="1" smtClean="0"/>
              <a:t>A.Hansen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656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25624"/>
            <a:ext cx="9144000" cy="4419600"/>
            <a:chOff x="0" y="1124744"/>
            <a:chExt cx="9144000" cy="4419600"/>
          </a:xfrm>
        </p:grpSpPr>
        <p:sp>
          <p:nvSpPr>
            <p:cNvPr id="3" name="TextBox 2"/>
            <p:cNvSpPr txBox="1"/>
            <p:nvPr/>
          </p:nvSpPr>
          <p:spPr>
            <a:xfrm>
              <a:off x="323528" y="1484784"/>
              <a:ext cx="8496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2000" dirty="0" smtClean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4419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3568" y="1412776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0–5%</a:t>
              </a:r>
              <a:endParaRPr lang="en-GB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76056" y="1565176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5–10%</a:t>
              </a:r>
              <a:endParaRPr lang="en-GB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89420" y="1403484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10–20%</a:t>
              </a:r>
              <a:endParaRPr lang="en-GB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89420" y="3356992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40–50%</a:t>
              </a:r>
              <a:endParaRPr lang="en-GB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2040" y="3356992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30–40%</a:t>
              </a:r>
              <a:endParaRPr lang="en-GB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1720" y="3707740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20–30%</a:t>
              </a:r>
              <a:endParaRPr lang="en-GB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24" y="44624"/>
            <a:ext cx="7772400" cy="792089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i="1" cap="none" dirty="0" smtClean="0"/>
              <a:t>v</a:t>
            </a:r>
            <a:r>
              <a:rPr lang="en-US" cap="none" baseline="-25000" dirty="0"/>
              <a:t>2</a:t>
            </a:r>
            <a:r>
              <a:rPr lang="en-US" cap="none" dirty="0" smtClean="0"/>
              <a:t> ,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3</a:t>
            </a:r>
            <a:r>
              <a:rPr lang="en-US" cap="none" dirty="0" smtClean="0"/>
              <a:t>,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4</a:t>
            </a:r>
            <a:r>
              <a:rPr lang="en-US" cap="none" dirty="0" smtClean="0"/>
              <a:t> versus </a:t>
            </a:r>
            <a:r>
              <a:rPr lang="en-US" i="1" cap="none" dirty="0" err="1" smtClean="0"/>
              <a:t>p</a:t>
            </a:r>
            <a:r>
              <a:rPr lang="en-US" cap="none" baseline="-25000" dirty="0" err="1" smtClean="0"/>
              <a:t>T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7544" y="893802"/>
            <a:ext cx="2476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arXiv:1205.5761</a:t>
            </a:r>
            <a:r>
              <a:rPr lang="en-US" sz="1600" dirty="0" smtClean="0"/>
              <a:t> [</a:t>
            </a:r>
            <a:r>
              <a:rPr lang="en-US" sz="1600" dirty="0" err="1" smtClean="0"/>
              <a:t>hep</a:t>
            </a:r>
            <a:r>
              <a:rPr lang="en-US" sz="1600" dirty="0" smtClean="0"/>
              <a:t>-ex]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946261" y="5517232"/>
            <a:ext cx="1162243" cy="5847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 by </a:t>
            </a:r>
          </a:p>
          <a:p>
            <a:pPr algn="l"/>
            <a:r>
              <a:rPr lang="en-US" sz="1600" dirty="0" err="1" smtClean="0"/>
              <a:t>S.Voloshin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682" y="5445224"/>
            <a:ext cx="7458132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i="1" dirty="0" err="1"/>
              <a:t>v</a:t>
            </a:r>
            <a:r>
              <a:rPr lang="en-US" i="1" baseline="-25000" dirty="0" err="1" smtClean="0"/>
              <a:t>n</a:t>
            </a:r>
            <a:r>
              <a:rPr lang="en-US" dirty="0" smtClean="0"/>
              <a:t> measurements up to 20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– where dominated by jet quenching</a:t>
            </a:r>
          </a:p>
          <a:p>
            <a:pPr algn="l"/>
            <a:r>
              <a:rPr lang="en-US" dirty="0" smtClean="0"/>
              <a:t>Non-flow effects suppressed by rapidity gap or using higher </a:t>
            </a:r>
            <a:r>
              <a:rPr lang="en-US" dirty="0" err="1" smtClean="0"/>
              <a:t>cumulants</a:t>
            </a:r>
            <a:endParaRPr lang="en-US" dirty="0" smtClean="0"/>
          </a:p>
          <a:p>
            <a:pPr algn="l"/>
            <a:r>
              <a:rPr lang="en-US" dirty="0"/>
              <a:t>N</a:t>
            </a:r>
            <a:r>
              <a:rPr lang="en-US" dirty="0" smtClean="0"/>
              <a:t>on-zero value of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both for </a:t>
            </a:r>
            <a:r>
              <a:rPr lang="en-US" dirty="0" smtClean="0">
                <a:latin typeface="Symbol" pitchFamily="18" charset="2"/>
              </a:rPr>
              <a:t>Dh</a:t>
            </a:r>
            <a:r>
              <a:rPr lang="en-US" dirty="0" smtClean="0"/>
              <a:t> &gt; 2 and 4-particle </a:t>
            </a:r>
            <a:r>
              <a:rPr lang="en-US" dirty="0" err="1" smtClean="0"/>
              <a:t>cumulant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47075" y="6368554"/>
            <a:ext cx="929959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baseline="-25000" dirty="0" smtClean="0"/>
              <a:t>4</a:t>
            </a:r>
            <a:r>
              <a:rPr lang="en-US" dirty="0" smtClean="0"/>
              <a:t> diminish above 10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– indication of disappearance of fluctuations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35896" y="893802"/>
            <a:ext cx="4752528" cy="338554"/>
            <a:chOff x="4932040" y="893802"/>
            <a:chExt cx="4752528" cy="338554"/>
          </a:xfrm>
        </p:grpSpPr>
        <p:sp>
          <p:nvSpPr>
            <p:cNvPr id="18" name="TextBox 17"/>
            <p:cNvSpPr txBox="1"/>
            <p:nvPr/>
          </p:nvSpPr>
          <p:spPr>
            <a:xfrm>
              <a:off x="4932040" y="893802"/>
              <a:ext cx="47525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 smtClean="0"/>
                <a:t>W.Horowitz,M.Gyulassy</a:t>
              </a:r>
              <a:r>
                <a:rPr lang="en-US" sz="1600" i="1" dirty="0"/>
                <a:t>, </a:t>
              </a:r>
              <a:r>
                <a:rPr lang="en-US" sz="1600" i="1" dirty="0" err="1" smtClean="0"/>
                <a:t>J.Phys</a:t>
              </a:r>
              <a:r>
                <a:rPr lang="en-US" sz="1600" i="1" dirty="0" smtClean="0"/>
                <a:t>. G38 124114</a:t>
              </a:r>
              <a:endParaRPr lang="en-GB" sz="1600" i="1" dirty="0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flipV="1">
              <a:off x="5076056" y="1054876"/>
              <a:ext cx="358204" cy="8203"/>
            </a:xfrm>
            <a:prstGeom prst="line">
              <a:avLst/>
            </a:prstGeom>
            <a:solidFill>
              <a:schemeClr val="accent1"/>
            </a:solidFill>
            <a:ln w="69850" cap="flat" cmpd="sng" algn="ctr">
              <a:solidFill>
                <a:srgbClr val="CBF3E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076056" y="1052736"/>
              <a:ext cx="35820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04" y="1232356"/>
            <a:ext cx="6116727" cy="41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6494480" cy="424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431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 meson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72" y="2564904"/>
            <a:ext cx="4869664" cy="4103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5264040"/>
            <a:ext cx="4608512" cy="147732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Average D-meson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:</a:t>
            </a:r>
          </a:p>
          <a:p>
            <a:pPr algn="l"/>
            <a:r>
              <a:rPr lang="en-US" i="1" dirty="0" smtClean="0"/>
              <a:t>–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8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hint of slightly less </a:t>
            </a:r>
          </a:p>
          <a:p>
            <a:pPr algn="l"/>
            <a:r>
              <a:rPr lang="en-US" dirty="0" smtClean="0"/>
              <a:t>suppression than for light hadrons</a:t>
            </a:r>
          </a:p>
          <a:p>
            <a:pPr algn="l"/>
            <a:r>
              <a:rPr lang="en-US" i="1" dirty="0" smtClean="0"/>
              <a:t>–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</a:t>
            </a: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i="1" dirty="0"/>
              <a:t>c</a:t>
            </a:r>
            <a:r>
              <a:rPr lang="en-US" dirty="0"/>
              <a:t> </a:t>
            </a:r>
            <a:r>
              <a:rPr lang="en-US" dirty="0" smtClean="0"/>
              <a:t>both (all) very similar</a:t>
            </a:r>
          </a:p>
          <a:p>
            <a:pPr algn="l"/>
            <a:r>
              <a:rPr lang="en-GB" dirty="0" smtClean="0"/>
              <a:t>no indication of colour charge dependence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1196752"/>
            <a:ext cx="205172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Z.Conesa</a:t>
            </a:r>
            <a:r>
              <a:rPr lang="en-US" sz="1600" dirty="0" smtClean="0"/>
              <a:t> del Valle</a:t>
            </a:r>
          </a:p>
          <a:p>
            <a:pPr algn="l"/>
            <a:r>
              <a:rPr lang="en-US" sz="1600" dirty="0" err="1" smtClean="0"/>
              <a:t>A.Grelli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287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772400" cy="94020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 meson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" y="1124744"/>
            <a:ext cx="4835757" cy="377793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18" y="2852936"/>
            <a:ext cx="4858400" cy="3803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" y="1052736"/>
            <a:ext cx="6494480" cy="4248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18" y="2852936"/>
            <a:ext cx="4858400" cy="3803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0272" y="1196752"/>
            <a:ext cx="205172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Z.Conesa</a:t>
            </a:r>
            <a:r>
              <a:rPr lang="en-US" sz="1600" dirty="0" smtClean="0"/>
              <a:t> del Valle</a:t>
            </a:r>
          </a:p>
          <a:p>
            <a:pPr algn="l"/>
            <a:r>
              <a:rPr lang="en-US" sz="1600" dirty="0" err="1" smtClean="0"/>
              <a:t>D.Caffarri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496" y="5301208"/>
            <a:ext cx="4403770" cy="923330"/>
          </a:xfrm>
          <a:prstGeom prst="rect">
            <a:avLst/>
          </a:prstGeom>
          <a:solidFill>
            <a:schemeClr val="accent5">
              <a:alpha val="51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Non-zero D meson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observed </a:t>
            </a:r>
          </a:p>
          <a:p>
            <a:pPr algn="l"/>
            <a:r>
              <a:rPr lang="en-US" dirty="0" smtClean="0"/>
              <a:t>Comparable to that of light hadrons</a:t>
            </a:r>
          </a:p>
          <a:p>
            <a:pPr algn="l"/>
            <a:r>
              <a:rPr lang="en-US" dirty="0" smtClean="0"/>
              <a:t>Expressed as event-plane dependent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496" y="6237312"/>
            <a:ext cx="4202945" cy="646331"/>
          </a:xfrm>
          <a:prstGeom prst="rect">
            <a:avLst/>
          </a:prstGeom>
          <a:solidFill>
            <a:schemeClr val="accent5">
              <a:alpha val="51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Simultaneous description of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</a:p>
          <a:p>
            <a:pPr algn="l"/>
            <a:r>
              <a:rPr lang="en-US" dirty="0"/>
              <a:t>c</a:t>
            </a:r>
            <a:r>
              <a:rPr lang="en-US" dirty="0" smtClean="0"/>
              <a:t>-quark transport coefficient in medium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une05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6553200" cy="762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fr-FR" sz="3600" smtClean="0">
                <a:solidFill>
                  <a:schemeClr val="tx1"/>
                </a:solidFill>
                <a:latin typeface="Times New Roman" pitchFamily="18" charset="0"/>
              </a:rPr>
              <a:t>The Large Hadron Collider (LHC)</a:t>
            </a:r>
            <a:endParaRPr lang="en-GB" sz="36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52400" y="4179888"/>
            <a:ext cx="5556250" cy="2678112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Design E</a:t>
            </a:r>
            <a:r>
              <a:rPr lang="en-US" sz="2800" baseline="-25000" smtClean="0">
                <a:solidFill>
                  <a:prstClr val="white"/>
                </a:solidFill>
                <a:latin typeface="Times New Roman" pitchFamily="18" charset="0"/>
              </a:rPr>
              <a:t>cm</a:t>
            </a:r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= 14 TeV &amp; 10</a:t>
            </a:r>
            <a:r>
              <a:rPr lang="en-US" sz="2800" baseline="30000" smtClean="0">
                <a:solidFill>
                  <a:prstClr val="white"/>
                </a:solidFill>
                <a:latin typeface="Times New Roman" pitchFamily="18" charset="0"/>
              </a:rPr>
              <a:t>34</a:t>
            </a:r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 cm</a:t>
            </a:r>
            <a:r>
              <a:rPr lang="en-US" sz="2800" baseline="30000" smtClean="0">
                <a:solidFill>
                  <a:prstClr val="white"/>
                </a:solidFill>
                <a:latin typeface="Times New Roman" pitchFamily="18" charset="0"/>
              </a:rPr>
              <a:t>-2</a:t>
            </a:r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 s</a:t>
            </a:r>
            <a:r>
              <a:rPr lang="en-US" sz="2800" baseline="30000" smtClean="0">
                <a:solidFill>
                  <a:prstClr val="white"/>
                </a:solidFill>
                <a:latin typeface="Times New Roman" pitchFamily="18" charset="0"/>
              </a:rPr>
              <a:t>-1</a:t>
            </a:r>
          </a:p>
          <a:p>
            <a:pPr algn="l"/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Several thousand billion protons</a:t>
            </a:r>
          </a:p>
          <a:p>
            <a:pPr algn="l"/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Each with the energy of a fly </a:t>
            </a:r>
          </a:p>
          <a:p>
            <a:pPr algn="l"/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99.9999991% of light speed </a:t>
            </a:r>
          </a:p>
          <a:p>
            <a:pPr algn="l"/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Orbit 27km ring 11 000 times/second</a:t>
            </a:r>
          </a:p>
          <a:p>
            <a:pPr algn="l"/>
            <a:r>
              <a:rPr lang="en-US" sz="2800" smtClean="0">
                <a:solidFill>
                  <a:prstClr val="white"/>
                </a:solidFill>
                <a:latin typeface="Times New Roman" pitchFamily="18" charset="0"/>
              </a:rPr>
              <a:t>A billion collisions a second</a:t>
            </a:r>
            <a:endParaRPr lang="en-GB" sz="28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6030913" y="4851400"/>
            <a:ext cx="3036887" cy="1930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2400" smtClean="0">
                <a:solidFill>
                  <a:srgbClr val="FFFF00"/>
                </a:solidFill>
                <a:latin typeface="Times" pitchFamily="124" charset="0"/>
              </a:rPr>
              <a:t>Primary targets: </a:t>
            </a:r>
          </a:p>
          <a:p>
            <a:pPr algn="l" eaLnBrk="0" hangingPunct="0">
              <a:buFontTx/>
              <a:buChar char="•"/>
            </a:pPr>
            <a:r>
              <a:rPr lang="en-GB" sz="2400" smtClean="0">
                <a:solidFill>
                  <a:srgbClr val="FFFF00"/>
                </a:solidFill>
                <a:latin typeface="Times" pitchFamily="124" charset="0"/>
              </a:rPr>
              <a:t>Origin of mass</a:t>
            </a:r>
          </a:p>
          <a:p>
            <a:pPr algn="l" eaLnBrk="0" hangingPunct="0">
              <a:buFontTx/>
              <a:buChar char="•"/>
            </a:pPr>
            <a:r>
              <a:rPr lang="en-GB" sz="2400" smtClean="0">
                <a:solidFill>
                  <a:srgbClr val="FFFF00"/>
                </a:solidFill>
                <a:latin typeface="Times" pitchFamily="124" charset="0"/>
              </a:rPr>
              <a:t>Nature of Dark Matter</a:t>
            </a:r>
          </a:p>
          <a:p>
            <a:pPr algn="l" eaLnBrk="0" hangingPunct="0">
              <a:buFontTx/>
              <a:buChar char="•"/>
            </a:pPr>
            <a:r>
              <a:rPr lang="en-GB" sz="2400" smtClean="0">
                <a:solidFill>
                  <a:srgbClr val="FFFF00"/>
                </a:solidFill>
                <a:latin typeface="Times" pitchFamily="124" charset="0"/>
              </a:rPr>
              <a:t>Primordial Plasma</a:t>
            </a:r>
          </a:p>
          <a:p>
            <a:pPr algn="l" eaLnBrk="0" hangingPunct="0">
              <a:buFontTx/>
              <a:buChar char="•"/>
            </a:pPr>
            <a:r>
              <a:rPr lang="en-GB" sz="2400" smtClean="0">
                <a:solidFill>
                  <a:srgbClr val="FFFF00"/>
                </a:solidFill>
                <a:latin typeface="Times" pitchFamily="124" charset="0"/>
              </a:rPr>
              <a:t>Matter vs Antimatter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1524000" y="3733800"/>
            <a:ext cx="2979738" cy="3698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CH" smtClean="0">
                <a:solidFill>
                  <a:prstClr val="white"/>
                </a:solidFill>
              </a:rPr>
              <a:t>For proton-proton collisions</a:t>
            </a:r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75350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  <p:bldP spid="134157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8439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centrality dependence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7" name="Picture 2" descr="C:\Users\Enrico\Documents\Work\QM2012\RAA_fw_midy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" y="1340768"/>
            <a:ext cx="4443922" cy="32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72000" y="1340768"/>
            <a:ext cx="4511936" cy="3227485"/>
            <a:chOff x="-774" y="1524000"/>
            <a:chExt cx="5563374" cy="3993244"/>
          </a:xfrm>
        </p:grpSpPr>
        <p:pic>
          <p:nvPicPr>
            <p:cNvPr id="11" name="Picture 2" descr="C:\Users\Roberta\Application Data\SSH\temp\RAA_vs_NPart_PtBins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9"/>
            <a:stretch/>
          </p:blipFill>
          <p:spPr bwMode="auto">
            <a:xfrm>
              <a:off x="-774" y="1524000"/>
              <a:ext cx="5563374" cy="3993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38425" y="2603417"/>
              <a:ext cx="1688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0&lt;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1600" dirty="0" smtClean="0">
                  <a:solidFill>
                    <a:srgbClr val="0000FF"/>
                  </a:solidFill>
                </a:rPr>
                <a:t>&lt;2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GeV</a:t>
              </a:r>
              <a:r>
                <a:rPr lang="en-US" sz="1600" dirty="0" smtClean="0">
                  <a:solidFill>
                    <a:srgbClr val="0000FF"/>
                  </a:solidFill>
                </a:rPr>
                <a:t>/c</a:t>
              </a:r>
            </a:p>
            <a:p>
              <a:endParaRPr lang="en-US" sz="400" dirty="0" smtClean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5&lt;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FF0000"/>
                  </a:solidFill>
                </a:rPr>
                <a:t>T</a:t>
              </a:r>
              <a:r>
                <a:rPr lang="en-US" sz="1600" dirty="0" smtClean="0">
                  <a:solidFill>
                    <a:srgbClr val="FF0000"/>
                  </a:solidFill>
                </a:rPr>
                <a:t>&lt;8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GeV</a:t>
              </a:r>
              <a:r>
                <a:rPr lang="en-US" sz="1600" dirty="0" smtClean="0">
                  <a:solidFill>
                    <a:srgbClr val="FF0000"/>
                  </a:solidFill>
                </a:rPr>
                <a:t>/c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03445" y="2153660"/>
              <a:ext cx="1368703" cy="41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0036" y="4653136"/>
            <a:ext cx="7041736" cy="2031325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suppression measurements both in central and forward regions</a:t>
            </a:r>
          </a:p>
          <a:p>
            <a:pPr algn="l"/>
            <a:r>
              <a:rPr lang="en-US" dirty="0" smtClean="0"/>
              <a:t>– from </a:t>
            </a:r>
            <a:r>
              <a:rPr lang="en-US" i="1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dirty="0" smtClean="0"/>
              <a:t> &gt; 100 suppression independent of centrality</a:t>
            </a:r>
          </a:p>
          <a:p>
            <a:pPr algn="l"/>
            <a:r>
              <a:rPr lang="en-US" dirty="0" smtClean="0"/>
              <a:t>– </a:t>
            </a:r>
            <a:r>
              <a:rPr lang="en-US" dirty="0"/>
              <a:t>in central </a:t>
            </a:r>
            <a:r>
              <a:rPr lang="en-US" dirty="0" smtClean="0"/>
              <a:t>collisions, less suppression than at RHIC </a:t>
            </a:r>
          </a:p>
          <a:p>
            <a:pPr algn="l"/>
            <a:r>
              <a:rPr lang="en-US" dirty="0" smtClean="0"/>
              <a:t>–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(&lt;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) less suppression than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, especially </a:t>
            </a:r>
          </a:p>
          <a:p>
            <a:pPr algn="l"/>
            <a:r>
              <a:rPr lang="en-US" dirty="0" smtClean="0"/>
              <a:t>in more central collisions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Indication of 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regeneration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?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596336" y="5085184"/>
            <a:ext cx="1440160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E.Scomparin</a:t>
            </a:r>
            <a:endParaRPr lang="en-US" sz="1600" dirty="0" smtClean="0"/>
          </a:p>
          <a:p>
            <a:pPr algn="l"/>
            <a:r>
              <a:rPr lang="en-US" sz="1600" dirty="0" err="1" smtClean="0"/>
              <a:t>R.Arnaldi</a:t>
            </a:r>
            <a:endParaRPr lang="en-US" sz="1600" dirty="0" smtClean="0"/>
          </a:p>
          <a:p>
            <a:pPr algn="l"/>
            <a:r>
              <a:rPr lang="en-US" sz="1600" dirty="0" err="1" smtClean="0"/>
              <a:t>I.Ch.Arsene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993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6" y="44624"/>
            <a:ext cx="7772400" cy="81459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vs. centrality and </a:t>
            </a:r>
            <a:r>
              <a:rPr lang="en-US" i="1" cap="none" dirty="0" err="1" smtClean="0"/>
              <a:t>p</a:t>
            </a:r>
            <a:r>
              <a:rPr lang="en-US" cap="none" baseline="-25000" dirty="0" err="1" smtClean="0"/>
              <a:t>T</a:t>
            </a:r>
            <a:r>
              <a:rPr lang="en-US" cap="none" dirty="0" smtClean="0"/>
              <a:t>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908720"/>
            <a:ext cx="4572000" cy="3314700"/>
            <a:chOff x="0" y="1194420"/>
            <a:chExt cx="4572000" cy="33147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94420"/>
              <a:ext cx="4572000" cy="33147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95876" y="3492000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regeneration</a:t>
              </a:r>
              <a:endParaRPr lang="it-IT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6561" y="2636912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55435" y="3152001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primordial</a:t>
              </a:r>
              <a:endParaRPr lang="it-IT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0" y="908720"/>
            <a:ext cx="4572000" cy="3314700"/>
            <a:chOff x="4572000" y="1194420"/>
            <a:chExt cx="4572000" cy="33147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94420"/>
              <a:ext cx="4572000" cy="33147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560571" y="3728065"/>
              <a:ext cx="10438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regeneration</a:t>
              </a:r>
              <a:endParaRPr lang="it-IT" sz="1200" dirty="0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8532440" y="3866565"/>
              <a:ext cx="176115" cy="138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884368" y="3152001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8316416" y="3284984"/>
              <a:ext cx="176115" cy="138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964147" y="3512041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primordial</a:t>
              </a:r>
              <a:endParaRPr lang="it-IT" sz="12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8748464" y="3600000"/>
              <a:ext cx="216024" cy="54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35496" y="3469947"/>
            <a:ext cx="4608512" cy="3343429"/>
            <a:chOff x="35496" y="3901995"/>
            <a:chExt cx="4608512" cy="3343429"/>
          </a:xfrm>
        </p:grpSpPr>
        <p:pic>
          <p:nvPicPr>
            <p:cNvPr id="24" name="Picture 5" descr="C:\Users\Roberta\Application Data\SSH\temp\RAA_vs_PT_Centr_Models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901995"/>
              <a:ext cx="4608512" cy="334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161087" y="5456257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8961" y="5805264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5576" y="6104329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regeneration</a:t>
              </a:r>
              <a:endParaRPr lang="it-IT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9435" y="4941168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0–20%</a:t>
              </a:r>
              <a:endParaRPr lang="it-IT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1560" y="5589240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40–90%</a:t>
              </a:r>
              <a:endParaRPr lang="it-IT" sz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99992" y="4221088"/>
            <a:ext cx="4608512" cy="200054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Comparison to regeneration model:</a:t>
            </a:r>
          </a:p>
          <a:p>
            <a:pPr algn="l"/>
            <a:r>
              <a:rPr lang="en-US" sz="1600" i="1" dirty="0" err="1"/>
              <a:t>X.Zhao</a:t>
            </a:r>
            <a:r>
              <a:rPr lang="en-US" sz="1600" i="1" dirty="0"/>
              <a:t>, </a:t>
            </a:r>
            <a:r>
              <a:rPr lang="en-US" sz="1600" i="1" dirty="0" err="1"/>
              <a:t>R.Rapp</a:t>
            </a:r>
            <a:r>
              <a:rPr lang="en-US" sz="1600" i="1" dirty="0"/>
              <a:t> NPA 859 </a:t>
            </a:r>
            <a:r>
              <a:rPr lang="en-US" sz="1600" i="1" dirty="0" smtClean="0"/>
              <a:t>114</a:t>
            </a:r>
          </a:p>
          <a:p>
            <a:pPr algn="l"/>
            <a:r>
              <a:rPr lang="en-US" dirty="0" smtClean="0"/>
              <a:t>Different suppression pattern at low/high-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algn="l"/>
            <a:r>
              <a:rPr lang="en-US" dirty="0" smtClean="0"/>
              <a:t>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~50% 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from recombination</a:t>
            </a:r>
          </a:p>
          <a:p>
            <a:pPr algn="l"/>
            <a:r>
              <a:rPr lang="en-US" dirty="0" smtClean="0"/>
              <a:t>Fair agreement for different centralities</a:t>
            </a:r>
            <a:endParaRPr lang="en-US" dirty="0"/>
          </a:p>
          <a:p>
            <a:pPr algn="l"/>
            <a:r>
              <a:rPr lang="en-US" dirty="0" smtClean="0"/>
              <a:t>Statistical hadronization model also </a:t>
            </a:r>
          </a:p>
          <a:p>
            <a:pPr algn="l"/>
            <a:r>
              <a:rPr lang="en-US" dirty="0"/>
              <a:t>d</a:t>
            </a:r>
            <a:r>
              <a:rPr lang="en-US" dirty="0" smtClean="0"/>
              <a:t>escribes the data: </a:t>
            </a:r>
            <a:r>
              <a:rPr lang="en-US" sz="1600" i="1" dirty="0" err="1" smtClean="0"/>
              <a:t>P.Braun-Munzinger</a:t>
            </a:r>
            <a:r>
              <a:rPr lang="en-US" sz="1600" i="1" dirty="0" smtClean="0"/>
              <a:t> et al.</a:t>
            </a:r>
            <a:endParaRPr lang="en-GB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12160" y="6330806"/>
            <a:ext cx="3096344" cy="338554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  <a:r>
              <a:rPr lang="en-US" sz="1600" dirty="0" err="1" smtClean="0"/>
              <a:t>E.Scomparin</a:t>
            </a:r>
            <a:r>
              <a:rPr lang="en-US" sz="1600" dirty="0" smtClean="0"/>
              <a:t>, </a:t>
            </a:r>
            <a:r>
              <a:rPr lang="en-US" sz="1600" dirty="0" err="1" smtClean="0"/>
              <a:t>R.Arnaldi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783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38" y="44624"/>
            <a:ext cx="7772400" cy="8996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elliptic flow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80728"/>
            <a:ext cx="4644008" cy="3366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80728"/>
            <a:ext cx="4644009" cy="336690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512" y="4509119"/>
            <a:ext cx="7268336" cy="147732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produced by recombination of  thermalized c-quarks should have </a:t>
            </a:r>
          </a:p>
          <a:p>
            <a:pPr algn="l"/>
            <a:r>
              <a:rPr lang="en-US" dirty="0" smtClean="0"/>
              <a:t>non-zero elliptic flow</a:t>
            </a:r>
          </a:p>
          <a:p>
            <a:pPr algn="l"/>
            <a:r>
              <a:rPr lang="en-US" dirty="0" smtClean="0"/>
              <a:t>– measurements give a hint </a:t>
            </a:r>
            <a:r>
              <a:rPr lang="en-US" dirty="0"/>
              <a:t>for non-zero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algn="l"/>
            <a:r>
              <a:rPr lang="en-US" dirty="0" smtClean="0"/>
              <a:t>– qualitative </a:t>
            </a:r>
            <a:r>
              <a:rPr lang="en-US" dirty="0"/>
              <a:t>agreement with transport </a:t>
            </a:r>
            <a:r>
              <a:rPr lang="en-US" dirty="0" smtClean="0"/>
              <a:t>models, </a:t>
            </a:r>
            <a:r>
              <a:rPr lang="en-US" dirty="0"/>
              <a:t>including </a:t>
            </a:r>
            <a:r>
              <a:rPr lang="en-US" dirty="0" smtClean="0"/>
              <a:t>regeneration</a:t>
            </a:r>
          </a:p>
          <a:p>
            <a:pPr algn="l"/>
            <a:r>
              <a:rPr lang="en-US" dirty="0" smtClean="0"/>
              <a:t>– complementary to </a:t>
            </a:r>
            <a:r>
              <a:rPr lang="en-US" dirty="0"/>
              <a:t>indications obtained from </a:t>
            </a:r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studies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596336" y="5805264"/>
            <a:ext cx="144016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E.Scomparin</a:t>
            </a:r>
            <a:endParaRPr lang="en-US" sz="1600" dirty="0" smtClean="0"/>
          </a:p>
          <a:p>
            <a:pPr algn="l"/>
            <a:r>
              <a:rPr lang="en-US" sz="1600" dirty="0" err="1" smtClean="0"/>
              <a:t>H.Yang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70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562"/>
            <a:ext cx="7772400" cy="955174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Direct photon production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5508104" cy="3838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2830899"/>
            <a:ext cx="5508104" cy="383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224" y="5253007"/>
            <a:ext cx="350117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~20% excess of direct photons</a:t>
            </a:r>
          </a:p>
          <a:p>
            <a:pPr algn="l"/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4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agreement with </a:t>
            </a:r>
            <a:r>
              <a:rPr lang="en-GB" i="1" dirty="0" err="1" smtClean="0"/>
              <a:t>N</a:t>
            </a:r>
            <a:r>
              <a:rPr lang="en-GB" baseline="-25000" dirty="0" err="1" smtClean="0"/>
              <a:t>coll</a:t>
            </a:r>
            <a:r>
              <a:rPr lang="en-GB" dirty="0" smtClean="0"/>
              <a:t>-scaled NLO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543600" y="1268760"/>
            <a:ext cx="3564904" cy="1477328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Exponential fit 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2.2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/>
              <a:t>i</a:t>
            </a:r>
            <a:r>
              <a:rPr lang="en-US" dirty="0" smtClean="0"/>
              <a:t>nv. slope </a:t>
            </a:r>
            <a:r>
              <a:rPr lang="en-US" i="1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= 304±51 MeV</a:t>
            </a:r>
          </a:p>
          <a:p>
            <a:pPr algn="l"/>
            <a:r>
              <a:rPr lang="en-US" dirty="0"/>
              <a:t>f</a:t>
            </a:r>
            <a:r>
              <a:rPr lang="en-US" dirty="0" smtClean="0"/>
              <a:t>or 0–40% </a:t>
            </a:r>
            <a:r>
              <a:rPr lang="en-US" dirty="0" err="1" smtClean="0"/>
              <a:t>Pb</a:t>
            </a:r>
            <a:r>
              <a:rPr lang="en-US" dirty="0" smtClean="0"/>
              <a:t>–</a:t>
            </a:r>
            <a:r>
              <a:rPr lang="en-US" dirty="0" err="1" smtClean="0"/>
              <a:t>Pb</a:t>
            </a:r>
            <a:r>
              <a:rPr lang="en-US" dirty="0" smtClean="0"/>
              <a:t> at √</a:t>
            </a:r>
            <a:r>
              <a:rPr lang="en-US" i="1" dirty="0" smtClean="0"/>
              <a:t>s</a:t>
            </a:r>
            <a:r>
              <a:rPr lang="en-US" dirty="0" smtClean="0"/>
              <a:t> 2.76 </a:t>
            </a:r>
            <a:r>
              <a:rPr lang="en-US" dirty="0" err="1" smtClean="0"/>
              <a:t>TeV</a:t>
            </a:r>
            <a:endParaRPr lang="en-US" dirty="0" smtClean="0"/>
          </a:p>
          <a:p>
            <a:pPr algn="l"/>
            <a:r>
              <a:rPr lang="en-US" dirty="0" smtClean="0"/>
              <a:t>PHENIX: </a:t>
            </a:r>
            <a:r>
              <a:rPr lang="en-US" i="1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 smtClean="0">
                <a:solidFill>
                  <a:srgbClr val="0000FF"/>
                </a:solidFill>
              </a:rPr>
              <a:t>221±19±19 MeV</a:t>
            </a:r>
          </a:p>
          <a:p>
            <a:pPr algn="l"/>
            <a:r>
              <a:rPr lang="en-US" dirty="0"/>
              <a:t>f</a:t>
            </a:r>
            <a:r>
              <a:rPr lang="en-US" dirty="0" smtClean="0"/>
              <a:t>or 0–20% Au–Au at √</a:t>
            </a:r>
            <a:r>
              <a:rPr lang="en-US" i="1" dirty="0" smtClean="0"/>
              <a:t>s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504" y="6474822"/>
            <a:ext cx="1872208" cy="338554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 by </a:t>
            </a:r>
            <a:r>
              <a:rPr lang="en-US" sz="1600" dirty="0" err="1" smtClean="0"/>
              <a:t>M.R.Wilde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 rot="19877946">
            <a:off x="-173434" y="3679246"/>
            <a:ext cx="9533444" cy="369332"/>
          </a:xfrm>
          <a:prstGeom prst="rect">
            <a:avLst/>
          </a:prstGeom>
          <a:solidFill>
            <a:srgbClr val="00FFFF"/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http://www.guinnessworldrecords.com/world-records/10000/highest-man-made-temperature</a:t>
            </a:r>
          </a:p>
        </p:txBody>
      </p:sp>
    </p:spTree>
    <p:extLst>
      <p:ext uri="{BB962C8B-B14F-4D97-AF65-F5344CB8AC3E}">
        <p14:creationId xmlns:p14="http://schemas.microsoft.com/office/powerpoint/2010/main" val="40859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8183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ALICE future plans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052736"/>
            <a:ext cx="7919989" cy="1446550"/>
          </a:xfrm>
          <a:prstGeom prst="rect">
            <a:avLst/>
          </a:prstGeom>
          <a:solidFill>
            <a:schemeClr val="accent5">
              <a:alpha val="25000"/>
            </a:schemeClr>
          </a:solidFill>
          <a:ln w="317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lvl="0" algn="l"/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recision measurement of the QGP parameters at </a:t>
            </a: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= 0</a:t>
            </a:r>
          </a:p>
          <a:p>
            <a:pPr lvl="0" algn="l"/>
            <a:r>
              <a:rPr lang="en-US" sz="2400" dirty="0" smtClean="0">
                <a:solidFill>
                  <a:srgbClr val="FF0000"/>
                </a:solidFill>
              </a:rPr>
              <a:t>to </a:t>
            </a:r>
            <a:r>
              <a:rPr lang="en-US" sz="2400" dirty="0">
                <a:solidFill>
                  <a:srgbClr val="FF0000"/>
                </a:solidFill>
              </a:rPr>
              <a:t>fully exploit scientific potential of the </a:t>
            </a:r>
            <a:r>
              <a:rPr lang="en-US" sz="2400" dirty="0" smtClean="0">
                <a:solidFill>
                  <a:srgbClr val="FF0000"/>
                </a:solidFill>
              </a:rPr>
              <a:t>LHC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– unique in: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arge cross sections for hard probes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dirty="0" smtClean="0">
                <a:solidFill>
                  <a:srgbClr val="FF0000"/>
                </a:solidFill>
              </a:rPr>
              <a:t>igh initial temperature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54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95536" y="2641550"/>
            <a:ext cx="7992888" cy="3539430"/>
            <a:chOff x="395536" y="2641550"/>
            <a:chExt cx="7992888" cy="3539430"/>
          </a:xfrm>
        </p:grpSpPr>
        <p:sp>
          <p:nvSpPr>
            <p:cNvPr id="9" name="TextBox 8"/>
            <p:cNvSpPr txBox="1"/>
            <p:nvPr/>
          </p:nvSpPr>
          <p:spPr>
            <a:xfrm>
              <a:off x="395536" y="2641550"/>
              <a:ext cx="7992888" cy="3539430"/>
            </a:xfrm>
            <a:prstGeom prst="rect">
              <a:avLst/>
            </a:prstGeom>
            <a:solidFill>
              <a:schemeClr val="accent5">
                <a:alpha val="49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</a:rPr>
                <a:t>ain </a:t>
              </a:r>
              <a:r>
                <a:rPr lang="en-US" sz="2000" dirty="0">
                  <a:solidFill>
                    <a:srgbClr val="0000FF"/>
                  </a:solidFill>
                </a:rPr>
                <a:t>physics </a:t>
              </a:r>
              <a:r>
                <a:rPr lang="en-US" sz="2000" dirty="0" smtClean="0">
                  <a:solidFill>
                    <a:srgbClr val="0000FF"/>
                  </a:solidFill>
                </a:rPr>
                <a:t>topics, uniquely accessible with </a:t>
              </a:r>
              <a:r>
                <a:rPr lang="en-US" sz="2000" dirty="0">
                  <a:solidFill>
                    <a:srgbClr val="0000FF"/>
                  </a:solidFill>
                </a:rPr>
                <a:t>the </a:t>
              </a:r>
              <a:r>
                <a:rPr lang="en-US" sz="2000" dirty="0" smtClean="0">
                  <a:solidFill>
                    <a:srgbClr val="0000FF"/>
                  </a:solidFill>
                </a:rPr>
                <a:t>ALICE </a:t>
              </a:r>
              <a:r>
                <a:rPr lang="en-US" sz="2000" dirty="0">
                  <a:solidFill>
                    <a:srgbClr val="0000FF"/>
                  </a:solidFill>
                </a:rPr>
                <a:t>detector</a:t>
              </a:r>
              <a:r>
                <a:rPr lang="en-US" sz="2000" dirty="0" smtClean="0">
                  <a:solidFill>
                    <a:srgbClr val="0000FF"/>
                  </a:solidFill>
                </a:rPr>
                <a:t>:</a:t>
              </a:r>
            </a:p>
            <a:p>
              <a:pPr marL="457200" indent="-457200" algn="l">
                <a:buFont typeface="Arial" pitchFamily="34" charset="0"/>
                <a:buChar char="•"/>
              </a:pPr>
              <a:endParaRPr lang="en-US" sz="2000" dirty="0">
                <a:solidFill>
                  <a:srgbClr val="0000FF"/>
                </a:solidFill>
              </a:endParaRPr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/>
                <a:t>m</a:t>
              </a:r>
              <a:r>
                <a:rPr lang="en-US" sz="2000" dirty="0" smtClean="0"/>
                <a:t>easurement </a:t>
              </a:r>
              <a:r>
                <a:rPr lang="en-US" sz="2000" dirty="0"/>
                <a:t>of heavy-</a:t>
              </a:r>
              <a:r>
                <a:rPr lang="en-US" sz="2000" dirty="0" err="1"/>
                <a:t>flavour</a:t>
              </a:r>
              <a:r>
                <a:rPr lang="en-US" sz="2000" dirty="0"/>
                <a:t> transport </a:t>
              </a:r>
              <a:r>
                <a:rPr lang="en-US" sz="2000" dirty="0" smtClean="0"/>
                <a:t>parameters:</a:t>
              </a:r>
              <a:endParaRPr lang="en-US" sz="2400" dirty="0" smtClean="0"/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study of QGP properties via transport coefficients (</a:t>
              </a:r>
              <a:r>
                <a:rPr lang="en-US" dirty="0" smtClean="0">
                  <a:solidFill>
                    <a:srgbClr val="0000FF"/>
                  </a:solidFill>
                  <a:latin typeface="Symbol" pitchFamily="18" charset="2"/>
                </a:rPr>
                <a:t>h</a:t>
              </a:r>
              <a:r>
                <a:rPr lang="en-US" dirty="0" smtClean="0">
                  <a:solidFill>
                    <a:srgbClr val="0000FF"/>
                  </a:solidFill>
                </a:rPr>
                <a:t>/</a:t>
              </a:r>
              <a:r>
                <a:rPr lang="en-US" i="1" dirty="0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, </a:t>
              </a:r>
              <a:r>
                <a:rPr lang="en-US" i="1" dirty="0" smtClean="0">
                  <a:solidFill>
                    <a:srgbClr val="0000FF"/>
                  </a:solidFill>
                </a:rPr>
                <a:t>q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endParaRPr lang="en-US" dirty="0" smtClean="0"/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 smtClean="0"/>
                <a:t>measurement </a:t>
              </a:r>
              <a:r>
                <a:rPr lang="en-US" sz="2000" dirty="0"/>
                <a:t>of low-mass and </a:t>
              </a:r>
              <a:r>
                <a:rPr lang="en-US" sz="2000" dirty="0" smtClean="0"/>
                <a:t>low-</a:t>
              </a:r>
              <a:r>
                <a:rPr lang="en-US" sz="2000" i="1" dirty="0" err="1" smtClean="0"/>
                <a:t>p</a:t>
              </a:r>
              <a:r>
                <a:rPr lang="en-US" sz="2000" baseline="-25000" dirty="0" err="1"/>
                <a:t>T</a:t>
              </a:r>
              <a:r>
                <a:rPr lang="en-US" sz="2000" dirty="0" smtClean="0"/>
                <a:t> di-leptons </a:t>
              </a:r>
              <a:endParaRPr lang="en-US" sz="2000" baseline="30000" dirty="0" smtClean="0"/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tudy of chiral </a:t>
              </a:r>
              <a:r>
                <a:rPr lang="en-US" dirty="0">
                  <a:solidFill>
                    <a:srgbClr val="0000FF"/>
                  </a:solidFill>
                </a:rPr>
                <a:t>symmetry </a:t>
              </a:r>
              <a:r>
                <a:rPr lang="en-US" dirty="0" smtClean="0">
                  <a:solidFill>
                    <a:srgbClr val="0000FF"/>
                  </a:solidFill>
                </a:rPr>
                <a:t>restoration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space-time evolution and equation of state </a:t>
              </a:r>
              <a:r>
                <a:rPr lang="en-US" dirty="0">
                  <a:solidFill>
                    <a:srgbClr val="0000FF"/>
                  </a:solidFill>
                </a:rPr>
                <a:t>of the </a:t>
              </a:r>
              <a:r>
                <a:rPr lang="en-US" dirty="0" smtClean="0">
                  <a:solidFill>
                    <a:srgbClr val="0000FF"/>
                  </a:solidFill>
                </a:rPr>
                <a:t>QGP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endParaRPr lang="en-US" dirty="0" smtClean="0">
                <a:solidFill>
                  <a:srgbClr val="0000FF"/>
                </a:solidFill>
              </a:endParaRPr>
            </a:p>
            <a:p>
              <a:pPr marL="800100" lvl="1" indent="-342900" algn="l">
                <a:buFont typeface="Arial" pitchFamily="34" charset="0"/>
                <a:buChar char="•"/>
              </a:pPr>
              <a:r>
                <a:rPr lang="en-US" sz="2000" dirty="0" smtClean="0"/>
                <a:t>J/</a:t>
              </a:r>
              <a:r>
                <a:rPr lang="en-US" sz="2000" dirty="0" smtClean="0">
                  <a:latin typeface="Symbol" pitchFamily="18" charset="2"/>
                </a:rPr>
                <a:t>y</a:t>
              </a:r>
              <a:r>
                <a:rPr lang="en-US" sz="2000" dirty="0" smtClean="0"/>
                <a:t> </a:t>
              </a:r>
              <a:r>
                <a:rPr lang="en-US" sz="2000" dirty="0"/>
                <a:t>, </a:t>
              </a:r>
              <a:r>
                <a:rPr lang="en-US" sz="2000" dirty="0">
                  <a:latin typeface="Symbol" pitchFamily="18" charset="2"/>
                </a:rPr>
                <a:t>y</a:t>
              </a:r>
              <a:r>
                <a:rPr lang="en-US" sz="2000" dirty="0"/>
                <a:t>’, and </a:t>
              </a:r>
              <a:r>
                <a:rPr lang="en-US" sz="2000" dirty="0">
                  <a:latin typeface="Symbol" pitchFamily="18" charset="2"/>
                </a:rPr>
                <a:t>c</a:t>
              </a:r>
              <a:r>
                <a:rPr lang="en-US" sz="2000" baseline="-25000" dirty="0"/>
                <a:t>c</a:t>
              </a:r>
              <a:r>
                <a:rPr lang="en-US" sz="2000" dirty="0"/>
                <a:t> states down to </a:t>
              </a:r>
              <a:r>
                <a:rPr lang="en-US" sz="2000" dirty="0" smtClean="0"/>
                <a:t>zero </a:t>
              </a:r>
              <a:r>
                <a:rPr lang="en-US" sz="2000" i="1" dirty="0" err="1" smtClean="0"/>
                <a:t>p</a:t>
              </a:r>
              <a:r>
                <a:rPr lang="en-US" sz="2000" baseline="-25000" dirty="0" err="1" smtClean="0"/>
                <a:t>T</a:t>
              </a:r>
              <a:r>
                <a:rPr lang="en-US" sz="2000" dirty="0" smtClean="0"/>
                <a:t> in wide rapidity range</a:t>
              </a:r>
              <a:endParaRPr lang="en-US" sz="2000" dirty="0"/>
            </a:p>
            <a:p>
              <a:pPr marL="1257300" lvl="2" indent="-3429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  statistical </a:t>
              </a:r>
              <a:r>
                <a:rPr lang="en-US" dirty="0">
                  <a:solidFill>
                    <a:srgbClr val="0000FF"/>
                  </a:solidFill>
                </a:rPr>
                <a:t>hadronization </a:t>
              </a:r>
              <a:r>
                <a:rPr lang="en-US" dirty="0" smtClean="0">
                  <a:solidFill>
                    <a:srgbClr val="0000FF"/>
                  </a:solidFill>
                </a:rPr>
                <a:t>versus </a:t>
              </a:r>
              <a:r>
                <a:rPr lang="en-US" dirty="0">
                  <a:solidFill>
                    <a:srgbClr val="0000FF"/>
                  </a:solidFill>
                </a:rPr>
                <a:t>dissociation/recombination</a:t>
              </a:r>
            </a:p>
            <a:p>
              <a:pPr marL="914400" lvl="1" indent="-457200" algn="l">
                <a:buFont typeface="Arial" pitchFamily="34" charset="0"/>
                <a:buChar char="•"/>
              </a:pP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40157" y="3527902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ˆ</a:t>
              </a:r>
              <a:endParaRPr lang="en-GB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7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ALICE </a:t>
            </a:r>
            <a:r>
              <a:rPr lang="en-US" dirty="0" err="1" smtClean="0"/>
              <a:t>dielectrons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56682"/>
            <a:ext cx="416011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nclusive </a:t>
            </a:r>
            <a:r>
              <a:rPr lang="en-US" sz="2000" dirty="0" err="1" smtClean="0">
                <a:solidFill>
                  <a:srgbClr val="000000"/>
                </a:solidFill>
              </a:rPr>
              <a:t>dielectron</a:t>
            </a:r>
            <a:r>
              <a:rPr lang="en-US" sz="2000" dirty="0" smtClean="0">
                <a:solidFill>
                  <a:srgbClr val="000000"/>
                </a:solidFill>
              </a:rPr>
              <a:t> invariant mass 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156682"/>
            <a:ext cx="3215945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… excess after subtraction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93296"/>
            <a:ext cx="7771679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new ITS and high-rate upgrade, with “tight” impact parameter cut…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82080"/>
            <a:ext cx="87820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5 September 2012  ALICE Ugrade LoI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5" name="Rectangle 5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Physics at LHC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23/05/2006 Physics Programme of ALICE Experiment  K.Safarik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6A799-259B-48FA-B7A4-F62CA2262B75}" type="slidenum">
              <a:rPr lang="en-US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40642" name="Picture 2" descr="physicsatLHC"/>
          <p:cNvPicPr>
            <a:picLocks noChangeAspect="1" noChangeArrowheads="1"/>
          </p:cNvPicPr>
          <p:nvPr/>
        </p:nvPicPr>
        <p:blipFill>
          <a:blip r:embed="rId2" cstate="print"/>
          <a:srcRect t="37199" r="-1543" b="38495"/>
          <a:stretch>
            <a:fillRect/>
          </a:stretch>
        </p:blipFill>
        <p:spPr bwMode="auto">
          <a:xfrm>
            <a:off x="0" y="4570413"/>
            <a:ext cx="5759450" cy="1997075"/>
          </a:xfrm>
          <a:prstGeom prst="rect">
            <a:avLst/>
          </a:prstGeom>
          <a:noFill/>
        </p:spPr>
      </p:pic>
      <p:pic>
        <p:nvPicPr>
          <p:cNvPr id="240644" name="Picture 4" descr="physicsatLHC"/>
          <p:cNvPicPr>
            <a:picLocks noChangeAspect="1" noChangeArrowheads="1"/>
          </p:cNvPicPr>
          <p:nvPr/>
        </p:nvPicPr>
        <p:blipFill>
          <a:blip r:embed="rId2" cstate="print"/>
          <a:srcRect l="9357" t="60417" r="13078"/>
          <a:stretch>
            <a:fillRect/>
          </a:stretch>
        </p:blipFill>
        <p:spPr bwMode="auto">
          <a:xfrm>
            <a:off x="5472113" y="2690813"/>
            <a:ext cx="3671887" cy="2714625"/>
          </a:xfrm>
          <a:prstGeom prst="rect">
            <a:avLst/>
          </a:prstGeom>
          <a:noFill/>
        </p:spPr>
      </p:pic>
      <p:pic>
        <p:nvPicPr>
          <p:cNvPr id="240643" name="Picture 3" descr="physicsatLHC"/>
          <p:cNvPicPr>
            <a:picLocks noChangeAspect="1" noChangeArrowheads="1"/>
          </p:cNvPicPr>
          <p:nvPr/>
        </p:nvPicPr>
        <p:blipFill>
          <a:blip r:embed="rId2" cstate="print"/>
          <a:srcRect t="7884" b="62361"/>
          <a:stretch>
            <a:fillRect/>
          </a:stretch>
        </p:blipFill>
        <p:spPr bwMode="auto">
          <a:xfrm>
            <a:off x="0" y="1166813"/>
            <a:ext cx="5656263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7032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 eaLnBrk="0" hangingPunct="0"/>
            <a:r>
              <a:rPr lang="en-US" sz="800">
                <a:solidFill>
                  <a:schemeClr val="bg2"/>
                </a:solidFill>
              </a:rPr>
              <a:t>PLC 20J. Schukraft</a:t>
            </a:r>
          </a:p>
        </p:txBody>
      </p:sp>
      <p:sp>
        <p:nvSpPr>
          <p:cNvPr id="40963" name="Slide Number Placeholder 2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l" eaLnBrk="0" hangingPunct="0"/>
            <a:fld id="{22067430-C83C-454D-B53F-4DBA9AEAFA67}" type="slidenum">
              <a:rPr lang="en-US" sz="1000">
                <a:latin typeface="Times New Roman" pitchFamily="18" charset="0"/>
              </a:rPr>
              <a:pPr algn="l" eaLnBrk="0" hangingPunct="0"/>
              <a:t>57</a:t>
            </a:fld>
            <a:endParaRPr lang="en-US" sz="1000">
              <a:latin typeface="Times New Roman" pitchFamily="18" charset="0"/>
            </a:endParaRPr>
          </a:p>
        </p:txBody>
      </p:sp>
      <p:pic>
        <p:nvPicPr>
          <p:cNvPr id="797698" name="Picture 2" descr="R17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3421063"/>
            <a:ext cx="501650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7699" name="Picture 3" descr="lemoy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788" y="5300663"/>
            <a:ext cx="12065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701" name="Rectangle 5"/>
          <p:cNvSpPr>
            <a:spLocks noGrp="1" noChangeArrowheads="1"/>
          </p:cNvSpPr>
          <p:nvPr>
            <p:ph type="title"/>
          </p:nvPr>
        </p:nvSpPr>
        <p:spPr/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Zhrnutie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7703" name="Rectangle 7"/>
          <p:cNvSpPr>
            <a:spLocks noGrp="1" noChangeArrowheads="1"/>
          </p:cNvSpPr>
          <p:nvPr>
            <p:ph idx="1"/>
          </p:nvPr>
        </p:nvSpPr>
        <p:spPr>
          <a:xfrm>
            <a:off x="376327" y="908719"/>
            <a:ext cx="8382000" cy="2512343"/>
          </a:xfrm>
          <a:solidFill>
            <a:srgbClr val="99CCFF">
              <a:alpha val="49019"/>
            </a:srgbClr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tabLst>
                <a:tab pos="1614488" algn="l"/>
              </a:tabLst>
            </a:pPr>
            <a:r>
              <a:rPr lang="en-US" dirty="0" smtClean="0"/>
              <a:t> </a:t>
            </a:r>
            <a:r>
              <a:rPr lang="en-US" sz="1800" dirty="0" smtClean="0"/>
              <a:t>LHC a </a:t>
            </a:r>
            <a:r>
              <a:rPr lang="en-US" sz="1800" dirty="0" err="1" smtClean="0"/>
              <a:t>vsetky</a:t>
            </a:r>
            <a:r>
              <a:rPr lang="en-US" sz="1800" dirty="0" smtClean="0"/>
              <a:t> </a:t>
            </a:r>
            <a:r>
              <a:rPr lang="en-US" sz="1800" dirty="0" err="1" smtClean="0"/>
              <a:t>experimenty</a:t>
            </a:r>
            <a:r>
              <a:rPr lang="en-US" sz="1800" dirty="0" smtClean="0"/>
              <a:t> </a:t>
            </a:r>
            <a:r>
              <a:rPr lang="en-US" sz="1800" dirty="0" err="1" smtClean="0"/>
              <a:t>pracuju</a:t>
            </a:r>
            <a:r>
              <a:rPr lang="en-US" sz="1800" dirty="0" smtClean="0"/>
              <a:t> tri </a:t>
            </a:r>
            <a:r>
              <a:rPr lang="en-US" sz="1800" dirty="0" err="1" smtClean="0"/>
              <a:t>roky</a:t>
            </a:r>
            <a:r>
              <a:rPr lang="en-US" sz="1800" dirty="0" smtClean="0"/>
              <a:t> </a:t>
            </a:r>
            <a:r>
              <a:rPr lang="en-US" sz="1800" dirty="0" err="1" smtClean="0"/>
              <a:t>perfektne</a:t>
            </a:r>
            <a:endParaRPr lang="en-US" sz="1400" dirty="0" smtClean="0"/>
          </a:p>
          <a:p>
            <a:pPr marL="193675" lvl="1" indent="-3175" eaLnBrk="1" hangingPunct="1">
              <a:tabLst>
                <a:tab pos="1614488" algn="l"/>
              </a:tabLst>
            </a:pPr>
            <a:r>
              <a:rPr lang="en-US" sz="1600" dirty="0" smtClean="0"/>
              <a:t> </a:t>
            </a:r>
            <a:r>
              <a:rPr lang="en-US" sz="1600" dirty="0" err="1" smtClean="0"/>
              <a:t>intezity</a:t>
            </a:r>
            <a:r>
              <a:rPr lang="en-US" sz="1600" dirty="0" smtClean="0"/>
              <a:t> </a:t>
            </a:r>
            <a:r>
              <a:rPr lang="en-US" sz="1600" dirty="0" err="1" smtClean="0"/>
              <a:t>zvazkov</a:t>
            </a:r>
            <a:r>
              <a:rPr lang="en-US" sz="1600" dirty="0" smtClean="0"/>
              <a:t> a </a:t>
            </a:r>
            <a:r>
              <a:rPr lang="en-US" sz="1600" dirty="0" err="1" smtClean="0"/>
              <a:t>mnozstvo</a:t>
            </a:r>
            <a:r>
              <a:rPr lang="en-US" sz="1600" dirty="0" smtClean="0"/>
              <a:t> </a:t>
            </a:r>
            <a:r>
              <a:rPr lang="en-US" sz="1600" dirty="0" err="1" smtClean="0"/>
              <a:t>zaznamenanych</a:t>
            </a:r>
            <a:r>
              <a:rPr lang="en-US" sz="1600" dirty="0" smtClean="0"/>
              <a:t> </a:t>
            </a:r>
            <a:r>
              <a:rPr lang="en-US" sz="1600" dirty="0" err="1" smtClean="0"/>
              <a:t>zrazok</a:t>
            </a:r>
            <a:r>
              <a:rPr lang="en-US" sz="1600" dirty="0" smtClean="0"/>
              <a:t> </a:t>
            </a:r>
            <a:r>
              <a:rPr lang="en-US" sz="1600" dirty="0" err="1" smtClean="0"/>
              <a:t>ovela</a:t>
            </a:r>
            <a:r>
              <a:rPr lang="en-US" sz="1600" dirty="0" smtClean="0"/>
              <a:t> </a:t>
            </a:r>
            <a:r>
              <a:rPr lang="en-US" sz="1600" dirty="0" err="1" smtClean="0"/>
              <a:t>nad</a:t>
            </a:r>
            <a:r>
              <a:rPr lang="en-US" sz="1600" dirty="0" smtClean="0"/>
              <a:t> </a:t>
            </a:r>
            <a:r>
              <a:rPr lang="en-US" sz="1600" dirty="0" err="1" smtClean="0"/>
              <a:t>ocakavanie</a:t>
            </a:r>
            <a:endParaRPr lang="en-US" sz="1600" dirty="0" smtClean="0">
              <a:solidFill>
                <a:srgbClr val="FF00FF"/>
              </a:solidFill>
            </a:endParaRPr>
          </a:p>
          <a:p>
            <a:pPr marL="193675" lvl="1" indent="-3175" eaLnBrk="1" hangingPunct="1">
              <a:tabLst>
                <a:tab pos="1614488" algn="l"/>
              </a:tabLst>
            </a:pPr>
            <a:r>
              <a:rPr lang="en-US" sz="1600" dirty="0" smtClean="0"/>
              <a:t> </a:t>
            </a:r>
            <a:r>
              <a:rPr lang="en-US" sz="1600" dirty="0" err="1" smtClean="0"/>
              <a:t>prve</a:t>
            </a:r>
            <a:r>
              <a:rPr lang="en-US" sz="1600" dirty="0" smtClean="0"/>
              <a:t> </a:t>
            </a:r>
            <a:r>
              <a:rPr lang="en-US" sz="1600" dirty="0" err="1" smtClean="0"/>
              <a:t>fyzikalne</a:t>
            </a:r>
            <a:r>
              <a:rPr lang="en-US" sz="1600" dirty="0" smtClean="0"/>
              <a:t> </a:t>
            </a:r>
            <a:r>
              <a:rPr lang="en-US" sz="1600" dirty="0" err="1" smtClean="0"/>
              <a:t>vysledky</a:t>
            </a:r>
            <a:r>
              <a:rPr lang="en-US" sz="1600" dirty="0" smtClean="0"/>
              <a:t> </a:t>
            </a:r>
            <a:r>
              <a:rPr lang="en-US" sz="1600" dirty="0" err="1" smtClean="0"/>
              <a:t>publikovane</a:t>
            </a:r>
            <a:endParaRPr lang="en-US" sz="1600" dirty="0" smtClean="0"/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 smtClean="0"/>
              <a:t>presne</a:t>
            </a:r>
            <a:r>
              <a:rPr lang="en-US" dirty="0" smtClean="0"/>
              <a:t> </a:t>
            </a:r>
            <a:r>
              <a:rPr lang="en-US" dirty="0" err="1" smtClean="0"/>
              <a:t>potvrdenie</a:t>
            </a:r>
            <a:r>
              <a:rPr lang="en-US" dirty="0" smtClean="0"/>
              <a:t> </a:t>
            </a:r>
            <a:r>
              <a:rPr lang="en-US" dirty="0" err="1" smtClean="0"/>
              <a:t>stadartneho</a:t>
            </a:r>
            <a:r>
              <a:rPr lang="en-US" dirty="0" smtClean="0"/>
              <a:t> </a:t>
            </a:r>
            <a:r>
              <a:rPr lang="en-US" dirty="0" err="1" smtClean="0"/>
              <a:t>modelu</a:t>
            </a:r>
            <a:r>
              <a:rPr lang="en-US" sz="1600" dirty="0" smtClean="0"/>
              <a:t> </a:t>
            </a:r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 smtClean="0"/>
              <a:t>Higgsov</a:t>
            </a:r>
            <a:r>
              <a:rPr lang="en-US" dirty="0" smtClean="0"/>
              <a:t> </a:t>
            </a:r>
            <a:r>
              <a:rPr lang="en-US" dirty="0" err="1" smtClean="0"/>
              <a:t>bozon</a:t>
            </a:r>
            <a:r>
              <a:rPr lang="en-US" dirty="0" smtClean="0"/>
              <a:t> </a:t>
            </a:r>
            <a:r>
              <a:rPr lang="en-US" dirty="0" err="1" smtClean="0"/>
              <a:t>najdeny</a:t>
            </a:r>
            <a:r>
              <a:rPr lang="en-US" dirty="0" smtClean="0"/>
              <a:t> – </a:t>
            </a:r>
            <a:r>
              <a:rPr lang="en-US" dirty="0" err="1" smtClean="0"/>
              <a:t>podla</a:t>
            </a:r>
            <a:r>
              <a:rPr lang="en-US" dirty="0" smtClean="0"/>
              <a:t> </a:t>
            </a:r>
            <a:r>
              <a:rPr lang="en-US" dirty="0" err="1" smtClean="0"/>
              <a:t>predpovedi</a:t>
            </a:r>
            <a:r>
              <a:rPr lang="en-US" dirty="0"/>
              <a:t> </a:t>
            </a:r>
            <a:r>
              <a:rPr lang="en-US" dirty="0" err="1" smtClean="0"/>
              <a:t>hmotnost</a:t>
            </a:r>
            <a:r>
              <a:rPr lang="en-US" dirty="0" smtClean="0"/>
              <a:t> ~ 125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 smtClean="0"/>
              <a:t>f</a:t>
            </a:r>
            <a:r>
              <a:rPr lang="en-US" sz="1600" dirty="0" err="1" smtClean="0"/>
              <a:t>luktacie</a:t>
            </a:r>
            <a:r>
              <a:rPr lang="en-US" sz="1600" dirty="0" smtClean="0"/>
              <a:t> v </a:t>
            </a:r>
            <a:r>
              <a:rPr lang="en-US" sz="1600" dirty="0" err="1" smtClean="0"/>
              <a:t>pociatocnom</a:t>
            </a:r>
            <a:r>
              <a:rPr lang="en-US" sz="1600" dirty="0" smtClean="0"/>
              <a:t> stave v </a:t>
            </a:r>
            <a:r>
              <a:rPr lang="en-US" sz="1600" dirty="0" err="1" smtClean="0"/>
              <a:t>zrazkach</a:t>
            </a:r>
            <a:r>
              <a:rPr lang="en-US" sz="1600" dirty="0" smtClean="0"/>
              <a:t> </a:t>
            </a:r>
            <a:r>
              <a:rPr lang="en-US" sz="1600" dirty="0" err="1" smtClean="0"/>
              <a:t>tazkych</a:t>
            </a:r>
            <a:r>
              <a:rPr lang="en-US" sz="1600" dirty="0" smtClean="0"/>
              <a:t> </a:t>
            </a:r>
            <a:r>
              <a:rPr lang="en-US" sz="1600" dirty="0" err="1" smtClean="0"/>
              <a:t>ionov</a:t>
            </a:r>
            <a:endParaRPr lang="en-US" sz="1600" dirty="0" smtClean="0"/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/>
              <a:t>d</a:t>
            </a:r>
            <a:r>
              <a:rPr lang="en-US" dirty="0" err="1" smtClean="0"/>
              <a:t>osiahnuta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v </a:t>
            </a:r>
            <a:r>
              <a:rPr lang="en-US" dirty="0" err="1" smtClean="0"/>
              <a:t>zrazkach</a:t>
            </a:r>
            <a:r>
              <a:rPr lang="en-US" dirty="0" smtClean="0"/>
              <a:t> </a:t>
            </a:r>
            <a:r>
              <a:rPr lang="en-US" dirty="0" err="1" smtClean="0"/>
              <a:t>tazkych</a:t>
            </a:r>
            <a:r>
              <a:rPr lang="en-US" dirty="0" smtClean="0"/>
              <a:t> </a:t>
            </a:r>
            <a:r>
              <a:rPr lang="en-US" dirty="0" err="1" smtClean="0"/>
              <a:t>ionov</a:t>
            </a:r>
            <a:r>
              <a:rPr lang="en-US" dirty="0" smtClean="0"/>
              <a:t> ~ 300 MeV</a:t>
            </a:r>
            <a:endParaRPr lang="en-US" sz="1600" dirty="0" smtClean="0"/>
          </a:p>
          <a:p>
            <a:pPr marL="0" indent="0" eaLnBrk="1" hangingPunct="1">
              <a:tabLst>
                <a:tab pos="1614488" algn="l"/>
              </a:tabLst>
            </a:pPr>
            <a:r>
              <a:rPr lang="en-US" sz="1800" dirty="0" smtClean="0"/>
              <a:t> Looking forward to explore the ‘terra incognita’ at LHC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June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Od velkeho tresku k LHC - stvorenie Vesmiru v laboratoriu</a:t>
            </a:r>
            <a:endParaRPr lang="en-US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7B54-76A3-4DF2-BB8C-6E001ADD489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872955" y="6279703"/>
            <a:ext cx="2347117" cy="461665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Hic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</a:rPr>
              <a:t>sunt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 Leones </a:t>
            </a:r>
            <a:r>
              <a:rPr lang="en-US" sz="2400" dirty="0"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09192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9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9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9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919191"/>
                </a:solidFill>
              </a:rPr>
              <a:t>16//03/2008 Starting Physic with ALICE K.Safarik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F4A9B4-2E78-44F9-870E-75D9B43E0F74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Slide Number Placeholder 5"/>
          <p:cNvSpPr txBox="1">
            <a:spLocks noGrp="1"/>
          </p:cNvSpPr>
          <p:nvPr/>
        </p:nvSpPr>
        <p:spPr bwMode="auto">
          <a:xfrm>
            <a:off x="6588125" y="6524625"/>
            <a:ext cx="213360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934DD1F7-047A-4648-A909-1DA4E697BF22}" type="slidenum"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eaLnBrk="0" hangingPunct="0"/>
              <a:t>6</a:t>
            </a:fld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 anchorCtr="1"/>
          <a:lstStyle/>
          <a:p>
            <a:endParaRPr lang="en-GB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endParaRPr lang="en-GB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809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590800" y="2819400"/>
            <a:ext cx="1168400" cy="2262188"/>
            <a:chOff x="1632" y="1791"/>
            <a:chExt cx="736" cy="1425"/>
          </a:xfrm>
        </p:grpSpPr>
        <p:sp>
          <p:nvSpPr>
            <p:cNvPr id="980999" name="Line 13"/>
            <p:cNvSpPr>
              <a:spLocks noChangeShapeType="1"/>
            </p:cNvSpPr>
            <p:nvPr/>
          </p:nvSpPr>
          <p:spPr bwMode="auto">
            <a:xfrm flipH="1">
              <a:off x="1632" y="2016"/>
              <a:ext cx="432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919191"/>
                </a:solidFill>
                <a:latin typeface="Times New Roman" pitchFamily="18" charset="0"/>
              </a:endParaRPr>
            </a:p>
          </p:txBody>
        </p:sp>
        <p:sp>
          <p:nvSpPr>
            <p:cNvPr id="981000" name="Text Box 16"/>
            <p:cNvSpPr txBox="1">
              <a:spLocks noChangeArrowheads="1"/>
            </p:cNvSpPr>
            <p:nvPr/>
          </p:nvSpPr>
          <p:spPr bwMode="auto">
            <a:xfrm>
              <a:off x="1766" y="1791"/>
              <a:ext cx="602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000" b="1" dirty="0">
                  <a:solidFill>
                    <a:srgbClr val="000000"/>
                  </a:solidFill>
                  <a:latin typeface="Helvetica" pitchFamily="34" charset="0"/>
                </a:rPr>
                <a:t>ALICE</a:t>
              </a:r>
              <a:endParaRPr lang="en-GB" sz="2000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657600" y="4098925"/>
            <a:ext cx="2362200" cy="1006475"/>
            <a:chOff x="2256" y="2534"/>
            <a:chExt cx="1488" cy="634"/>
          </a:xfrm>
        </p:grpSpPr>
        <p:sp>
          <p:nvSpPr>
            <p:cNvPr id="981002" name="Text Box 25"/>
            <p:cNvSpPr txBox="1">
              <a:spLocks noChangeArrowheads="1"/>
            </p:cNvSpPr>
            <p:nvPr/>
          </p:nvSpPr>
          <p:spPr bwMode="auto">
            <a:xfrm>
              <a:off x="2256" y="2534"/>
              <a:ext cx="649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000" b="1">
                  <a:solidFill>
                    <a:srgbClr val="000000"/>
                  </a:solidFill>
                  <a:latin typeface="Helvetica" pitchFamily="34" charset="0"/>
                </a:rPr>
                <a:t>ATLAS</a:t>
              </a:r>
              <a:endParaRPr lang="en-GB" sz="20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981003" name="Line 27"/>
            <p:cNvSpPr>
              <a:spLocks noChangeShapeType="1"/>
            </p:cNvSpPr>
            <p:nvPr/>
          </p:nvSpPr>
          <p:spPr bwMode="auto">
            <a:xfrm>
              <a:off x="2832" y="2736"/>
              <a:ext cx="912" cy="43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91919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3733800" y="152400"/>
            <a:ext cx="962025" cy="1828800"/>
            <a:chOff x="2448" y="0"/>
            <a:chExt cx="606" cy="1152"/>
          </a:xfrm>
        </p:grpSpPr>
        <p:sp>
          <p:nvSpPr>
            <p:cNvPr id="981005" name="Line 31"/>
            <p:cNvSpPr>
              <a:spLocks noChangeShapeType="1"/>
            </p:cNvSpPr>
            <p:nvPr/>
          </p:nvSpPr>
          <p:spPr bwMode="auto">
            <a:xfrm flipH="1">
              <a:off x="2448" y="225"/>
              <a:ext cx="432" cy="92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919191"/>
                </a:solidFill>
                <a:latin typeface="Times New Roman" pitchFamily="18" charset="0"/>
              </a:endParaRPr>
            </a:p>
          </p:txBody>
        </p:sp>
        <p:sp>
          <p:nvSpPr>
            <p:cNvPr id="981006" name="Text Box 32"/>
            <p:cNvSpPr txBox="1">
              <a:spLocks noChangeArrowheads="1"/>
            </p:cNvSpPr>
            <p:nvPr/>
          </p:nvSpPr>
          <p:spPr bwMode="auto">
            <a:xfrm>
              <a:off x="2582" y="0"/>
              <a:ext cx="472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000" b="1">
                  <a:solidFill>
                    <a:srgbClr val="000000"/>
                  </a:solidFill>
                  <a:latin typeface="Helvetica" pitchFamily="34" charset="0"/>
                </a:rPr>
                <a:t>CMS</a:t>
              </a:r>
              <a:endParaRPr lang="en-GB" sz="20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629400" y="1905000"/>
            <a:ext cx="1295400" cy="1752600"/>
            <a:chOff x="4080" y="1104"/>
            <a:chExt cx="816" cy="1104"/>
          </a:xfrm>
        </p:grpSpPr>
        <p:sp>
          <p:nvSpPr>
            <p:cNvPr id="981008" name="Line 35"/>
            <p:cNvSpPr>
              <a:spLocks noChangeShapeType="1"/>
            </p:cNvSpPr>
            <p:nvPr/>
          </p:nvSpPr>
          <p:spPr bwMode="auto">
            <a:xfrm>
              <a:off x="4378" y="1329"/>
              <a:ext cx="518" cy="879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919191"/>
                </a:solidFill>
                <a:latin typeface="Times New Roman" pitchFamily="18" charset="0"/>
              </a:endParaRPr>
            </a:p>
          </p:txBody>
        </p:sp>
        <p:sp>
          <p:nvSpPr>
            <p:cNvPr id="981009" name="Text Box 36"/>
            <p:cNvSpPr txBox="1">
              <a:spLocks noChangeArrowheads="1"/>
            </p:cNvSpPr>
            <p:nvPr/>
          </p:nvSpPr>
          <p:spPr bwMode="auto">
            <a:xfrm>
              <a:off x="4080" y="1104"/>
              <a:ext cx="549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000" b="1">
                  <a:solidFill>
                    <a:srgbClr val="000000"/>
                  </a:solidFill>
                  <a:latin typeface="Helvetica" pitchFamily="34" charset="0"/>
                </a:rPr>
                <a:t>LHCb</a:t>
              </a:r>
              <a:endParaRPr lang="en-GB" sz="20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3466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Ctr="1"/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Large Hadron Collider (LHC)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874568"/>
            <a:ext cx="8382000" cy="1010816"/>
          </a:xfrm>
        </p:spPr>
        <p:txBody>
          <a:bodyPr lIns="91440" tIns="45720" rIns="91440" bIns="45720"/>
          <a:lstStyle/>
          <a:p>
            <a:r>
              <a:rPr lang="en-US" sz="2000" dirty="0">
                <a:effectLst/>
              </a:rPr>
              <a:t>about 100 m underground</a:t>
            </a:r>
          </a:p>
          <a:p>
            <a:r>
              <a:rPr lang="en-US" sz="2000" dirty="0">
                <a:effectLst/>
              </a:rPr>
              <a:t>27 km circumference</a:t>
            </a: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6 June 2011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0A836-F73C-42A4-83F3-FEA16591E156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 txBox="1">
            <a:spLocks noGrp="1"/>
          </p:cNvSpPr>
          <p:nvPr/>
        </p:nvSpPr>
        <p:spPr bwMode="auto">
          <a:xfrm>
            <a:off x="6588125" y="6524625"/>
            <a:ext cx="213360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A33D22B7-1C95-45B4-9032-262547CA9D88}" type="slidenum">
              <a:rPr lang="en-GB" sz="1000" i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pPr algn="r"/>
              <a:t>7</a:t>
            </a:fld>
            <a:endParaRPr lang="en-GB" sz="1000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pic>
        <p:nvPicPr>
          <p:cNvPr id="983045" name="Picture 4" descr="Vista sotterranea"/>
          <p:cNvPicPr>
            <a:picLocks noChangeAspect="1" noChangeArrowheads="1"/>
          </p:cNvPicPr>
          <p:nvPr/>
        </p:nvPicPr>
        <p:blipFill>
          <a:blip r:embed="rId2" cstate="print"/>
          <a:srcRect l="3638" t="7649" r="3638" b="9000"/>
          <a:stretch>
            <a:fillRect/>
          </a:stretch>
        </p:blipFill>
        <p:spPr bwMode="auto">
          <a:xfrm>
            <a:off x="1214438" y="992188"/>
            <a:ext cx="6500812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84663" y="5715000"/>
            <a:ext cx="5286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C0128"/>
              </a:buClr>
              <a:buSzPct val="75000"/>
              <a:buFont typeface="Wingdings" pitchFamily="2" charset="2"/>
              <a:buChar char="l"/>
            </a:pPr>
            <a:r>
              <a:rPr lang="en-US" sz="2000" i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11245 orbits per second </a:t>
            </a:r>
          </a:p>
          <a:p>
            <a:pPr marL="342900" indent="-342900" algn="l">
              <a:spcBef>
                <a:spcPct val="20000"/>
              </a:spcBef>
              <a:buClr>
                <a:srgbClr val="FC0128"/>
              </a:buClr>
              <a:buSzPct val="75000"/>
              <a:buFont typeface="Wingdings" pitchFamily="2" charset="2"/>
              <a:buChar char="l"/>
            </a:pPr>
            <a:r>
              <a:rPr lang="en-US" sz="200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pp</a:t>
            </a:r>
            <a:r>
              <a:rPr lang="en-US" sz="2000" i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collisions up to √s = 14 </a:t>
            </a:r>
            <a:r>
              <a:rPr lang="en-US" sz="200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TeV</a:t>
            </a:r>
            <a:endParaRPr lang="en-US" sz="2000" i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342900" indent="-342900" algn="l">
              <a:spcBef>
                <a:spcPct val="20000"/>
              </a:spcBef>
              <a:buClr>
                <a:srgbClr val="FC0128"/>
              </a:buClr>
              <a:buSzPct val="75000"/>
              <a:buFont typeface="Wingdings" pitchFamily="2" charset="2"/>
              <a:buChar char="l"/>
            </a:pPr>
            <a:r>
              <a:rPr lang="en-US" sz="200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Pb-Pb</a:t>
            </a:r>
            <a:r>
              <a:rPr lang="en-US" sz="2000" i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collisions up to √</a:t>
            </a:r>
            <a:r>
              <a:rPr lang="en-US" sz="200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</a:t>
            </a:r>
            <a:r>
              <a:rPr lang="en-US" sz="2000" i="0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NN</a:t>
            </a:r>
            <a:r>
              <a:rPr lang="en-US" sz="2000" i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= 5.5 </a:t>
            </a:r>
            <a:r>
              <a:rPr lang="en-US" sz="2000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TeV</a:t>
            </a:r>
            <a:endParaRPr lang="en-US" sz="2000" i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342900" indent="-342900" algn="l">
              <a:spcBef>
                <a:spcPct val="20000"/>
              </a:spcBef>
              <a:buClr>
                <a:srgbClr val="FC0128"/>
              </a:buClr>
              <a:buSzPct val="75000"/>
              <a:buFont typeface="Wingdings" pitchFamily="2" charset="2"/>
              <a:buChar char="l"/>
            </a:pPr>
            <a:endParaRPr lang="en-US" sz="2000" i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329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Accelerator Complex</a:t>
            </a:r>
          </a:p>
        </p:txBody>
      </p:sp>
      <p:pic>
        <p:nvPicPr>
          <p:cNvPr id="47107" name="Picture 6" descr="Accelerators_layout_060605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11978" r="10262" b="3993"/>
          <a:stretch>
            <a:fillRect/>
          </a:stretch>
        </p:blipFill>
        <p:spPr>
          <a:xfrm>
            <a:off x="1241425" y="1600200"/>
            <a:ext cx="6661150" cy="4708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40B56-402C-4C41-B8C8-4CFD6DB9E2E9}" type="slidenum">
              <a:rPr lang="en-US" alt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8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488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MagnetDesc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MagnetTrans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Magnet install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MagnetInstal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MagnetWeld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Magne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6"/>
          <p:cNvSpPr txBox="1">
            <a:spLocks noChangeArrowheads="1"/>
          </p:cNvSpPr>
          <p:nvPr/>
        </p:nvSpPr>
        <p:spPr bwMode="auto">
          <a:xfrm>
            <a:off x="0" y="6308725"/>
            <a:ext cx="2971800" cy="579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200" b="1" smtClean="0">
                <a:solidFill>
                  <a:srgbClr val="1F497D"/>
                </a:solidFill>
              </a:rPr>
              <a:t>The LHC Arcs</a:t>
            </a:r>
          </a:p>
        </p:txBody>
      </p:sp>
    </p:spTree>
    <p:extLst>
      <p:ext uri="{BB962C8B-B14F-4D97-AF65-F5344CB8AC3E}">
        <p14:creationId xmlns:p14="http://schemas.microsoft.com/office/powerpoint/2010/main" val="141905464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88097</TotalTime>
  <Words>3466</Words>
  <Application>Microsoft Office PowerPoint</Application>
  <PresentationFormat>On-screen Show (4:3)</PresentationFormat>
  <Paragraphs>630</Paragraphs>
  <Slides>57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57</vt:i4>
      </vt:variant>
    </vt:vector>
  </HeadingPairs>
  <TitlesOfParts>
    <vt:vector size="78" baseType="lpstr">
      <vt:lpstr>Paper Presentation 1</vt:lpstr>
      <vt:lpstr>1_Paper Presentation 1</vt:lpstr>
      <vt:lpstr>Accelerators</vt:lpstr>
      <vt:lpstr>1_Accelerators</vt:lpstr>
      <vt:lpstr>2_Accelerators</vt:lpstr>
      <vt:lpstr>3_Accelerators</vt:lpstr>
      <vt:lpstr>4_Accelerators</vt:lpstr>
      <vt:lpstr>5_Accelerators</vt:lpstr>
      <vt:lpstr>6_Accelerators</vt:lpstr>
      <vt:lpstr>Apex</vt:lpstr>
      <vt:lpstr>1_Apex</vt:lpstr>
      <vt:lpstr>2_Apex</vt:lpstr>
      <vt:lpstr>3_Apex</vt:lpstr>
      <vt:lpstr>4_Apex</vt:lpstr>
      <vt:lpstr>7_Accelerators</vt:lpstr>
      <vt:lpstr>2_Paper Presentation 1</vt:lpstr>
      <vt:lpstr>5_Apex</vt:lpstr>
      <vt:lpstr>8_Accelerators</vt:lpstr>
      <vt:lpstr>9_Accelerators</vt:lpstr>
      <vt:lpstr>10_Accelerators</vt:lpstr>
      <vt:lpstr>3_Paper Presentation 1</vt:lpstr>
      <vt:lpstr>Experimenty na LHC v CERNe a pôvod hmotnosti</vt:lpstr>
      <vt:lpstr>PowerPoint Presentation</vt:lpstr>
      <vt:lpstr>PowerPoint Presentation</vt:lpstr>
      <vt:lpstr>Enter a New Era in Fundamental Science</vt:lpstr>
      <vt:lpstr>The Large Hadron Collider (LHC)</vt:lpstr>
      <vt:lpstr>PowerPoint Presentation</vt:lpstr>
      <vt:lpstr>Large Hadron Collider (LHC)</vt:lpstr>
      <vt:lpstr>CERN Accelerator Complex</vt:lpstr>
      <vt:lpstr>PowerPoint Presentation</vt:lpstr>
      <vt:lpstr>LHC detectors</vt:lpstr>
      <vt:lpstr>PowerPoint Presentation</vt:lpstr>
      <vt:lpstr>The ATLAS Experiment</vt:lpstr>
      <vt:lpstr>PowerPoint Presentation</vt:lpstr>
      <vt:lpstr>PowerPoint Presentation</vt:lpstr>
      <vt:lpstr>Starting the installation of the ITS detector</vt:lpstr>
      <vt:lpstr>High-multiplicity event</vt:lpstr>
      <vt:lpstr>LHC Schedule Assumptions</vt:lpstr>
      <vt:lpstr>Systém jednotiek</vt:lpstr>
      <vt:lpstr>Systém jednotiek</vt:lpstr>
      <vt:lpstr>Systém jednotiek</vt:lpstr>
      <vt:lpstr>Jednotky – elektrónvolt</vt:lpstr>
      <vt:lpstr>Elementárne častice</vt:lpstr>
      <vt:lpstr>The Standard Model  of Particle Physics</vt:lpstr>
      <vt:lpstr>Higgsov mechanizmus</vt:lpstr>
      <vt:lpstr>Detekcia Higgsovho bozónu</vt:lpstr>
      <vt:lpstr>Higgs – kandidát na rozpad</vt:lpstr>
      <vt:lpstr>Objav</vt:lpstr>
      <vt:lpstr>Objav</vt:lpstr>
      <vt:lpstr>Objav</vt:lpstr>
      <vt:lpstr>Kde sme dnes?</vt:lpstr>
      <vt:lpstr>Aké sú dôsledky ?</vt:lpstr>
      <vt:lpstr>PowerPoint Presentation</vt:lpstr>
      <vt:lpstr>Hmotnosť nukleónov</vt:lpstr>
      <vt:lpstr>Vákum v QED a QCD  kvantová elektrodynamika: QED kvantová chromdynamika: QCD</vt:lpstr>
      <vt:lpstr>Prípad QED</vt:lpstr>
      <vt:lpstr>Prípad QCD</vt:lpstr>
      <vt:lpstr>QED versus QCD</vt:lpstr>
      <vt:lpstr>Chirálna symetria</vt:lpstr>
      <vt:lpstr>Lattice QCD at high temperature </vt:lpstr>
      <vt:lpstr>WMAP</vt:lpstr>
      <vt:lpstr>CMB maps</vt:lpstr>
      <vt:lpstr>WMAP results</vt:lpstr>
      <vt:lpstr>RAA and vn – definitions  </vt:lpstr>
      <vt:lpstr>Identified particles at intermediate pT</vt:lpstr>
      <vt:lpstr>Identified-particle v2</vt:lpstr>
      <vt:lpstr>v2 and v3 versus h</vt:lpstr>
      <vt:lpstr>v2 , v3, v4 versus pT</vt:lpstr>
      <vt:lpstr>D meson RAA</vt:lpstr>
      <vt:lpstr>D meson v2</vt:lpstr>
      <vt:lpstr>J/y RAA centrality dependence </vt:lpstr>
      <vt:lpstr>J/y RAA vs. centrality and pT </vt:lpstr>
      <vt:lpstr>J/y elliptic flow</vt:lpstr>
      <vt:lpstr>Direct photon production</vt:lpstr>
      <vt:lpstr>ALICE future plans </vt:lpstr>
      <vt:lpstr>ALICE dielectrons</vt:lpstr>
      <vt:lpstr>Physics at LHC</vt:lpstr>
      <vt:lpstr>Zhrnutie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Experiment</dc:title>
  <dc:creator>Karel Safarik</dc:creator>
  <cp:lastModifiedBy>karel</cp:lastModifiedBy>
  <cp:revision>392</cp:revision>
  <dcterms:created xsi:type="dcterms:W3CDTF">2003-02-25T13:39:16Z</dcterms:created>
  <dcterms:modified xsi:type="dcterms:W3CDTF">2013-10-02T07:13:12Z</dcterms:modified>
</cp:coreProperties>
</file>