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  <p:sldMasterId id="2147483859" r:id="rId10"/>
    <p:sldMasterId id="2147483872" r:id="rId11"/>
    <p:sldMasterId id="2147483895" r:id="rId12"/>
    <p:sldMasterId id="2147483908" r:id="rId13"/>
    <p:sldMasterId id="2147483922" r:id="rId14"/>
    <p:sldMasterId id="2147483935" r:id="rId15"/>
    <p:sldMasterId id="2147483940" r:id="rId16"/>
  </p:sldMasterIdLst>
  <p:notesMasterIdLst>
    <p:notesMasterId r:id="rId55"/>
  </p:notesMasterIdLst>
  <p:sldIdLst>
    <p:sldId id="550" r:id="rId17"/>
    <p:sldId id="693" r:id="rId18"/>
    <p:sldId id="641" r:id="rId19"/>
    <p:sldId id="695" r:id="rId20"/>
    <p:sldId id="696" r:id="rId21"/>
    <p:sldId id="642" r:id="rId22"/>
    <p:sldId id="699" r:id="rId23"/>
    <p:sldId id="643" r:id="rId24"/>
    <p:sldId id="700" r:id="rId25"/>
    <p:sldId id="701" r:id="rId26"/>
    <p:sldId id="702" r:id="rId27"/>
    <p:sldId id="703" r:id="rId28"/>
    <p:sldId id="704" r:id="rId29"/>
    <p:sldId id="634" r:id="rId30"/>
    <p:sldId id="705" r:id="rId31"/>
    <p:sldId id="706" r:id="rId32"/>
    <p:sldId id="625" r:id="rId33"/>
    <p:sldId id="709" r:id="rId34"/>
    <p:sldId id="710" r:id="rId35"/>
    <p:sldId id="711" r:id="rId36"/>
    <p:sldId id="712" r:id="rId37"/>
    <p:sldId id="713" r:id="rId38"/>
    <p:sldId id="594" r:id="rId39"/>
    <p:sldId id="612" r:id="rId40"/>
    <p:sldId id="610" r:id="rId41"/>
    <p:sldId id="622" r:id="rId42"/>
    <p:sldId id="599" r:id="rId43"/>
    <p:sldId id="623" r:id="rId44"/>
    <p:sldId id="621" r:id="rId45"/>
    <p:sldId id="595" r:id="rId46"/>
    <p:sldId id="597" r:id="rId47"/>
    <p:sldId id="593" r:id="rId48"/>
    <p:sldId id="571" r:id="rId49"/>
    <p:sldId id="697" r:id="rId50"/>
    <p:sldId id="644" r:id="rId51"/>
    <p:sldId id="707" r:id="rId52"/>
    <p:sldId id="708" r:id="rId53"/>
    <p:sldId id="698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CBF3E7"/>
    <a:srgbClr val="00D0D0"/>
    <a:srgbClr val="FF66FF"/>
    <a:srgbClr val="FF9933"/>
    <a:srgbClr val="007676"/>
    <a:srgbClr val="EAC9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7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E92875-7FC7-4873-A330-B4D021AA69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0B482-354A-4F83-9523-7754C8C5AF02}" type="slidenum">
              <a:rPr lang="en-GB"/>
              <a:pPr/>
              <a:t>37</a:t>
            </a:fld>
            <a:endParaRPr lang="en-GB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950A7E-5D0F-43C6-AF4F-5EC47E845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21121"/>
      </p:ext>
    </p:extLst>
  </p:cSld>
  <p:clrMapOvr>
    <a:masterClrMapping/>
  </p:clrMapOvr>
  <p:transition spd="slow">
    <p:cover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7113"/>
      </p:ext>
    </p:extLst>
  </p:cSld>
  <p:clrMapOvr>
    <a:masterClrMapping/>
  </p:clrMapOvr>
  <p:transition spd="med">
    <p:cover dir="l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83127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600110085"/>
      </p:ext>
    </p:extLst>
  </p:cSld>
  <p:clrMapOvr>
    <a:masterClrMapping/>
  </p:clrMapOvr>
  <p:transition spd="med">
    <p:cover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3487"/>
      </p:ext>
    </p:extLst>
  </p:cSld>
  <p:clrMapOvr>
    <a:masterClrMapping/>
  </p:clrMapOvr>
  <p:transition spd="med">
    <p:cover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6951"/>
      </p:ext>
    </p:extLst>
  </p:cSld>
  <p:clrMapOvr>
    <a:masterClrMapping/>
  </p:clrMapOvr>
  <p:transition spd="med">
    <p:cover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8698"/>
      </p:ext>
    </p:extLst>
  </p:cSld>
  <p:clrMapOvr>
    <a:masterClrMapping/>
  </p:clrMapOvr>
  <p:transition spd="med">
    <p:cover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8060"/>
      </p:ext>
    </p:extLst>
  </p:cSld>
  <p:clrMapOvr>
    <a:masterClrMapping/>
  </p:clrMapOvr>
  <p:transition spd="med">
    <p:cover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07046"/>
      </p:ext>
    </p:extLst>
  </p:cSld>
  <p:clrMapOvr>
    <a:masterClrMapping/>
  </p:clrMapOvr>
  <p:transition spd="med">
    <p:cover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58926"/>
      </p:ext>
    </p:extLst>
  </p:cSld>
  <p:clrMapOvr>
    <a:masterClrMapping/>
  </p:clrMapOvr>
  <p:transition spd="med">
    <p:cover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67409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558C66-1900-480A-83B6-96C98F54B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8697"/>
      </p:ext>
    </p:extLst>
  </p:cSld>
  <p:clrMapOvr>
    <a:masterClrMapping/>
  </p:clrMapOvr>
  <p:transition spd="slow">
    <p:cover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03648"/>
      </p:ext>
    </p:extLst>
  </p:cSld>
  <p:clrMapOvr>
    <a:masterClrMapping/>
  </p:clrMapOvr>
  <p:transition spd="med">
    <p:cover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6925"/>
      </p:ext>
    </p:extLst>
  </p:cSld>
  <p:clrMapOvr>
    <a:masterClrMapping/>
  </p:clrMapOvr>
  <p:transition spd="med">
    <p:cover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591"/>
      </p:ext>
    </p:extLst>
  </p:cSld>
  <p:clrMapOvr>
    <a:masterClrMapping/>
  </p:clrMapOvr>
  <p:transition spd="med">
    <p:cover dir="l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5119509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2704872"/>
      </p:ext>
    </p:extLst>
  </p:cSld>
  <p:clrMapOvr>
    <a:masterClrMapping/>
  </p:clrMapOvr>
  <p:transition spd="med">
    <p:cover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0645"/>
      </p:ext>
    </p:extLst>
  </p:cSld>
  <p:clrMapOvr>
    <a:masterClrMapping/>
  </p:clrMapOvr>
  <p:transition spd="med">
    <p:cover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37245"/>
      </p:ext>
    </p:extLst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3C6CFF-9C07-4AAB-B23E-6CF05CB0B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66510"/>
      </p:ext>
    </p:extLst>
  </p:cSld>
  <p:clrMapOvr>
    <a:masterClrMapping/>
  </p:clrMapOvr>
  <p:transition spd="slow">
    <p:cover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02562"/>
      </p:ext>
    </p:extLst>
  </p:cSld>
  <p:clrMapOvr>
    <a:masterClrMapping/>
  </p:clrMapOvr>
  <p:transition spd="med">
    <p:cover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4831"/>
      </p:ext>
    </p:extLst>
  </p:cSld>
  <p:clrMapOvr>
    <a:masterClrMapping/>
  </p:clrMapOvr>
  <p:transition spd="med">
    <p:cover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94317"/>
      </p:ext>
    </p:extLst>
  </p:cSld>
  <p:clrMapOvr>
    <a:masterClrMapping/>
  </p:clrMapOvr>
  <p:transition spd="med">
    <p:cover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17071"/>
      </p:ext>
    </p:extLst>
  </p:cSld>
  <p:clrMapOvr>
    <a:masterClrMapping/>
  </p:clrMapOvr>
  <p:transition spd="med">
    <p:cover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39998"/>
      </p:ext>
    </p:extLst>
  </p:cSld>
  <p:clrMapOvr>
    <a:masterClrMapping/>
  </p:clrMapOvr>
  <p:transition spd="med">
    <p:cover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8482"/>
      </p:ext>
    </p:extLst>
  </p:cSld>
  <p:clrMapOvr>
    <a:masterClrMapping/>
  </p:clrMapOvr>
  <p:transition spd="med">
    <p:cover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2637"/>
      </p:ext>
    </p:extLst>
  </p:cSld>
  <p:clrMapOvr>
    <a:masterClrMapping/>
  </p:clrMapOvr>
  <p:transition spd="med">
    <p:cover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355983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740259274"/>
      </p:ext>
    </p:extLst>
  </p:cSld>
  <p:clrMapOvr>
    <a:masterClrMapping/>
  </p:clrMapOvr>
  <p:transition spd="med">
    <p:cover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5328"/>
      </p:ext>
    </p:extLst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C0FB17-3B15-479A-855C-AF2BEC416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0931"/>
      </p:ext>
    </p:extLst>
  </p:cSld>
  <p:clrMapOvr>
    <a:masterClrMapping/>
  </p:clrMapOvr>
  <p:transition spd="slow">
    <p:cover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74325"/>
      </p:ext>
    </p:extLst>
  </p:cSld>
  <p:clrMapOvr>
    <a:masterClrMapping/>
  </p:clrMapOvr>
  <p:transition spd="med">
    <p:cover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12026"/>
      </p:ext>
    </p:extLst>
  </p:cSld>
  <p:clrMapOvr>
    <a:masterClrMapping/>
  </p:clrMapOvr>
  <p:transition spd="med">
    <p:cover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88287"/>
      </p:ext>
    </p:extLst>
  </p:cSld>
  <p:clrMapOvr>
    <a:masterClrMapping/>
  </p:clrMapOvr>
  <p:transition spd="med">
    <p:cover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24095"/>
      </p:ext>
    </p:extLst>
  </p:cSld>
  <p:clrMapOvr>
    <a:masterClrMapping/>
  </p:clrMapOvr>
  <p:transition spd="med">
    <p:cover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56781"/>
      </p:ext>
    </p:extLst>
  </p:cSld>
  <p:clrMapOvr>
    <a:masterClrMapping/>
  </p:clrMapOvr>
  <p:transition spd="med">
    <p:cover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82140"/>
      </p:ext>
    </p:extLst>
  </p:cSld>
  <p:clrMapOvr>
    <a:masterClrMapping/>
  </p:clrMapOvr>
  <p:transition spd="med">
    <p:cover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33924"/>
      </p:ext>
    </p:extLst>
  </p:cSld>
  <p:clrMapOvr>
    <a:masterClrMapping/>
  </p:clrMapOvr>
  <p:transition spd="med">
    <p:cover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8830"/>
      </p:ext>
    </p:extLst>
  </p:cSld>
  <p:clrMapOvr>
    <a:masterClrMapping/>
  </p:clrMapOvr>
  <p:transition spd="med">
    <p:cover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470"/>
      </p:ext>
    </p:extLst>
  </p:cSld>
  <p:clrMapOvr>
    <a:masterClrMapping/>
  </p:clrMapOvr>
  <p:transition spd="med">
    <p:cover dir="l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11122"/>
      </p:ext>
    </p:extLst>
  </p:cSld>
  <p:clrMapOvr>
    <a:masterClrMapping/>
  </p:clrMapOvr>
  <p:transition spd="med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-12700"/>
            <a:ext cx="2178050" cy="6565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-12700"/>
            <a:ext cx="6383338" cy="6565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94E826-B177-4542-AC7C-3BAD85290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5761"/>
      </p:ext>
    </p:extLst>
  </p:cSld>
  <p:clrMapOvr>
    <a:masterClrMapping/>
  </p:clrMapOvr>
  <p:transition spd="slow">
    <p:cover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0425831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34248235"/>
      </p:ext>
    </p:extLst>
  </p:cSld>
  <p:clrMapOvr>
    <a:masterClrMapping/>
  </p:clrMapOvr>
  <p:transition spd="med">
    <p:cover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93545"/>
      </p:ext>
    </p:extLst>
  </p:cSld>
  <p:clrMapOvr>
    <a:masterClrMapping/>
  </p:clrMapOvr>
  <p:transition spd="med">
    <p:cover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4444"/>
      </p:ext>
    </p:extLst>
  </p:cSld>
  <p:clrMapOvr>
    <a:masterClrMapping/>
  </p:clrMapOvr>
  <p:transition spd="med">
    <p:cover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29875"/>
      </p:ext>
    </p:extLst>
  </p:cSld>
  <p:clrMapOvr>
    <a:masterClrMapping/>
  </p:clrMapOvr>
  <p:transition spd="med">
    <p:cover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46594"/>
      </p:ext>
    </p:extLst>
  </p:cSld>
  <p:clrMapOvr>
    <a:masterClrMapping/>
  </p:clrMapOvr>
  <p:transition spd="med">
    <p:cover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19588"/>
      </p:ext>
    </p:extLst>
  </p:cSld>
  <p:clrMapOvr>
    <a:masterClrMapping/>
  </p:clrMapOvr>
  <p:transition spd="med">
    <p:cover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36745"/>
      </p:ext>
    </p:extLst>
  </p:cSld>
  <p:clrMapOvr>
    <a:masterClrMapping/>
  </p:clrMapOvr>
  <p:transition spd="med">
    <p:cover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2624"/>
      </p:ext>
    </p:extLst>
  </p:cSld>
  <p:clrMapOvr>
    <a:masterClrMapping/>
  </p:clrMapOvr>
  <p:transition spd="med">
    <p:cover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74227"/>
      </p:ext>
    </p:extLst>
  </p:cSld>
  <p:clrMapOvr>
    <a:masterClrMapping/>
  </p:clrMapOvr>
  <p:transition spd="med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4251F87C-20D1-427C-BB51-5C8FFBF47E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6176"/>
      </p:ext>
    </p:extLst>
  </p:cSld>
  <p:clrMapOvr>
    <a:masterClrMapping/>
  </p:clrMapOvr>
  <p:transition spd="slow">
    <p:cover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12934"/>
      </p:ext>
    </p:extLst>
  </p:cSld>
  <p:clrMapOvr>
    <a:masterClrMapping/>
  </p:clrMapOvr>
  <p:transition spd="med">
    <p:cover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8890"/>
      </p:ext>
    </p:extLst>
  </p:cSld>
  <p:clrMapOvr>
    <a:masterClrMapping/>
  </p:clrMapOvr>
  <p:transition spd="med">
    <p:cover dir="ld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39752" y="6524625"/>
            <a:ext cx="439248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9686"/>
      </p:ext>
    </p:extLst>
  </p:cSld>
  <p:clrMapOvr>
    <a:masterClrMapping/>
  </p:clrMapOvr>
  <p:transition spd="med">
    <p:cover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5705778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98148008"/>
      </p:ext>
    </p:extLst>
  </p:cSld>
  <p:clrMapOvr>
    <a:masterClrMapping/>
  </p:clrMapOvr>
  <p:transition spd="med">
    <p:cover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86482"/>
      </p:ext>
    </p:extLst>
  </p:cSld>
  <p:clrMapOvr>
    <a:masterClrMapping/>
  </p:clrMapOvr>
  <p:transition spd="med">
    <p:cover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6445"/>
      </p:ext>
    </p:extLst>
  </p:cSld>
  <p:clrMapOvr>
    <a:masterClrMapping/>
  </p:clrMapOvr>
  <p:transition spd="med"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6547E6C1-6E42-44A3-8B29-55638FF36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8163"/>
      </p:ext>
    </p:extLst>
  </p:cSld>
  <p:clrMapOvr>
    <a:masterClrMapping/>
  </p:clrMapOvr>
  <p:transition spd="slow">
    <p:cover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40569"/>
      </p:ext>
    </p:extLst>
  </p:cSld>
  <p:clrMapOvr>
    <a:masterClrMapping/>
  </p:clrMapOvr>
  <p:transition spd="med">
    <p:cover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10825"/>
      </p:ext>
    </p:extLst>
  </p:cSld>
  <p:clrMapOvr>
    <a:masterClrMapping/>
  </p:clrMapOvr>
  <p:transition spd="med">
    <p:cover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8145"/>
      </p:ext>
    </p:extLst>
  </p:cSld>
  <p:clrMapOvr>
    <a:masterClrMapping/>
  </p:clrMapOvr>
  <p:transition spd="med">
    <p:cover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65908"/>
      </p:ext>
    </p:extLst>
  </p:cSld>
  <p:clrMapOvr>
    <a:masterClrMapping/>
  </p:clrMapOvr>
  <p:transition spd="med">
    <p:cover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87073"/>
      </p:ext>
    </p:extLst>
  </p:cSld>
  <p:clrMapOvr>
    <a:masterClrMapping/>
  </p:clrMapOvr>
  <p:transition spd="med">
    <p:cover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5206"/>
      </p:ext>
    </p:extLst>
  </p:cSld>
  <p:clrMapOvr>
    <a:masterClrMapping/>
  </p:clrMapOvr>
  <p:transition spd="med">
    <p:cover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73472"/>
      </p:ext>
    </p:extLst>
  </p:cSld>
  <p:clrMapOvr>
    <a:masterClrMapping/>
  </p:clrMapOvr>
  <p:transition spd="med">
    <p:cover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09357"/>
      </p:ext>
    </p:extLst>
  </p:cSld>
  <p:clrMapOvr>
    <a:masterClrMapping/>
  </p:clrMapOvr>
  <p:transition spd="med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197693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61241319"/>
      </p:ext>
    </p:extLst>
  </p:cSld>
  <p:clrMapOvr>
    <a:masterClrMapping/>
  </p:clrMapOvr>
  <p:transition spd="med"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874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2241"/>
      </p:ext>
    </p:extLst>
  </p:cSld>
  <p:clrMapOvr>
    <a:masterClrMapping/>
  </p:clrMapOvr>
  <p:transition spd="med"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43792"/>
      </p:ext>
    </p:extLst>
  </p:cSld>
  <p:clrMapOvr>
    <a:masterClrMapping/>
  </p:clrMapOvr>
  <p:transition spd="med"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80999"/>
      </p:ext>
    </p:extLst>
  </p:cSld>
  <p:clrMapOvr>
    <a:masterClrMapping/>
  </p:clrMapOvr>
  <p:transition spd="med"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1757"/>
      </p:ext>
    </p:extLst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05854"/>
      </p:ext>
    </p:extLst>
  </p:cSld>
  <p:clrMapOvr>
    <a:masterClrMapping/>
  </p:clrMapOvr>
  <p:transition spd="med"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1930"/>
      </p:ext>
    </p:extLst>
  </p:cSld>
  <p:clrMapOvr>
    <a:masterClrMapping/>
  </p:clrMapOvr>
  <p:transition spd="med"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8264"/>
      </p:ext>
    </p:extLst>
  </p:cSld>
  <p:clrMapOvr>
    <a:masterClrMapping/>
  </p:clrMapOvr>
  <p:transition spd="med"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86322"/>
      </p:ext>
    </p:extLst>
  </p:cSld>
  <p:clrMapOvr>
    <a:masterClrMapping/>
  </p:clrMapOvr>
  <p:transition spd="med"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73966"/>
      </p:ext>
    </p:extLst>
  </p:cSld>
  <p:clrMapOvr>
    <a:masterClrMapping/>
  </p:clrMapOvr>
  <p:transition spd="med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5233066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419316856"/>
      </p:ext>
    </p:extLst>
  </p:cSld>
  <p:clrMapOvr>
    <a:masterClrMapping/>
  </p:clrMapOvr>
  <p:transition spd="med">
    <p:cover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76265"/>
      </p:ext>
    </p:extLst>
  </p:cSld>
  <p:clrMapOvr>
    <a:masterClrMapping/>
  </p:clrMapOvr>
  <p:transition spd="med"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0074"/>
      </p:ext>
    </p:extLst>
  </p:cSld>
  <p:clrMapOvr>
    <a:masterClrMapping/>
  </p:clrMapOvr>
  <p:transition spd="med"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6142"/>
      </p:ext>
    </p:extLst>
  </p:cSld>
  <p:clrMapOvr>
    <a:masterClrMapping/>
  </p:clrMapOvr>
  <p:transition spd="med">
    <p:cover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63047"/>
      </p:ext>
    </p:extLst>
  </p:cSld>
  <p:clrMapOvr>
    <a:masterClrMapping/>
  </p:clrMapOvr>
  <p:transition spd="med">
    <p:cover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0324"/>
      </p:ext>
    </p:extLst>
  </p:cSld>
  <p:clrMapOvr>
    <a:masterClrMapping/>
  </p:clrMapOvr>
  <p:transition spd="med"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14624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9402"/>
      </p:ext>
    </p:extLst>
  </p:cSld>
  <p:clrMapOvr>
    <a:masterClrMapping/>
  </p:clrMapOvr>
  <p:transition spd="med"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94139"/>
      </p:ext>
    </p:extLst>
  </p:cSld>
  <p:clrMapOvr>
    <a:masterClrMapping/>
  </p:clrMapOvr>
  <p:transition spd="med"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97813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AD14F-4D1A-4DB1-AEF9-F3D07DCD9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60022"/>
      </p:ext>
    </p:extLst>
  </p:cSld>
  <p:clrMapOvr>
    <a:masterClrMapping/>
  </p:clrMapOvr>
  <p:transition spd="slow"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19 March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Karel Safarik: Hmotnost’ v teórii relativity</a:t>
            </a: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0523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4830100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20222692"/>
      </p:ext>
    </p:extLst>
  </p:cSld>
  <p:clrMapOvr>
    <a:masterClrMapping/>
  </p:clrMapOvr>
  <p:transition spd="med"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40573"/>
      </p:ext>
    </p:extLst>
  </p:cSld>
  <p:clrMapOvr>
    <a:masterClrMapping/>
  </p:clrMapOvr>
  <p:transition spd="med">
    <p:cover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74259"/>
      </p:ext>
    </p:extLst>
  </p:cSld>
  <p:clrMapOvr>
    <a:masterClrMapping/>
  </p:clrMapOvr>
  <p:transition spd="med">
    <p:cover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99135"/>
      </p:ext>
    </p:extLst>
  </p:cSld>
  <p:clrMapOvr>
    <a:masterClrMapping/>
  </p:clrMapOvr>
  <p:transition spd="med">
    <p:cover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50811"/>
      </p:ext>
    </p:extLst>
  </p:cSld>
  <p:clrMapOvr>
    <a:masterClrMapping/>
  </p:clrMapOvr>
  <p:transition spd="med">
    <p:cover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745"/>
      </p:ext>
    </p:extLst>
  </p:cSld>
  <p:clrMapOvr>
    <a:masterClrMapping/>
  </p:clrMapOvr>
  <p:transition spd="med">
    <p:cover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53504"/>
      </p:ext>
    </p:extLst>
  </p:cSld>
  <p:clrMapOvr>
    <a:masterClrMapping/>
  </p:clrMapOvr>
  <p:transition spd="med"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32906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3E6A0E-78E5-4BB2-9389-6538F2087B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78128"/>
      </p:ext>
    </p:extLst>
  </p:cSld>
  <p:clrMapOvr>
    <a:masterClrMapping/>
  </p:clrMapOvr>
  <p:transition spd="slow">
    <p:cover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3680"/>
      </p:ext>
    </p:extLst>
  </p:cSld>
  <p:clrMapOvr>
    <a:masterClrMapping/>
  </p:clrMapOvr>
  <p:transition spd="med">
    <p:cover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7769"/>
      </p:ext>
    </p:extLst>
  </p:cSld>
  <p:clrMapOvr>
    <a:masterClrMapping/>
  </p:clrMapOvr>
  <p:transition spd="med">
    <p:cover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62393"/>
      </p:ext>
    </p:extLst>
  </p:cSld>
  <p:clrMapOvr>
    <a:masterClrMapping/>
  </p:clrMapOvr>
  <p:transition spd="med">
    <p:cover dir="l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4737636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36500493"/>
      </p:ext>
    </p:extLst>
  </p:cSld>
  <p:clrMapOvr>
    <a:masterClrMapping/>
  </p:clrMapOvr>
  <p:transition spd="med">
    <p:cover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3947"/>
      </p:ext>
    </p:extLst>
  </p:cSld>
  <p:clrMapOvr>
    <a:masterClrMapping/>
  </p:clrMapOvr>
  <p:transition spd="med">
    <p:cover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84429"/>
      </p:ext>
    </p:extLst>
  </p:cSld>
  <p:clrMapOvr>
    <a:masterClrMapping/>
  </p:clrMapOvr>
  <p:transition spd="med">
    <p:cover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69241"/>
      </p:ext>
    </p:extLst>
  </p:cSld>
  <p:clrMapOvr>
    <a:masterClrMapping/>
  </p:clrMapOvr>
  <p:transition spd="med">
    <p:cover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46304"/>
      </p:ext>
    </p:extLst>
  </p:cSld>
  <p:clrMapOvr>
    <a:masterClrMapping/>
  </p:clrMapOvr>
  <p:transition spd="med">
    <p:cover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5661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FAC1FB-B217-4515-BFB6-D9CC73649C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6772"/>
      </p:ext>
    </p:extLst>
  </p:cSld>
  <p:clrMapOvr>
    <a:masterClrMapping/>
  </p:clrMapOvr>
  <p:transition spd="slow">
    <p:cover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47527"/>
      </p:ext>
    </p:extLst>
  </p:cSld>
  <p:clrMapOvr>
    <a:masterClrMapping/>
  </p:clrMapOvr>
  <p:transition spd="med">
    <p:cover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82714"/>
      </p:ext>
    </p:extLst>
  </p:cSld>
  <p:clrMapOvr>
    <a:masterClrMapping/>
  </p:clrMapOvr>
  <p:transition spd="med">
    <p:cover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26840"/>
      </p:ext>
    </p:extLst>
  </p:cSld>
  <p:clrMapOvr>
    <a:masterClrMapping/>
  </p:clrMapOvr>
  <p:transition spd="med">
    <p:cover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4559"/>
      </p:ext>
    </p:extLst>
  </p:cSld>
  <p:clrMapOvr>
    <a:masterClrMapping/>
  </p:clrMapOvr>
  <p:transition spd="med">
    <p:cover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7779"/>
      </p:ext>
    </p:extLst>
  </p:cSld>
  <p:clrMapOvr>
    <a:masterClrMapping/>
  </p:clrMapOvr>
  <p:transition spd="med">
    <p:cover dir="l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5378485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787788653"/>
      </p:ext>
    </p:extLst>
  </p:cSld>
  <p:clrMapOvr>
    <a:masterClrMapping/>
  </p:clrMapOvr>
  <p:transition spd="med">
    <p:cover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47580"/>
      </p:ext>
    </p:extLst>
  </p:cSld>
  <p:clrMapOvr>
    <a:masterClrMapping/>
  </p:clrMapOvr>
  <p:transition spd="med">
    <p:cover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9098"/>
      </p:ext>
    </p:extLst>
  </p:cSld>
  <p:clrMapOvr>
    <a:masterClrMapping/>
  </p:clrMapOvr>
  <p:transition spd="med">
    <p:cover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5435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F9B49-AB2E-476B-99D2-A47F8CE89E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2618"/>
      </p:ext>
    </p:extLst>
  </p:cSld>
  <p:clrMapOvr>
    <a:masterClrMapping/>
  </p:clrMapOvr>
  <p:transition spd="slow">
    <p:cover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09011"/>
      </p:ext>
    </p:extLst>
  </p:cSld>
  <p:clrMapOvr>
    <a:masterClrMapping/>
  </p:clrMapOvr>
  <p:transition spd="med">
    <p:cover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0498"/>
      </p:ext>
    </p:extLst>
  </p:cSld>
  <p:clrMapOvr>
    <a:masterClrMapping/>
  </p:clrMapOvr>
  <p:transition spd="med">
    <p:cover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2547"/>
      </p:ext>
    </p:extLst>
  </p:cSld>
  <p:clrMapOvr>
    <a:masterClrMapping/>
  </p:clrMapOvr>
  <p:transition spd="med">
    <p:cover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18926"/>
      </p:ext>
    </p:extLst>
  </p:cSld>
  <p:clrMapOvr>
    <a:masterClrMapping/>
  </p:clrMapOvr>
  <p:transition spd="med">
    <p:cover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1566"/>
      </p:ext>
    </p:extLst>
  </p:cSld>
  <p:clrMapOvr>
    <a:masterClrMapping/>
  </p:clrMapOvr>
  <p:transition spd="med">
    <p:cover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67673"/>
      </p:ext>
    </p:extLst>
  </p:cSld>
  <p:clrMapOvr>
    <a:masterClrMapping/>
  </p:clrMapOvr>
  <p:transition spd="med">
    <p:cover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70621"/>
      </p:ext>
    </p:extLst>
  </p:cSld>
  <p:clrMapOvr>
    <a:masterClrMapping/>
  </p:clrMapOvr>
  <p:transition spd="med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3356397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915429303"/>
      </p:ext>
    </p:extLst>
  </p:cSld>
  <p:clrMapOvr>
    <a:masterClrMapping/>
  </p:clrMapOvr>
  <p:transition spd="med">
    <p:cover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88823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86C3D-EFFD-4877-9306-8508B3678A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34608"/>
      </p:ext>
    </p:extLst>
  </p:cSld>
  <p:clrMapOvr>
    <a:masterClrMapping/>
  </p:clrMapOvr>
  <p:transition spd="slow">
    <p:cover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31440"/>
      </p:ext>
    </p:extLst>
  </p:cSld>
  <p:clrMapOvr>
    <a:masterClrMapping/>
  </p:clrMapOvr>
  <p:transition spd="med">
    <p:cover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43563"/>
      </p:ext>
    </p:extLst>
  </p:cSld>
  <p:clrMapOvr>
    <a:masterClrMapping/>
  </p:clrMapOvr>
  <p:transition spd="med">
    <p:cover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3728"/>
      </p:ext>
    </p:extLst>
  </p:cSld>
  <p:clrMapOvr>
    <a:masterClrMapping/>
  </p:clrMapOvr>
  <p:transition spd="med">
    <p:cover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70169"/>
      </p:ext>
    </p:extLst>
  </p:cSld>
  <p:clrMapOvr>
    <a:masterClrMapping/>
  </p:clrMapOvr>
  <p:transition spd="med">
    <p:cover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6325"/>
      </p:ext>
    </p:extLst>
  </p:cSld>
  <p:clrMapOvr>
    <a:masterClrMapping/>
  </p:clrMapOvr>
  <p:transition spd="med">
    <p:cover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99971"/>
      </p:ext>
    </p:extLst>
  </p:cSld>
  <p:clrMapOvr>
    <a:masterClrMapping/>
  </p:clrMapOvr>
  <p:transition spd="med">
    <p:cover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14747"/>
      </p:ext>
    </p:extLst>
  </p:cSld>
  <p:clrMapOvr>
    <a:masterClrMapping/>
  </p:clrMapOvr>
  <p:transition spd="med">
    <p:cover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95546"/>
      </p:ext>
    </p:extLst>
  </p:cSld>
  <p:clrMapOvr>
    <a:masterClrMapping/>
  </p:clrMapOvr>
  <p:transition spd="med">
    <p:cover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23//03/2007 Starting Physic with ALICE K.Safarik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0326"/>
      </p:ext>
    </p:extLst>
  </p:cSld>
  <p:clrMapOvr>
    <a:masterClrMapping/>
  </p:clrMapOvr>
  <p:transition spd="med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186761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86760C-3AC3-41FB-B91A-26D57432D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99485"/>
      </p:ext>
    </p:extLst>
  </p:cSld>
  <p:clrMapOvr>
    <a:masterClrMapping/>
  </p:clrMapOvr>
  <p:transition spd="slow">
    <p:cover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256671923"/>
      </p:ext>
    </p:extLst>
  </p:cSld>
  <p:clrMapOvr>
    <a:masterClrMapping/>
  </p:clrMapOvr>
  <p:transition spd="med">
    <p:cover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2717"/>
      </p:ext>
    </p:extLst>
  </p:cSld>
  <p:clrMapOvr>
    <a:masterClrMapping/>
  </p:clrMapOvr>
  <p:transition spd="med">
    <p:cover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8646"/>
      </p:ext>
    </p:extLst>
  </p:cSld>
  <p:clrMapOvr>
    <a:masterClrMapping/>
  </p:clrMapOvr>
  <p:transition spd="med">
    <p:cover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675"/>
      </p:ext>
    </p:extLst>
  </p:cSld>
  <p:clrMapOvr>
    <a:masterClrMapping/>
  </p:clrMapOvr>
  <p:transition spd="med">
    <p:cover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07440"/>
      </p:ext>
    </p:extLst>
  </p:cSld>
  <p:clrMapOvr>
    <a:masterClrMapping/>
  </p:clrMapOvr>
  <p:transition spd="med">
    <p:cover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4154"/>
      </p:ext>
    </p:extLst>
  </p:cSld>
  <p:clrMapOvr>
    <a:masterClrMapping/>
  </p:clrMapOvr>
  <p:transition spd="med">
    <p:cover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04215"/>
      </p:ext>
    </p:extLst>
  </p:cSld>
  <p:clrMapOvr>
    <a:masterClrMapping/>
  </p:clrMapOvr>
  <p:transition spd="med">
    <p:cover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2613"/>
      </p:ext>
    </p:extLst>
  </p:cSld>
  <p:clrMapOvr>
    <a:masterClrMapping/>
  </p:clrMapOvr>
  <p:transition spd="med">
    <p:cover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53368"/>
      </p:ext>
    </p:extLst>
  </p:cSld>
  <p:clrMapOvr>
    <a:masterClrMapping/>
  </p:clrMapOvr>
  <p:transition spd="med">
    <p:cover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62339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.gi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1.gif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37609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9114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6691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342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4 January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27693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32363" y="6643688"/>
            <a:ext cx="4095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800">
                <a:latin typeface="+mn-lt"/>
              </a:defRPr>
            </a:lvl1pPr>
          </a:lstStyle>
          <a:p>
            <a:pPr eaLnBrk="0" hangingPunct="0"/>
            <a:r>
              <a:rPr lang="en-US" smtClean="0">
                <a:solidFill>
                  <a:srgbClr val="919191"/>
                </a:solidFill>
              </a:rPr>
              <a:t>11 April 2013  Experiment ALICE at LHC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0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-12700"/>
            <a:ext cx="7632700" cy="7731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pic>
        <p:nvPicPr>
          <p:cNvPr id="60006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658813" cy="765175"/>
          </a:xfrm>
          <a:prstGeom prst="rect">
            <a:avLst/>
          </a:prstGeom>
          <a:noFill/>
        </p:spPr>
      </p:pic>
      <p:pic>
        <p:nvPicPr>
          <p:cNvPr id="60007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96288" y="0"/>
            <a:ext cx="747712" cy="747713"/>
          </a:xfrm>
          <a:prstGeom prst="rect">
            <a:avLst/>
          </a:prstGeom>
          <a:noFill/>
        </p:spPr>
      </p:pic>
      <p:sp>
        <p:nvSpPr>
          <p:cNvPr id="600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hangingPunct="0"/>
            <a:fld id="{E792109A-F08B-4B8A-9A41-BE8B832E343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00072" name="Picture 8"/>
          <p:cNvPicPr>
            <a:picLocks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86488"/>
            <a:ext cx="755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4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ransition spd="slow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  <a:cs typeface="+mn-cs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80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35"/>
          <p:cNvPicPr>
            <a:picLocks noChangeAspect="1" noChangeArrowheads="1"/>
          </p:cNvPicPr>
          <p:nvPr userDrawn="1"/>
        </p:nvPicPr>
        <p:blipFill>
          <a:blip r:embed="rId15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0561162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9545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63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11 April 2013  Experiment ALICE at LHC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95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83293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4912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70543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 December 2011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Karel Safarik: Od velkeho tresku k LHC - stvorenie vesmiru v laboratotiu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9048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Bari/dubsps.ppt#-1,1,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7413625" cy="1628800"/>
          </a:xfrm>
          <a:solidFill>
            <a:schemeClr val="bg1">
              <a:lumMod val="20000"/>
              <a:lumOff val="8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effectLst/>
                <a:latin typeface="+mn-lt"/>
              </a:rPr>
              <a:t>Fyzika</a:t>
            </a:r>
            <a:r>
              <a:rPr lang="en-US" dirty="0" smtClean="0">
                <a:solidFill>
                  <a:srgbClr val="FF0000"/>
                </a:solidFill>
                <a:effectLst/>
                <a:latin typeface="+mn-lt"/>
              </a:rPr>
              <a:t> s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+mn-lt"/>
              </a:rPr>
              <a:t>ťažkými</a:t>
            </a:r>
            <a:r>
              <a:rPr lang="en-US" dirty="0" smtClean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+mn-lt"/>
              </a:rPr>
              <a:t>iónmi</a:t>
            </a:r>
            <a:r>
              <a:rPr lang="en-US" dirty="0" smtClean="0">
                <a:solidFill>
                  <a:srgbClr val="FF0000"/>
                </a:solidFill>
                <a:effectLst/>
                <a:latin typeface="+mn-lt"/>
              </a:rPr>
              <a:t/>
            </a:r>
            <a:br>
              <a:rPr lang="en-US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en-US" dirty="0" err="1" smtClean="0">
                <a:solidFill>
                  <a:srgbClr val="FF0000"/>
                </a:solidFill>
                <a:effectLst/>
                <a:latin typeface="+mn-lt"/>
              </a:rPr>
              <a:t>alebo</a:t>
            </a:r>
            <a:r>
              <a:rPr lang="en-US" dirty="0" smtClean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+mn-lt"/>
              </a:rPr>
              <a:t>mal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Calibri"/>
              </a:rPr>
              <a:t>ý</a:t>
            </a:r>
            <a:r>
              <a:rPr lang="en-US" dirty="0" smtClean="0">
                <a:solidFill>
                  <a:srgbClr val="FF0000"/>
                </a:solidFill>
                <a:effectLst/>
                <a:latin typeface="Calibri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  <a:latin typeface="Calibri"/>
              </a:rPr>
              <a:t>tresk</a:t>
            </a:r>
            <a:endParaRPr lang="en-US" cap="none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1000" y="5802560"/>
            <a:ext cx="8382000" cy="578768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Karel Šafařík, CERN</a:t>
            </a:r>
            <a:endParaRPr lang="en-US" i="1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07704" y="1800883"/>
            <a:ext cx="4893498" cy="3860365"/>
            <a:chOff x="1907704" y="2276872"/>
            <a:chExt cx="4893498" cy="3860365"/>
          </a:xfrm>
        </p:grpSpPr>
        <p:pic>
          <p:nvPicPr>
            <p:cNvPr id="5" name="Picture 14" descr="C:\Users\giubellino\AppData\Local\Microsoft\Windows\Temporary Internet Files\Content.Outlook\KM0OY7Q5\ALICE_event_167693_0x3d94315a_2011-11-12_065112_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7"/>
            <a:stretch>
              <a:fillRect/>
            </a:stretch>
          </p:blipFill>
          <p:spPr bwMode="auto">
            <a:xfrm>
              <a:off x="1907704" y="2276872"/>
              <a:ext cx="4893498" cy="386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alice-logo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232" y="5157192"/>
              <a:ext cx="683568" cy="93244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89ED-DCD4-4B34-B44A-9381E4C208F0}" type="slidenum">
              <a:rPr lang="en-US"/>
              <a:pPr/>
              <a:t>10</a:t>
            </a:fld>
            <a:endParaRPr lang="en-US"/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Symetrie QCD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4514850"/>
          </a:xfrm>
        </p:spPr>
        <p:txBody>
          <a:bodyPr/>
          <a:lstStyle/>
          <a:p>
            <a:r>
              <a:rPr lang="en-US" sz="2000"/>
              <a:t>Obidve symetrie sú naru</a:t>
            </a:r>
            <a:r>
              <a:rPr lang="en-US" sz="2000">
                <a:cs typeface="Arial" pitchFamily="34" charset="0"/>
              </a:rPr>
              <a:t>š</a:t>
            </a:r>
            <a:r>
              <a:rPr lang="en-US" sz="2000"/>
              <a:t>ené dynamicky</a:t>
            </a:r>
          </a:p>
          <a:p>
            <a:pPr lvl="1"/>
            <a:r>
              <a:rPr lang="en-US" sz="1800"/>
              <a:t>Z</a:t>
            </a:r>
            <a:r>
              <a:rPr lang="en-US" sz="1800" baseline="-25000"/>
              <a:t>3</a:t>
            </a:r>
            <a:r>
              <a:rPr lang="en-US" sz="1800"/>
              <a:t> symmetria je naru</a:t>
            </a:r>
            <a:r>
              <a:rPr lang="en-US" sz="1800">
                <a:cs typeface="Arial" pitchFamily="34" charset="0"/>
              </a:rPr>
              <a:t>š</a:t>
            </a:r>
            <a:r>
              <a:rPr lang="en-US" sz="1800"/>
              <a:t>ená kinetickou energiou (pri vysokej T)</a:t>
            </a:r>
          </a:p>
          <a:p>
            <a:pPr lvl="2"/>
            <a:r>
              <a:rPr lang="en-US" sz="1600"/>
              <a:t>order parameter (Polyakov loop) je nulový pod T</a:t>
            </a:r>
            <a:r>
              <a:rPr lang="en-US" sz="1600" baseline="-25000"/>
              <a:t>c</a:t>
            </a:r>
            <a:r>
              <a:rPr lang="en-US" sz="1600"/>
              <a:t> a nenulový nad</a:t>
            </a:r>
          </a:p>
          <a:p>
            <a:pPr lvl="2"/>
            <a:r>
              <a:rPr lang="en-US" sz="1600"/>
              <a:t>je to “order – disorder” fázový prechod, Z</a:t>
            </a:r>
            <a:r>
              <a:rPr lang="en-US" sz="1600" baseline="-25000"/>
              <a:t>3</a:t>
            </a:r>
            <a:r>
              <a:rPr lang="en-US" sz="1600"/>
              <a:t> je naru</a:t>
            </a:r>
            <a:r>
              <a:rPr lang="en-US" sz="1600">
                <a:cs typeface="Arial" pitchFamily="34" charset="0"/>
              </a:rPr>
              <a:t>š</a:t>
            </a:r>
            <a:r>
              <a:rPr lang="en-US" sz="1600"/>
              <a:t>ená nad T</a:t>
            </a:r>
            <a:r>
              <a:rPr lang="en-US" sz="1600" baseline="-25000"/>
              <a:t>c</a:t>
            </a:r>
          </a:p>
          <a:p>
            <a:pPr lvl="1"/>
            <a:r>
              <a:rPr lang="en-US" sz="1800"/>
              <a:t>chirálna symetria je naru</a:t>
            </a:r>
            <a:r>
              <a:rPr lang="en-US" sz="1800">
                <a:cs typeface="Arial" pitchFamily="34" charset="0"/>
              </a:rPr>
              <a:t>š</a:t>
            </a:r>
            <a:r>
              <a:rPr lang="en-US" sz="1800"/>
              <a:t>ená potenciálnou energiou (pri nizkej T)</a:t>
            </a:r>
          </a:p>
          <a:p>
            <a:pPr lvl="2"/>
            <a:r>
              <a:rPr lang="en-US" sz="1600"/>
              <a:t>order parameter (kvark—anti-kvarkový kondenzát) je nenulový pod T</a:t>
            </a:r>
            <a:r>
              <a:rPr lang="en-US" sz="1600" baseline="-25000"/>
              <a:t>c</a:t>
            </a:r>
            <a:r>
              <a:rPr lang="en-US" sz="1600"/>
              <a:t> a nulový nad</a:t>
            </a:r>
          </a:p>
          <a:p>
            <a:pPr lvl="2"/>
            <a:r>
              <a:rPr lang="en-US" sz="1600"/>
              <a:t>je to “disorder – order” fázový prechod, chirálna symetria je obnovená nad T</a:t>
            </a:r>
            <a:r>
              <a:rPr lang="en-US" sz="1600" baseline="-25000"/>
              <a:t>c</a:t>
            </a:r>
          </a:p>
          <a:p>
            <a:r>
              <a:rPr lang="en-US" sz="2000"/>
              <a:t>Obidve sú v</a:t>
            </a:r>
            <a:r>
              <a:rPr lang="en-US" sz="2000">
                <a:cs typeface="Arial" pitchFamily="34" charset="0"/>
              </a:rPr>
              <a:t>š</a:t>
            </a:r>
            <a:r>
              <a:rPr lang="en-US" sz="2000"/>
              <a:t>ak naru</a:t>
            </a:r>
            <a:r>
              <a:rPr lang="en-US" sz="2000">
                <a:cs typeface="Arial" pitchFamily="34" charset="0"/>
              </a:rPr>
              <a:t>š</a:t>
            </a:r>
            <a:r>
              <a:rPr lang="en-US" sz="2000"/>
              <a:t>ené aj explicitne – hmotnost’ou</a:t>
            </a:r>
          </a:p>
          <a:p>
            <a:pPr lvl="1"/>
            <a:r>
              <a:rPr lang="en-US" sz="1800"/>
              <a:t>pre malost’ m</a:t>
            </a:r>
            <a:r>
              <a:rPr lang="en-US" sz="1800" baseline="-25000"/>
              <a:t>q</a:t>
            </a:r>
            <a:r>
              <a:rPr lang="en-US" sz="1800"/>
              <a:t> je reálne </a:t>
            </a:r>
            <a:r>
              <a:rPr lang="en-US" sz="1800">
                <a:cs typeface="Arial" pitchFamily="34" charset="0"/>
              </a:rPr>
              <a:t>ž</a:t>
            </a:r>
            <a:r>
              <a:rPr lang="en-US" sz="1800"/>
              <a:t>e scénar ohl’adom chirálnej symetrie zostane dobrým priblí</a:t>
            </a:r>
            <a:r>
              <a:rPr lang="en-US" sz="1800">
                <a:cs typeface="Arial" pitchFamily="34" charset="0"/>
              </a:rPr>
              <a:t>ž</a:t>
            </a:r>
            <a:r>
              <a:rPr lang="en-US" sz="1800"/>
              <a:t>ením</a:t>
            </a:r>
          </a:p>
          <a:p>
            <a:pPr lvl="1"/>
            <a:r>
              <a:rPr lang="en-US" sz="1800"/>
              <a:t>ale </a:t>
            </a:r>
            <a:r>
              <a:rPr lang="en-US" sz="1800">
                <a:cs typeface="Arial" pitchFamily="34" charset="0"/>
              </a:rPr>
              <a:t>č</a:t>
            </a:r>
            <a:r>
              <a:rPr lang="en-US" sz="1800"/>
              <a:t>o so Z</a:t>
            </a:r>
            <a:r>
              <a:rPr lang="en-US" sz="1800" baseline="-25000"/>
              <a:t>3</a:t>
            </a:r>
            <a:r>
              <a:rPr lang="en-US" sz="1800"/>
              <a:t> symetriou, pre</a:t>
            </a:r>
            <a:r>
              <a:rPr lang="en-US" sz="1800">
                <a:cs typeface="Arial" pitchFamily="34" charset="0"/>
              </a:rPr>
              <a:t>č</a:t>
            </a:r>
            <a:r>
              <a:rPr lang="en-US" sz="1800"/>
              <a:t>o nie je úplne zni</a:t>
            </a:r>
            <a:r>
              <a:rPr lang="en-US" sz="1800">
                <a:cs typeface="Arial" pitchFamily="34" charset="0"/>
              </a:rPr>
              <a:t>č</a:t>
            </a:r>
            <a:r>
              <a:rPr lang="en-US" sz="1800"/>
              <a:t>ená malost’ou m</a:t>
            </a:r>
            <a:r>
              <a:rPr lang="en-US" sz="1800" baseline="-25000"/>
              <a:t>q</a:t>
            </a:r>
            <a:r>
              <a:rPr lang="en-US" sz="180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428126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A749-C19D-4D43-8125-B7599D9E3825}" type="slidenum">
              <a:rPr lang="en-US"/>
              <a:pPr/>
              <a:t>11</a:t>
            </a:fld>
            <a:endParaRPr lang="en-US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Obnovenie konfinementu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413"/>
            <a:ext cx="8382000" cy="5056187"/>
          </a:xfrm>
        </p:spPr>
        <p:txBody>
          <a:bodyPr/>
          <a:lstStyle/>
          <a:p>
            <a:r>
              <a:rPr lang="en-US"/>
              <a:t>Ked sa  sna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íme zni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it’ m</a:t>
            </a:r>
            <a:r>
              <a:rPr lang="en-US" baseline="-25000"/>
              <a:t>q</a:t>
            </a:r>
            <a:r>
              <a:rPr lang="en-US"/>
              <a:t> z nekone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na na ich vlastnú (malú) hodnotu to co sa stane závisí od teploty:</a:t>
            </a:r>
          </a:p>
          <a:p>
            <a:pPr lvl="1"/>
            <a:r>
              <a:rPr lang="en-US"/>
              <a:t>pri nízkych teplotách m</a:t>
            </a:r>
            <a:r>
              <a:rPr lang="en-US" baseline="-25000"/>
              <a:t>q</a:t>
            </a:r>
            <a:r>
              <a:rPr lang="en-US"/>
              <a:t> sa efektívne prestane zni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ovat’ ked’ prídeme pod dynamickú hmotnost’ kvarku M</a:t>
            </a:r>
            <a:r>
              <a:rPr lang="en-US" baseline="-25000"/>
              <a:t>q</a:t>
            </a:r>
            <a:r>
              <a:rPr lang="en-US"/>
              <a:t> ≈ 350 MeV preto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e chirálna symetria je naru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ená</a:t>
            </a:r>
          </a:p>
          <a:p>
            <a:pPr lvl="1"/>
            <a:endParaRPr lang="en-US"/>
          </a:p>
          <a:p>
            <a:pPr lvl="1"/>
            <a:r>
              <a:rPr lang="en-US"/>
              <a:t>Z</a:t>
            </a:r>
            <a:r>
              <a:rPr lang="en-US" baseline="-25000"/>
              <a:t>3</a:t>
            </a:r>
            <a:r>
              <a:rPr lang="en-US"/>
              <a:t> symetria zostane pribli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nou symetriou pri nízkych teplotách aj po takomto tvrdom pokuse o explictné naru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enie</a:t>
            </a:r>
          </a:p>
          <a:p>
            <a:pPr lvl="1"/>
            <a:endParaRPr lang="en-US"/>
          </a:p>
          <a:p>
            <a:pPr lvl="1"/>
            <a:r>
              <a:rPr lang="en-US"/>
              <a:t>naru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enie chirálnej symetrie efektívne zvy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uje hmotnosti kvarkov a preto riadi obnovenie Z</a:t>
            </a:r>
            <a:r>
              <a:rPr lang="en-US" baseline="-25000"/>
              <a:t>3</a:t>
            </a:r>
            <a:r>
              <a:rPr lang="en-US"/>
              <a:t> symetrie</a:t>
            </a:r>
          </a:p>
          <a:p>
            <a:pPr lvl="1"/>
            <a:endParaRPr lang="en-US"/>
          </a:p>
          <a:p>
            <a:pPr lvl="1"/>
            <a:r>
              <a:rPr lang="en-US"/>
              <a:t>toto je argument preto, aby obidva fázové prechody nastali v tom istom bode</a:t>
            </a:r>
          </a:p>
        </p:txBody>
      </p:sp>
    </p:spTree>
    <p:extLst>
      <p:ext uri="{BB962C8B-B14F-4D97-AF65-F5344CB8AC3E}">
        <p14:creationId xmlns:p14="http://schemas.microsoft.com/office/powerpoint/2010/main" val="182779148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1B98-7B5D-425F-B9C9-888A50AD07C9}" type="slidenum">
              <a:rPr lang="en-US"/>
              <a:pPr/>
              <a:t>12</a:t>
            </a:fld>
            <a:endParaRPr lang="en-US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Fázy QCD – hra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kársky model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uvá</a:t>
            </a:r>
            <a:r>
              <a:rPr lang="en-US" dirty="0" err="1">
                <a:cs typeface="Arial" pitchFamily="34" charset="0"/>
              </a:rPr>
              <a:t>ž</a:t>
            </a:r>
            <a:r>
              <a:rPr lang="en-US" dirty="0" err="1"/>
              <a:t>me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fázu</a:t>
            </a:r>
            <a:r>
              <a:rPr lang="en-US" dirty="0"/>
              <a:t> v </a:t>
            </a:r>
            <a:r>
              <a:rPr lang="en-US" dirty="0" err="1"/>
              <a:t>confinemente</a:t>
            </a:r>
            <a:r>
              <a:rPr lang="en-US" dirty="0"/>
              <a:t> (</a:t>
            </a:r>
            <a:r>
              <a:rPr lang="en-US" dirty="0" err="1"/>
              <a:t>hadrónový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, HG) z </a:t>
            </a:r>
            <a:r>
              <a:rPr lang="en-US" dirty="0" err="1"/>
              <a:t>piónov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deconfinovanú</a:t>
            </a:r>
            <a:r>
              <a:rPr lang="en-US" dirty="0"/>
              <a:t> </a:t>
            </a:r>
            <a:r>
              <a:rPr lang="en-US" dirty="0" err="1"/>
              <a:t>fázu</a:t>
            </a:r>
            <a:r>
              <a:rPr lang="en-US" dirty="0"/>
              <a:t> (</a:t>
            </a:r>
            <a:r>
              <a:rPr lang="en-US" dirty="0" err="1"/>
              <a:t>kvark</a:t>
            </a:r>
            <a:r>
              <a:rPr lang="en-US" dirty="0"/>
              <a:t>—</a:t>
            </a:r>
            <a:r>
              <a:rPr lang="en-US" dirty="0" err="1"/>
              <a:t>gluónovú</a:t>
            </a:r>
            <a:r>
              <a:rPr lang="en-US" dirty="0"/>
              <a:t> </a:t>
            </a:r>
            <a:r>
              <a:rPr lang="en-US" dirty="0" err="1"/>
              <a:t>plazma</a:t>
            </a:r>
            <a:r>
              <a:rPr lang="en-US" dirty="0"/>
              <a:t>, QGP) z </a:t>
            </a:r>
            <a:r>
              <a:rPr lang="en-US" dirty="0" err="1"/>
              <a:t>gluónov</a:t>
            </a:r>
            <a:r>
              <a:rPr lang="en-US" dirty="0"/>
              <a:t> a </a:t>
            </a:r>
            <a:r>
              <a:rPr lang="en-US" dirty="0" err="1"/>
              <a:t>dvoch</a:t>
            </a:r>
            <a:r>
              <a:rPr lang="en-US" dirty="0"/>
              <a:t> </a:t>
            </a:r>
            <a:r>
              <a:rPr lang="en-US" dirty="0" err="1"/>
              <a:t>typov</a:t>
            </a:r>
            <a:r>
              <a:rPr lang="en-US" dirty="0"/>
              <a:t> (</a:t>
            </a:r>
            <a:r>
              <a:rPr lang="en-US" dirty="0" err="1"/>
              <a:t>vôní</a:t>
            </a:r>
            <a:r>
              <a:rPr lang="en-US" dirty="0"/>
              <a:t>) </a:t>
            </a:r>
            <a:r>
              <a:rPr lang="en-US" dirty="0" err="1"/>
              <a:t>kvarkov</a:t>
            </a:r>
            <a:endParaRPr lang="en-US" dirty="0"/>
          </a:p>
          <a:p>
            <a:pPr lvl="1"/>
            <a:r>
              <a:rPr lang="en-US" dirty="0" err="1"/>
              <a:t>stavové</a:t>
            </a:r>
            <a:r>
              <a:rPr lang="en-US" dirty="0"/>
              <a:t> </a:t>
            </a:r>
            <a:r>
              <a:rPr lang="en-US" dirty="0" err="1"/>
              <a:t>rovnica</a:t>
            </a:r>
            <a:r>
              <a:rPr lang="en-US" dirty="0"/>
              <a:t> pre </a:t>
            </a:r>
            <a:r>
              <a:rPr lang="en-US" dirty="0" err="1"/>
              <a:t>ideálny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</a:t>
            </a:r>
          </a:p>
          <a:p>
            <a:pPr marL="762000" lvl="1" indent="0" algn="ctr">
              <a:buNone/>
            </a:pPr>
            <a:r>
              <a:rPr lang="en-US" b="0" dirty="0" smtClean="0">
                <a:latin typeface="Symbol" pitchFamily="18" charset="2"/>
                <a:sym typeface="Symbol" pitchFamily="18" charset="2"/>
              </a:rPr>
              <a:t>e </a:t>
            </a:r>
            <a:r>
              <a:rPr lang="en-US" b="0" dirty="0" smtClean="0">
                <a:sym typeface="Symbol" pitchFamily="18" charset="2"/>
              </a:rPr>
              <a:t>= </a:t>
            </a:r>
            <a:r>
              <a:rPr lang="en-US" b="0" dirty="0">
                <a:sym typeface="Symbol" pitchFamily="18" charset="2"/>
              </a:rPr>
              <a:t>(g/30) 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T</a:t>
            </a:r>
            <a:r>
              <a:rPr lang="en-US" b="0" baseline="30000" dirty="0">
                <a:sym typeface="Symbol" pitchFamily="18" charset="2"/>
              </a:rPr>
              <a:t>4</a:t>
            </a:r>
            <a:r>
              <a:rPr lang="en-US" b="0" dirty="0">
                <a:sym typeface="Symbol" pitchFamily="18" charset="2"/>
              </a:rPr>
              <a:t> ,  p = /3 = (g/90) 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T</a:t>
            </a:r>
            <a:r>
              <a:rPr lang="en-US" b="0" baseline="30000" dirty="0">
                <a:sym typeface="Symbol" pitchFamily="18" charset="2"/>
              </a:rPr>
              <a:t>4</a:t>
            </a:r>
            <a:r>
              <a:rPr lang="en-US" b="0" dirty="0">
                <a:sym typeface="Symbol" pitchFamily="18" charset="2"/>
              </a:rPr>
              <a:t> </a:t>
            </a:r>
          </a:p>
          <a:p>
            <a:pPr lvl="1" algn="ctr">
              <a:buFont typeface="Symbol" pitchFamily="18" charset="2"/>
              <a:buNone/>
            </a:pPr>
            <a:r>
              <a:rPr lang="en-US" dirty="0" err="1">
                <a:sym typeface="Symbol" pitchFamily="18" charset="2"/>
              </a:rPr>
              <a:t>kde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g =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b</a:t>
            </a:r>
            <a:r>
              <a:rPr lang="en-US" b="0" dirty="0">
                <a:sym typeface="Symbol" pitchFamily="18" charset="2"/>
              </a:rPr>
              <a:t> + (7/8)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f</a:t>
            </a:r>
            <a:endParaRPr lang="en-US" b="0" baseline="-25000" dirty="0">
              <a:sym typeface="Symbol" pitchFamily="18" charset="2"/>
            </a:endParaRPr>
          </a:p>
          <a:p>
            <a:pPr lvl="1">
              <a:buFontTx/>
              <a:buChar char="•"/>
            </a:pPr>
            <a:r>
              <a:rPr lang="en-US" dirty="0">
                <a:sym typeface="Symbol" pitchFamily="18" charset="2"/>
              </a:rPr>
              <a:t>pre HG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b</a:t>
            </a:r>
            <a:r>
              <a:rPr lang="en-US" b="0" dirty="0">
                <a:sym typeface="Symbol" pitchFamily="18" charset="2"/>
              </a:rPr>
              <a:t> = 3,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f</a:t>
            </a:r>
            <a:r>
              <a:rPr lang="en-US" b="0" dirty="0">
                <a:sym typeface="Symbol" pitchFamily="18" charset="2"/>
              </a:rPr>
              <a:t> = 0</a:t>
            </a:r>
          </a:p>
          <a:p>
            <a:pPr lvl="1" algn="ctr">
              <a:buFontTx/>
              <a:buNone/>
            </a:pPr>
            <a:r>
              <a:rPr lang="en-US" b="0" dirty="0" err="1">
                <a:solidFill>
                  <a:schemeClr val="hlink"/>
                </a:solidFill>
                <a:sym typeface="Symbol" pitchFamily="18" charset="2"/>
              </a:rPr>
              <a:t>p</a:t>
            </a:r>
            <a:r>
              <a:rPr lang="en-US" b="0" baseline="-25000" dirty="0" err="1">
                <a:solidFill>
                  <a:schemeClr val="hlink"/>
                </a:solidFill>
                <a:sym typeface="Symbol" pitchFamily="18" charset="2"/>
              </a:rPr>
              <a:t>HG</a:t>
            </a:r>
            <a:r>
              <a:rPr lang="en-US" b="0" dirty="0">
                <a:solidFill>
                  <a:schemeClr val="hlink"/>
                </a:solidFill>
                <a:sym typeface="Symbol" pitchFamily="18" charset="2"/>
              </a:rPr>
              <a:t> = (1/30) </a:t>
            </a:r>
            <a:r>
              <a:rPr lang="el-GR" b="0" dirty="0">
                <a:solidFill>
                  <a:schemeClr val="hlink"/>
                </a:solidFill>
                <a:sym typeface="Symbol" pitchFamily="18" charset="2"/>
              </a:rPr>
              <a:t>π</a:t>
            </a:r>
            <a:r>
              <a:rPr lang="en-US" b="0" baseline="30000" dirty="0">
                <a:solidFill>
                  <a:schemeClr val="hlink"/>
                </a:solidFill>
                <a:sym typeface="Symbol" pitchFamily="18" charset="2"/>
              </a:rPr>
              <a:t>2</a:t>
            </a:r>
            <a:r>
              <a:rPr lang="en-US" b="0" dirty="0">
                <a:solidFill>
                  <a:schemeClr val="hlink"/>
                </a:solidFill>
                <a:sym typeface="Symbol" pitchFamily="18" charset="2"/>
              </a:rPr>
              <a:t>T</a:t>
            </a:r>
            <a:r>
              <a:rPr lang="en-US" b="0" baseline="30000" dirty="0">
                <a:solidFill>
                  <a:schemeClr val="hlink"/>
                </a:solidFill>
                <a:sym typeface="Symbol" pitchFamily="18" charset="2"/>
              </a:rPr>
              <a:t>4</a:t>
            </a:r>
            <a:r>
              <a:rPr lang="en-US" b="0" dirty="0">
                <a:sym typeface="Symbol" pitchFamily="18" charset="2"/>
              </a:rPr>
              <a:t>                                              </a:t>
            </a:r>
          </a:p>
          <a:p>
            <a:pPr lvl="1">
              <a:buFontTx/>
              <a:buChar char="•"/>
            </a:pPr>
            <a:r>
              <a:rPr lang="en-US" dirty="0">
                <a:sym typeface="Symbol" pitchFamily="18" charset="2"/>
              </a:rPr>
              <a:t>pre QGP: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b</a:t>
            </a:r>
            <a:r>
              <a:rPr lang="en-US" b="0" dirty="0">
                <a:sym typeface="Symbol" pitchFamily="18" charset="2"/>
              </a:rPr>
              <a:t> = 16,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f</a:t>
            </a:r>
            <a:r>
              <a:rPr lang="en-US" b="0" dirty="0">
                <a:sym typeface="Symbol" pitchFamily="18" charset="2"/>
              </a:rPr>
              <a:t> = 24 ale </a:t>
            </a:r>
            <a:r>
              <a:rPr lang="en-US" b="0" dirty="0" err="1">
                <a:sym typeface="Symbol" pitchFamily="18" charset="2"/>
              </a:rPr>
              <a:t>teraz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máme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aj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vonkaj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í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tlak</a:t>
            </a:r>
            <a:r>
              <a:rPr lang="en-US" dirty="0">
                <a:sym typeface="Symbol" pitchFamily="18" charset="2"/>
              </a:rPr>
              <a:t> od QCD </a:t>
            </a:r>
            <a:r>
              <a:rPr lang="en-US" dirty="0" err="1">
                <a:sym typeface="Symbol" pitchFamily="18" charset="2"/>
              </a:rPr>
              <a:t>vákua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B</a:t>
            </a:r>
          </a:p>
          <a:p>
            <a:pPr lvl="1" algn="ctr">
              <a:buFontTx/>
              <a:buNone/>
            </a:pPr>
            <a:r>
              <a:rPr lang="en-US" b="0" dirty="0">
                <a:sym typeface="Symbol" pitchFamily="18" charset="2"/>
              </a:rPr>
              <a:t>        </a:t>
            </a:r>
            <a:r>
              <a:rPr lang="en-US" b="0" dirty="0" err="1">
                <a:solidFill>
                  <a:schemeClr val="hlink"/>
                </a:solidFill>
                <a:sym typeface="Symbol" pitchFamily="18" charset="2"/>
              </a:rPr>
              <a:t>p</a:t>
            </a:r>
            <a:r>
              <a:rPr lang="en-US" b="0" baseline="-25000" dirty="0" err="1">
                <a:solidFill>
                  <a:schemeClr val="hlink"/>
                </a:solidFill>
                <a:sym typeface="Symbol" pitchFamily="18" charset="2"/>
              </a:rPr>
              <a:t>QGP</a:t>
            </a:r>
            <a:r>
              <a:rPr lang="en-US" b="0" dirty="0">
                <a:solidFill>
                  <a:schemeClr val="hlink"/>
                </a:solidFill>
                <a:sym typeface="Symbol" pitchFamily="18" charset="2"/>
              </a:rPr>
              <a:t> = (37/90) </a:t>
            </a:r>
            <a:r>
              <a:rPr lang="el-GR" b="0" dirty="0">
                <a:solidFill>
                  <a:schemeClr val="hlink"/>
                </a:solidFill>
                <a:sym typeface="Symbol" pitchFamily="18" charset="2"/>
              </a:rPr>
              <a:t>π</a:t>
            </a:r>
            <a:r>
              <a:rPr lang="en-US" b="0" baseline="30000" dirty="0">
                <a:solidFill>
                  <a:schemeClr val="hlink"/>
                </a:solidFill>
                <a:sym typeface="Symbol" pitchFamily="18" charset="2"/>
              </a:rPr>
              <a:t>2</a:t>
            </a:r>
            <a:r>
              <a:rPr lang="en-US" b="0" dirty="0">
                <a:solidFill>
                  <a:schemeClr val="hlink"/>
                </a:solidFill>
                <a:sym typeface="Symbol" pitchFamily="18" charset="2"/>
              </a:rPr>
              <a:t>T</a:t>
            </a:r>
            <a:r>
              <a:rPr lang="en-US" b="0" baseline="30000" dirty="0">
                <a:solidFill>
                  <a:schemeClr val="hlink"/>
                </a:solidFill>
                <a:sym typeface="Symbol" pitchFamily="18" charset="2"/>
              </a:rPr>
              <a:t>4</a:t>
            </a:r>
            <a:r>
              <a:rPr lang="en-US" b="0" dirty="0">
                <a:solidFill>
                  <a:schemeClr val="hlink"/>
                </a:solidFill>
                <a:sym typeface="Symbol" pitchFamily="18" charset="2"/>
              </a:rPr>
              <a:t> – B</a:t>
            </a:r>
          </a:p>
          <a:p>
            <a:pPr lvl="1">
              <a:buFontTx/>
              <a:buChar char="•"/>
            </a:pPr>
            <a:r>
              <a:rPr lang="en-US" dirty="0" err="1">
                <a:sym typeface="Symbol" pitchFamily="18" charset="2"/>
              </a:rPr>
              <a:t>na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hranici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dvoch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fáz</a:t>
            </a:r>
            <a:r>
              <a:rPr lang="en-US" dirty="0">
                <a:sym typeface="Symbol" pitchFamily="18" charset="2"/>
              </a:rPr>
              <a:t> – </a:t>
            </a:r>
            <a:r>
              <a:rPr lang="en-US" dirty="0" err="1">
                <a:sym typeface="Symbol" pitchFamily="18" charset="2"/>
              </a:rPr>
              <a:t>tlak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musí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byt’rovnaký</a:t>
            </a:r>
            <a:endParaRPr lang="en-US" dirty="0">
              <a:sym typeface="Symbol" pitchFamily="18" charset="2"/>
            </a:endParaRPr>
          </a:p>
          <a:p>
            <a:pPr lvl="1" algn="ctr">
              <a:buFontTx/>
              <a:buNone/>
            </a:pPr>
            <a:r>
              <a:rPr lang="en-US" b="0" dirty="0" err="1">
                <a:sym typeface="Symbol" pitchFamily="18" charset="2"/>
              </a:rPr>
              <a:t>T</a:t>
            </a:r>
            <a:r>
              <a:rPr lang="en-US" b="0" baseline="-25000" dirty="0" err="1">
                <a:sym typeface="Symbol" pitchFamily="18" charset="2"/>
              </a:rPr>
              <a:t>c</a:t>
            </a:r>
            <a:r>
              <a:rPr lang="en-US" b="0" dirty="0">
                <a:sym typeface="Symbol" pitchFamily="18" charset="2"/>
              </a:rPr>
              <a:t> = (90B/34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n-US" b="0" baseline="30000" dirty="0">
                <a:sym typeface="Symbol" pitchFamily="18" charset="2"/>
              </a:rPr>
              <a:t>1/4</a:t>
            </a:r>
            <a:r>
              <a:rPr lang="en-US" b="0" dirty="0">
                <a:sym typeface="Symbol" pitchFamily="18" charset="2"/>
              </a:rPr>
              <a:t> = 144 MeV  </a:t>
            </a:r>
            <a:r>
              <a:rPr lang="en-US" dirty="0">
                <a:sym typeface="Symbol" pitchFamily="18" charset="2"/>
              </a:rPr>
              <a:t>pre </a:t>
            </a:r>
            <a:r>
              <a:rPr lang="en-US" b="0" dirty="0">
                <a:sym typeface="Symbol" pitchFamily="18" charset="2"/>
              </a:rPr>
              <a:t> B</a:t>
            </a:r>
            <a:r>
              <a:rPr lang="en-US" b="0" baseline="30000" dirty="0">
                <a:sym typeface="Symbol" pitchFamily="18" charset="2"/>
              </a:rPr>
              <a:t>1/4</a:t>
            </a:r>
            <a:r>
              <a:rPr lang="en-US" b="0" dirty="0">
                <a:sym typeface="Symbol" pitchFamily="18" charset="2"/>
              </a:rPr>
              <a:t> = 200 MeV (</a:t>
            </a:r>
            <a:r>
              <a:rPr lang="en-US" dirty="0">
                <a:sym typeface="Symbol" pitchFamily="18" charset="2"/>
              </a:rPr>
              <a:t>MIT bag model</a:t>
            </a:r>
            <a:r>
              <a:rPr lang="en-US" b="0" dirty="0">
                <a:sym typeface="Symbol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661840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00009-A75E-4B88-86D2-C1FE0A35F1A6}" type="slidenum">
              <a:rPr lang="en-US"/>
              <a:pPr/>
              <a:t>13</a:t>
            </a:fld>
            <a:endParaRPr 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7010400" cy="838200"/>
          </a:xfrm>
        </p:spPr>
        <p:txBody>
          <a:bodyPr/>
          <a:lstStyle/>
          <a:p>
            <a:r>
              <a:rPr lang="en-US"/>
              <a:t>Fázy QCD – poruchová teória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nenulovej</a:t>
            </a:r>
            <a:r>
              <a:rPr lang="en-US" dirty="0"/>
              <a:t> </a:t>
            </a:r>
            <a:r>
              <a:rPr lang="en-US" dirty="0" err="1"/>
              <a:t>baryónovej</a:t>
            </a:r>
            <a:r>
              <a:rPr lang="en-US" dirty="0"/>
              <a:t> </a:t>
            </a:r>
            <a:r>
              <a:rPr lang="en-US" dirty="0" err="1"/>
              <a:t>hustote</a:t>
            </a:r>
            <a:r>
              <a:rPr lang="en-US" dirty="0"/>
              <a:t> – </a:t>
            </a:r>
            <a:r>
              <a:rPr lang="en-US" dirty="0" err="1"/>
              <a:t>prvý</a:t>
            </a:r>
            <a:r>
              <a:rPr lang="en-US" dirty="0"/>
              <a:t> </a:t>
            </a:r>
            <a:r>
              <a:rPr lang="en-US" dirty="0" err="1"/>
              <a:t>rád</a:t>
            </a:r>
            <a:r>
              <a:rPr lang="en-US" dirty="0"/>
              <a:t> p-QCD</a:t>
            </a:r>
          </a:p>
          <a:p>
            <a:pPr lvl="1"/>
            <a:endParaRPr lang="en-US" dirty="0"/>
          </a:p>
          <a:p>
            <a:pPr marL="762000" lvl="1" indent="0">
              <a:buNone/>
            </a:pPr>
            <a:r>
              <a:rPr lang="en-US" b="0" dirty="0" smtClean="0">
                <a:latin typeface="Symbol" pitchFamily="18" charset="2"/>
                <a:sym typeface="Symbol" pitchFamily="18" charset="2"/>
              </a:rPr>
              <a:t>e </a:t>
            </a:r>
            <a:r>
              <a:rPr lang="en-US" b="0" dirty="0" smtClean="0">
                <a:sym typeface="Symbol" pitchFamily="18" charset="2"/>
              </a:rPr>
              <a:t>= </a:t>
            </a:r>
            <a:r>
              <a:rPr lang="en-US" b="0" dirty="0">
                <a:sym typeface="Symbol" pitchFamily="18" charset="2"/>
              </a:rPr>
              <a:t>[16(1 – 15</a:t>
            </a:r>
            <a:r>
              <a:rPr lang="el-GR" b="0" dirty="0"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/4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) + (7/8)12n</a:t>
            </a:r>
            <a:r>
              <a:rPr lang="en-US" b="0" baseline="-25000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(1 – 50</a:t>
            </a:r>
            <a:r>
              <a:rPr lang="el-GR" b="0" dirty="0"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/21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)] (1/30) 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T</a:t>
            </a:r>
            <a:r>
              <a:rPr lang="en-US" b="0" baseline="30000" dirty="0">
                <a:sym typeface="Symbol" pitchFamily="18" charset="2"/>
              </a:rPr>
              <a:t>4</a:t>
            </a:r>
            <a:r>
              <a:rPr lang="en-US" b="0" dirty="0">
                <a:sym typeface="Symbol" pitchFamily="18" charset="2"/>
              </a:rPr>
              <a:t> +</a:t>
            </a:r>
          </a:p>
          <a:p>
            <a:pPr lvl="1" algn="ctr">
              <a:buFont typeface="Symbol" pitchFamily="18" charset="2"/>
              <a:buNone/>
            </a:pPr>
            <a:r>
              <a:rPr lang="en-US" b="0" dirty="0">
                <a:sym typeface="Symbol" pitchFamily="18" charset="2"/>
              </a:rPr>
              <a:t>              + </a:t>
            </a:r>
            <a:r>
              <a:rPr lang="el-GR" b="0" dirty="0">
                <a:sym typeface="Symbol" pitchFamily="18" charset="2"/>
              </a:rPr>
              <a:t>Σ</a:t>
            </a:r>
            <a:r>
              <a:rPr lang="en-US" b="0" baseline="-25000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 16(1 – 15</a:t>
            </a:r>
            <a:r>
              <a:rPr lang="el-GR" b="0" dirty="0"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/2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) (3/ 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)</a:t>
            </a:r>
            <a:r>
              <a:rPr lang="el-GR" b="0" dirty="0">
                <a:sym typeface="Symbol" pitchFamily="18" charset="2"/>
              </a:rPr>
              <a:t>μ</a:t>
            </a:r>
            <a:r>
              <a:rPr lang="en-US" b="0" baseline="-25000" dirty="0">
                <a:sym typeface="Symbol" pitchFamily="18" charset="2"/>
              </a:rPr>
              <a:t>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(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T</a:t>
            </a:r>
            <a:r>
              <a:rPr lang="en-US" b="0" baseline="30000" dirty="0">
                <a:sym typeface="Symbol" pitchFamily="18" charset="2"/>
              </a:rPr>
              <a:t>4</a:t>
            </a:r>
            <a:r>
              <a:rPr lang="en-US" b="0" dirty="0">
                <a:sym typeface="Symbol" pitchFamily="18" charset="2"/>
              </a:rPr>
              <a:t> + </a:t>
            </a:r>
            <a:r>
              <a:rPr lang="el-GR" b="0" dirty="0">
                <a:sym typeface="Symbol" pitchFamily="18" charset="2"/>
              </a:rPr>
              <a:t>μ</a:t>
            </a:r>
            <a:r>
              <a:rPr lang="en-US" b="0" baseline="-25000" dirty="0">
                <a:sym typeface="Symbol" pitchFamily="18" charset="2"/>
              </a:rPr>
              <a:t>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( /2)</a:t>
            </a:r>
          </a:p>
          <a:p>
            <a:pPr>
              <a:buFont typeface="Symbol" pitchFamily="18" charset="2"/>
              <a:buChar char="e"/>
            </a:pPr>
            <a:endParaRPr lang="en-US" b="0" dirty="0">
              <a:sym typeface="Symbol" pitchFamily="18" charset="2"/>
            </a:endParaRPr>
          </a:p>
          <a:p>
            <a:pPr lvl="1">
              <a:buFont typeface="Symbol" pitchFamily="18" charset="2"/>
              <a:buNone/>
            </a:pPr>
            <a:r>
              <a:rPr lang="en-US" dirty="0">
                <a:sym typeface="Symbol" pitchFamily="18" charset="2"/>
              </a:rPr>
              <a:t>(pre </a:t>
            </a:r>
            <a:r>
              <a:rPr lang="el-GR" b="0" dirty="0">
                <a:sym typeface="Symbol" pitchFamily="18" charset="2"/>
              </a:rPr>
              <a:t>μ</a:t>
            </a:r>
            <a:r>
              <a:rPr lang="en-US" b="0" baseline="-25000" dirty="0">
                <a:sym typeface="Symbol" pitchFamily="18" charset="2"/>
              </a:rPr>
              <a:t>q</a:t>
            </a:r>
            <a:r>
              <a:rPr lang="en-US" b="0" dirty="0">
                <a:sym typeface="Symbol" pitchFamily="18" charset="2"/>
              </a:rPr>
              <a:t> = 0, </a:t>
            </a:r>
            <a:r>
              <a:rPr lang="el-GR" b="0" dirty="0"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 = 0, </a:t>
            </a:r>
            <a:r>
              <a:rPr lang="en-US" dirty="0">
                <a:sym typeface="Symbol" pitchFamily="18" charset="2"/>
              </a:rPr>
              <a:t>a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n</a:t>
            </a:r>
            <a:r>
              <a:rPr lang="en-US" b="0" baseline="-25000" dirty="0" err="1">
                <a:sym typeface="Symbol" pitchFamily="18" charset="2"/>
              </a:rPr>
              <a:t>q</a:t>
            </a:r>
            <a:r>
              <a:rPr lang="en-US" b="0" baseline="-25000" dirty="0">
                <a:sym typeface="Symbol" pitchFamily="18" charset="2"/>
              </a:rPr>
              <a:t> </a:t>
            </a:r>
            <a:r>
              <a:rPr lang="en-US" b="0" dirty="0">
                <a:sym typeface="Symbol" pitchFamily="18" charset="2"/>
              </a:rPr>
              <a:t>= 2 </a:t>
            </a:r>
            <a:r>
              <a:rPr lang="en-US" dirty="0" err="1">
                <a:sym typeface="Symbol" pitchFamily="18" charset="2"/>
              </a:rPr>
              <a:t>dostaneme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ná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hra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dirty="0" err="1">
                <a:sym typeface="Symbol" pitchFamily="18" charset="2"/>
              </a:rPr>
              <a:t>kársky</a:t>
            </a:r>
            <a:r>
              <a:rPr lang="en-US" dirty="0">
                <a:sym typeface="Symbol" pitchFamily="18" charset="2"/>
              </a:rPr>
              <a:t> model)</a:t>
            </a:r>
          </a:p>
          <a:p>
            <a:pPr lvl="1">
              <a:buFont typeface="Symbol" pitchFamily="18" charset="2"/>
              <a:buNone/>
            </a:pPr>
            <a:endParaRPr lang="en-US" dirty="0">
              <a:sym typeface="Symbol" pitchFamily="18" charset="2"/>
            </a:endParaRPr>
          </a:p>
          <a:p>
            <a:pPr lvl="1">
              <a:buFont typeface="Symbol" pitchFamily="18" charset="2"/>
              <a:buNone/>
            </a:pPr>
            <a:r>
              <a:rPr lang="en-US" dirty="0" err="1">
                <a:sym typeface="Symbol" pitchFamily="18" charset="2"/>
              </a:rPr>
              <a:t>pou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dirty="0" err="1">
                <a:sym typeface="Symbol" pitchFamily="18" charset="2"/>
              </a:rPr>
              <a:t>ijúc</a:t>
            </a:r>
            <a:r>
              <a:rPr lang="en-US" dirty="0">
                <a:sym typeface="Symbol" pitchFamily="18" charset="2"/>
              </a:rPr>
              <a:t> </a:t>
            </a:r>
            <a:r>
              <a:rPr lang="el-GR" b="0" dirty="0">
                <a:sym typeface="Symbol" pitchFamily="18" charset="2"/>
              </a:rPr>
              <a:t>α</a:t>
            </a:r>
            <a:r>
              <a:rPr lang="en-US" b="0" baseline="-25000" dirty="0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 = 0.4 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tou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istou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cestou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dostaneme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T</a:t>
            </a:r>
            <a:r>
              <a:rPr lang="en-US" b="0" baseline="-25000" dirty="0" err="1">
                <a:sym typeface="Symbol" pitchFamily="18" charset="2"/>
              </a:rPr>
              <a:t>c</a:t>
            </a:r>
            <a:r>
              <a:rPr lang="en-US" b="0" dirty="0">
                <a:sym typeface="Symbol" pitchFamily="18" charset="2"/>
              </a:rPr>
              <a:t> = 164 MeV</a:t>
            </a:r>
          </a:p>
          <a:p>
            <a:pPr lvl="1">
              <a:buFont typeface="Symbol" pitchFamily="18" charset="2"/>
              <a:buNone/>
            </a:pPr>
            <a:endParaRPr lang="en-US" b="0" dirty="0">
              <a:sym typeface="Symbol" pitchFamily="18" charset="2"/>
            </a:endParaRPr>
          </a:p>
          <a:p>
            <a:r>
              <a:rPr lang="en-US" b="0" dirty="0" err="1">
                <a:sym typeface="Symbol" pitchFamily="18" charset="2"/>
              </a:rPr>
              <a:t>Dnes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analytické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výpo</a:t>
            </a:r>
            <a:r>
              <a:rPr lang="en-US" b="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b="0" dirty="0" err="1">
                <a:sym typeface="Symbol" pitchFamily="18" charset="2"/>
              </a:rPr>
              <a:t>ty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existujú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aj</a:t>
            </a:r>
            <a:r>
              <a:rPr lang="en-US" b="0" dirty="0">
                <a:sym typeface="Symbol" pitchFamily="18" charset="2"/>
              </a:rPr>
              <a:t> pre </a:t>
            </a:r>
            <a:r>
              <a:rPr lang="en-US" b="0" dirty="0" err="1">
                <a:sym typeface="Symbol" pitchFamily="18" charset="2"/>
              </a:rPr>
              <a:t>vy</a:t>
            </a:r>
            <a:r>
              <a:rPr lang="en-US" b="0" dirty="0" err="1">
                <a:cs typeface="Arial" pitchFamily="34" charset="0"/>
                <a:sym typeface="Symbol" pitchFamily="18" charset="2"/>
              </a:rPr>
              <a:t>šš</a:t>
            </a:r>
            <a:r>
              <a:rPr lang="en-US" b="0" dirty="0" err="1">
                <a:sym typeface="Symbol" pitchFamily="18" charset="2"/>
              </a:rPr>
              <a:t>ie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rády</a:t>
            </a:r>
            <a:endParaRPr lang="el-GR" b="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6990010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0432" cy="720080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Lattice QCD at high temperature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5616" y="4941168"/>
            <a:ext cx="7200800" cy="163121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Order parameters of QCD phase transitions: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q</a:t>
            </a:r>
            <a:r>
              <a:rPr lang="en-US" sz="2000" dirty="0" smtClean="0">
                <a:solidFill>
                  <a:srgbClr val="0000FF"/>
                </a:solidFill>
              </a:rPr>
              <a:t>uark – antiquark vacuum condensate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hiral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0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</a:t>
            </a:r>
            <a:r>
              <a:rPr lang="en-US" sz="2000" dirty="0" smtClean="0">
                <a:solidFill>
                  <a:srgbClr val="0000FF"/>
                </a:solidFill>
              </a:rPr>
              <a:t>xpectation value of </a:t>
            </a:r>
            <a:r>
              <a:rPr lang="en-US" sz="2000" dirty="0" err="1" smtClean="0">
                <a:solidFill>
                  <a:srgbClr val="0000FF"/>
                </a:solidFill>
              </a:rPr>
              <a:t>Polyakov</a:t>
            </a:r>
            <a:r>
              <a:rPr lang="en-US" sz="2000" dirty="0" smtClean="0">
                <a:solidFill>
                  <a:srgbClr val="0000FF"/>
                </a:solidFill>
              </a:rPr>
              <a:t> loop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econfinement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∞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" y="1152907"/>
            <a:ext cx="4619652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2907"/>
            <a:ext cx="4596339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400800"/>
            <a:ext cx="1219200" cy="304800"/>
          </a:xfrm>
          <a:prstGeom prst="rect">
            <a:avLst/>
          </a:prstGeom>
        </p:spPr>
        <p:txBody>
          <a:bodyPr/>
          <a:lstStyle/>
          <a:p>
            <a:fld id="{11F7FEE7-C88D-4659-83E6-F71EDCEA3E84}" type="slidenum">
              <a:rPr lang="en-US"/>
              <a:pPr/>
              <a:t>15</a:t>
            </a:fld>
            <a:endParaRPr lang="en-US"/>
          </a:p>
        </p:txBody>
      </p:sp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Bang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>
          <a:xfrm flipV="1">
            <a:off x="685800" y="6324600"/>
            <a:ext cx="7772400" cy="76200"/>
          </a:xfrm>
        </p:spPr>
        <p:txBody>
          <a:bodyPr/>
          <a:lstStyle/>
          <a:p>
            <a:endParaRPr lang="en-GB"/>
          </a:p>
        </p:txBody>
      </p:sp>
      <p:grpSp>
        <p:nvGrpSpPr>
          <p:cNvPr id="39942" name="Group 1030"/>
          <p:cNvGrpSpPr>
            <a:grpSpLocks/>
          </p:cNvGrpSpPr>
          <p:nvPr/>
        </p:nvGrpSpPr>
        <p:grpSpPr bwMode="auto">
          <a:xfrm>
            <a:off x="1042988" y="1268413"/>
            <a:ext cx="7086600" cy="4576762"/>
            <a:chOff x="624" y="864"/>
            <a:chExt cx="4464" cy="2883"/>
          </a:xfrm>
        </p:grpSpPr>
        <p:pic>
          <p:nvPicPr>
            <p:cNvPr id="39940" name="Picture 1028" descr="bigba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64"/>
              <a:ext cx="4464" cy="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1" name="Text Box 1029"/>
            <p:cNvSpPr txBox="1">
              <a:spLocks noChangeArrowheads="1"/>
            </p:cNvSpPr>
            <p:nvPr/>
          </p:nvSpPr>
          <p:spPr bwMode="auto">
            <a:xfrm rot="-5400000">
              <a:off x="3910" y="1945"/>
              <a:ext cx="8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200" b="0">
                  <a:solidFill>
                    <a:schemeClr val="bg2"/>
                  </a:solidFill>
                  <a:latin typeface="Arial Rounded MT Bold" pitchFamily="34" charset="0"/>
                </a:rPr>
                <a:t>SPS            LHC</a:t>
              </a:r>
              <a:endParaRPr lang="en-US" sz="1600" b="0"/>
            </a:p>
          </p:txBody>
        </p:sp>
      </p:grpSp>
    </p:spTree>
    <p:extLst>
      <p:ext uri="{BB962C8B-B14F-4D97-AF65-F5344CB8AC3E}">
        <p14:creationId xmlns:p14="http://schemas.microsoft.com/office/powerpoint/2010/main" val="177330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543800" y="6400800"/>
            <a:ext cx="1219200" cy="304800"/>
          </a:xfrm>
          <a:prstGeom prst="rect">
            <a:avLst/>
          </a:prstGeom>
        </p:spPr>
        <p:txBody>
          <a:bodyPr/>
          <a:lstStyle/>
          <a:p>
            <a:fld id="{6E5E66E9-CAA7-4661-B5AC-1362D7299E30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Priestorovo-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asový vývoj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685800" y="6324600"/>
            <a:ext cx="7772400" cy="76200"/>
          </a:xfrm>
        </p:spPr>
        <p:txBody>
          <a:bodyPr/>
          <a:lstStyle/>
          <a:p>
            <a:endParaRPr lang="en-GB"/>
          </a:p>
        </p:txBody>
      </p:sp>
      <p:pic>
        <p:nvPicPr>
          <p:cNvPr id="15364" name="Picture 4" descr="evol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334000" cy="511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2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and </a:t>
            </a:r>
            <a:r>
              <a:rPr lang="en-US" i="1" cap="none" dirty="0" err="1" smtClean="0"/>
              <a:t>v</a:t>
            </a:r>
            <a:r>
              <a:rPr lang="en-US" i="1" cap="none" baseline="-25000" dirty="0" err="1" smtClean="0"/>
              <a:t>n</a:t>
            </a:r>
            <a:r>
              <a:rPr lang="en-US" cap="none" dirty="0" smtClean="0"/>
              <a:t> – definitions 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1600" y="1030586"/>
                <a:ext cx="6768752" cy="2326406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smtClean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ratio of </a:t>
                </a:r>
                <a:r>
                  <a:rPr lang="en-US" sz="2000" i="1" dirty="0" err="1" smtClean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 smtClean="0">
                    <a:solidFill>
                      <a:srgbClr val="0000FF"/>
                    </a:solidFill>
                  </a:rPr>
                  <a:t>T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spectrum in AA collisions to that in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             – properly normalized by number of binary collisions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baseline="-250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T</m:t>
                            </m:r>
                            <m:r>
                              <a:rPr lang="en-US" sz="2800" b="0" i="0" smtClean="0"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AA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/>
                              </a:rPr>
                              <m:t>𝑁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bin</m:t>
                            </m:r>
                            <m:r>
                              <a:rPr lang="en-US" sz="2800"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latin typeface="Cambria Math"/>
                              </a:rPr>
                              <m:t>T</m:t>
                            </m:r>
                            <m:r>
                              <a:rPr lang="en-US" sz="2800"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latin typeface="Cambria Math"/>
                              </a:rPr>
                              <m:t>pp</m:t>
                            </m:r>
                          </m:den>
                        </m:f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 … </m:t>
                    </m:r>
                  </m:oMath>
                </a14:m>
                <a:endParaRPr lang="en-US" sz="2000" dirty="0" smtClean="0"/>
              </a:p>
              <a:p>
                <a:pPr lvl="1" algn="l"/>
                <a:endParaRPr lang="en-US" sz="2000" dirty="0" smtClean="0"/>
              </a:p>
              <a:p>
                <a:pPr algn="l"/>
                <a:r>
                  <a:rPr lang="en-US" sz="2000" dirty="0">
                    <a:solidFill>
                      <a:srgbClr val="0000FF"/>
                    </a:solidFill>
                  </a:rPr>
                  <a:t>i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f AA would be just a superposition of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collisions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= 1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030586"/>
                <a:ext cx="6768752" cy="2326406"/>
              </a:xfrm>
              <a:prstGeom prst="rect">
                <a:avLst/>
              </a:prstGeom>
              <a:blipFill rotWithShape="1">
                <a:blip r:embed="rId3"/>
                <a:stretch>
                  <a:fillRect l="-717" t="-518" r="-359" b="-3109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496" y="3645024"/>
                <a:ext cx="6552728" cy="2304285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Fourier coefficients of particle distributions in azimuthal angle </a:t>
                </a:r>
                <a:r>
                  <a:rPr lang="el-GR" sz="2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φ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with respect to 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th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reaction plane</a:t>
                </a:r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baseline="-25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800" smtClean="0">
                            <a:latin typeface="Cambria Math"/>
                            <a:ea typeface="Cambria Math"/>
                          </a:rPr>
                          <m:t>φ</m:t>
                        </m:r>
                      </m:den>
                    </m:f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/>
                          </a:rPr>
                          <m:t>…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∝1+2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en-US" sz="2800" b="0" i="1" baseline="-2500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/>
                                <a:ea typeface="Cambria Math"/>
                              </a:rPr>
                              <m:t>ψ</m:t>
                            </m:r>
                            <m:r>
                              <a:rPr lang="en-US" sz="2800" b="0" i="1" baseline="-25000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func>
                      </m:e>
                    </m:nary>
                    <m:r>
                      <a:rPr lang="en-US" sz="28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 dirty="0" smtClean="0"/>
              </a:p>
              <a:p>
                <a:pPr lvl="1" algn="l"/>
                <a:endParaRPr lang="en-US" sz="2000" dirty="0" smtClean="0"/>
              </a:p>
              <a:p>
                <a:pPr algn="l"/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= 0  would mean azimuthally symmetric distribution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3645024"/>
                <a:ext cx="6552728" cy="2304285"/>
              </a:xfrm>
              <a:prstGeom prst="rect">
                <a:avLst/>
              </a:prstGeom>
              <a:blipFill rotWithShape="1">
                <a:blip r:embed="rId4"/>
                <a:stretch>
                  <a:fillRect l="-834" t="-524" b="-3403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24928"/>
            <a:ext cx="2788990" cy="187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6588224" y="5130877"/>
            <a:ext cx="2653774" cy="1758360"/>
            <a:chOff x="366713" y="3373438"/>
            <a:chExt cx="3156775" cy="2221017"/>
          </a:xfrm>
        </p:grpSpPr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886874" y="3373438"/>
              <a:ext cx="2636614" cy="2221017"/>
              <a:chOff x="346959" y="685800"/>
              <a:chExt cx="4224695" cy="3183214"/>
            </a:xfrm>
          </p:grpSpPr>
          <p:sp>
            <p:nvSpPr>
              <p:cNvPr id="13" name="TextBox 52"/>
              <p:cNvSpPr txBox="1">
                <a:spLocks noChangeArrowheads="1"/>
              </p:cNvSpPr>
              <p:nvPr/>
            </p:nvSpPr>
            <p:spPr bwMode="auto">
              <a:xfrm>
                <a:off x="2864928" y="685800"/>
                <a:ext cx="816392" cy="66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dirty="0" smtClean="0">
                    <a:latin typeface="Symbol" pitchFamily="18" charset="2"/>
                    <a:ea typeface="MS PGothic" pitchFamily="34" charset="-128"/>
                    <a:cs typeface="Arial" pitchFamily="34" charset="0"/>
                  </a:rPr>
                  <a:t>y</a:t>
                </a:r>
                <a:r>
                  <a:rPr lang="en-US" baseline="-25000" dirty="0" smtClean="0">
                    <a:ea typeface="MS PGothic" pitchFamily="34" charset="-128"/>
                    <a:cs typeface="Arial" pitchFamily="34" charset="0"/>
                  </a:rPr>
                  <a:t>2</a:t>
                </a:r>
                <a:endParaRPr lang="en-US" baseline="-25000" dirty="0">
                  <a:ea typeface="MS PGothic" pitchFamily="34" charset="-128"/>
                  <a:cs typeface="Arial" pitchFamily="34" charset="0"/>
                </a:endParaRPr>
              </a:p>
            </p:txBody>
          </p:sp>
          <p:grpSp>
            <p:nvGrpSpPr>
              <p:cNvPr id="14" name="Group 38"/>
              <p:cNvGrpSpPr>
                <a:grpSpLocks/>
              </p:cNvGrpSpPr>
              <p:nvPr/>
            </p:nvGrpSpPr>
            <p:grpSpPr bwMode="auto">
              <a:xfrm>
                <a:off x="346959" y="838200"/>
                <a:ext cx="4224695" cy="3030814"/>
                <a:chOff x="346959" y="838200"/>
                <a:chExt cx="4224695" cy="3030814"/>
              </a:xfrm>
            </p:grpSpPr>
            <p:sp>
              <p:nvSpPr>
                <p:cNvPr id="15" name="Freeform 39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52349243 w 1492584"/>
                    <a:gd name="T1" fmla="*/ 2147483647 h 1437373"/>
                    <a:gd name="T2" fmla="*/ 332281987 w 1492584"/>
                    <a:gd name="T3" fmla="*/ 2147483647 h 1437373"/>
                    <a:gd name="T4" fmla="*/ 602216478 w 1492584"/>
                    <a:gd name="T5" fmla="*/ 2147483647 h 1437373"/>
                    <a:gd name="T6" fmla="*/ 992121921 w 1492584"/>
                    <a:gd name="T7" fmla="*/ 353391873 h 1437373"/>
                    <a:gd name="T8" fmla="*/ 1332040789 w 1492584"/>
                    <a:gd name="T9" fmla="*/ 2147483647 h 1437373"/>
                    <a:gd name="T10" fmla="*/ 1531992461 w 1492584"/>
                    <a:gd name="T11" fmla="*/ 2147483647 h 1437373"/>
                    <a:gd name="T12" fmla="*/ 1442014074 w 1492584"/>
                    <a:gd name="T13" fmla="*/ 2147483647 h 1437373"/>
                    <a:gd name="T14" fmla="*/ 1092099161 w 1492584"/>
                    <a:gd name="T15" fmla="*/ 2147483647 h 1437373"/>
                    <a:gd name="T16" fmla="*/ 722187483 w 1492584"/>
                    <a:gd name="T17" fmla="*/ 2147483647 h 1437373"/>
                    <a:gd name="T18" fmla="*/ 362273088 w 1492584"/>
                    <a:gd name="T19" fmla="*/ 2147483647 h 1437373"/>
                    <a:gd name="T20" fmla="*/ 122331958 w 1492584"/>
                    <a:gd name="T21" fmla="*/ 2147483647 h 1437373"/>
                    <a:gd name="T22" fmla="*/ 6665790 w 1492584"/>
                    <a:gd name="T23" fmla="*/ 2147483647 h 1437373"/>
                    <a:gd name="T24" fmla="*/ 52349243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6" name="Freeform 40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614056144 w 1645920"/>
                    <a:gd name="T1" fmla="*/ 2147483647 h 1719714"/>
                    <a:gd name="T2" fmla="*/ 1445993819 w 1645920"/>
                    <a:gd name="T3" fmla="*/ 2147483647 h 1719714"/>
                    <a:gd name="T4" fmla="*/ 2147483647 w 1645920"/>
                    <a:gd name="T5" fmla="*/ 2147483647 h 1719714"/>
                    <a:gd name="T6" fmla="*/ 2147483647 w 1645920"/>
                    <a:gd name="T7" fmla="*/ 2147483647 h 1719714"/>
                    <a:gd name="T8" fmla="*/ 2147483647 w 1645920"/>
                    <a:gd name="T9" fmla="*/ 2147483647 h 1719714"/>
                    <a:gd name="T10" fmla="*/ 2147483647 w 1645920"/>
                    <a:gd name="T11" fmla="*/ 2147483647 h 1719714"/>
                    <a:gd name="T12" fmla="*/ 1445993819 w 1645920"/>
                    <a:gd name="T13" fmla="*/ 2147483647 h 1719714"/>
                    <a:gd name="T14" fmla="*/ 732902726 w 1645920"/>
                    <a:gd name="T15" fmla="*/ 2147483647 h 1719714"/>
                    <a:gd name="T16" fmla="*/ 851748079 w 1645920"/>
                    <a:gd name="T17" fmla="*/ 2147483647 h 1719714"/>
                    <a:gd name="T18" fmla="*/ 1683687404 w 1645920"/>
                    <a:gd name="T19" fmla="*/ 2147483647 h 1719714"/>
                    <a:gd name="T20" fmla="*/ 2147483647 w 1645920"/>
                    <a:gd name="T21" fmla="*/ 433071160 h 1719714"/>
                    <a:gd name="T22" fmla="*/ 2147483647 w 1645920"/>
                    <a:gd name="T23" fmla="*/ 173226782 h 1719714"/>
                    <a:gd name="T24" fmla="*/ 2147483647 w 1645920"/>
                    <a:gd name="T25" fmla="*/ 1212570741 h 1719714"/>
                    <a:gd name="T26" fmla="*/ 2147483647 w 1645920"/>
                    <a:gd name="T27" fmla="*/ 2147483647 h 1719714"/>
                    <a:gd name="T28" fmla="*/ 2147483647 w 1645920"/>
                    <a:gd name="T29" fmla="*/ 2147483647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2147483647 w 1645920"/>
                    <a:gd name="T55" fmla="*/ 2147483647 h 1719714"/>
                    <a:gd name="T56" fmla="*/ 2147483647 w 1645920"/>
                    <a:gd name="T57" fmla="*/ 2147483647 h 1719714"/>
                    <a:gd name="T58" fmla="*/ 376351500 w 1645920"/>
                    <a:gd name="T59" fmla="*/ 2147483647 h 1719714"/>
                    <a:gd name="T60" fmla="*/ 614056144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7" name="Freeform 41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1072440038 w 1621857"/>
                    <a:gd name="T1" fmla="*/ 2147483647 h 1613835"/>
                    <a:gd name="T2" fmla="*/ 34589258 w 1621857"/>
                    <a:gd name="T3" fmla="*/ 2147483647 h 1613835"/>
                    <a:gd name="T4" fmla="*/ 1280008866 w 1621857"/>
                    <a:gd name="T5" fmla="*/ 2147483647 h 1613835"/>
                    <a:gd name="T6" fmla="*/ 2147483647 w 1621857"/>
                    <a:gd name="T7" fmla="*/ 2147483647 h 1613835"/>
                    <a:gd name="T8" fmla="*/ 2147483647 w 1621857"/>
                    <a:gd name="T9" fmla="*/ 2147483647 h 1613835"/>
                    <a:gd name="T10" fmla="*/ 2147483647 w 1621857"/>
                    <a:gd name="T11" fmla="*/ 2147483647 h 1613835"/>
                    <a:gd name="T12" fmla="*/ 2147483647 w 1621857"/>
                    <a:gd name="T13" fmla="*/ 2147483647 h 1613835"/>
                    <a:gd name="T14" fmla="*/ 2147483647 w 1621857"/>
                    <a:gd name="T15" fmla="*/ 247959773 h 1613835"/>
                    <a:gd name="T16" fmla="*/ 2147483647 w 1621857"/>
                    <a:gd name="T17" fmla="*/ 843052994 h 1613835"/>
                    <a:gd name="T18" fmla="*/ 2147483647 w 1621857"/>
                    <a:gd name="T19" fmla="*/ 2147483647 h 1613835"/>
                    <a:gd name="T20" fmla="*/ 2147483647 w 1621857"/>
                    <a:gd name="T21" fmla="*/ 2147483647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2147483647 w 1621857"/>
                    <a:gd name="T47" fmla="*/ 2147483647 h 1613835"/>
                    <a:gd name="T48" fmla="*/ 2147483647 w 1621857"/>
                    <a:gd name="T49" fmla="*/ 2147483647 h 1613835"/>
                    <a:gd name="T50" fmla="*/ 2147483647 w 1621857"/>
                    <a:gd name="T51" fmla="*/ 2147483647 h 1613835"/>
                    <a:gd name="T52" fmla="*/ 2147483647 w 1621857"/>
                    <a:gd name="T53" fmla="*/ 2147483647 h 1613835"/>
                    <a:gd name="T54" fmla="*/ 2147483647 w 1621857"/>
                    <a:gd name="T55" fmla="*/ 2147483647 h 1613835"/>
                    <a:gd name="T56" fmla="*/ 1072440038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8" name="Rectangle 42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>
                    <a:spcBef>
                      <a:spcPct val="0"/>
                    </a:spcBef>
                  </a:pPr>
                  <a:endParaRPr lang="en-US" sz="2400">
                    <a:latin typeface="Tahoma" pitchFamily="34" charset="0"/>
                    <a:ea typeface="SimSun" pitchFamily="2" charset="-122"/>
                  </a:endParaRPr>
                </a:p>
              </p:txBody>
            </p:sp>
            <p:cxnSp>
              <p:nvCxnSpPr>
                <p:cNvPr id="19" name="Straight Arrow Connector 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Straight Arrow Connector 44"/>
                <p:cNvCxnSpPr>
                  <a:cxnSpLocks noChangeShapeType="1"/>
                  <a:endCxn id="22" idx="0"/>
                </p:cNvCxnSpPr>
                <p:nvPr/>
              </p:nvCxnSpPr>
              <p:spPr bwMode="auto">
                <a:xfrm flipV="1">
                  <a:off x="1828799" y="2357735"/>
                  <a:ext cx="2334659" cy="4468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Straight Arrow Connector 45"/>
                <p:cNvCxnSpPr>
                  <a:cxnSpLocks noChangeShapeType="1"/>
                  <a:stCxn id="18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755262" y="2357735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0000FF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0000FF"/>
                      </a:solidFill>
                      <a:ea typeface="MS PGothic" pitchFamily="34" charset="-128"/>
                      <a:cs typeface="Arial" pitchFamily="34" charset="0"/>
                    </a:rPr>
                    <a:t>3</a:t>
                  </a:r>
                  <a:endParaRPr lang="en-US" baseline="-25000" dirty="0">
                    <a:solidFill>
                      <a:srgbClr val="0000FF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  <p:sp>
              <p:nvSpPr>
                <p:cNvPr id="2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526661" y="3200401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  <a:ea typeface="MS PGothic" pitchFamily="34" charset="-128"/>
                      <a:cs typeface="Arial" pitchFamily="34" charset="0"/>
                    </a:rPr>
                    <a:t>4</a:t>
                  </a:r>
                  <a:endParaRPr lang="en-US" baseline="-25000" dirty="0">
                    <a:solidFill>
                      <a:srgbClr val="FF0000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620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CMB maps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1042" name="Picture 2" descr="C:\Karel's old computer\Novohradska\800px-WMAP_2008_33GH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4320480" cy="2160240"/>
          </a:xfrm>
          <a:prstGeom prst="rect">
            <a:avLst/>
          </a:prstGeom>
          <a:noFill/>
        </p:spPr>
      </p:pic>
      <p:pic>
        <p:nvPicPr>
          <p:cNvPr id="471043" name="Picture 3" descr="C:\Karel's old computer\Novohradska\800px-WMAP_2008_94GHz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509120"/>
            <a:ext cx="4320480" cy="21602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71044" name="Picture 4" descr="C:\Karel's old computer\Novohradska\800px-WMAP_20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892152"/>
            <a:ext cx="4818112" cy="24090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17369" y="3140968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33 GHz with foreground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4109010"/>
            <a:ext cx="2890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94 GHz with foreground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806" y="2204864"/>
            <a:ext cx="2989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Final result, 7-years data</a:t>
            </a:r>
          </a:p>
          <a:p>
            <a:r>
              <a:rPr lang="en-US" sz="2000" dirty="0">
                <a:solidFill>
                  <a:srgbClr val="0000FF"/>
                </a:solidFill>
                <a:latin typeface="Arial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oreground subtracted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1911" y="5457418"/>
            <a:ext cx="3520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Arial"/>
              </a:rPr>
              <a:t>Inhomogeneities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 ~10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</a:rPr>
              <a:t>-4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 – 10</a:t>
            </a:r>
            <a:r>
              <a:rPr lang="en-US" sz="2000" baseline="30000" dirty="0" smtClean="0">
                <a:solidFill>
                  <a:srgbClr val="0000FF"/>
                </a:solidFill>
                <a:latin typeface="Arial"/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19921691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WMAP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4176464" cy="5112568"/>
          </a:xfrm>
        </p:spPr>
        <p:txBody>
          <a:bodyPr/>
          <a:lstStyle/>
          <a:p>
            <a:r>
              <a:rPr lang="en-US" b="0" dirty="0" smtClean="0"/>
              <a:t>CMB power spectrum</a:t>
            </a:r>
          </a:p>
          <a:p>
            <a:endParaRPr lang="en-US" b="0" dirty="0" smtClean="0"/>
          </a:p>
          <a:p>
            <a:pPr lvl="1">
              <a:buNone/>
            </a:pPr>
            <a:r>
              <a:rPr lang="en-US" b="0" dirty="0"/>
              <a:t>d</a:t>
            </a:r>
            <a:r>
              <a:rPr lang="en-US" b="0" dirty="0" smtClean="0"/>
              <a:t>ipole moment gives our </a:t>
            </a:r>
          </a:p>
          <a:p>
            <a:pPr lvl="1">
              <a:buNone/>
            </a:pPr>
            <a:r>
              <a:rPr lang="en-US" b="0" dirty="0" smtClean="0"/>
              <a:t>velocity 627±22 km/s</a:t>
            </a:r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/>
              <a:t>a</a:t>
            </a:r>
            <a:r>
              <a:rPr lang="en-US" b="0" dirty="0" smtClean="0"/>
              <a:t>ge of the Universe</a:t>
            </a:r>
          </a:p>
          <a:p>
            <a:pPr lvl="1">
              <a:buNone/>
            </a:pPr>
            <a:r>
              <a:rPr lang="en-US" b="0" dirty="0" smtClean="0"/>
              <a:t>13.75±0.11 x 10</a:t>
            </a:r>
            <a:r>
              <a:rPr lang="en-US" b="0" baseline="30000" dirty="0" smtClean="0"/>
              <a:t>9</a:t>
            </a:r>
            <a:r>
              <a:rPr lang="en-US" b="0" dirty="0" smtClean="0"/>
              <a:t> years</a:t>
            </a:r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/>
              <a:t>t</a:t>
            </a:r>
            <a:r>
              <a:rPr lang="en-US" b="0" dirty="0" smtClean="0"/>
              <a:t>otal density of the Universe</a:t>
            </a:r>
          </a:p>
          <a:p>
            <a:pPr lvl="1">
              <a:buNone/>
            </a:pPr>
            <a:r>
              <a:rPr lang="en-US" b="0" dirty="0" smtClean="0"/>
              <a:t>1.0023</a:t>
            </a:r>
            <a:r>
              <a:rPr lang="en-US" b="0" baseline="30000" dirty="0" smtClean="0"/>
              <a:t>+0.0056</a:t>
            </a:r>
            <a:r>
              <a:rPr lang="en-US" b="0" baseline="-25000" dirty="0" smtClean="0"/>
              <a:t>−0.0054</a:t>
            </a:r>
          </a:p>
          <a:p>
            <a:pPr lvl="1">
              <a:buNone/>
            </a:pPr>
            <a:endParaRPr lang="en-US" b="0" baseline="-25000" dirty="0"/>
          </a:p>
          <a:p>
            <a:pPr lvl="1">
              <a:buNone/>
            </a:pPr>
            <a:r>
              <a:rPr lang="en-US" b="0" dirty="0" smtClean="0"/>
              <a:t>Hubble’s constant</a:t>
            </a:r>
          </a:p>
          <a:p>
            <a:pPr lvl="1">
              <a:buNone/>
            </a:pPr>
            <a:r>
              <a:rPr lang="en-US" b="0" dirty="0" smtClean="0"/>
              <a:t>70.4</a:t>
            </a:r>
            <a:r>
              <a:rPr lang="en-US" b="0" baseline="30000" dirty="0" smtClean="0"/>
              <a:t>+1.3</a:t>
            </a:r>
            <a:r>
              <a:rPr lang="en-US" b="0" baseline="-25000" dirty="0" smtClean="0"/>
              <a:t>−1.4 </a:t>
            </a:r>
            <a:r>
              <a:rPr lang="en-US" b="0" dirty="0" smtClean="0"/>
              <a:t>(km/s) / </a:t>
            </a:r>
            <a:r>
              <a:rPr lang="en-US" b="0" dirty="0" err="1" smtClean="0"/>
              <a:t>Mpc</a:t>
            </a:r>
            <a:endParaRPr lang="en-US" b="0" dirty="0" smtClean="0"/>
          </a:p>
          <a:p>
            <a:pPr lvl="1">
              <a:buNone/>
            </a:pPr>
            <a:endParaRPr lang="en-US" b="0" dirty="0"/>
          </a:p>
          <a:p>
            <a:pPr lvl="1">
              <a:buNone/>
            </a:pPr>
            <a:r>
              <a:rPr lang="en-US" b="0" dirty="0" smtClean="0"/>
              <a:t>CMB temperature 2.725 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2066" name="Picture 2" descr="C:\Karel's old computer\Novohradska\500px-WMAP_2008_TT_and_TE_spect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8012" y="963885"/>
            <a:ext cx="4762500" cy="5705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07726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effectLst/>
              </a:rPr>
              <a:t>Hmotnosť</a:t>
            </a:r>
            <a:r>
              <a:rPr lang="en-US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effectLst/>
              </a:rPr>
              <a:t>nukleónov</a:t>
            </a:r>
            <a:endParaRPr lang="en-GB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35" y="1196752"/>
            <a:ext cx="2353097" cy="27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3" y="1127720"/>
            <a:ext cx="50212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9688" y="4293096"/>
            <a:ext cx="279275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hmotnosti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kvarkov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~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~ 1 %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hmotnosti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p/n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!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Arial"/>
              </a:rPr>
              <a:t>v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</a:rPr>
              <a:t>äzbová</a:t>
            </a:r>
            <a:r>
              <a:rPr lang="en-US" sz="2400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/>
              </a:rPr>
              <a:t>energia</a:t>
            </a:r>
            <a:endParaRPr lang="en-US" sz="240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7182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 of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4048"/>
            <a:ext cx="4695056" cy="5043264"/>
          </a:xfrm>
        </p:spPr>
        <p:txBody>
          <a:bodyPr/>
          <a:lstStyle/>
          <a:p>
            <a:r>
              <a:rPr lang="en-US" b="0" dirty="0"/>
              <a:t>t</a:t>
            </a:r>
            <a:r>
              <a:rPr lang="en-US" b="0" dirty="0" smtClean="0"/>
              <a:t>oday 72% of matter of the Universe – dark energy </a:t>
            </a:r>
          </a:p>
          <a:p>
            <a:endParaRPr lang="en-US" b="0" dirty="0"/>
          </a:p>
          <a:p>
            <a:r>
              <a:rPr lang="en-US" b="0" dirty="0"/>
              <a:t>b</a:t>
            </a:r>
            <a:r>
              <a:rPr lang="en-US" b="0" dirty="0" smtClean="0"/>
              <a:t>efore ~7 x 10</a:t>
            </a:r>
            <a:r>
              <a:rPr lang="en-US" b="0" baseline="30000" dirty="0" smtClean="0"/>
              <a:t>9</a:t>
            </a:r>
            <a:r>
              <a:rPr lang="en-US" b="0" dirty="0" smtClean="0"/>
              <a:t> years the Universe accelerated its expansion</a:t>
            </a:r>
          </a:p>
          <a:p>
            <a:endParaRPr lang="en-US" b="0" dirty="0"/>
          </a:p>
          <a:p>
            <a:r>
              <a:rPr lang="en-US" b="0" dirty="0"/>
              <a:t>v</a:t>
            </a:r>
            <a:r>
              <a:rPr lang="en-US" b="0" dirty="0" smtClean="0"/>
              <a:t>acuum energy? </a:t>
            </a:r>
            <a:r>
              <a:rPr lang="en-US" b="0" dirty="0"/>
              <a:t>s</a:t>
            </a:r>
            <a:r>
              <a:rPr lang="en-US" b="0" dirty="0" smtClean="0"/>
              <a:t>calar field? </a:t>
            </a:r>
            <a:r>
              <a:rPr lang="en-US" b="0" dirty="0"/>
              <a:t>c</a:t>
            </a:r>
            <a:r>
              <a:rPr lang="en-US" b="0" dirty="0" smtClean="0"/>
              <a:t>osmological constant?</a:t>
            </a:r>
          </a:p>
          <a:p>
            <a:endParaRPr lang="en-US" b="0" dirty="0"/>
          </a:p>
          <a:p>
            <a:r>
              <a:rPr lang="en-US" b="0" dirty="0" smtClean="0"/>
              <a:t>23% is (cold) dark matter, what is 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3090" name="Picture 2" descr="C:\Karel's old computer\Novohradska\WMAP_2008_universe_cont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3877132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539005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Planck satellite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3113906" cy="245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169253"/>
            <a:ext cx="6300192" cy="3500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4137" y="1196752"/>
            <a:ext cx="46858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Porovnanie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rozlíšania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</a:rPr>
              <a:t>10 x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lepšie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rozlíšenie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než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WMAP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</a:rPr>
              <a:t>9 frequency band (WMAP 5)</a:t>
            </a:r>
            <a:endParaRPr lang="en-GB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83125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Planck – </a:t>
            </a:r>
            <a:r>
              <a:rPr lang="en-US" dirty="0" err="1" smtClean="0"/>
              <a:t>prvé</a:t>
            </a:r>
            <a:r>
              <a:rPr lang="en-US" dirty="0" smtClean="0"/>
              <a:t> </a:t>
            </a:r>
            <a:r>
              <a:rPr lang="en-US" dirty="0" err="1" smtClean="0"/>
              <a:t>výsledky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6468070" cy="364043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9 May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714" y="4581128"/>
            <a:ext cx="6216766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Age of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Universe: 13.798 ± 0.037 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x 10</a:t>
            </a:r>
            <a:r>
              <a:rPr lang="en-US" sz="2400" baseline="30000" dirty="0" smtClean="0">
                <a:solidFill>
                  <a:srgbClr val="000000"/>
                </a:solidFill>
                <a:latin typeface="Arial"/>
              </a:rPr>
              <a:t>9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 years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/>
              </a:rPr>
              <a:t>Hubble constant: 67.80 ± 0.77 (km/s)/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</a:rPr>
              <a:t>Mpc</a:t>
            </a:r>
            <a:endParaRPr lang="en-US" sz="2400" dirty="0" smtClean="0">
              <a:solidFill>
                <a:srgbClr val="000000"/>
              </a:solidFill>
              <a:latin typeface="Arial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rdinary matter:   4.9 %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Dark matter:       26.8 %</a:t>
            </a:r>
          </a:p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Dark energy:      68.3% </a:t>
            </a:r>
            <a:endParaRPr lang="en-GB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5867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000" y="1890000"/>
            <a:ext cx="8460480" cy="4058387"/>
            <a:chOff x="359992" y="1890000"/>
            <a:chExt cx="8460480" cy="40583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2" y="1890000"/>
              <a:ext cx="8460480" cy="405838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46218" y="2420888"/>
              <a:ext cx="941283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p</a:t>
              </a:r>
              <a:r>
                <a:rPr lang="en-US" sz="2000" b="1" baseline="30000" dirty="0" smtClean="0"/>
                <a:t>+</a:t>
              </a:r>
              <a:r>
                <a:rPr lang="en-US" sz="2000" b="1" dirty="0" smtClean="0"/>
                <a:t> + </a:t>
              </a:r>
              <a:r>
                <a:rPr lang="en-US" sz="2000" b="1" dirty="0" smtClean="0">
                  <a:latin typeface="Symbol" pitchFamily="18" charset="2"/>
                </a:rPr>
                <a:t>p</a:t>
              </a:r>
              <a:r>
                <a:rPr lang="en-US" sz="2000" b="1" baseline="30000" dirty="0" smtClean="0"/>
                <a:t>-</a:t>
              </a:r>
              <a:endParaRPr lang="en-GB" sz="2000" b="1" baseline="300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4000" y="1890000"/>
            <a:ext cx="8472808" cy="4064301"/>
            <a:chOff x="348015" y="1812971"/>
            <a:chExt cx="8472808" cy="40643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5" y="1812971"/>
              <a:ext cx="8472808" cy="40643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039608" y="2303789"/>
              <a:ext cx="1031051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K</a:t>
              </a:r>
              <a:r>
                <a:rPr lang="en-US" sz="2000" b="1" baseline="30000" dirty="0" smtClean="0"/>
                <a:t>+</a:t>
              </a:r>
              <a:r>
                <a:rPr lang="en-US" sz="2000" b="1" dirty="0" smtClean="0"/>
                <a:t> + K</a:t>
              </a:r>
              <a:r>
                <a:rPr lang="en-US" sz="2000" b="1" baseline="30000" dirty="0" smtClean="0"/>
                <a:t>-</a:t>
              </a:r>
              <a:endParaRPr lang="en-GB" sz="2000" b="1" baseline="30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6660"/>
            <a:ext cx="7772400" cy="132408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/>
              <a:t>Identified particles at</a:t>
            </a:r>
            <a:br>
              <a:rPr lang="en-US" cap="none" dirty="0"/>
            </a:br>
            <a:r>
              <a:rPr lang="en-US" cap="none" dirty="0" smtClean="0"/>
              <a:t>intermediate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880" y="1444714"/>
            <a:ext cx="6817424" cy="400110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● </a:t>
            </a:r>
            <a:r>
              <a:rPr lang="en-US" sz="1600" dirty="0" smtClean="0"/>
              <a:t>charged particles  </a:t>
            </a:r>
            <a:r>
              <a:rPr lang="en-US" sz="2000" dirty="0" smtClean="0">
                <a:solidFill>
                  <a:srgbClr val="C00000"/>
                </a:solidFill>
              </a:rPr>
              <a:t>●</a:t>
            </a:r>
            <a:r>
              <a:rPr lang="en-US" sz="2000" dirty="0" smtClean="0">
                <a:solidFill>
                  <a:srgbClr val="FF9933"/>
                </a:solidFill>
              </a:rPr>
              <a:t>●</a:t>
            </a:r>
            <a:r>
              <a:rPr lang="en-US" sz="2000" dirty="0" smtClean="0">
                <a:solidFill>
                  <a:srgbClr val="EAC900"/>
                </a:solidFill>
              </a:rPr>
              <a:t>●</a:t>
            </a:r>
            <a:r>
              <a:rPr lang="en-US" sz="2000" dirty="0" smtClean="0">
                <a:solidFill>
                  <a:schemeClr val="accent2"/>
                </a:solidFill>
              </a:rPr>
              <a:t>●</a:t>
            </a:r>
            <a:r>
              <a:rPr lang="en-US" sz="2000" dirty="0" smtClean="0">
                <a:solidFill>
                  <a:srgbClr val="007676"/>
                </a:solidFill>
              </a:rPr>
              <a:t>●</a:t>
            </a:r>
            <a:r>
              <a:rPr lang="en-US" sz="2000" dirty="0" smtClean="0">
                <a:solidFill>
                  <a:srgbClr val="0000FF"/>
                </a:solidFill>
              </a:rPr>
              <a:t>●</a:t>
            </a:r>
            <a:r>
              <a:rPr lang="en-US" sz="2000" dirty="0" smtClean="0"/>
              <a:t> </a:t>
            </a:r>
            <a:r>
              <a:rPr lang="en-US" sz="1600" dirty="0" smtClean="0"/>
              <a:t>different </a:t>
            </a:r>
            <a:r>
              <a:rPr lang="en-US" sz="1600" dirty="0"/>
              <a:t>centralities for identified particles  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9600" y="6011996"/>
            <a:ext cx="628248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(K) ≈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90880" y="6021288"/>
            <a:ext cx="811356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(K) ≈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r>
              <a:rPr lang="en-US" dirty="0" smtClean="0"/>
              <a:t>,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(p) &gt;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 smtClean="0"/>
              <a:t>±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89600" y="6022800"/>
            <a:ext cx="448071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below ~ 7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: 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) &lt;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(</a:t>
            </a:r>
            <a:r>
              <a:rPr lang="en-US" i="1" dirty="0" smtClean="0"/>
              <a:t>h</a:t>
            </a:r>
            <a:r>
              <a:rPr lang="en-US" baseline="30000" dirty="0"/>
              <a:t>±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89600" y="6453336"/>
            <a:ext cx="352532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At higher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: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are compatible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23528" y="1890000"/>
            <a:ext cx="8472457" cy="4064133"/>
            <a:chOff x="323528" y="3469323"/>
            <a:chExt cx="8472457" cy="40641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469323"/>
              <a:ext cx="8472457" cy="4064133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4101678" y="3964433"/>
              <a:ext cx="830362" cy="400691"/>
              <a:chOff x="4372403" y="4096913"/>
              <a:chExt cx="788999" cy="4001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372403" y="4096913"/>
                <a:ext cx="788999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/>
                  <a:t>p + </a:t>
                </a:r>
                <a:r>
                  <a:rPr lang="en-US" sz="2000" b="1" dirty="0"/>
                  <a:t>p</a:t>
                </a:r>
                <a:endParaRPr lang="en-GB" sz="2000" b="1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4877634" y="4182356"/>
                <a:ext cx="180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3608019" y="49411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40–60%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43608" y="5013176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20–40%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061229" y="486916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60–80%</a:t>
            </a:r>
            <a:endParaRPr lang="en-GB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452320" y="262762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10–20%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117237" y="26276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–10%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963936" y="26369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0–5%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84368" y="1487686"/>
            <a:ext cx="1162243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M.Ivanov</a:t>
            </a:r>
            <a:endParaRPr lang="en-US" sz="1600" dirty="0" smtClean="0"/>
          </a:p>
          <a:p>
            <a:pPr algn="l"/>
            <a:r>
              <a:rPr lang="en-US" sz="1600" dirty="0" err="1" smtClean="0"/>
              <a:t>A.Ortiz</a:t>
            </a:r>
            <a:endParaRPr lang="en-US" sz="1600" dirty="0" smtClean="0"/>
          </a:p>
          <a:p>
            <a:pPr algn="l"/>
            <a:r>
              <a:rPr lang="en-US" sz="1600" dirty="0" smtClean="0"/>
              <a:t>Velasquez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219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492"/>
            <a:ext cx="7772400" cy="8302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Identified-particle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34930" cy="353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38" y="980728"/>
            <a:ext cx="4613262" cy="352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13262" cy="3522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" y="980728"/>
            <a:ext cx="4634929" cy="3538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2" y="980728"/>
            <a:ext cx="4621087" cy="352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3" y="980728"/>
            <a:ext cx="4621087" cy="352839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85" y="4509120"/>
            <a:ext cx="3918519" cy="17630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46261" y="5406315"/>
            <a:ext cx="1162243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S.Voloshin</a:t>
            </a:r>
            <a:r>
              <a:rPr lang="en-US" sz="1600" dirty="0" smtClean="0"/>
              <a:t> </a:t>
            </a:r>
            <a:r>
              <a:rPr lang="en-US" sz="1600" dirty="0" err="1" smtClean="0"/>
              <a:t>F.Noferini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509120"/>
            <a:ext cx="4824536" cy="175432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for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, p, K</a:t>
            </a:r>
            <a:r>
              <a:rPr lang="en-US" baseline="30000" dirty="0" smtClean="0"/>
              <a:t>±</a:t>
            </a:r>
            <a:r>
              <a:rPr lang="en-US" dirty="0" smtClean="0"/>
              <a:t>, K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/>
              <a:t> (not shown for </a:t>
            </a:r>
            <a:r>
              <a:rPr lang="en-US" dirty="0" smtClean="0">
                <a:latin typeface="Symbol" pitchFamily="18" charset="2"/>
              </a:rPr>
              <a:t>X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W)</a:t>
            </a:r>
          </a:p>
          <a:p>
            <a:pPr algn="l"/>
            <a:r>
              <a:rPr lang="en-US" dirty="0" smtClean="0">
                <a:latin typeface="Symbol" pitchFamily="18" charset="2"/>
              </a:rPr>
              <a:t>f</a:t>
            </a:r>
            <a:r>
              <a:rPr lang="en-US" dirty="0" smtClean="0">
                <a:latin typeface="+mn-lt"/>
              </a:rPr>
              <a:t> at low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(&lt;3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/</a:t>
            </a:r>
            <a:r>
              <a:rPr lang="en-US" i="1" dirty="0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) follows mass hierarchy</a:t>
            </a:r>
          </a:p>
          <a:p>
            <a:pPr algn="l"/>
            <a:r>
              <a:rPr lang="en-US" dirty="0" smtClean="0">
                <a:latin typeface="+mn-lt"/>
              </a:rPr>
              <a:t>– at higher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 joins mesons</a:t>
            </a:r>
          </a:p>
          <a:p>
            <a:pPr algn="l"/>
            <a:r>
              <a:rPr lang="en-US" dirty="0">
                <a:latin typeface="+mn-lt"/>
              </a:rPr>
              <a:t>o</a:t>
            </a:r>
            <a:r>
              <a:rPr lang="en-US" dirty="0" smtClean="0">
                <a:latin typeface="+mn-lt"/>
              </a:rPr>
              <a:t>verall qualitative agreement with hydro up to </a:t>
            </a:r>
            <a:r>
              <a:rPr lang="en-US" i="1" dirty="0" err="1" smtClean="0">
                <a:latin typeface="+mn-lt"/>
              </a:rPr>
              <a:t>p</a:t>
            </a:r>
            <a:r>
              <a:rPr lang="en-US" baseline="-25000" dirty="0" err="1" smtClean="0">
                <a:latin typeface="+mn-lt"/>
              </a:rPr>
              <a:t>T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1.5–3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/</a:t>
            </a:r>
            <a:r>
              <a:rPr lang="en-US" i="1" dirty="0" smtClean="0">
                <a:latin typeface="+mn-lt"/>
              </a:rPr>
              <a:t>c</a:t>
            </a:r>
            <a:r>
              <a:rPr lang="en-US" dirty="0" smtClean="0">
                <a:latin typeface="+mn-lt"/>
              </a:rPr>
              <a:t> (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>
                <a:latin typeface="+mn-lt"/>
              </a:rPr>
              <a:t>–p);  quantitative precision needs improvements – hadronic afterburner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" y="6309320"/>
            <a:ext cx="3711272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baseline="-25000" dirty="0" err="1" smtClean="0"/>
              <a:t>q</a:t>
            </a:r>
            <a:r>
              <a:rPr lang="en-US" dirty="0" smtClean="0"/>
              <a:t>(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)-scaling worse than at RHIC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851920" y="6300028"/>
            <a:ext cx="5265224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n</a:t>
            </a:r>
            <a:r>
              <a:rPr lang="en-US" baseline="-25000" dirty="0" err="1" smtClean="0"/>
              <a:t>q</a:t>
            </a:r>
            <a:r>
              <a:rPr lang="en-US" dirty="0" smtClean="0"/>
              <a:t>(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)-scaling at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1.2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violation 10–20%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9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94020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r>
              <a:rPr lang="en-US" cap="none" dirty="0" smtClean="0"/>
              <a:t> and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 versus </a:t>
            </a:r>
            <a:r>
              <a:rPr lang="en-US" cap="none" dirty="0" smtClean="0">
                <a:latin typeface="Symbol" pitchFamily="18" charset="2"/>
              </a:rPr>
              <a:t>h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4572000" cy="3095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26" y="1556792"/>
            <a:ext cx="4572000" cy="309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7511"/>
            <a:ext cx="4572000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797152"/>
            <a:ext cx="6984776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measurements extended up to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5 </a:t>
            </a:r>
          </a:p>
          <a:p>
            <a:pPr algn="l"/>
            <a:r>
              <a:rPr lang="en-US" dirty="0"/>
              <a:t>o</a:t>
            </a:r>
            <a:r>
              <a:rPr lang="en-US" dirty="0" smtClean="0"/>
              <a:t>bserved plateau in </a:t>
            </a:r>
            <a:r>
              <a:rPr lang="en-US" dirty="0" err="1" smtClean="0"/>
              <a:t>pseudorapidity</a:t>
            </a:r>
            <a:r>
              <a:rPr lang="en-US" dirty="0" smtClean="0"/>
              <a:t> (|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| &lt; 2)</a:t>
            </a:r>
          </a:p>
          <a:p>
            <a:pPr algn="l"/>
            <a:r>
              <a:rPr lang="en-US" dirty="0"/>
              <a:t>v</a:t>
            </a:r>
            <a:r>
              <a:rPr lang="en-US" dirty="0" smtClean="0"/>
              <a:t>ery good agreement between ALICE and CMS for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in</a:t>
            </a:r>
            <a:r>
              <a:rPr lang="en-US" dirty="0"/>
              <a:t> </a:t>
            </a:r>
            <a:r>
              <a:rPr lang="en-US" dirty="0" smtClean="0"/>
              <a:t>|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2.4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4160" y="63177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5805264"/>
            <a:ext cx="6984776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consistent with longitudinal scaling in 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 – </a:t>
            </a:r>
            <a:r>
              <a:rPr lang="en-US" i="1" dirty="0" err="1"/>
              <a:t>y</a:t>
            </a:r>
            <a:r>
              <a:rPr lang="en-US" baseline="-25000" dirty="0" err="1"/>
              <a:t>beam</a:t>
            </a:r>
            <a:r>
              <a:rPr lang="en-US" baseline="-25000" dirty="0"/>
              <a:t> </a:t>
            </a:r>
            <a:r>
              <a:rPr lang="en-US" dirty="0"/>
              <a:t>with PHOBOS data</a:t>
            </a:r>
            <a:endParaRPr lang="en-GB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946261" y="4869160"/>
            <a:ext cx="1162243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S.Voloshin</a:t>
            </a:r>
            <a:r>
              <a:rPr lang="en-US" sz="1600" dirty="0" smtClean="0"/>
              <a:t> </a:t>
            </a:r>
            <a:r>
              <a:rPr lang="en-US" sz="1600" dirty="0" err="1" smtClean="0"/>
              <a:t>A.Hansen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656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25624"/>
            <a:ext cx="9144000" cy="4419600"/>
            <a:chOff x="0" y="1124744"/>
            <a:chExt cx="9144000" cy="4419600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1484784"/>
              <a:ext cx="8496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2000" dirty="0" smtClean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4419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3568" y="1412776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0–5%</a:t>
              </a:r>
              <a:endParaRPr lang="en-GB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6056" y="1565176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5–10%</a:t>
              </a:r>
              <a:endParaRPr lang="en-GB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89420" y="1403484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10–20%</a:t>
              </a:r>
              <a:endParaRPr lang="en-GB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942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40–50%</a:t>
              </a:r>
              <a:endParaRPr lang="en-GB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204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30–40%</a:t>
              </a:r>
              <a:endParaRPr lang="en-GB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1720" y="3707740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20–30%</a:t>
              </a:r>
              <a:endParaRPr lang="en-GB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24" y="44624"/>
            <a:ext cx="7772400" cy="792089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/>
              <a:t>2</a:t>
            </a:r>
            <a:r>
              <a:rPr lang="en-US" cap="none" dirty="0" smtClean="0"/>
              <a:t> 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4</a:t>
            </a:r>
            <a:r>
              <a:rPr lang="en-US" cap="none" dirty="0" smtClean="0"/>
              <a:t> versus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7544" y="893802"/>
            <a:ext cx="2476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arXiv:1205.5761</a:t>
            </a:r>
            <a:r>
              <a:rPr lang="en-US" sz="1600" dirty="0" smtClean="0"/>
              <a:t> [</a:t>
            </a:r>
            <a:r>
              <a:rPr lang="en-US" sz="1600" dirty="0" err="1" smtClean="0"/>
              <a:t>hep</a:t>
            </a:r>
            <a:r>
              <a:rPr lang="en-US" sz="1600" dirty="0" smtClean="0"/>
              <a:t>-ex]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946261" y="5517232"/>
            <a:ext cx="1162243" cy="5847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 by </a:t>
            </a:r>
          </a:p>
          <a:p>
            <a:pPr algn="l"/>
            <a:r>
              <a:rPr lang="en-US" sz="1600" dirty="0" err="1" smtClean="0"/>
              <a:t>S.Voloshin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682" y="5445224"/>
            <a:ext cx="7458132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i="1" dirty="0" err="1"/>
              <a:t>v</a:t>
            </a:r>
            <a:r>
              <a:rPr lang="en-US" i="1" baseline="-25000" dirty="0" err="1" smtClean="0"/>
              <a:t>n</a:t>
            </a:r>
            <a:r>
              <a:rPr lang="en-US" dirty="0" smtClean="0"/>
              <a:t> measurements up to 20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– where dominated by jet quenching</a:t>
            </a:r>
          </a:p>
          <a:p>
            <a:pPr algn="l"/>
            <a:r>
              <a:rPr lang="en-US" dirty="0" smtClean="0"/>
              <a:t>Non-flow effects suppressed by rapidity gap or using higher </a:t>
            </a:r>
            <a:r>
              <a:rPr lang="en-US" dirty="0" err="1" smtClean="0"/>
              <a:t>cumulants</a:t>
            </a:r>
            <a:endParaRPr lang="en-US" dirty="0" smtClean="0"/>
          </a:p>
          <a:p>
            <a:pPr algn="l"/>
            <a:r>
              <a:rPr lang="en-US" dirty="0"/>
              <a:t>N</a:t>
            </a:r>
            <a:r>
              <a:rPr lang="en-US" dirty="0" smtClean="0"/>
              <a:t>on-zero value of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both for </a:t>
            </a:r>
            <a:r>
              <a:rPr lang="en-US" dirty="0" smtClean="0">
                <a:latin typeface="Symbol" pitchFamily="18" charset="2"/>
              </a:rPr>
              <a:t>Dh</a:t>
            </a:r>
            <a:r>
              <a:rPr lang="en-US" dirty="0" smtClean="0"/>
              <a:t> &gt; 2 and 4-particle </a:t>
            </a:r>
            <a:r>
              <a:rPr lang="en-US" dirty="0" err="1" smtClean="0"/>
              <a:t>cumulant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47075" y="6368554"/>
            <a:ext cx="929959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4</a:t>
            </a:r>
            <a:r>
              <a:rPr lang="en-US" dirty="0" smtClean="0"/>
              <a:t> diminish above 10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– indication of disappearance of fluctuations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en-GB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35896" y="893802"/>
            <a:ext cx="4752528" cy="338554"/>
            <a:chOff x="4932040" y="893802"/>
            <a:chExt cx="4752528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4932040" y="893802"/>
              <a:ext cx="47525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 smtClean="0"/>
                <a:t>W.Horowitz,M.Gyulassy</a:t>
              </a:r>
              <a:r>
                <a:rPr lang="en-US" sz="1600" i="1" dirty="0"/>
                <a:t>, </a:t>
              </a:r>
              <a:r>
                <a:rPr lang="en-US" sz="1600" i="1" dirty="0" err="1" smtClean="0"/>
                <a:t>J.Phys</a:t>
              </a:r>
              <a:r>
                <a:rPr lang="en-US" sz="1600" i="1" dirty="0" smtClean="0"/>
                <a:t>. G38 124114</a:t>
              </a:r>
              <a:endParaRPr lang="en-GB" sz="1600" i="1" dirty="0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5076056" y="1054876"/>
              <a:ext cx="358204" cy="8203"/>
            </a:xfrm>
            <a:prstGeom prst="line">
              <a:avLst/>
            </a:prstGeom>
            <a:solidFill>
              <a:schemeClr val="accent1"/>
            </a:solidFill>
            <a:ln w="69850" cap="flat" cmpd="sng" algn="ctr">
              <a:solidFill>
                <a:srgbClr val="CBF3E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076056" y="1052736"/>
              <a:ext cx="35820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04" y="1232356"/>
            <a:ext cx="6116727" cy="41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6494480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431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 meson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72" y="2564904"/>
            <a:ext cx="4869664" cy="4103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264040"/>
            <a:ext cx="4608512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Average D-meson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:</a:t>
            </a:r>
          </a:p>
          <a:p>
            <a:pPr algn="l"/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8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hint of slightly less </a:t>
            </a:r>
          </a:p>
          <a:p>
            <a:pPr algn="l"/>
            <a:r>
              <a:rPr lang="en-US" dirty="0" smtClean="0"/>
              <a:t>suppression than for light hadrons</a:t>
            </a:r>
          </a:p>
          <a:p>
            <a:pPr algn="l"/>
            <a:r>
              <a:rPr lang="en-US" i="1" dirty="0" smtClean="0"/>
              <a:t>–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</a:t>
            </a: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/</a:t>
            </a:r>
            <a:r>
              <a:rPr lang="en-US" i="1" dirty="0"/>
              <a:t>c</a:t>
            </a:r>
            <a:r>
              <a:rPr lang="en-US" dirty="0"/>
              <a:t> </a:t>
            </a:r>
            <a:r>
              <a:rPr lang="en-US" dirty="0" smtClean="0"/>
              <a:t>both (all) very similar</a:t>
            </a:r>
          </a:p>
          <a:p>
            <a:pPr algn="l"/>
            <a:r>
              <a:rPr lang="en-GB" dirty="0" smtClean="0"/>
              <a:t>no indication of colour charge dependence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1196752"/>
            <a:ext cx="205172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Z.Conesa</a:t>
            </a:r>
            <a:r>
              <a:rPr lang="en-US" sz="1600" dirty="0" smtClean="0"/>
              <a:t> del Valle</a:t>
            </a:r>
          </a:p>
          <a:p>
            <a:pPr algn="l"/>
            <a:r>
              <a:rPr lang="en-US" sz="1600" dirty="0" err="1" smtClean="0"/>
              <a:t>A.Grelli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287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72400" cy="94020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 meson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" y="1124744"/>
            <a:ext cx="4835757" cy="377793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18" y="2852936"/>
            <a:ext cx="4858400" cy="3803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" y="1052736"/>
            <a:ext cx="6494480" cy="4248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18" y="2852936"/>
            <a:ext cx="4858400" cy="3803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0272" y="1196752"/>
            <a:ext cx="205172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Z.Conesa</a:t>
            </a:r>
            <a:r>
              <a:rPr lang="en-US" sz="1600" dirty="0" smtClean="0"/>
              <a:t> del Valle</a:t>
            </a:r>
          </a:p>
          <a:p>
            <a:pPr algn="l"/>
            <a:r>
              <a:rPr lang="en-US" sz="1600" dirty="0" err="1" smtClean="0"/>
              <a:t>D.Caffarri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496" y="5301208"/>
            <a:ext cx="4403770" cy="923330"/>
          </a:xfrm>
          <a:prstGeom prst="rect">
            <a:avLst/>
          </a:prstGeom>
          <a:solidFill>
            <a:schemeClr val="accent5">
              <a:alpha val="51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Non-zero D meson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observed </a:t>
            </a:r>
          </a:p>
          <a:p>
            <a:pPr algn="l"/>
            <a:r>
              <a:rPr lang="en-US" dirty="0" smtClean="0"/>
              <a:t>Comparable to that of light hadrons</a:t>
            </a:r>
          </a:p>
          <a:p>
            <a:pPr algn="l"/>
            <a:r>
              <a:rPr lang="en-US" dirty="0" smtClean="0"/>
              <a:t>Expressed as event-plane dependent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496" y="6237312"/>
            <a:ext cx="4202945" cy="646331"/>
          </a:xfrm>
          <a:prstGeom prst="rect">
            <a:avLst/>
          </a:prstGeom>
          <a:solidFill>
            <a:schemeClr val="accent5">
              <a:alpha val="51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Simultaneous description of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</a:p>
          <a:p>
            <a:pPr algn="l"/>
            <a:r>
              <a:rPr lang="en-US" dirty="0"/>
              <a:t>c</a:t>
            </a:r>
            <a:r>
              <a:rPr lang="en-US" dirty="0" smtClean="0"/>
              <a:t>-quark transport coefficient in medium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8439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centrality dependence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7" name="Picture 2" descr="C:\Users\Enrico\Documents\Work\QM2012\RAA_fw_midy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" y="1340768"/>
            <a:ext cx="4443922" cy="32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72000" y="1340768"/>
            <a:ext cx="4511936" cy="3227485"/>
            <a:chOff x="-774" y="1524000"/>
            <a:chExt cx="5563374" cy="3993244"/>
          </a:xfrm>
        </p:grpSpPr>
        <p:pic>
          <p:nvPicPr>
            <p:cNvPr id="11" name="Picture 2" descr="C:\Users\Roberta\Application Data\SSH\temp\RAA_vs_NPart_PtBins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9"/>
            <a:stretch/>
          </p:blipFill>
          <p:spPr bwMode="auto">
            <a:xfrm>
              <a:off x="-774" y="1524000"/>
              <a:ext cx="5563374" cy="399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38425" y="2603417"/>
              <a:ext cx="1688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0&lt;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1600" dirty="0" smtClean="0">
                  <a:solidFill>
                    <a:srgbClr val="0000FF"/>
                  </a:solidFill>
                </a:rPr>
                <a:t>&lt;2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1600" dirty="0" smtClean="0">
                  <a:solidFill>
                    <a:srgbClr val="0000FF"/>
                  </a:solidFill>
                </a:rPr>
                <a:t>/c</a:t>
              </a:r>
            </a:p>
            <a:p>
              <a:endParaRPr lang="en-US" sz="400" dirty="0" smtClean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5&lt;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sz="1600" dirty="0" smtClean="0">
                  <a:solidFill>
                    <a:srgbClr val="FF0000"/>
                  </a:solidFill>
                </a:rPr>
                <a:t>&lt;8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1600" dirty="0" smtClean="0">
                  <a:solidFill>
                    <a:srgbClr val="FF0000"/>
                  </a:solidFill>
                </a:rPr>
                <a:t>/c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03445" y="2153660"/>
              <a:ext cx="1368703" cy="41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0036" y="4653136"/>
            <a:ext cx="7041736" cy="2031325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suppression measurements both in central and forward regions</a:t>
            </a:r>
          </a:p>
          <a:p>
            <a:pPr algn="l"/>
            <a:r>
              <a:rPr lang="en-US" dirty="0" smtClean="0"/>
              <a:t>– from </a:t>
            </a:r>
            <a:r>
              <a:rPr lang="en-US" i="1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 &gt; 100 suppression independent of centrality</a:t>
            </a:r>
          </a:p>
          <a:p>
            <a:pPr algn="l"/>
            <a:r>
              <a:rPr lang="en-US" dirty="0" smtClean="0"/>
              <a:t>– </a:t>
            </a:r>
            <a:r>
              <a:rPr lang="en-US" dirty="0"/>
              <a:t>in central </a:t>
            </a:r>
            <a:r>
              <a:rPr lang="en-US" dirty="0" smtClean="0"/>
              <a:t>collisions, less suppression than at RHIC </a:t>
            </a:r>
          </a:p>
          <a:p>
            <a:pPr algn="l"/>
            <a:r>
              <a:rPr lang="en-US" dirty="0" smtClean="0"/>
              <a:t>–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(&lt;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) less suppression than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especially </a:t>
            </a:r>
          </a:p>
          <a:p>
            <a:pPr algn="l"/>
            <a:r>
              <a:rPr lang="en-US" dirty="0" smtClean="0"/>
              <a:t>in more central collisions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Indication of 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regeneration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?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596336" y="5085184"/>
            <a:ext cx="1440160" cy="1077218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E.Scomparin</a:t>
            </a:r>
            <a:endParaRPr lang="en-US" sz="1600" dirty="0" smtClean="0"/>
          </a:p>
          <a:p>
            <a:pPr algn="l"/>
            <a:r>
              <a:rPr lang="en-US" sz="1600" dirty="0" err="1" smtClean="0"/>
              <a:t>R.Arnaldi</a:t>
            </a:r>
            <a:endParaRPr lang="en-US" sz="1600" dirty="0" smtClean="0"/>
          </a:p>
          <a:p>
            <a:pPr algn="l"/>
            <a:r>
              <a:rPr lang="en-US" sz="1600" dirty="0" err="1" smtClean="0"/>
              <a:t>I.Ch.Arsene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3993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0423B-C924-4063-951C-53E09A88773B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010400" cy="1116013"/>
          </a:xfrm>
        </p:spPr>
        <p:txBody>
          <a:bodyPr/>
          <a:lstStyle/>
          <a:p>
            <a:r>
              <a:rPr lang="en-US" sz="2400"/>
              <a:t>Vákum v QED a QCD </a:t>
            </a:r>
            <a:br>
              <a:rPr lang="en-US" sz="2400"/>
            </a:br>
            <a:r>
              <a:rPr lang="en-US" sz="1800"/>
              <a:t>kvantová elektrodynamika: QED</a:t>
            </a:r>
            <a:br>
              <a:rPr lang="en-US" sz="1800"/>
            </a:br>
            <a:r>
              <a:rPr lang="en-US" sz="1800"/>
              <a:t>kvantová chromdynamika: QCD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nábojov</a:t>
            </a:r>
            <a:r>
              <a:rPr lang="en-US" dirty="0"/>
              <a:t> </a:t>
            </a:r>
            <a:r>
              <a:rPr lang="en-US" dirty="0" err="1"/>
              <a:t>spontánne</a:t>
            </a:r>
            <a:r>
              <a:rPr lang="en-US" dirty="0"/>
              <a:t> </a:t>
            </a:r>
            <a:r>
              <a:rPr lang="en-US" dirty="0" err="1"/>
              <a:t>narodených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en-US" dirty="0"/>
              <a:t> </a:t>
            </a:r>
            <a:r>
              <a:rPr lang="en-US" dirty="0" err="1"/>
              <a:t>vákuu</a:t>
            </a:r>
            <a:r>
              <a:rPr lang="en-US" dirty="0"/>
              <a:t> – </a:t>
            </a:r>
            <a:r>
              <a:rPr lang="en-US" dirty="0" err="1"/>
              <a:t>kvantová</a:t>
            </a:r>
            <a:r>
              <a:rPr lang="en-US" dirty="0"/>
              <a:t> </a:t>
            </a:r>
            <a:r>
              <a:rPr lang="en-US" dirty="0" err="1"/>
              <a:t>fluktuácia</a:t>
            </a:r>
            <a:r>
              <a:rPr lang="en-US" dirty="0"/>
              <a:t> (h = 1, c = 1):</a:t>
            </a:r>
          </a:p>
          <a:p>
            <a:pPr algn="ctr">
              <a:buFontTx/>
              <a:buNone/>
            </a:pPr>
            <a:r>
              <a:rPr lang="en-US" b="0" dirty="0"/>
              <a:t>                    </a:t>
            </a:r>
            <a:r>
              <a:rPr lang="en-US" b="0" dirty="0" err="1"/>
              <a:t>E</a:t>
            </a:r>
            <a:r>
              <a:rPr lang="en-US" b="0" baseline="-25000" dirty="0" err="1"/>
              <a:t>kin</a:t>
            </a:r>
            <a:r>
              <a:rPr lang="en-US" b="0" dirty="0"/>
              <a:t> = p ~ 1/r               (</a:t>
            </a:r>
            <a:r>
              <a:rPr lang="en-US" b="0" dirty="0" err="1"/>
              <a:t>p</a:t>
            </a:r>
            <a:r>
              <a:rPr lang="en-US" b="0" dirty="0" err="1">
                <a:sym typeface="Symbol" pitchFamily="18" charset="2"/>
              </a:rPr>
              <a:t>r</a:t>
            </a:r>
            <a:r>
              <a:rPr lang="en-US" b="0" dirty="0">
                <a:sym typeface="Symbol" pitchFamily="18" charset="2"/>
              </a:rPr>
              <a:t> ≥ 1)</a:t>
            </a:r>
          </a:p>
          <a:p>
            <a:pPr algn="ctr">
              <a:buFontTx/>
              <a:buNone/>
            </a:pPr>
            <a:r>
              <a:rPr lang="en-US" b="0" dirty="0">
                <a:sym typeface="Symbol" pitchFamily="18" charset="2"/>
              </a:rPr>
              <a:t>                              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pot</a:t>
            </a:r>
            <a:r>
              <a:rPr lang="en-US" b="0" dirty="0">
                <a:sym typeface="Symbol" pitchFamily="18" charset="2"/>
              </a:rPr>
              <a:t> = – 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/(4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r)         (q = e or q = </a:t>
            </a:r>
            <a:r>
              <a:rPr lang="en-US" b="0" dirty="0" err="1">
                <a:sym typeface="Symbol" pitchFamily="18" charset="2"/>
              </a:rPr>
              <a:t>g</a:t>
            </a:r>
            <a:r>
              <a:rPr lang="en-US" b="0" baseline="-25000" dirty="0" err="1">
                <a:sym typeface="Symbol" pitchFamily="18" charset="2"/>
              </a:rPr>
              <a:t>s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algn="ctr">
              <a:buFontTx/>
              <a:buNone/>
            </a:pPr>
            <a:endParaRPr lang="en-US" b="0" dirty="0">
              <a:sym typeface="Symbol" pitchFamily="18" charset="2"/>
            </a:endParaRPr>
          </a:p>
          <a:p>
            <a:pPr algn="ctr">
              <a:buFontTx/>
              <a:buNone/>
            </a:pPr>
            <a:r>
              <a:rPr lang="en-US" b="0" dirty="0">
                <a:sym typeface="Symbol" pitchFamily="18" charset="2"/>
              </a:rPr>
              <a:t>E =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kin</a:t>
            </a:r>
            <a:r>
              <a:rPr lang="en-US" b="0" dirty="0">
                <a:sym typeface="Symbol" pitchFamily="18" charset="2"/>
              </a:rPr>
              <a:t> + </a:t>
            </a:r>
            <a:r>
              <a:rPr lang="en-US" b="0" dirty="0" err="1">
                <a:sym typeface="Symbol" pitchFamily="18" charset="2"/>
              </a:rPr>
              <a:t>E</a:t>
            </a:r>
            <a:r>
              <a:rPr lang="en-US" b="0" baseline="-25000" dirty="0" err="1">
                <a:sym typeface="Symbol" pitchFamily="18" charset="2"/>
              </a:rPr>
              <a:t>pot</a:t>
            </a:r>
            <a:r>
              <a:rPr lang="en-US" b="0" dirty="0">
                <a:sym typeface="Symbol" pitchFamily="18" charset="2"/>
              </a:rPr>
              <a:t> = (1/r)(1 – q</a:t>
            </a:r>
            <a:r>
              <a:rPr lang="en-US" b="0" baseline="30000" dirty="0">
                <a:sym typeface="Symbol" pitchFamily="18" charset="2"/>
              </a:rPr>
              <a:t>2</a:t>
            </a:r>
            <a:r>
              <a:rPr lang="en-US" b="0" dirty="0">
                <a:sym typeface="Symbol" pitchFamily="18" charset="2"/>
              </a:rPr>
              <a:t>/4</a:t>
            </a:r>
            <a:r>
              <a:rPr lang="el-GR" b="0" dirty="0">
                <a:sym typeface="Symbol" pitchFamily="18" charset="2"/>
              </a:rPr>
              <a:t>π</a:t>
            </a:r>
            <a:r>
              <a:rPr lang="en-US" b="0" dirty="0">
                <a:sym typeface="Symbol" pitchFamily="18" charset="2"/>
              </a:rPr>
              <a:t>)</a:t>
            </a:r>
          </a:p>
          <a:p>
            <a:pPr algn="ctr">
              <a:buFontTx/>
              <a:buNone/>
            </a:pPr>
            <a:endParaRPr lang="en-US" b="0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 QED </a:t>
            </a:r>
            <a:r>
              <a:rPr lang="en-US" dirty="0" err="1">
                <a:sym typeface="Symbol" pitchFamily="18" charset="2"/>
              </a:rPr>
              <a:t>toto</a:t>
            </a:r>
            <a:r>
              <a:rPr lang="en-US" dirty="0">
                <a:sym typeface="Symbol" pitchFamily="18" charset="2"/>
              </a:rPr>
              <a:t> je </a:t>
            </a:r>
            <a:r>
              <a:rPr lang="en-US" dirty="0" err="1">
                <a:sym typeface="Symbol" pitchFamily="18" charset="2"/>
              </a:rPr>
              <a:t>pravda</a:t>
            </a:r>
            <a:r>
              <a:rPr lang="en-US" dirty="0">
                <a:sym typeface="Symbol" pitchFamily="18" charset="2"/>
              </a:rPr>
              <a:t> pre </a:t>
            </a:r>
            <a:r>
              <a:rPr lang="en-US" dirty="0" err="1">
                <a:sym typeface="Symbol" pitchFamily="18" charset="2"/>
              </a:rPr>
              <a:t>lubovlonú</a:t>
            </a:r>
            <a:r>
              <a:rPr lang="en-US" dirty="0">
                <a:sym typeface="Symbol" pitchFamily="18" charset="2"/>
              </a:rPr>
              <a:t> “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kálu</a:t>
            </a:r>
            <a:r>
              <a:rPr lang="en-US" dirty="0">
                <a:sym typeface="Symbol" pitchFamily="18" charset="2"/>
              </a:rPr>
              <a:t>” (</a:t>
            </a:r>
            <a:r>
              <a:rPr lang="en-US" dirty="0" err="1">
                <a:sym typeface="Symbol" pitchFamily="18" charset="2"/>
              </a:rPr>
              <a:t>u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po</a:t>
            </a:r>
            <a:r>
              <a:rPr lang="en-US" dirty="0">
                <a:sym typeface="Symbol" pitchFamily="18" charset="2"/>
              </a:rPr>
              <a:t>  </a:t>
            </a:r>
            <a:r>
              <a:rPr lang="en-US" dirty="0" err="1">
                <a:sym typeface="Symbol" pitchFamily="18" charset="2"/>
              </a:rPr>
              <a:t>Planckovu</a:t>
            </a:r>
            <a:r>
              <a:rPr lang="en-US" dirty="0">
                <a:sym typeface="Symbol" pitchFamily="18" charset="2"/>
              </a:rPr>
              <a:t> “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kálu</a:t>
            </a:r>
            <a:r>
              <a:rPr lang="en-US" dirty="0">
                <a:sym typeface="Symbol" pitchFamily="18" charset="2"/>
              </a:rPr>
              <a:t>” ~ 10</a:t>
            </a:r>
            <a:r>
              <a:rPr lang="en-US" baseline="30000" dirty="0">
                <a:sym typeface="Symbol" pitchFamily="18" charset="2"/>
              </a:rPr>
              <a:t>-20</a:t>
            </a:r>
            <a:r>
              <a:rPr lang="en-US" dirty="0">
                <a:sym typeface="Symbol" pitchFamily="18" charset="2"/>
              </a:rPr>
              <a:t> fm)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 QCD to je </a:t>
            </a:r>
            <a:r>
              <a:rPr lang="en-US" dirty="0" err="1">
                <a:sym typeface="Symbol" pitchFamily="18" charset="2"/>
              </a:rPr>
              <a:t>v</a:t>
            </a:r>
            <a:r>
              <a:rPr lang="en-US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dirty="0" err="1">
                <a:sym typeface="Symbol" pitchFamily="18" charset="2"/>
              </a:rPr>
              <a:t>ak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správne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len</a:t>
            </a:r>
            <a:r>
              <a:rPr lang="en-US" dirty="0">
                <a:sym typeface="Symbol" pitchFamily="18" charset="2"/>
              </a:rPr>
              <a:t> pre </a:t>
            </a:r>
            <a:r>
              <a:rPr lang="en-US" dirty="0" err="1">
                <a:sym typeface="Symbol" pitchFamily="18" charset="2"/>
              </a:rPr>
              <a:t>velmi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malé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err="1">
                <a:sym typeface="Symbol" pitchFamily="18" charset="2"/>
              </a:rPr>
              <a:t>vzdialenost</a:t>
            </a:r>
            <a:r>
              <a:rPr lang="en-US" dirty="0">
                <a:sym typeface="Symbol" pitchFamily="18" charset="2"/>
              </a:rPr>
              <a:t>’, </a:t>
            </a:r>
            <a:r>
              <a:rPr lang="en-US" dirty="0" err="1">
                <a:sym typeface="Symbol" pitchFamily="18" charset="2"/>
              </a:rPr>
              <a:t>niekol’ko</a:t>
            </a:r>
            <a:r>
              <a:rPr lang="en-US" dirty="0">
                <a:sym typeface="Symbol" pitchFamily="18" charset="2"/>
              </a:rPr>
              <a:t> fm (10</a:t>
            </a:r>
            <a:r>
              <a:rPr lang="en-US" baseline="30000" dirty="0">
                <a:sym typeface="Symbol" pitchFamily="18" charset="2"/>
              </a:rPr>
              <a:t>-13</a:t>
            </a:r>
            <a:r>
              <a:rPr lang="en-US" dirty="0">
                <a:sym typeface="Symbol" pitchFamily="18" charset="2"/>
              </a:rPr>
              <a:t> cm)</a:t>
            </a:r>
          </a:p>
        </p:txBody>
      </p:sp>
    </p:spTree>
    <p:extLst>
      <p:ext uri="{BB962C8B-B14F-4D97-AF65-F5344CB8AC3E}">
        <p14:creationId xmlns:p14="http://schemas.microsoft.com/office/powerpoint/2010/main" val="271233734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6" y="44624"/>
            <a:ext cx="7772400" cy="81459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vs. centrality and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908720"/>
            <a:ext cx="4572000" cy="3314700"/>
            <a:chOff x="0" y="1194420"/>
            <a:chExt cx="4572000" cy="33147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94420"/>
              <a:ext cx="4572000" cy="33147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95876" y="3492000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6561" y="2636912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55435" y="315200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primordial</a:t>
              </a:r>
              <a:endParaRPr lang="it-IT" sz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908720"/>
            <a:ext cx="4572000" cy="3314700"/>
            <a:chOff x="4572000" y="1194420"/>
            <a:chExt cx="4572000" cy="33147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94420"/>
              <a:ext cx="4572000" cy="33147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560571" y="3728065"/>
              <a:ext cx="10438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8532440" y="3866565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884368" y="3152001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8316416" y="3284984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964147" y="351204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primordial</a:t>
              </a:r>
              <a:endParaRPr lang="it-IT" sz="12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8748464" y="3600000"/>
              <a:ext cx="216024" cy="54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35496" y="3469947"/>
            <a:ext cx="4608512" cy="3343429"/>
            <a:chOff x="35496" y="3901995"/>
            <a:chExt cx="4608512" cy="3343429"/>
          </a:xfrm>
        </p:grpSpPr>
        <p:pic>
          <p:nvPicPr>
            <p:cNvPr id="24" name="Picture 5" descr="C:\Users\Roberta\Application Data\SSH\temp\RAA_vs_PT_Centr_Models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901995"/>
              <a:ext cx="4608512" cy="334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161087" y="5456257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8961" y="5805264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total</a:t>
              </a:r>
              <a:endParaRPr lang="it-IT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5576" y="6104329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regeneration</a:t>
              </a:r>
              <a:endParaRPr lang="it-IT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9435" y="4941168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0–20%</a:t>
              </a:r>
              <a:endParaRPr lang="it-IT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560" y="558924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40–90%</a:t>
              </a:r>
              <a:endParaRPr lang="it-IT" sz="12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99992" y="4221088"/>
            <a:ext cx="4608512" cy="200054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Comparison to regeneration model:</a:t>
            </a:r>
          </a:p>
          <a:p>
            <a:pPr algn="l"/>
            <a:r>
              <a:rPr lang="en-US" sz="1600" i="1" dirty="0" err="1"/>
              <a:t>X.Zhao</a:t>
            </a:r>
            <a:r>
              <a:rPr lang="en-US" sz="1600" i="1" dirty="0"/>
              <a:t>, </a:t>
            </a:r>
            <a:r>
              <a:rPr lang="en-US" sz="1600" i="1" dirty="0" err="1"/>
              <a:t>R.Rapp</a:t>
            </a:r>
            <a:r>
              <a:rPr lang="en-US" sz="1600" i="1" dirty="0"/>
              <a:t> NPA 859 </a:t>
            </a:r>
            <a:r>
              <a:rPr lang="en-US" sz="1600" i="1" dirty="0" smtClean="0"/>
              <a:t>114</a:t>
            </a:r>
          </a:p>
          <a:p>
            <a:pPr algn="l"/>
            <a:r>
              <a:rPr lang="en-US" dirty="0" smtClean="0"/>
              <a:t>Different suppression pattern at low/high-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algn="l"/>
            <a:r>
              <a:rPr lang="en-US" dirty="0" smtClean="0"/>
              <a:t>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~50% 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from recombination</a:t>
            </a:r>
          </a:p>
          <a:p>
            <a:pPr algn="l"/>
            <a:r>
              <a:rPr lang="en-US" dirty="0" smtClean="0"/>
              <a:t>Fair agreement for different centralities</a:t>
            </a:r>
            <a:endParaRPr lang="en-US" dirty="0"/>
          </a:p>
          <a:p>
            <a:pPr algn="l"/>
            <a:r>
              <a:rPr lang="en-US" dirty="0" smtClean="0"/>
              <a:t>Statistical hadronization model also </a:t>
            </a:r>
          </a:p>
          <a:p>
            <a:pPr algn="l"/>
            <a:r>
              <a:rPr lang="en-US" dirty="0"/>
              <a:t>d</a:t>
            </a:r>
            <a:r>
              <a:rPr lang="en-US" dirty="0" smtClean="0"/>
              <a:t>escribes the data: </a:t>
            </a:r>
            <a:r>
              <a:rPr lang="en-US" sz="1600" i="1" dirty="0" err="1" smtClean="0"/>
              <a:t>P.Braun-Munzinger</a:t>
            </a:r>
            <a:r>
              <a:rPr lang="en-US" sz="1600" i="1" dirty="0" smtClean="0"/>
              <a:t> et al.</a:t>
            </a:r>
            <a:endParaRPr lang="en-GB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012160" y="6330806"/>
            <a:ext cx="3096344" cy="338554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  <a:r>
              <a:rPr lang="en-US" sz="1600" dirty="0" err="1" smtClean="0"/>
              <a:t>E.Scomparin</a:t>
            </a:r>
            <a:r>
              <a:rPr lang="en-US" sz="1600" dirty="0" smtClean="0"/>
              <a:t>, </a:t>
            </a:r>
            <a:r>
              <a:rPr lang="en-US" sz="1600" dirty="0" err="1" smtClean="0"/>
              <a:t>R.Arnaldi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783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38" y="44624"/>
            <a:ext cx="7772400" cy="8996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elliptic flow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80728"/>
            <a:ext cx="4644008" cy="3366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28"/>
            <a:ext cx="4644009" cy="33669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9512" y="4509119"/>
            <a:ext cx="7268336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produced by recombination of  thermalized c-quarks should have </a:t>
            </a:r>
          </a:p>
          <a:p>
            <a:pPr algn="l"/>
            <a:r>
              <a:rPr lang="en-US" dirty="0" smtClean="0"/>
              <a:t>non-zero elliptic flow</a:t>
            </a:r>
          </a:p>
          <a:p>
            <a:pPr algn="l"/>
            <a:r>
              <a:rPr lang="en-US" dirty="0" smtClean="0"/>
              <a:t>– measurements give a hint </a:t>
            </a:r>
            <a:r>
              <a:rPr lang="en-US" dirty="0"/>
              <a:t>for non-zero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algn="l"/>
            <a:r>
              <a:rPr lang="en-US" dirty="0" smtClean="0"/>
              <a:t>– qualitative </a:t>
            </a:r>
            <a:r>
              <a:rPr lang="en-US" dirty="0"/>
              <a:t>agreement with transport </a:t>
            </a:r>
            <a:r>
              <a:rPr lang="en-US" dirty="0" smtClean="0"/>
              <a:t>models, </a:t>
            </a:r>
            <a:r>
              <a:rPr lang="en-US" dirty="0"/>
              <a:t>including </a:t>
            </a:r>
            <a:r>
              <a:rPr lang="en-US" dirty="0" smtClean="0"/>
              <a:t>regeneration</a:t>
            </a:r>
          </a:p>
          <a:p>
            <a:pPr algn="l"/>
            <a:r>
              <a:rPr lang="en-US" dirty="0" smtClean="0"/>
              <a:t>– complementary to </a:t>
            </a:r>
            <a:r>
              <a:rPr lang="en-US" dirty="0"/>
              <a:t>indications obtained from </a:t>
            </a:r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studies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596336" y="5805264"/>
            <a:ext cx="1440160" cy="8309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Talks by </a:t>
            </a:r>
          </a:p>
          <a:p>
            <a:pPr algn="l"/>
            <a:r>
              <a:rPr lang="en-US" sz="1600" dirty="0" err="1" smtClean="0"/>
              <a:t>E.Scomparin</a:t>
            </a:r>
            <a:endParaRPr lang="en-US" sz="1600" dirty="0" smtClean="0"/>
          </a:p>
          <a:p>
            <a:pPr algn="l"/>
            <a:r>
              <a:rPr lang="en-US" sz="1600" dirty="0" err="1" smtClean="0"/>
              <a:t>H.Yang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770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562"/>
            <a:ext cx="7772400" cy="955174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Direct photon production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5508104" cy="3838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2830899"/>
            <a:ext cx="5508104" cy="383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24" y="5253007"/>
            <a:ext cx="350117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~20% excess of direct photons</a:t>
            </a:r>
          </a:p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4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agreement with </a:t>
            </a:r>
            <a:r>
              <a:rPr lang="en-GB" i="1" dirty="0" err="1" smtClean="0"/>
              <a:t>N</a:t>
            </a:r>
            <a:r>
              <a:rPr lang="en-GB" baseline="-25000" dirty="0" err="1" smtClean="0"/>
              <a:t>coll</a:t>
            </a:r>
            <a:r>
              <a:rPr lang="en-GB" dirty="0" smtClean="0"/>
              <a:t>-scaled NLO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543600" y="1268760"/>
            <a:ext cx="3564904" cy="1477328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Exponential fit 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/>
              <a:t>i</a:t>
            </a:r>
            <a:r>
              <a:rPr lang="en-US" dirty="0" smtClean="0"/>
              <a:t>nv. slope </a:t>
            </a:r>
            <a:r>
              <a:rPr lang="en-US" i="1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= 304±51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0–40% </a:t>
            </a:r>
            <a:r>
              <a:rPr lang="en-US" dirty="0" err="1" smtClean="0"/>
              <a:t>Pb</a:t>
            </a:r>
            <a:r>
              <a:rPr lang="en-US" dirty="0" smtClean="0"/>
              <a:t>–</a:t>
            </a:r>
            <a:r>
              <a:rPr lang="en-US" dirty="0" err="1" smtClean="0"/>
              <a:t>Pb</a:t>
            </a:r>
            <a:r>
              <a:rPr lang="en-US" dirty="0" smtClean="0"/>
              <a:t> at √</a:t>
            </a:r>
            <a:r>
              <a:rPr lang="en-US" i="1" dirty="0" smtClean="0"/>
              <a:t>s</a:t>
            </a:r>
            <a:r>
              <a:rPr lang="en-US" dirty="0" smtClean="0"/>
              <a:t> 2.76 </a:t>
            </a:r>
            <a:r>
              <a:rPr lang="en-US" dirty="0" err="1" smtClean="0"/>
              <a:t>TeV</a:t>
            </a:r>
            <a:endParaRPr lang="en-US" dirty="0" smtClean="0"/>
          </a:p>
          <a:p>
            <a:pPr algn="l"/>
            <a:r>
              <a:rPr lang="en-US" dirty="0" smtClean="0"/>
              <a:t>PHENIX: </a:t>
            </a:r>
            <a:r>
              <a:rPr lang="en-US" i="1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 smtClean="0">
                <a:solidFill>
                  <a:srgbClr val="0000FF"/>
                </a:solidFill>
              </a:rPr>
              <a:t>221±19±19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0–20% Au–Au at √</a:t>
            </a:r>
            <a:r>
              <a:rPr lang="en-US" i="1" dirty="0" smtClean="0"/>
              <a:t>s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7504" y="6474822"/>
            <a:ext cx="1872208" cy="338554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Talk by </a:t>
            </a:r>
            <a:r>
              <a:rPr lang="en-US" sz="1600" dirty="0" err="1" smtClean="0"/>
              <a:t>M.R.Wilde</a:t>
            </a:r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 rot="19877946">
            <a:off x="-173434" y="3679246"/>
            <a:ext cx="9533444" cy="369332"/>
          </a:xfrm>
          <a:prstGeom prst="rect">
            <a:avLst/>
          </a:prstGeom>
          <a:solidFill>
            <a:srgbClr val="00FFFF"/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http://www.guinnessworldrecords.com/world-records/10000/highest-man-made-temperature</a:t>
            </a:r>
          </a:p>
        </p:txBody>
      </p:sp>
    </p:spTree>
    <p:extLst>
      <p:ext uri="{BB962C8B-B14F-4D97-AF65-F5344CB8AC3E}">
        <p14:creationId xmlns:p14="http://schemas.microsoft.com/office/powerpoint/2010/main" val="4085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8183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ALICE future plans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 April 2013  Experiment ALICE at LHC  K.Safarik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052736"/>
            <a:ext cx="7919989" cy="1446550"/>
          </a:xfrm>
          <a:prstGeom prst="rect">
            <a:avLst/>
          </a:prstGeom>
          <a:solidFill>
            <a:schemeClr val="accent5">
              <a:alpha val="25000"/>
            </a:schemeClr>
          </a:solidFill>
          <a:ln w="317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lvl="0" algn="l"/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recision measurement of the QGP parameters at </a:t>
            </a: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= 0</a:t>
            </a:r>
          </a:p>
          <a:p>
            <a:pPr lvl="0" algn="l"/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fully exploit scientific potential of the </a:t>
            </a:r>
            <a:r>
              <a:rPr lang="en-US" sz="2400" dirty="0" smtClean="0">
                <a:solidFill>
                  <a:srgbClr val="FF0000"/>
                </a:solidFill>
              </a:rPr>
              <a:t>LHC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– unique in: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arge cross sections for hard probes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igh initial temperature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95536" y="2641550"/>
            <a:ext cx="7992888" cy="3539430"/>
            <a:chOff x="395536" y="2641550"/>
            <a:chExt cx="7992888" cy="3539430"/>
          </a:xfrm>
        </p:grpSpPr>
        <p:sp>
          <p:nvSpPr>
            <p:cNvPr id="9" name="TextBox 8"/>
            <p:cNvSpPr txBox="1"/>
            <p:nvPr/>
          </p:nvSpPr>
          <p:spPr>
            <a:xfrm>
              <a:off x="395536" y="2641550"/>
              <a:ext cx="7992888" cy="3539430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FF"/>
                  </a:solidFill>
                </a:rPr>
                <a:t>M</a:t>
              </a:r>
              <a:r>
                <a:rPr lang="en-US" sz="2000" dirty="0" smtClean="0">
                  <a:solidFill>
                    <a:srgbClr val="0000FF"/>
                  </a:solidFill>
                </a:rPr>
                <a:t>ain </a:t>
              </a:r>
              <a:r>
                <a:rPr lang="en-US" sz="2000" dirty="0">
                  <a:solidFill>
                    <a:srgbClr val="0000FF"/>
                  </a:solidFill>
                </a:rPr>
                <a:t>physics </a:t>
              </a:r>
              <a:r>
                <a:rPr lang="en-US" sz="2000" dirty="0" smtClean="0">
                  <a:solidFill>
                    <a:srgbClr val="0000FF"/>
                  </a:solidFill>
                </a:rPr>
                <a:t>topics, uniquely accessible with </a:t>
              </a:r>
              <a:r>
                <a:rPr lang="en-US" sz="2000" dirty="0">
                  <a:solidFill>
                    <a:srgbClr val="0000FF"/>
                  </a:solidFill>
                </a:rPr>
                <a:t>the </a:t>
              </a:r>
              <a:r>
                <a:rPr lang="en-US" sz="2000" dirty="0" smtClean="0">
                  <a:solidFill>
                    <a:srgbClr val="0000FF"/>
                  </a:solidFill>
                </a:rPr>
                <a:t>ALICE </a:t>
              </a:r>
              <a:r>
                <a:rPr lang="en-US" sz="2000" dirty="0">
                  <a:solidFill>
                    <a:srgbClr val="0000FF"/>
                  </a:solidFill>
                </a:rPr>
                <a:t>detector</a:t>
              </a:r>
              <a:r>
                <a:rPr lang="en-US" sz="2000" dirty="0" smtClean="0">
                  <a:solidFill>
                    <a:srgbClr val="0000FF"/>
                  </a:solidFill>
                </a:rPr>
                <a:t>:</a:t>
              </a:r>
            </a:p>
            <a:p>
              <a:pPr marL="457200" indent="-457200" algn="l">
                <a:buFont typeface="Arial" pitchFamily="34" charset="0"/>
                <a:buChar char="•"/>
              </a:pPr>
              <a:endParaRPr lang="en-US" sz="2000" dirty="0">
                <a:solidFill>
                  <a:srgbClr val="0000FF"/>
                </a:solidFill>
              </a:endParaRPr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/>
                <a:t>m</a:t>
              </a:r>
              <a:r>
                <a:rPr lang="en-US" sz="2000" dirty="0" smtClean="0"/>
                <a:t>easurement </a:t>
              </a:r>
              <a:r>
                <a:rPr lang="en-US" sz="2000" dirty="0"/>
                <a:t>of heavy-</a:t>
              </a:r>
              <a:r>
                <a:rPr lang="en-US" sz="2000" dirty="0" err="1"/>
                <a:t>flavour</a:t>
              </a:r>
              <a:r>
                <a:rPr lang="en-US" sz="2000" dirty="0"/>
                <a:t> transport </a:t>
              </a:r>
              <a:r>
                <a:rPr lang="en-US" sz="2000" dirty="0" smtClean="0"/>
                <a:t>parameters:</a:t>
              </a:r>
              <a:endParaRPr lang="en-US" sz="2400" dirty="0" smtClean="0"/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study of QGP properties via transport coefficients (</a:t>
              </a:r>
              <a:r>
                <a:rPr lang="en-US" dirty="0" smtClean="0">
                  <a:solidFill>
                    <a:srgbClr val="0000FF"/>
                  </a:solidFill>
                  <a:latin typeface="Symbol" pitchFamily="18" charset="2"/>
                </a:rPr>
                <a:t>h</a:t>
              </a:r>
              <a:r>
                <a:rPr lang="en-US" dirty="0" smtClean="0">
                  <a:solidFill>
                    <a:srgbClr val="0000FF"/>
                  </a:solidFill>
                </a:rPr>
                <a:t>/</a:t>
              </a:r>
              <a:r>
                <a:rPr lang="en-US" i="1" dirty="0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, </a:t>
              </a:r>
              <a:r>
                <a:rPr lang="en-US" i="1" dirty="0" smtClean="0">
                  <a:solidFill>
                    <a:srgbClr val="0000FF"/>
                  </a:solidFill>
                </a:rPr>
                <a:t>q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endParaRPr lang="en-US" dirty="0" smtClean="0"/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 smtClean="0"/>
                <a:t>measurement </a:t>
              </a:r>
              <a:r>
                <a:rPr lang="en-US" sz="2000" dirty="0"/>
                <a:t>of low-mass and </a:t>
              </a:r>
              <a:r>
                <a:rPr lang="en-US" sz="2000" dirty="0" smtClean="0"/>
                <a:t>low-</a:t>
              </a:r>
              <a:r>
                <a:rPr lang="en-US" sz="2000" i="1" dirty="0" err="1" smtClean="0"/>
                <a:t>p</a:t>
              </a:r>
              <a:r>
                <a:rPr lang="en-US" sz="2000" baseline="-25000" dirty="0" err="1"/>
                <a:t>T</a:t>
              </a:r>
              <a:r>
                <a:rPr lang="en-US" sz="2000" dirty="0" smtClean="0"/>
                <a:t> di-leptons </a:t>
              </a:r>
              <a:endParaRPr lang="en-US" sz="2000" baseline="30000" dirty="0" smtClean="0"/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tudy of chiral </a:t>
              </a:r>
              <a:r>
                <a:rPr lang="en-US" dirty="0">
                  <a:solidFill>
                    <a:srgbClr val="0000FF"/>
                  </a:solidFill>
                </a:rPr>
                <a:t>symmetry </a:t>
              </a:r>
              <a:r>
                <a:rPr lang="en-US" dirty="0" smtClean="0">
                  <a:solidFill>
                    <a:srgbClr val="0000FF"/>
                  </a:solidFill>
                </a:rPr>
                <a:t>restoration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space-time evolution and equation of state </a:t>
              </a:r>
              <a:r>
                <a:rPr lang="en-US" dirty="0">
                  <a:solidFill>
                    <a:srgbClr val="0000FF"/>
                  </a:solidFill>
                </a:rPr>
                <a:t>of the </a:t>
              </a:r>
              <a:r>
                <a:rPr lang="en-US" dirty="0" smtClean="0">
                  <a:solidFill>
                    <a:srgbClr val="0000FF"/>
                  </a:solidFill>
                </a:rPr>
                <a:t>QGP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endParaRPr lang="en-US" dirty="0" smtClean="0">
                <a:solidFill>
                  <a:srgbClr val="0000FF"/>
                </a:solidFill>
              </a:endParaRPr>
            </a:p>
            <a:p>
              <a:pPr marL="800100" lvl="1" indent="-342900" algn="l">
                <a:buFont typeface="Arial" pitchFamily="34" charset="0"/>
                <a:buChar char="•"/>
              </a:pPr>
              <a:r>
                <a:rPr lang="en-US" sz="2000" dirty="0" smtClean="0"/>
                <a:t>J/</a:t>
              </a:r>
              <a:r>
                <a:rPr lang="en-US" sz="2000" dirty="0" smtClean="0">
                  <a:latin typeface="Symbol" pitchFamily="18" charset="2"/>
                </a:rPr>
                <a:t>y</a:t>
              </a:r>
              <a:r>
                <a:rPr lang="en-US" sz="2000" dirty="0" smtClean="0"/>
                <a:t> </a:t>
              </a:r>
              <a:r>
                <a:rPr lang="en-US" sz="2000" dirty="0"/>
                <a:t>, </a:t>
              </a:r>
              <a:r>
                <a:rPr lang="en-US" sz="2000" dirty="0">
                  <a:latin typeface="Symbol" pitchFamily="18" charset="2"/>
                </a:rPr>
                <a:t>y</a:t>
              </a:r>
              <a:r>
                <a:rPr lang="en-US" sz="2000" dirty="0"/>
                <a:t>’, and </a:t>
              </a:r>
              <a:r>
                <a:rPr lang="en-US" sz="2000" dirty="0">
                  <a:latin typeface="Symbol" pitchFamily="18" charset="2"/>
                </a:rPr>
                <a:t>c</a:t>
              </a:r>
              <a:r>
                <a:rPr lang="en-US" sz="2000" baseline="-25000" dirty="0"/>
                <a:t>c</a:t>
              </a:r>
              <a:r>
                <a:rPr lang="en-US" sz="2000" dirty="0"/>
                <a:t> states down to </a:t>
              </a:r>
              <a:r>
                <a:rPr lang="en-US" sz="2000" dirty="0" smtClean="0"/>
                <a:t>zero </a:t>
              </a:r>
              <a:r>
                <a:rPr lang="en-US" sz="2000" i="1" dirty="0" err="1" smtClean="0"/>
                <a:t>p</a:t>
              </a:r>
              <a:r>
                <a:rPr lang="en-US" sz="2000" baseline="-25000" dirty="0" err="1" smtClean="0"/>
                <a:t>T</a:t>
              </a:r>
              <a:r>
                <a:rPr lang="en-US" sz="2000" dirty="0" smtClean="0"/>
                <a:t> in wide rapidity range</a:t>
              </a:r>
              <a:endParaRPr lang="en-US" sz="2000" dirty="0"/>
            </a:p>
            <a:p>
              <a:pPr marL="1257300" lvl="2" indent="-3429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  statistical </a:t>
              </a:r>
              <a:r>
                <a:rPr lang="en-US" dirty="0">
                  <a:solidFill>
                    <a:srgbClr val="0000FF"/>
                  </a:solidFill>
                </a:rPr>
                <a:t>hadronization </a:t>
              </a:r>
              <a:r>
                <a:rPr lang="en-US" dirty="0" smtClean="0">
                  <a:solidFill>
                    <a:srgbClr val="0000FF"/>
                  </a:solidFill>
                </a:rPr>
                <a:t>versus </a:t>
              </a:r>
              <a:r>
                <a:rPr lang="en-US" dirty="0">
                  <a:solidFill>
                    <a:srgbClr val="0000FF"/>
                  </a:solidFill>
                </a:rPr>
                <a:t>dissociation/recombination</a:t>
              </a:r>
            </a:p>
            <a:p>
              <a:pPr marL="914400" lvl="1" indent="-457200" algn="l">
                <a:buFont typeface="Arial" pitchFamily="34" charset="0"/>
                <a:buChar char="•"/>
              </a:pP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0157" y="3527902"/>
              <a:ext cx="269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ˆ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7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ALICE </a:t>
            </a:r>
            <a:r>
              <a:rPr lang="en-US" dirty="0" err="1" smtClean="0"/>
              <a:t>dielectrons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56682"/>
            <a:ext cx="416011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nclusive </a:t>
            </a:r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invariant mass 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15945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… excess after subtraction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777167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 upgrade, with “tight” impact parameter cut…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82080"/>
            <a:ext cx="87820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5 September 2012  ALICE Ugrade LoI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5" name="Rectangle 5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Physics at LHC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23/05/2006 Physics Programme of ALICE Experiment  K.Safarik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6A799-259B-48FA-B7A4-F62CA2262B75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40642" name="Picture 2" descr="physicsatLHC"/>
          <p:cNvPicPr>
            <a:picLocks noChangeAspect="1" noChangeArrowheads="1"/>
          </p:cNvPicPr>
          <p:nvPr/>
        </p:nvPicPr>
        <p:blipFill>
          <a:blip r:embed="rId2" cstate="print"/>
          <a:srcRect t="37199" r="-1543" b="38495"/>
          <a:stretch>
            <a:fillRect/>
          </a:stretch>
        </p:blipFill>
        <p:spPr bwMode="auto">
          <a:xfrm>
            <a:off x="0" y="4570413"/>
            <a:ext cx="5759450" cy="1997075"/>
          </a:xfrm>
          <a:prstGeom prst="rect">
            <a:avLst/>
          </a:prstGeom>
          <a:noFill/>
        </p:spPr>
      </p:pic>
      <p:pic>
        <p:nvPicPr>
          <p:cNvPr id="240644" name="Picture 4" descr="physicsatLHC"/>
          <p:cNvPicPr>
            <a:picLocks noChangeAspect="1" noChangeArrowheads="1"/>
          </p:cNvPicPr>
          <p:nvPr/>
        </p:nvPicPr>
        <p:blipFill>
          <a:blip r:embed="rId2" cstate="print"/>
          <a:srcRect l="9357" t="60417" r="13078"/>
          <a:stretch>
            <a:fillRect/>
          </a:stretch>
        </p:blipFill>
        <p:spPr bwMode="auto">
          <a:xfrm>
            <a:off x="5472113" y="2690813"/>
            <a:ext cx="3671887" cy="2714625"/>
          </a:xfrm>
          <a:prstGeom prst="rect">
            <a:avLst/>
          </a:prstGeom>
          <a:noFill/>
        </p:spPr>
      </p:pic>
      <p:pic>
        <p:nvPicPr>
          <p:cNvPr id="240643" name="Picture 3" descr="physicsatLHC"/>
          <p:cNvPicPr>
            <a:picLocks noChangeAspect="1" noChangeArrowheads="1"/>
          </p:cNvPicPr>
          <p:nvPr/>
        </p:nvPicPr>
        <p:blipFill>
          <a:blip r:embed="rId2" cstate="print"/>
          <a:srcRect t="7884" b="62361"/>
          <a:stretch>
            <a:fillRect/>
          </a:stretch>
        </p:blipFill>
        <p:spPr bwMode="auto">
          <a:xfrm>
            <a:off x="0" y="1166813"/>
            <a:ext cx="5656263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77032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BANGS</a:t>
            </a:r>
            <a:endParaRPr lang="en-GB" dirty="0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393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5" y="927100"/>
            <a:ext cx="7548563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Karel Safarik: Od velkeho tresku k LHC - stvorenie vesmiru v laboratotiu</a:t>
            </a:r>
            <a:endParaRPr lang="en-US">
              <a:cs typeface="Arial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 December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6066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9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967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014627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l" eaLnBrk="0" hangingPunct="0"/>
            <a:r>
              <a:rPr lang="en-US" sz="800">
                <a:solidFill>
                  <a:schemeClr val="bg2"/>
                </a:solidFill>
              </a:rPr>
              <a:t>PLC 20J. Schukraft</a:t>
            </a:r>
          </a:p>
        </p:txBody>
      </p:sp>
      <p:sp>
        <p:nvSpPr>
          <p:cNvPr id="40963" name="Slide Number Placeholder 2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l" eaLnBrk="0" hangingPunct="0"/>
            <a:fld id="{22067430-C83C-454D-B53F-4DBA9AEAFA67}" type="slidenum">
              <a:rPr lang="en-US" sz="1000">
                <a:latin typeface="Times New Roman" pitchFamily="18" charset="0"/>
              </a:rPr>
              <a:pPr algn="l" eaLnBrk="0" hangingPunct="0"/>
              <a:t>38</a:t>
            </a:fld>
            <a:endParaRPr lang="en-US" sz="1000">
              <a:latin typeface="Times New Roman" pitchFamily="18" charset="0"/>
            </a:endParaRPr>
          </a:p>
        </p:txBody>
      </p:sp>
      <p:pic>
        <p:nvPicPr>
          <p:cNvPr id="797698" name="Picture 2" descr="R17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3421063"/>
            <a:ext cx="501650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7699" name="Picture 3" descr="lemoy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788" y="5300663"/>
            <a:ext cx="1206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701" name="Rectangle 5"/>
          <p:cNvSpPr>
            <a:spLocks noGrp="1" noChangeArrowheads="1"/>
          </p:cNvSpPr>
          <p:nvPr>
            <p:ph type="title"/>
          </p:nvPr>
        </p:nvSpPr>
        <p:spPr/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Zhrnutie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97703" name="Rectangle 7"/>
          <p:cNvSpPr>
            <a:spLocks noGrp="1" noChangeArrowheads="1"/>
          </p:cNvSpPr>
          <p:nvPr>
            <p:ph idx="1"/>
          </p:nvPr>
        </p:nvSpPr>
        <p:spPr>
          <a:xfrm>
            <a:off x="376327" y="908719"/>
            <a:ext cx="8382000" cy="2512343"/>
          </a:xfrm>
          <a:solidFill>
            <a:srgbClr val="99CCFF">
              <a:alpha val="49019"/>
            </a:srgbClr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tabLst>
                <a:tab pos="1614488" algn="l"/>
              </a:tabLst>
            </a:pPr>
            <a:r>
              <a:rPr lang="en-US" dirty="0" smtClean="0"/>
              <a:t> </a:t>
            </a:r>
            <a:r>
              <a:rPr lang="en-US" sz="1800" dirty="0" smtClean="0"/>
              <a:t>LHC a </a:t>
            </a:r>
            <a:r>
              <a:rPr lang="en-US" sz="1800" dirty="0" err="1" smtClean="0"/>
              <a:t>vsetky</a:t>
            </a:r>
            <a:r>
              <a:rPr lang="en-US" sz="1800" dirty="0" smtClean="0"/>
              <a:t> </a:t>
            </a:r>
            <a:r>
              <a:rPr lang="en-US" sz="1800" dirty="0" err="1" smtClean="0"/>
              <a:t>experimenty</a:t>
            </a:r>
            <a:r>
              <a:rPr lang="en-US" sz="1800" dirty="0" smtClean="0"/>
              <a:t> </a:t>
            </a:r>
            <a:r>
              <a:rPr lang="en-US" sz="1800" dirty="0" err="1" smtClean="0"/>
              <a:t>pracuju</a:t>
            </a:r>
            <a:r>
              <a:rPr lang="en-US" sz="1800" dirty="0" smtClean="0"/>
              <a:t> tri </a:t>
            </a:r>
            <a:r>
              <a:rPr lang="en-US" sz="1800" dirty="0" err="1" smtClean="0"/>
              <a:t>roky</a:t>
            </a:r>
            <a:r>
              <a:rPr lang="en-US" sz="1800" dirty="0" smtClean="0"/>
              <a:t> </a:t>
            </a:r>
            <a:r>
              <a:rPr lang="en-US" sz="1800" dirty="0" err="1" smtClean="0"/>
              <a:t>perfektne</a:t>
            </a:r>
            <a:endParaRPr lang="en-US" sz="1400" dirty="0" smtClean="0"/>
          </a:p>
          <a:p>
            <a:pPr marL="193675" lvl="1" indent="-3175" eaLnBrk="1" hangingPunct="1">
              <a:tabLst>
                <a:tab pos="1614488" algn="l"/>
              </a:tabLst>
            </a:pPr>
            <a:r>
              <a:rPr lang="en-US" sz="1600" dirty="0" smtClean="0"/>
              <a:t> </a:t>
            </a:r>
            <a:r>
              <a:rPr lang="en-US" sz="1600" dirty="0" err="1" smtClean="0"/>
              <a:t>intezity</a:t>
            </a:r>
            <a:r>
              <a:rPr lang="en-US" sz="1600" dirty="0" smtClean="0"/>
              <a:t> </a:t>
            </a:r>
            <a:r>
              <a:rPr lang="en-US" sz="1600" dirty="0" err="1" smtClean="0"/>
              <a:t>zvazkov</a:t>
            </a:r>
            <a:r>
              <a:rPr lang="en-US" sz="1600" dirty="0" smtClean="0"/>
              <a:t> a </a:t>
            </a:r>
            <a:r>
              <a:rPr lang="en-US" sz="1600" dirty="0" err="1" smtClean="0"/>
              <a:t>mnozstvo</a:t>
            </a:r>
            <a:r>
              <a:rPr lang="en-US" sz="1600" dirty="0" smtClean="0"/>
              <a:t> </a:t>
            </a:r>
            <a:r>
              <a:rPr lang="en-US" sz="1600" dirty="0" err="1" smtClean="0"/>
              <a:t>zaznamenanych</a:t>
            </a:r>
            <a:r>
              <a:rPr lang="en-US" sz="1600" dirty="0" smtClean="0"/>
              <a:t> </a:t>
            </a:r>
            <a:r>
              <a:rPr lang="en-US" sz="1600" dirty="0" err="1" smtClean="0"/>
              <a:t>zrazok</a:t>
            </a:r>
            <a:r>
              <a:rPr lang="en-US" sz="1600" dirty="0" smtClean="0"/>
              <a:t> </a:t>
            </a:r>
            <a:r>
              <a:rPr lang="en-US" sz="1600" dirty="0" err="1" smtClean="0"/>
              <a:t>ovela</a:t>
            </a:r>
            <a:r>
              <a:rPr lang="en-US" sz="1600" dirty="0" smtClean="0"/>
              <a:t> </a:t>
            </a:r>
            <a:r>
              <a:rPr lang="en-US" sz="1600" dirty="0" err="1" smtClean="0"/>
              <a:t>nad</a:t>
            </a:r>
            <a:r>
              <a:rPr lang="en-US" sz="1600" dirty="0" smtClean="0"/>
              <a:t> </a:t>
            </a:r>
            <a:r>
              <a:rPr lang="en-US" sz="1600" dirty="0" err="1" smtClean="0"/>
              <a:t>ocakavanie</a:t>
            </a:r>
            <a:endParaRPr lang="en-US" sz="1600" dirty="0" smtClean="0">
              <a:solidFill>
                <a:srgbClr val="FF00FF"/>
              </a:solidFill>
            </a:endParaRPr>
          </a:p>
          <a:p>
            <a:pPr marL="193675" lvl="1" indent="-3175" eaLnBrk="1" hangingPunct="1">
              <a:tabLst>
                <a:tab pos="1614488" algn="l"/>
              </a:tabLst>
            </a:pPr>
            <a:r>
              <a:rPr lang="en-US" sz="1600" dirty="0" smtClean="0"/>
              <a:t> </a:t>
            </a:r>
            <a:r>
              <a:rPr lang="en-US" sz="1600" dirty="0" err="1" smtClean="0"/>
              <a:t>prve</a:t>
            </a:r>
            <a:r>
              <a:rPr lang="en-US" sz="1600" dirty="0" smtClean="0"/>
              <a:t> </a:t>
            </a:r>
            <a:r>
              <a:rPr lang="en-US" sz="1600" dirty="0" err="1" smtClean="0"/>
              <a:t>fyzikalne</a:t>
            </a:r>
            <a:r>
              <a:rPr lang="en-US" sz="1600" dirty="0" smtClean="0"/>
              <a:t> </a:t>
            </a:r>
            <a:r>
              <a:rPr lang="en-US" sz="1600" dirty="0" err="1" smtClean="0"/>
              <a:t>vysledky</a:t>
            </a:r>
            <a:r>
              <a:rPr lang="en-US" sz="1600" dirty="0" smtClean="0"/>
              <a:t> </a:t>
            </a:r>
            <a:r>
              <a:rPr lang="en-US" sz="1600" dirty="0" err="1" smtClean="0"/>
              <a:t>publikovane</a:t>
            </a:r>
            <a:endParaRPr lang="en-US" sz="1600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presne</a:t>
            </a:r>
            <a:r>
              <a:rPr lang="en-US" dirty="0" smtClean="0"/>
              <a:t> </a:t>
            </a:r>
            <a:r>
              <a:rPr lang="en-US" dirty="0" err="1" smtClean="0"/>
              <a:t>potvrdenie</a:t>
            </a:r>
            <a:r>
              <a:rPr lang="en-US" dirty="0" smtClean="0"/>
              <a:t> </a:t>
            </a:r>
            <a:r>
              <a:rPr lang="en-US" dirty="0" err="1" smtClean="0"/>
              <a:t>stadartneho</a:t>
            </a:r>
            <a:r>
              <a:rPr lang="en-US" dirty="0" smtClean="0"/>
              <a:t> </a:t>
            </a:r>
            <a:r>
              <a:rPr lang="en-US" dirty="0" err="1" smtClean="0"/>
              <a:t>modelu</a:t>
            </a:r>
            <a:r>
              <a:rPr lang="en-US" sz="1600" dirty="0" smtClean="0"/>
              <a:t> </a:t>
            </a:r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Higgsov</a:t>
            </a:r>
            <a:r>
              <a:rPr lang="en-US" dirty="0" smtClean="0"/>
              <a:t> </a:t>
            </a:r>
            <a:r>
              <a:rPr lang="en-US" dirty="0" err="1" smtClean="0"/>
              <a:t>bozon</a:t>
            </a:r>
            <a:r>
              <a:rPr lang="en-US" dirty="0" smtClean="0"/>
              <a:t> </a:t>
            </a:r>
            <a:r>
              <a:rPr lang="en-US" dirty="0" err="1" smtClean="0"/>
              <a:t>najdeny</a:t>
            </a:r>
            <a:r>
              <a:rPr lang="en-US" dirty="0" smtClean="0"/>
              <a:t> – </a:t>
            </a:r>
            <a:r>
              <a:rPr lang="en-US" dirty="0" err="1" smtClean="0"/>
              <a:t>podla</a:t>
            </a:r>
            <a:r>
              <a:rPr lang="en-US" dirty="0" smtClean="0"/>
              <a:t> </a:t>
            </a:r>
            <a:r>
              <a:rPr lang="en-US" dirty="0" err="1" smtClean="0"/>
              <a:t>predpovedi</a:t>
            </a:r>
            <a:r>
              <a:rPr lang="en-US" dirty="0"/>
              <a:t> </a:t>
            </a:r>
            <a:r>
              <a:rPr lang="en-US" dirty="0" err="1" smtClean="0"/>
              <a:t>hmotnost</a:t>
            </a:r>
            <a:r>
              <a:rPr lang="en-US" dirty="0" smtClean="0"/>
              <a:t> ~ 125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 smtClean="0"/>
              <a:t>f</a:t>
            </a:r>
            <a:r>
              <a:rPr lang="en-US" sz="1600" dirty="0" err="1" smtClean="0"/>
              <a:t>luktacie</a:t>
            </a:r>
            <a:r>
              <a:rPr lang="en-US" sz="1600" dirty="0" smtClean="0"/>
              <a:t> v </a:t>
            </a:r>
            <a:r>
              <a:rPr lang="en-US" sz="1600" dirty="0" err="1" smtClean="0"/>
              <a:t>pociatocnom</a:t>
            </a:r>
            <a:r>
              <a:rPr lang="en-US" sz="1600" dirty="0" smtClean="0"/>
              <a:t> stave v </a:t>
            </a:r>
            <a:r>
              <a:rPr lang="en-US" sz="1600" dirty="0" err="1" smtClean="0"/>
              <a:t>zrazkach</a:t>
            </a:r>
            <a:r>
              <a:rPr lang="en-US" sz="1600" dirty="0" smtClean="0"/>
              <a:t> </a:t>
            </a:r>
            <a:r>
              <a:rPr lang="en-US" sz="1600" dirty="0" err="1" smtClean="0"/>
              <a:t>tazkych</a:t>
            </a:r>
            <a:r>
              <a:rPr lang="en-US" sz="1600" dirty="0" smtClean="0"/>
              <a:t> </a:t>
            </a:r>
            <a:r>
              <a:rPr lang="en-US" sz="1600" dirty="0" err="1" smtClean="0"/>
              <a:t>ionov</a:t>
            </a:r>
            <a:endParaRPr lang="en-US" sz="1600" dirty="0" smtClean="0"/>
          </a:p>
          <a:p>
            <a:pPr marL="384175" lvl="2" indent="0" eaLnBrk="1" hangingPunct="1">
              <a:buNone/>
              <a:tabLst>
                <a:tab pos="1614488" algn="l"/>
              </a:tabLst>
            </a:pPr>
            <a:r>
              <a:rPr lang="en-US" dirty="0" err="1"/>
              <a:t>d</a:t>
            </a:r>
            <a:r>
              <a:rPr lang="en-US" dirty="0" err="1" smtClean="0"/>
              <a:t>osiahnuta</a:t>
            </a:r>
            <a:r>
              <a:rPr lang="en-US" dirty="0" smtClean="0"/>
              <a:t> </a:t>
            </a:r>
            <a:r>
              <a:rPr lang="en-US" dirty="0" err="1" smtClean="0"/>
              <a:t>teplota</a:t>
            </a:r>
            <a:r>
              <a:rPr lang="en-US" dirty="0" smtClean="0"/>
              <a:t> v </a:t>
            </a:r>
            <a:r>
              <a:rPr lang="en-US" dirty="0" err="1" smtClean="0"/>
              <a:t>zrazkach</a:t>
            </a:r>
            <a:r>
              <a:rPr lang="en-US" dirty="0" smtClean="0"/>
              <a:t> </a:t>
            </a:r>
            <a:r>
              <a:rPr lang="en-US" dirty="0" err="1" smtClean="0"/>
              <a:t>tazkych</a:t>
            </a:r>
            <a:r>
              <a:rPr lang="en-US" dirty="0" smtClean="0"/>
              <a:t> </a:t>
            </a:r>
            <a:r>
              <a:rPr lang="en-US" dirty="0" err="1" smtClean="0"/>
              <a:t>ionov</a:t>
            </a:r>
            <a:r>
              <a:rPr lang="en-US" dirty="0" smtClean="0"/>
              <a:t> ~ 300 MeV</a:t>
            </a:r>
            <a:endParaRPr lang="en-US" sz="1600" dirty="0" smtClean="0"/>
          </a:p>
          <a:p>
            <a:pPr marL="0" indent="0" eaLnBrk="1" hangingPunct="1">
              <a:tabLst>
                <a:tab pos="1614488" algn="l"/>
              </a:tabLst>
            </a:pPr>
            <a:r>
              <a:rPr lang="en-US" sz="1800" dirty="0" smtClean="0"/>
              <a:t> Looking forward to explore the ‘terra incognita’ at LHC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 June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Od velkeho tresku k LHC - stvorenie Vesmiru v laboratoriu</a:t>
            </a:r>
            <a:endParaRPr lang="en-US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97B54-76A3-4DF2-BB8C-6E001ADD489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872955" y="6279703"/>
            <a:ext cx="2347117" cy="461665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66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Hic </a:t>
            </a:r>
            <a:r>
              <a:rPr lang="en-US" sz="2400" dirty="0" err="1">
                <a:solidFill>
                  <a:srgbClr val="7030A0"/>
                </a:solidFill>
                <a:latin typeface="Times New Roman" pitchFamily="18" charset="0"/>
              </a:rPr>
              <a:t>sunt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 Leones </a:t>
            </a:r>
            <a:r>
              <a:rPr lang="en-US" sz="2400" dirty="0"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091922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9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9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9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E9DB-E7D4-46FB-9AEB-2C8CE87678DF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Prípad QED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 QED</a:t>
            </a:r>
          </a:p>
          <a:p>
            <a:pPr algn="ctr">
              <a:buFontTx/>
              <a:buNone/>
            </a:pPr>
            <a:r>
              <a:rPr lang="en-US" b="0"/>
              <a:t>q</a:t>
            </a:r>
            <a:r>
              <a:rPr lang="en-US" b="0" baseline="30000"/>
              <a:t>2</a:t>
            </a:r>
            <a:r>
              <a:rPr lang="en-US" b="0"/>
              <a:t> = e</a:t>
            </a:r>
            <a:r>
              <a:rPr lang="en-US" b="0" baseline="30000"/>
              <a:t>2</a:t>
            </a:r>
            <a:r>
              <a:rPr lang="en-US" b="0"/>
              <a:t> = 4</a:t>
            </a:r>
            <a:r>
              <a:rPr lang="el-GR" b="0"/>
              <a:t>πα</a:t>
            </a:r>
            <a:r>
              <a:rPr lang="en-US" b="0" baseline="-25000"/>
              <a:t>em</a:t>
            </a:r>
            <a:r>
              <a:rPr lang="en-US" b="0"/>
              <a:t> </a:t>
            </a:r>
          </a:p>
          <a:p>
            <a:pPr lvl="1"/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b="0"/>
              <a:t> sa mení zo vzdialenost’ou (polarizácia vákua)</a:t>
            </a:r>
          </a:p>
          <a:p>
            <a:pPr lvl="1"/>
            <a:r>
              <a:rPr lang="en-US"/>
              <a:t>kde pre velké vzdialenosti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1/137</a:t>
            </a:r>
          </a:p>
          <a:p>
            <a:pPr lvl="1"/>
            <a:r>
              <a:rPr lang="en-US"/>
              <a:t>pri EW (elektro-slabej)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(r = 2</a:t>
            </a:r>
            <a:r>
              <a:rPr lang="en-US">
                <a:sym typeface="Symbol" pitchFamily="18" charset="2"/>
              </a:rPr>
              <a:t>10</a:t>
            </a:r>
            <a:r>
              <a:rPr lang="en-US" baseline="30000">
                <a:sym typeface="Symbol" pitchFamily="18" charset="2"/>
              </a:rPr>
              <a:t>-3 </a:t>
            </a:r>
            <a:r>
              <a:rPr lang="en-US">
                <a:sym typeface="Symbol" pitchFamily="18" charset="2"/>
              </a:rPr>
              <a:t>fm)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1/128</a:t>
            </a:r>
          </a:p>
          <a:p>
            <a:pPr lvl="1"/>
            <a:r>
              <a:rPr lang="en-US"/>
              <a:t>pri Planckovej “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kále” (r = </a:t>
            </a:r>
            <a:r>
              <a:rPr lang="en-US">
                <a:sym typeface="Symbol" pitchFamily="18" charset="2"/>
              </a:rPr>
              <a:t>10</a:t>
            </a:r>
            <a:r>
              <a:rPr lang="en-US" baseline="30000">
                <a:sym typeface="Symbol" pitchFamily="18" charset="2"/>
              </a:rPr>
              <a:t>-20 </a:t>
            </a:r>
            <a:r>
              <a:rPr lang="en-US">
                <a:sym typeface="Symbol" pitchFamily="18" charset="2"/>
              </a:rPr>
              <a:t>fm)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em</a:t>
            </a:r>
            <a:r>
              <a:rPr lang="en-US" sz="2400" b="0">
                <a:solidFill>
                  <a:schemeClr val="bg1"/>
                </a:solidFill>
              </a:rPr>
              <a:t> = 1/76</a:t>
            </a:r>
          </a:p>
          <a:p>
            <a:pPr lvl="1"/>
            <a:endParaRPr lang="en-US" sz="2400" b="0">
              <a:solidFill>
                <a:schemeClr val="bg1"/>
              </a:solidFill>
            </a:endParaRPr>
          </a:p>
          <a:p>
            <a:r>
              <a:rPr lang="en-US"/>
              <a:t>To znamená, ze 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íselný faktor pred 1/r:</a:t>
            </a:r>
            <a:r>
              <a:rPr lang="en-US" sz="2800"/>
              <a:t>  </a:t>
            </a:r>
            <a:r>
              <a:rPr lang="en-US" b="0">
                <a:sym typeface="Symbol" pitchFamily="18" charset="2"/>
              </a:rPr>
              <a:t>(1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</a:t>
            </a:r>
            <a:r>
              <a:rPr lang="en-US">
                <a:sym typeface="Symbol" pitchFamily="18" charset="2"/>
              </a:rPr>
              <a:t>sa mení zo vzdialonost’ou, ale</a:t>
            </a:r>
          </a:p>
          <a:p>
            <a:pPr lvl="1"/>
            <a:r>
              <a:rPr lang="en-US"/>
              <a:t>len málo, medzi 0.987 – 0.993 (i.e. </a:t>
            </a:r>
            <a:r>
              <a:rPr lang="en-US">
                <a:solidFill>
                  <a:schemeClr val="hlink"/>
                </a:solidFill>
              </a:rPr>
              <a:t>0.6%</a:t>
            </a:r>
            <a:r>
              <a:rPr lang="en-US"/>
              <a:t>) ak meníme vzdialenost’ od Planckovej “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kály” a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 po nekone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no…</a:t>
            </a:r>
          </a:p>
        </p:txBody>
      </p:sp>
    </p:spTree>
    <p:extLst>
      <p:ext uri="{BB962C8B-B14F-4D97-AF65-F5344CB8AC3E}">
        <p14:creationId xmlns:p14="http://schemas.microsoft.com/office/powerpoint/2010/main" val="36549981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6 June 2011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Od velkeho tresku k LHC - stvorenie Vesmiru v laboratoriu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698A6-F641-402A-A590-FD5113FDA2CA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Prípad QCD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1075"/>
            <a:ext cx="8382000" cy="5343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v QCD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0"/>
              <a:t>q</a:t>
            </a:r>
            <a:r>
              <a:rPr lang="en-US" b="0" baseline="30000"/>
              <a:t>2</a:t>
            </a:r>
            <a:r>
              <a:rPr lang="en-US" b="0"/>
              <a:t> = g</a:t>
            </a:r>
            <a:r>
              <a:rPr lang="en-US" b="0" baseline="-25000"/>
              <a:t>s</a:t>
            </a:r>
            <a:r>
              <a:rPr lang="en-US" b="0" baseline="30000"/>
              <a:t>2</a:t>
            </a:r>
            <a:r>
              <a:rPr lang="en-US" b="0"/>
              <a:t> = 4</a:t>
            </a:r>
            <a:r>
              <a:rPr lang="el-GR" b="0"/>
              <a:t>πα</a:t>
            </a:r>
            <a:r>
              <a:rPr lang="en-US" b="0" baseline="-25000"/>
              <a:t>s</a:t>
            </a:r>
          </a:p>
          <a:p>
            <a:pPr lvl="1">
              <a:lnSpc>
                <a:spcPct val="90000"/>
              </a:lnSpc>
            </a:pPr>
            <a:r>
              <a:rPr lang="en-US"/>
              <a:t>kde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/>
              <a:t> sa zmen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uje vel’mi rýchlo zo vzdialonost’ou (asymptotická sloboda)</a:t>
            </a:r>
          </a:p>
          <a:p>
            <a:pPr lvl="1">
              <a:lnSpc>
                <a:spcPct val="90000"/>
              </a:lnSpc>
            </a:pPr>
            <a:r>
              <a:rPr lang="en-US"/>
              <a:t>pri Planckovej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         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= 0.04</a:t>
            </a:r>
          </a:p>
          <a:p>
            <a:pPr lvl="1">
              <a:lnSpc>
                <a:spcPct val="90000"/>
              </a:lnSpc>
            </a:pPr>
            <a:r>
              <a:rPr lang="en-US"/>
              <a:t>pri elektro-slabej skále       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= 0.118</a:t>
            </a:r>
          </a:p>
          <a:p>
            <a:pPr lvl="1">
              <a:lnSpc>
                <a:spcPct val="90000"/>
              </a:lnSpc>
            </a:pPr>
            <a:r>
              <a:rPr lang="en-US"/>
              <a:t>pri </a:t>
            </a:r>
            <a:r>
              <a:rPr lang="en-US">
                <a:latin typeface="Symbol" pitchFamily="18" charset="2"/>
              </a:rPr>
              <a:t>L</a:t>
            </a:r>
            <a:r>
              <a:rPr lang="en-US" baseline="-25000"/>
              <a:t>QCD</a:t>
            </a:r>
            <a:r>
              <a:rPr lang="en-US"/>
              <a:t> ≈ 0.2GeV (r ≈ 1 fm)     </a:t>
            </a:r>
            <a:r>
              <a:rPr lang="el-GR" sz="2400" b="0">
                <a:solidFill>
                  <a:schemeClr val="bg1"/>
                </a:solidFill>
              </a:rPr>
              <a:t>α</a:t>
            </a:r>
            <a:r>
              <a:rPr lang="en-US" sz="2400" b="0" baseline="-25000">
                <a:solidFill>
                  <a:schemeClr val="bg1"/>
                </a:solidFill>
              </a:rPr>
              <a:t>s</a:t>
            </a:r>
            <a:r>
              <a:rPr lang="en-US" sz="2400" b="0">
                <a:solidFill>
                  <a:schemeClr val="bg1"/>
                </a:solidFill>
              </a:rPr>
              <a:t> ≈ 1</a:t>
            </a:r>
          </a:p>
          <a:p>
            <a:pPr lvl="1">
              <a:lnSpc>
                <a:spcPct val="90000"/>
              </a:lnSpc>
            </a:pPr>
            <a:endParaRPr lang="en-US" sz="24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/>
              <a:t>numerický faktor</a:t>
            </a:r>
            <a:r>
              <a:rPr lang="en-US" sz="2800"/>
              <a:t> </a:t>
            </a:r>
            <a:r>
              <a:rPr lang="en-US" b="0">
                <a:sym typeface="Symbol" pitchFamily="18" charset="2"/>
              </a:rPr>
              <a:t>(1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= 1 – </a:t>
            </a:r>
            <a:r>
              <a:rPr lang="el-GR" b="0"/>
              <a:t>α</a:t>
            </a:r>
            <a:r>
              <a:rPr lang="en-US" b="0" baseline="-25000"/>
              <a:t>s</a:t>
            </a:r>
            <a:r>
              <a:rPr lang="en-US" sz="2800" b="0"/>
              <a:t> </a:t>
            </a:r>
            <a:endParaRPr lang="en-US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/>
              <a:t>sa zni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uje so vzdialenost’ou, pri Planckovej 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kále je 0.96</a:t>
            </a:r>
          </a:p>
          <a:p>
            <a:pPr lvl="1">
              <a:lnSpc>
                <a:spcPct val="90000"/>
              </a:lnSpc>
            </a:pPr>
            <a:r>
              <a:rPr lang="en-US"/>
              <a:t>ale pozor, pre </a:t>
            </a:r>
            <a:r>
              <a:rPr lang="en-US">
                <a:solidFill>
                  <a:schemeClr val="hlink"/>
                </a:solidFill>
              </a:rPr>
              <a:t>r ≈ 1 fm</a:t>
            </a:r>
            <a:r>
              <a:rPr lang="en-US"/>
              <a:t> uz je záporný !</a:t>
            </a:r>
            <a:endParaRPr lang="en-US" sz="2400" b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/>
              <a:t>pri va</a:t>
            </a:r>
            <a:r>
              <a:rPr lang="en-US">
                <a:cs typeface="Arial" pitchFamily="34" charset="0"/>
              </a:rPr>
              <a:t>čš</a:t>
            </a:r>
            <a:r>
              <a:rPr lang="en-US"/>
              <a:t>ích vzdialenostíach </a:t>
            </a:r>
            <a:r>
              <a:rPr lang="en-US" b="0"/>
              <a:t> je E = </a:t>
            </a:r>
            <a:r>
              <a:rPr lang="el-GR" b="0"/>
              <a:t>σ</a:t>
            </a:r>
            <a:r>
              <a:rPr lang="el-GR" b="0">
                <a:sym typeface="Symbol" pitchFamily="18" charset="2"/>
              </a:rPr>
              <a:t></a:t>
            </a:r>
            <a:r>
              <a:rPr lang="en-US" b="0">
                <a:sym typeface="Symbol" pitchFamily="18" charset="2"/>
              </a:rPr>
              <a:t>r   (</a:t>
            </a:r>
            <a:r>
              <a:rPr lang="el-GR" b="0"/>
              <a:t>σ</a:t>
            </a:r>
            <a:r>
              <a:rPr lang="en-US" b="0"/>
              <a:t> ≈ 1 GeV/fm)</a:t>
            </a:r>
          </a:p>
          <a:p>
            <a:pPr lvl="1">
              <a:lnSpc>
                <a:spcPct val="90000"/>
              </a:lnSpc>
            </a:pPr>
            <a:r>
              <a:rPr lang="en-US"/>
              <a:t>a tento faktor je opät’ kladný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64248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943A-70F4-4C7C-A06F-6FF9FB1C88CB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QED versus QCD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3850" y="1268413"/>
            <a:ext cx="8351838" cy="3608387"/>
            <a:chOff x="204" y="799"/>
            <a:chExt cx="5261" cy="2273"/>
          </a:xfrm>
        </p:grpSpPr>
        <p:pic>
          <p:nvPicPr>
            <p:cNvPr id="128004" name="Picture 4" descr="ener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799"/>
              <a:ext cx="5261" cy="227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8007" name="Text Box 7"/>
            <p:cNvSpPr txBox="1">
              <a:spLocks noChangeArrowheads="1"/>
            </p:cNvSpPr>
            <p:nvPr/>
          </p:nvSpPr>
          <p:spPr bwMode="auto">
            <a:xfrm>
              <a:off x="1325" y="857"/>
              <a:ext cx="5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i="1">
                  <a:solidFill>
                    <a:srgbClr val="0000FF"/>
                  </a:solidFill>
                  <a:latin typeface="Arial Rounded MT Bold" pitchFamily="34" charset="0"/>
                </a:rPr>
                <a:t>QED</a:t>
              </a:r>
            </a:p>
          </p:txBody>
        </p:sp>
        <p:sp>
          <p:nvSpPr>
            <p:cNvPr id="128008" name="Text Box 8"/>
            <p:cNvSpPr txBox="1">
              <a:spLocks noChangeArrowheads="1"/>
            </p:cNvSpPr>
            <p:nvPr/>
          </p:nvSpPr>
          <p:spPr bwMode="auto">
            <a:xfrm>
              <a:off x="4183" y="857"/>
              <a:ext cx="5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i="1">
                  <a:solidFill>
                    <a:srgbClr val="0000FF"/>
                  </a:solidFill>
                  <a:latin typeface="Arial Rounded MT Bold" pitchFamily="34" charset="0"/>
                </a:rPr>
                <a:t>QCD</a:t>
              </a:r>
            </a:p>
          </p:txBody>
        </p:sp>
        <p:sp>
          <p:nvSpPr>
            <p:cNvPr id="128009" name="Text Box 9"/>
            <p:cNvSpPr txBox="1">
              <a:spLocks noChangeArrowheads="1"/>
            </p:cNvSpPr>
            <p:nvPr/>
          </p:nvSpPr>
          <p:spPr bwMode="auto">
            <a:xfrm rot="16200000">
              <a:off x="-186" y="1189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28010" name="Text Box 10"/>
            <p:cNvSpPr txBox="1">
              <a:spLocks noChangeArrowheads="1"/>
            </p:cNvSpPr>
            <p:nvPr/>
          </p:nvSpPr>
          <p:spPr bwMode="auto">
            <a:xfrm rot="16200000">
              <a:off x="2535" y="1189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28011" name="Text Box 11"/>
            <p:cNvSpPr txBox="1">
              <a:spLocks noChangeArrowheads="1"/>
            </p:cNvSpPr>
            <p:nvPr/>
          </p:nvSpPr>
          <p:spPr bwMode="auto">
            <a:xfrm>
              <a:off x="1973" y="2296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28012" name="Text Box 12"/>
            <p:cNvSpPr txBox="1">
              <a:spLocks noChangeArrowheads="1"/>
            </p:cNvSpPr>
            <p:nvPr/>
          </p:nvSpPr>
          <p:spPr bwMode="auto">
            <a:xfrm>
              <a:off x="4785" y="2296"/>
              <a:ext cx="6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28013" name="Text Box 13"/>
            <p:cNvSpPr txBox="1">
              <a:spLocks noChangeArrowheads="1"/>
            </p:cNvSpPr>
            <p:nvPr/>
          </p:nvSpPr>
          <p:spPr bwMode="auto">
            <a:xfrm>
              <a:off x="3684" y="2581"/>
              <a:ext cx="5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0033"/>
                  </a:solidFill>
                  <a:latin typeface="Arial Rounded MT Bold" pitchFamily="34" charset="0"/>
                </a:rPr>
                <a:t>r = 1fm</a:t>
              </a:r>
            </a:p>
          </p:txBody>
        </p:sp>
      </p:grpSp>
      <p:sp>
        <p:nvSpPr>
          <p:cNvPr id="128015" name="Text Box 15"/>
          <p:cNvSpPr txBox="1">
            <a:spLocks noChangeArrowheads="1"/>
          </p:cNvSpPr>
          <p:nvPr/>
        </p:nvSpPr>
        <p:spPr bwMode="auto">
          <a:xfrm>
            <a:off x="458788" y="5084763"/>
            <a:ext cx="4219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Kinetická energia stále dominuje</a:t>
            </a:r>
          </a:p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nad potenciálnou (pole je slabé)</a:t>
            </a:r>
          </a:p>
          <a:p>
            <a:r>
              <a:rPr lang="en-US" sz="2000" i="1">
                <a:solidFill>
                  <a:srgbClr val="FF0033"/>
                </a:solidFill>
                <a:latin typeface="Arial Rounded MT Bold" pitchFamily="34" charset="0"/>
              </a:rPr>
              <a:t>virtual páry</a:t>
            </a:r>
          </a:p>
        </p:txBody>
      </p:sp>
      <p:sp>
        <p:nvSpPr>
          <p:cNvPr id="128016" name="Text Box 16"/>
          <p:cNvSpPr txBox="1">
            <a:spLocks noChangeArrowheads="1"/>
          </p:cNvSpPr>
          <p:nvPr/>
        </p:nvSpPr>
        <p:spPr bwMode="auto">
          <a:xfrm>
            <a:off x="4918075" y="5084763"/>
            <a:ext cx="4225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Energia skrytá v poli prevázi pri</a:t>
            </a:r>
          </a:p>
          <a:p>
            <a:r>
              <a:rPr lang="en-US" sz="2000" i="1">
                <a:solidFill>
                  <a:srgbClr val="0000FF"/>
                </a:solidFill>
                <a:latin typeface="Arial Rounded MT Bold" pitchFamily="34" charset="0"/>
              </a:rPr>
              <a:t>nejakej vzdialenosti kinetickú</a:t>
            </a:r>
          </a:p>
          <a:p>
            <a:r>
              <a:rPr lang="en-US" sz="2000" i="1">
                <a:solidFill>
                  <a:srgbClr val="FF0033"/>
                </a:solidFill>
                <a:latin typeface="Arial Rounded MT Bold" pitchFamily="34" charset="0"/>
              </a:rPr>
              <a:t>reálne páry – vakuový kondensát</a:t>
            </a:r>
          </a:p>
        </p:txBody>
      </p:sp>
    </p:spTree>
    <p:extLst>
      <p:ext uri="{BB962C8B-B14F-4D97-AF65-F5344CB8AC3E}">
        <p14:creationId xmlns:p14="http://schemas.microsoft.com/office/powerpoint/2010/main" val="181665417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A0243-B1AA-4D8E-A2B4-3686B0822489}" type="slidenum">
              <a:rPr lang="en-US"/>
              <a:pPr/>
              <a:t>7</a:t>
            </a:fld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Symetrie QCD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QCD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dve</a:t>
            </a:r>
            <a:r>
              <a:rPr lang="en-US" sz="2000" dirty="0"/>
              <a:t> </a:t>
            </a:r>
            <a:r>
              <a:rPr lang="en-US" sz="2000" dirty="0" err="1"/>
              <a:t>pribli</a:t>
            </a:r>
            <a:r>
              <a:rPr lang="en-US" sz="2000" dirty="0" err="1">
                <a:cs typeface="Arial" pitchFamily="34" charset="0"/>
              </a:rPr>
              <a:t>ž</a:t>
            </a:r>
            <a:r>
              <a:rPr lang="en-US" sz="2000" dirty="0" err="1"/>
              <a:t>né</a:t>
            </a:r>
            <a:r>
              <a:rPr lang="en-US" sz="2000" dirty="0"/>
              <a:t> </a:t>
            </a:r>
            <a:r>
              <a:rPr lang="en-US" sz="2000" dirty="0" err="1"/>
              <a:t>symetrie</a:t>
            </a:r>
            <a:r>
              <a:rPr lang="en-US" sz="20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Z</a:t>
            </a:r>
            <a:r>
              <a:rPr lang="en-US" sz="1800" baseline="-25000" dirty="0"/>
              <a:t>3</a:t>
            </a:r>
            <a:r>
              <a:rPr lang="en-US" sz="1800" dirty="0"/>
              <a:t>–(</a:t>
            </a:r>
            <a:r>
              <a:rPr lang="en-US" sz="1800" dirty="0" err="1"/>
              <a:t>centre</a:t>
            </a:r>
            <a:r>
              <a:rPr lang="en-US" sz="1800" dirty="0"/>
              <a:t>) </a:t>
            </a:r>
            <a:r>
              <a:rPr lang="en-US" sz="1800" dirty="0" err="1"/>
              <a:t>symetriu</a:t>
            </a:r>
            <a:r>
              <a:rPr lang="en-US" sz="1800" dirty="0"/>
              <a:t> (pre </a:t>
            </a:r>
            <a:r>
              <a:rPr lang="en-US" sz="1800" dirty="0" err="1">
                <a:cs typeface="Arial" pitchFamily="34" charset="0"/>
              </a:rPr>
              <a:t>č</a:t>
            </a:r>
            <a:r>
              <a:rPr lang="en-US" sz="1800" dirty="0" err="1"/>
              <a:t>isto</a:t>
            </a:r>
            <a:r>
              <a:rPr lang="en-US" sz="1800" dirty="0"/>
              <a:t> </a:t>
            </a:r>
            <a:r>
              <a:rPr lang="en-US" sz="1800" dirty="0" err="1"/>
              <a:t>kalibra</a:t>
            </a:r>
            <a:r>
              <a:rPr lang="en-US" sz="1800" dirty="0" err="1">
                <a:cs typeface="Arial" pitchFamily="34" charset="0"/>
              </a:rPr>
              <a:t>č</a:t>
            </a:r>
            <a:r>
              <a:rPr lang="en-US" sz="1800" dirty="0" err="1"/>
              <a:t>nú</a:t>
            </a:r>
            <a:r>
              <a:rPr lang="en-US" sz="1800" dirty="0"/>
              <a:t> </a:t>
            </a:r>
            <a:r>
              <a:rPr lang="en-US" sz="1800" dirty="0" err="1"/>
              <a:t>toer</a:t>
            </a:r>
            <a:r>
              <a:rPr lang="en-US" sz="1800" dirty="0" smtClean="0"/>
              <a:t>, </a:t>
            </a:r>
            <a:r>
              <a:rPr lang="en-US" sz="1800" dirty="0"/>
              <a:t>v </a:t>
            </a:r>
            <a:r>
              <a:rPr lang="en-US" sz="1800" dirty="0" err="1"/>
              <a:t>limite</a:t>
            </a:r>
            <a:r>
              <a:rPr lang="en-US" sz="1800" dirty="0"/>
              <a:t> </a:t>
            </a:r>
            <a:r>
              <a:rPr lang="en-US" sz="1800" dirty="0" err="1"/>
              <a:t>m</a:t>
            </a:r>
            <a:r>
              <a:rPr lang="en-US" sz="1800" baseline="-25000" dirty="0" err="1"/>
              <a:t>q</a:t>
            </a:r>
            <a:r>
              <a:rPr lang="en-US" sz="1800" dirty="0">
                <a:sym typeface="Symbol" pitchFamily="18" charset="2"/>
              </a:rPr>
              <a:t>  </a:t>
            </a:r>
            <a:r>
              <a:rPr lang="en-US" sz="1800" dirty="0"/>
              <a:t>)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chirálnu</a:t>
            </a:r>
            <a:r>
              <a:rPr lang="en-US" sz="1800" dirty="0"/>
              <a:t>  </a:t>
            </a:r>
            <a:r>
              <a:rPr lang="en-US" sz="1800" dirty="0" err="1"/>
              <a:t>symetriu</a:t>
            </a:r>
            <a:r>
              <a:rPr lang="en-US" sz="1800" dirty="0"/>
              <a:t> (</a:t>
            </a:r>
            <a:r>
              <a:rPr lang="en-US" sz="1800" dirty="0" err="1"/>
              <a:t>obnovenú</a:t>
            </a:r>
            <a:r>
              <a:rPr lang="en-US" sz="1800" dirty="0"/>
              <a:t> pre </a:t>
            </a:r>
            <a:r>
              <a:rPr lang="en-US" sz="1800" dirty="0" err="1"/>
              <a:t>nulové</a:t>
            </a:r>
            <a:r>
              <a:rPr lang="en-US" sz="1800" dirty="0"/>
              <a:t> </a:t>
            </a:r>
            <a:r>
              <a:rPr lang="en-US" sz="1800" dirty="0" err="1"/>
              <a:t>hmotnosti</a:t>
            </a:r>
            <a:r>
              <a:rPr lang="en-US" sz="1800" dirty="0"/>
              <a:t>, </a:t>
            </a:r>
            <a:r>
              <a:rPr lang="en-US" sz="1800" dirty="0" err="1"/>
              <a:t>t.j.</a:t>
            </a:r>
            <a:r>
              <a:rPr lang="en-US" sz="1800" dirty="0"/>
              <a:t> </a:t>
            </a:r>
            <a:r>
              <a:rPr lang="en-US" sz="1800" dirty="0" err="1"/>
              <a:t>m</a:t>
            </a:r>
            <a:r>
              <a:rPr lang="en-US" sz="1800" baseline="-25000" dirty="0" err="1"/>
              <a:t>q</a:t>
            </a:r>
            <a:r>
              <a:rPr lang="en-US" sz="1800" dirty="0">
                <a:sym typeface="Symbol" pitchFamily="18" charset="2"/>
              </a:rPr>
              <a:t> 0</a:t>
            </a:r>
            <a:r>
              <a:rPr lang="en-US" sz="1800" dirty="0"/>
              <a:t>)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Pri</a:t>
            </a:r>
            <a:r>
              <a:rPr lang="en-US" sz="2000" dirty="0"/>
              <a:t> </a:t>
            </a:r>
            <a:r>
              <a:rPr lang="en-US" sz="2000" dirty="0" err="1"/>
              <a:t>vel’kých</a:t>
            </a:r>
            <a:r>
              <a:rPr lang="en-US" sz="2000" dirty="0"/>
              <a:t> </a:t>
            </a:r>
            <a:r>
              <a:rPr lang="en-US" sz="2000" dirty="0" err="1"/>
              <a:t>hustotách</a:t>
            </a:r>
            <a:r>
              <a:rPr lang="en-US" sz="2000" dirty="0"/>
              <a:t> a </a:t>
            </a:r>
            <a:r>
              <a:rPr lang="en-US" sz="2000" dirty="0" err="1"/>
              <a:t>teplotách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nakoniec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Z</a:t>
            </a:r>
            <a:r>
              <a:rPr lang="en-US" sz="1800" baseline="-25000" dirty="0"/>
              <a:t>3</a:t>
            </a:r>
            <a:r>
              <a:rPr lang="en-US" sz="1800" dirty="0"/>
              <a:t>–</a:t>
            </a:r>
            <a:r>
              <a:rPr lang="en-US" sz="1800" dirty="0" err="1"/>
              <a:t>symetria</a:t>
            </a:r>
            <a:r>
              <a:rPr lang="en-US" sz="1800" dirty="0"/>
              <a:t> </a:t>
            </a:r>
            <a:r>
              <a:rPr lang="en-US" sz="1800" dirty="0" err="1"/>
              <a:t>naru</a:t>
            </a:r>
            <a:r>
              <a:rPr lang="en-US" sz="1800" dirty="0" err="1">
                <a:cs typeface="Arial" pitchFamily="34" charset="0"/>
              </a:rPr>
              <a:t>š</a:t>
            </a:r>
            <a:r>
              <a:rPr lang="en-US" sz="1800" dirty="0" err="1"/>
              <a:t>í</a:t>
            </a:r>
            <a:r>
              <a:rPr lang="en-US" sz="1800" dirty="0"/>
              <a:t> (</a:t>
            </a:r>
            <a:r>
              <a:rPr lang="en-US" sz="1800" dirty="0" err="1"/>
              <a:t>prechod</a:t>
            </a:r>
            <a:r>
              <a:rPr lang="en-US" sz="1800" dirty="0"/>
              <a:t> od </a:t>
            </a:r>
            <a:r>
              <a:rPr lang="en-US" sz="1800" dirty="0" err="1"/>
              <a:t>confinementu</a:t>
            </a:r>
            <a:r>
              <a:rPr lang="en-US" sz="1800" dirty="0"/>
              <a:t> k </a:t>
            </a:r>
            <a:r>
              <a:rPr lang="en-US" sz="1800" dirty="0" err="1"/>
              <a:t>deconfinementu</a:t>
            </a:r>
            <a:r>
              <a:rPr lang="en-US" sz="18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chirálna</a:t>
            </a:r>
            <a:r>
              <a:rPr lang="en-US" sz="1800" dirty="0"/>
              <a:t> </a:t>
            </a:r>
            <a:r>
              <a:rPr lang="en-US" sz="1800" dirty="0" err="1"/>
              <a:t>symetria</a:t>
            </a:r>
            <a:r>
              <a:rPr lang="en-US" sz="1800" dirty="0"/>
              <a:t> </a:t>
            </a:r>
            <a:r>
              <a:rPr lang="en-US" sz="1800" dirty="0" err="1"/>
              <a:t>obnoví</a:t>
            </a:r>
            <a:r>
              <a:rPr lang="en-US" sz="1800" dirty="0"/>
              <a:t> (</a:t>
            </a:r>
            <a:r>
              <a:rPr lang="en-US" sz="1800" dirty="0" err="1"/>
              <a:t>chirálny</a:t>
            </a:r>
            <a:r>
              <a:rPr lang="en-US" sz="1800" dirty="0"/>
              <a:t> </a:t>
            </a:r>
            <a:r>
              <a:rPr lang="en-US" sz="1800" dirty="0" err="1"/>
              <a:t>fázový</a:t>
            </a:r>
            <a:r>
              <a:rPr lang="en-US" sz="1800" dirty="0"/>
              <a:t> </a:t>
            </a:r>
            <a:r>
              <a:rPr lang="en-US" sz="1800" dirty="0" err="1"/>
              <a:t>prechod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err="1"/>
              <a:t>Otázky</a:t>
            </a:r>
            <a:r>
              <a:rPr lang="en-US" sz="2000" dirty="0"/>
              <a:t>: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 err="1"/>
              <a:t>existuje</a:t>
            </a:r>
            <a:r>
              <a:rPr lang="en-US" sz="1800" dirty="0"/>
              <a:t> </a:t>
            </a:r>
            <a:r>
              <a:rPr lang="en-US" sz="1800" dirty="0" err="1"/>
              <a:t>jeden</a:t>
            </a:r>
            <a:r>
              <a:rPr lang="en-US" sz="1800" dirty="0"/>
              <a:t> </a:t>
            </a:r>
            <a:r>
              <a:rPr lang="en-US" sz="1800" dirty="0" err="1"/>
              <a:t>spolo</a:t>
            </a:r>
            <a:r>
              <a:rPr lang="en-US" sz="1800" dirty="0" err="1">
                <a:cs typeface="Arial" pitchFamily="34" charset="0"/>
              </a:rPr>
              <a:t>č</a:t>
            </a:r>
            <a:r>
              <a:rPr lang="en-US" sz="1800" dirty="0" err="1"/>
              <a:t>ný</a:t>
            </a:r>
            <a:r>
              <a:rPr lang="en-US" sz="1800" dirty="0"/>
              <a:t> </a:t>
            </a:r>
            <a:r>
              <a:rPr lang="en-US" sz="1800" dirty="0" err="1"/>
              <a:t>fázový</a:t>
            </a:r>
            <a:r>
              <a:rPr lang="en-US" sz="1800" dirty="0"/>
              <a:t> </a:t>
            </a:r>
            <a:r>
              <a:rPr lang="en-US" sz="1800" dirty="0" err="1"/>
              <a:t>prechod</a:t>
            </a:r>
            <a:r>
              <a:rPr lang="en-US" sz="1800" dirty="0"/>
              <a:t> </a:t>
            </a:r>
            <a:r>
              <a:rPr lang="en-US" sz="1800" dirty="0" err="1"/>
              <a:t>alebo</a:t>
            </a:r>
            <a:r>
              <a:rPr lang="en-US" sz="1800" dirty="0"/>
              <a:t> </a:t>
            </a:r>
            <a:r>
              <a:rPr lang="en-US" sz="1800" dirty="0" err="1"/>
              <a:t>dva</a:t>
            </a:r>
            <a:r>
              <a:rPr lang="en-US" sz="1800" dirty="0"/>
              <a:t> </a:t>
            </a:r>
            <a:r>
              <a:rPr lang="en-US" sz="1800" dirty="0" err="1"/>
              <a:t>nezávislé</a:t>
            </a:r>
            <a:r>
              <a:rPr lang="en-US" sz="1800" dirty="0"/>
              <a:t>?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akého</a:t>
            </a:r>
            <a:r>
              <a:rPr lang="en-US" sz="1800" dirty="0"/>
              <a:t> </a:t>
            </a:r>
            <a:r>
              <a:rPr lang="en-US" sz="1800" dirty="0" err="1"/>
              <a:t>druhu</a:t>
            </a:r>
            <a:r>
              <a:rPr lang="en-US" sz="1800" dirty="0"/>
              <a:t> je </a:t>
            </a:r>
            <a:r>
              <a:rPr lang="en-US" sz="1800" dirty="0" err="1"/>
              <a:t>tento</a:t>
            </a:r>
            <a:r>
              <a:rPr lang="en-US" sz="1800" dirty="0"/>
              <a:t> (</a:t>
            </a:r>
            <a:r>
              <a:rPr lang="en-US" sz="1800" dirty="0" err="1"/>
              <a:t>tieto</a:t>
            </a:r>
            <a:r>
              <a:rPr lang="en-US" sz="1800" dirty="0"/>
              <a:t>) </a:t>
            </a:r>
            <a:r>
              <a:rPr lang="en-US" sz="1800" dirty="0" err="1"/>
              <a:t>fázový</a:t>
            </a:r>
            <a:r>
              <a:rPr lang="en-US" sz="1800" dirty="0"/>
              <a:t>(é) </a:t>
            </a:r>
            <a:r>
              <a:rPr lang="en-US" sz="1800" dirty="0" err="1"/>
              <a:t>prechod</a:t>
            </a:r>
            <a:r>
              <a:rPr lang="en-US" sz="1800" dirty="0"/>
              <a:t>(y)</a:t>
            </a:r>
          </a:p>
          <a:p>
            <a:pPr lvl="2">
              <a:lnSpc>
                <a:spcPct val="90000"/>
              </a:lnSpc>
            </a:pPr>
            <a:r>
              <a:rPr lang="en-US" sz="1600" dirty="0" err="1"/>
              <a:t>prvého</a:t>
            </a:r>
            <a:r>
              <a:rPr lang="en-US" sz="1600" dirty="0"/>
              <a:t> </a:t>
            </a:r>
            <a:r>
              <a:rPr lang="en-US" sz="1600" dirty="0" err="1"/>
              <a:t>druhu</a:t>
            </a:r>
            <a:r>
              <a:rPr lang="en-US" sz="1600" dirty="0"/>
              <a:t> (</a:t>
            </a:r>
            <a:r>
              <a:rPr lang="en-US" sz="1600" dirty="0" err="1"/>
              <a:t>má</a:t>
            </a:r>
            <a:r>
              <a:rPr lang="en-US" sz="1600" dirty="0"/>
              <a:t> </a:t>
            </a:r>
            <a:r>
              <a:rPr lang="en-US" sz="1600" dirty="0" err="1"/>
              <a:t>latentné</a:t>
            </a:r>
            <a:r>
              <a:rPr lang="en-US" sz="1600" dirty="0"/>
              <a:t> </a:t>
            </a:r>
            <a:r>
              <a:rPr lang="en-US" sz="1600" dirty="0" err="1"/>
              <a:t>teplo</a:t>
            </a:r>
            <a:r>
              <a:rPr lang="en-US" sz="1600" dirty="0"/>
              <a:t>) ?</a:t>
            </a:r>
          </a:p>
          <a:p>
            <a:pPr lvl="2">
              <a:lnSpc>
                <a:spcPct val="90000"/>
              </a:lnSpc>
            </a:pPr>
            <a:r>
              <a:rPr lang="en-US" sz="1600" dirty="0" err="1"/>
              <a:t>druhého</a:t>
            </a:r>
            <a:r>
              <a:rPr lang="en-US" sz="1600" dirty="0"/>
              <a:t> </a:t>
            </a:r>
            <a:r>
              <a:rPr lang="en-US" sz="1600" dirty="0" err="1"/>
              <a:t>druhu</a:t>
            </a:r>
            <a:r>
              <a:rPr lang="en-US" sz="1600" dirty="0"/>
              <a:t> (</a:t>
            </a:r>
            <a:r>
              <a:rPr lang="en-US" sz="1600" dirty="0" err="1"/>
              <a:t>len</a:t>
            </a:r>
            <a:r>
              <a:rPr lang="en-US" sz="1600" dirty="0"/>
              <a:t> </a:t>
            </a:r>
            <a:r>
              <a:rPr lang="en-US" sz="1600" dirty="0" err="1"/>
              <a:t>zlom</a:t>
            </a:r>
            <a:r>
              <a:rPr lang="en-US" sz="1600" dirty="0"/>
              <a:t>) ?</a:t>
            </a:r>
          </a:p>
          <a:p>
            <a:pPr lvl="2">
              <a:lnSpc>
                <a:spcPct val="90000"/>
              </a:lnSpc>
            </a:pPr>
            <a:r>
              <a:rPr lang="en-US" sz="1600" dirty="0" err="1"/>
              <a:t>alebo</a:t>
            </a:r>
            <a:r>
              <a:rPr lang="en-US" sz="1600" dirty="0"/>
              <a:t> je to </a:t>
            </a:r>
            <a:r>
              <a:rPr lang="en-US" sz="1600" dirty="0" err="1"/>
              <a:t>len</a:t>
            </a:r>
            <a:r>
              <a:rPr lang="en-US" sz="1600" dirty="0"/>
              <a:t> cross-over </a:t>
            </a:r>
            <a:r>
              <a:rPr lang="en-US" sz="1600" dirty="0" err="1"/>
              <a:t>prechod</a:t>
            </a:r>
            <a:r>
              <a:rPr lang="en-US" sz="16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319088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CERN, 27 April, 2007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Fyzika tázkých iónov Karel Šafařík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2EAC-DE24-4D7D-B7BC-E18DEBAE98DF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Chirálna symetria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Pre </a:t>
            </a:r>
            <a:r>
              <a:rPr lang="en-US" sz="2000" dirty="0" err="1"/>
              <a:t>m</a:t>
            </a:r>
            <a:r>
              <a:rPr lang="en-US" sz="2000" baseline="-25000" dirty="0" err="1"/>
              <a:t>q</a:t>
            </a:r>
            <a:r>
              <a:rPr lang="en-US" sz="2000" dirty="0">
                <a:sym typeface="Symbol" pitchFamily="18" charset="2"/>
              </a:rPr>
              <a:t> 0 </a:t>
            </a:r>
            <a:r>
              <a:rPr lang="en-US" sz="2000" dirty="0" err="1">
                <a:sym typeface="Symbol" pitchFamily="18" charset="2"/>
              </a:rPr>
              <a:t>helicita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kavarkov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sa</a:t>
            </a:r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err="1">
                <a:sym typeface="Symbol" pitchFamily="18" charset="2"/>
              </a:rPr>
              <a:t>zachováva</a:t>
            </a:r>
            <a:endParaRPr lang="en-US" sz="20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preto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sz="1800" dirty="0" err="1">
                <a:sym typeface="Symbol" pitchFamily="18" charset="2"/>
              </a:rPr>
              <a:t>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gluóny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majú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helicity</a:t>
            </a:r>
            <a:r>
              <a:rPr lang="en-US" sz="1800" dirty="0">
                <a:sym typeface="Symbol" pitchFamily="18" charset="2"/>
              </a:rPr>
              <a:t> ±1 QCD </a:t>
            </a:r>
            <a:r>
              <a:rPr lang="en-US" sz="1800" dirty="0" err="1">
                <a:sym typeface="Symbol" pitchFamily="18" charset="2"/>
              </a:rPr>
              <a:t>teória</a:t>
            </a:r>
            <a:r>
              <a:rPr lang="en-US" sz="1800" dirty="0">
                <a:sym typeface="Symbol" pitchFamily="18" charset="2"/>
              </a:rPr>
              <a:t> v </a:t>
            </a:r>
            <a:r>
              <a:rPr lang="en-US" sz="1800" dirty="0" err="1">
                <a:sym typeface="Symbol" pitchFamily="18" charset="2"/>
              </a:rPr>
              <a:t>tejto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limite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má</a:t>
            </a:r>
            <a:r>
              <a:rPr lang="en-US" sz="1800" dirty="0">
                <a:sym typeface="Symbol" pitchFamily="18" charset="2"/>
              </a:rPr>
              <a:t> SU(3)</a:t>
            </a:r>
            <a:r>
              <a:rPr lang="en-US" sz="1800" baseline="-25000" dirty="0">
                <a:sym typeface="Symbol" pitchFamily="18" charset="2"/>
              </a:rPr>
              <a:t>L</a:t>
            </a:r>
            <a:r>
              <a:rPr lang="en-US" sz="1800" dirty="0">
                <a:sym typeface="Symbol" pitchFamily="18" charset="2"/>
              </a:rPr>
              <a:t>SU(3)</a:t>
            </a:r>
            <a:r>
              <a:rPr lang="en-US" sz="1800" baseline="-25000" dirty="0">
                <a:sym typeface="Symbol" pitchFamily="18" charset="2"/>
              </a:rPr>
              <a:t>R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symetriu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>
                <a:sym typeface="Symbol" pitchFamily="18" charset="2"/>
              </a:rPr>
              <a:t>QCD </a:t>
            </a:r>
            <a:r>
              <a:rPr lang="en-US" sz="1600" dirty="0" err="1">
                <a:sym typeface="Symbol" pitchFamily="18" charset="2"/>
              </a:rPr>
              <a:t>svet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rozpadol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dva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svety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ktoré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navzájom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nekomunikujú</a:t>
            </a:r>
            <a:r>
              <a:rPr lang="en-US" sz="1600" dirty="0">
                <a:sym typeface="Symbol" pitchFamily="18" charset="2"/>
              </a:rPr>
              <a:t> – </a:t>
            </a:r>
            <a:r>
              <a:rPr lang="en-US" sz="1600" dirty="0" err="1">
                <a:sym typeface="Symbol" pitchFamily="18" charset="2"/>
              </a:rPr>
              <a:t>lavácky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svet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pravácky</a:t>
            </a:r>
            <a:endParaRPr lang="en-US" sz="16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ak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dáme</a:t>
            </a:r>
            <a:r>
              <a:rPr lang="en-US" sz="1800" dirty="0">
                <a:sym typeface="Symbol" pitchFamily="18" charset="2"/>
              </a:rPr>
              <a:t> do QCD </a:t>
            </a:r>
            <a:r>
              <a:rPr lang="en-US" sz="1800" dirty="0" err="1">
                <a:sym typeface="Symbol" pitchFamily="18" charset="2"/>
              </a:rPr>
              <a:t>vákua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nehmotný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lavoto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kvark</a:t>
            </a:r>
            <a:r>
              <a:rPr lang="en-US" sz="1800" dirty="0">
                <a:sym typeface="Symbol" pitchFamily="18" charset="2"/>
              </a:rPr>
              <a:t>, on </a:t>
            </a:r>
            <a:r>
              <a:rPr lang="en-US" sz="1800" dirty="0" err="1">
                <a:sym typeface="Symbol" pitchFamily="18" charset="2"/>
              </a:rPr>
              <a:t>mô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ž</a:t>
            </a:r>
            <a:r>
              <a:rPr lang="en-US" sz="1800" dirty="0" err="1">
                <a:sym typeface="Symbol" pitchFamily="18" charset="2"/>
              </a:rPr>
              <a:t>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anihilovat</a:t>
            </a:r>
            <a:r>
              <a:rPr lang="en-US" sz="1800" dirty="0">
                <a:sym typeface="Symbol" pitchFamily="18" charset="2"/>
              </a:rPr>
              <a:t>’ s </a:t>
            </a:r>
            <a:r>
              <a:rPr lang="en-US" sz="1800" dirty="0" err="1">
                <a:sym typeface="Symbol" pitchFamily="18" charset="2"/>
              </a:rPr>
              <a:t>lavoto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ivým</a:t>
            </a:r>
            <a:r>
              <a:rPr lang="en-US" sz="1800" dirty="0">
                <a:sym typeface="Symbol" pitchFamily="18" charset="2"/>
              </a:rPr>
              <a:t> anti-</a:t>
            </a:r>
            <a:r>
              <a:rPr lang="en-US" sz="1800" dirty="0" err="1">
                <a:sym typeface="Symbol" pitchFamily="18" charset="2"/>
              </a:rPr>
              <a:t>kvarkom</a:t>
            </a:r>
            <a:r>
              <a:rPr lang="en-US" sz="1800" dirty="0">
                <a:sym typeface="Symbol" pitchFamily="18" charset="2"/>
              </a:rPr>
              <a:t> z </a:t>
            </a:r>
            <a:r>
              <a:rPr lang="en-US" sz="1800" dirty="0" err="1">
                <a:sym typeface="Symbol" pitchFamily="18" charset="2"/>
              </a:rPr>
              <a:t>vákuového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kondenzátu</a:t>
            </a:r>
            <a:r>
              <a:rPr lang="en-US" sz="1800" dirty="0">
                <a:sym typeface="Symbol" pitchFamily="18" charset="2"/>
              </a:rPr>
              <a:t> – </a:t>
            </a:r>
            <a:r>
              <a:rPr lang="en-US" sz="1800" dirty="0" err="1">
                <a:sym typeface="Symbol" pitchFamily="18" charset="2"/>
              </a:rPr>
              <a:t>tým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sa</a:t>
            </a:r>
            <a:r>
              <a:rPr lang="en-US" sz="1800" dirty="0">
                <a:sym typeface="Symbol" pitchFamily="18" charset="2"/>
              </a:rPr>
              <a:t> ale </a:t>
            </a:r>
            <a:r>
              <a:rPr lang="en-US" sz="1800" dirty="0" err="1">
                <a:sym typeface="Symbol" pitchFamily="18" charset="2"/>
              </a:rPr>
              <a:t>oslobodí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pravoto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č</a:t>
            </a:r>
            <a:r>
              <a:rPr lang="en-US" sz="1800" dirty="0" err="1">
                <a:sym typeface="Symbol" pitchFamily="18" charset="2"/>
              </a:rPr>
              <a:t>ivý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kvark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>
                <a:sym typeface="Symbol" pitchFamily="18" charset="2"/>
              </a:rPr>
              <a:t>pre </a:t>
            </a:r>
            <a:r>
              <a:rPr lang="en-US" sz="1600" dirty="0" err="1">
                <a:sym typeface="Symbol" pitchFamily="18" charset="2"/>
              </a:rPr>
              <a:t>vzdialeného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pozorovatela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na</a:t>
            </a:r>
            <a:r>
              <a:rPr lang="en-US" sz="16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testový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spontánne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zmenil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helicitu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preto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musel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nejako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získat</a:t>
            </a:r>
            <a:r>
              <a:rPr lang="en-US" sz="1600" dirty="0">
                <a:sym typeface="Symbol" pitchFamily="18" charset="2"/>
              </a:rPr>
              <a:t>’ </a:t>
            </a:r>
            <a:r>
              <a:rPr lang="en-US" sz="1600" dirty="0" err="1">
                <a:sym typeface="Symbol" pitchFamily="18" charset="2"/>
              </a:rPr>
              <a:t>dynamickú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hmotnost</a:t>
            </a:r>
            <a:r>
              <a:rPr lang="en-US" sz="1600" dirty="0">
                <a:sym typeface="Symbol" pitchFamily="18" charset="2"/>
              </a:rPr>
              <a:t>’ !</a:t>
            </a:r>
          </a:p>
          <a:p>
            <a:pPr lvl="2"/>
            <a:r>
              <a:rPr lang="en-US" sz="1600" dirty="0">
                <a:sym typeface="Symbol" pitchFamily="18" charset="2"/>
              </a:rPr>
              <a:t>QCD 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—anti-</a:t>
            </a:r>
            <a:r>
              <a:rPr lang="en-US" sz="1600" dirty="0" err="1">
                <a:sym typeface="Symbol" pitchFamily="18" charset="2"/>
              </a:rPr>
              <a:t>kvarkový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kondenzátate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generuje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dynamické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kvarkové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hmotnost</a:t>
            </a:r>
            <a:r>
              <a:rPr lang="en-US" sz="1600" dirty="0">
                <a:sym typeface="Symbol" pitchFamily="18" charset="2"/>
              </a:rPr>
              <a:t> a </a:t>
            </a:r>
            <a:r>
              <a:rPr lang="en-US" sz="1600" dirty="0" err="1">
                <a:sym typeface="Symbol" pitchFamily="18" charset="2"/>
              </a:rPr>
              <a:t>naru</a:t>
            </a:r>
            <a:r>
              <a:rPr lang="en-US" sz="16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600" dirty="0" err="1">
                <a:sym typeface="Symbol" pitchFamily="18" charset="2"/>
              </a:rPr>
              <a:t>uje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chirálnu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symetriu</a:t>
            </a:r>
            <a:endParaRPr lang="en-US" sz="1600" dirty="0">
              <a:sym typeface="Symbol" pitchFamily="18" charset="2"/>
            </a:endParaRPr>
          </a:p>
          <a:p>
            <a:pPr lvl="1"/>
            <a:r>
              <a:rPr lang="en-US" sz="1800" dirty="0" err="1">
                <a:sym typeface="Symbol" pitchFamily="18" charset="2"/>
              </a:rPr>
              <a:t>ak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zvý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800" dirty="0" err="1">
                <a:sym typeface="Symbol" pitchFamily="18" charset="2"/>
              </a:rPr>
              <a:t>ime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teplotu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kinetická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energia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nabitého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páru</a:t>
            </a:r>
            <a:r>
              <a:rPr lang="en-US" sz="1800" dirty="0">
                <a:sym typeface="Symbol" pitchFamily="18" charset="2"/>
              </a:rPr>
              <a:t> (</a:t>
            </a:r>
            <a:r>
              <a:rPr lang="en-US" sz="1800" dirty="0" err="1">
                <a:sym typeface="Symbol" pitchFamily="18" charset="2"/>
              </a:rPr>
              <a:t>nad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nejakou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hodnotou</a:t>
            </a:r>
            <a:r>
              <a:rPr lang="en-US" sz="1800" dirty="0">
                <a:sym typeface="Symbol" pitchFamily="18" charset="2"/>
              </a:rPr>
              <a:t>) </a:t>
            </a:r>
            <a:r>
              <a:rPr lang="en-US" sz="1800" dirty="0" err="1">
                <a:sym typeface="Symbol" pitchFamily="18" charset="2"/>
              </a:rPr>
              <a:t>prevý</a:t>
            </a:r>
            <a:r>
              <a:rPr lang="en-US" sz="1800" dirty="0" err="1">
                <a:cs typeface="Arial" pitchFamily="34" charset="0"/>
                <a:sym typeface="Symbol" pitchFamily="18" charset="2"/>
              </a:rPr>
              <a:t>š</a:t>
            </a:r>
            <a:r>
              <a:rPr lang="en-US" sz="1800" dirty="0" err="1">
                <a:sym typeface="Symbol" pitchFamily="18" charset="2"/>
              </a:rPr>
              <a:t>i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potenciálnu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energiu</a:t>
            </a:r>
            <a:endParaRPr lang="en-US" sz="18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—anti-</a:t>
            </a:r>
            <a:r>
              <a:rPr lang="en-US" sz="1600" dirty="0" err="1">
                <a:sym typeface="Symbol" pitchFamily="18" charset="2"/>
              </a:rPr>
              <a:t>kvark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kondenzát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zmizne</a:t>
            </a:r>
            <a:r>
              <a:rPr lang="en-US" sz="1600" dirty="0">
                <a:sym typeface="Symbol" pitchFamily="18" charset="2"/>
              </a:rPr>
              <a:t> z </a:t>
            </a:r>
            <a:r>
              <a:rPr lang="en-US" sz="1600" dirty="0" err="1">
                <a:sym typeface="Symbol" pitchFamily="18" charset="2"/>
              </a:rPr>
              <a:t>vákua</a:t>
            </a:r>
            <a:endParaRPr lang="en-US" sz="16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chirálna</a:t>
            </a:r>
            <a:r>
              <a:rPr lang="en-US" sz="1600" dirty="0">
                <a:sym typeface="Symbol" pitchFamily="18" charset="2"/>
              </a:rPr>
              <a:t>  </a:t>
            </a:r>
            <a:r>
              <a:rPr lang="en-US" sz="1600" dirty="0" err="1">
                <a:sym typeface="Symbol" pitchFamily="18" charset="2"/>
              </a:rPr>
              <a:t>symetria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sa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obnoví</a:t>
            </a:r>
            <a:r>
              <a:rPr lang="en-US" sz="1600" dirty="0">
                <a:sym typeface="Symbol" pitchFamily="18" charset="2"/>
              </a:rPr>
              <a:t>  </a:t>
            </a:r>
            <a:r>
              <a:rPr lang="en-US" sz="1600" dirty="0" err="1">
                <a:sym typeface="Symbol" pitchFamily="18" charset="2"/>
              </a:rPr>
              <a:t>nad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nejakou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kritickou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teplotou</a:t>
            </a:r>
            <a:endParaRPr lang="en-US" sz="1600" dirty="0">
              <a:sym typeface="Symbol" pitchFamily="18" charset="2"/>
            </a:endParaRPr>
          </a:p>
          <a:p>
            <a:pPr lvl="2"/>
            <a:r>
              <a:rPr lang="en-US" sz="1600" dirty="0" err="1">
                <a:sym typeface="Symbol" pitchFamily="18" charset="2"/>
              </a:rPr>
              <a:t>hodnota</a:t>
            </a:r>
            <a:r>
              <a:rPr lang="en-US" sz="1600" dirty="0">
                <a:sym typeface="Symbol" pitchFamily="18" charset="2"/>
              </a:rPr>
              <a:t> &lt;0|qq|0&gt; je “order parameter” </a:t>
            </a:r>
            <a:r>
              <a:rPr lang="en-US" sz="1600" dirty="0" err="1">
                <a:sym typeface="Symbol" pitchFamily="18" charset="2"/>
              </a:rPr>
              <a:t>fázového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err="1">
                <a:sym typeface="Symbol" pitchFamily="18" charset="2"/>
              </a:rPr>
              <a:t>prechodu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131077" name="Line 5"/>
          <p:cNvSpPr>
            <a:spLocks noChangeShapeType="1"/>
          </p:cNvSpPr>
          <p:nvPr/>
        </p:nvSpPr>
        <p:spPr bwMode="auto">
          <a:xfrm>
            <a:off x="3275410" y="5805264"/>
            <a:ext cx="1444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 i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7880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CERN, 27 April, 2007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Fyzika tázkých iónov Karel Šafařík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424B-DCA0-425C-94E1-57DDD0ABE9B0}" type="slidenum">
              <a:rPr lang="en-US"/>
              <a:pPr/>
              <a:t>9</a:t>
            </a:fld>
            <a:endParaRPr lang="en-US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Confinement (uveznenie)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382000" cy="6048375"/>
          </a:xfrm>
        </p:spPr>
        <p:txBody>
          <a:bodyPr/>
          <a:lstStyle/>
          <a:p>
            <a:r>
              <a:rPr lang="en-US" sz="2000"/>
              <a:t>hmotné kvarky v </a:t>
            </a:r>
            <a:r>
              <a:rPr lang="en-US" sz="2000">
                <a:cs typeface="Arial" pitchFamily="34" charset="0"/>
              </a:rPr>
              <a:t>č</a:t>
            </a:r>
            <a:r>
              <a:rPr lang="en-US" sz="2000"/>
              <a:t>isto gluónovom vákuume pri nulovej teplote</a:t>
            </a:r>
          </a:p>
          <a:p>
            <a:pPr lvl="1"/>
            <a:r>
              <a:rPr lang="en-US"/>
              <a:t>nie sú viditelné detektorom kvôli de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truktívnej inerferencii</a:t>
            </a:r>
          </a:p>
          <a:p>
            <a:pPr lvl="1"/>
            <a:r>
              <a:rPr lang="en-US"/>
              <a:t>expectation hodnota pre stopu kvarkového propagátoru – 3–hodnotový path integrál s rôznými fázami</a:t>
            </a:r>
          </a:p>
          <a:p>
            <a:pPr lvl="1" algn="ctr">
              <a:buFontTx/>
              <a:buNone/>
            </a:pPr>
            <a:r>
              <a:rPr lang="en-US" b="0"/>
              <a:t>      exp (i </a:t>
            </a:r>
            <a:r>
              <a:rPr lang="en-US" b="0">
                <a:sym typeface="Symbol" pitchFamily="18" charset="2"/>
              </a:rPr>
              <a:t></a:t>
            </a:r>
            <a:r>
              <a:rPr lang="en-US" b="0"/>
              <a:t> 2</a:t>
            </a:r>
            <a:r>
              <a:rPr lang="el-GR" b="0"/>
              <a:t>π</a:t>
            </a:r>
            <a:r>
              <a:rPr lang="en-US" b="0"/>
              <a:t>j/3),    j=1,2,3                    (generátory Z</a:t>
            </a:r>
            <a:r>
              <a:rPr lang="en-US" b="0" baseline="-25000"/>
              <a:t>3</a:t>
            </a:r>
            <a:r>
              <a:rPr lang="en-US" b="0"/>
              <a:t>)</a:t>
            </a:r>
          </a:p>
          <a:p>
            <a:pPr lvl="1"/>
            <a:r>
              <a:rPr lang="en-US"/>
              <a:t>zvy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ujúc teploty </a:t>
            </a:r>
            <a:r>
              <a:rPr lang="en-US" b="0"/>
              <a:t>T</a:t>
            </a:r>
            <a:r>
              <a:rPr lang="en-US"/>
              <a:t> a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 po nejakú hodnotu toto zostane tak</a:t>
            </a:r>
            <a:endParaRPr lang="el-GR"/>
          </a:p>
          <a:p>
            <a:pPr lvl="2"/>
            <a:r>
              <a:rPr lang="en-US"/>
              <a:t>a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 pokial gluónové pole bude mat’ dostatok 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asu sledovat’ (koherentný rearangement) ná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 testový farebný náboj </a:t>
            </a:r>
          </a:p>
          <a:p>
            <a:pPr lvl="1"/>
            <a:r>
              <a:rPr lang="en-US"/>
              <a:t>Dal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ie zvý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enie teploty (nad nejakú kritickú hodnotu) gluónové pole nebude mat’ dostatok 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asu</a:t>
            </a:r>
          </a:p>
          <a:p>
            <a:pPr lvl="2"/>
            <a:r>
              <a:rPr lang="en-US"/>
              <a:t>Interferencia troch ciest sa naru</a:t>
            </a:r>
            <a:r>
              <a:rPr lang="en-US">
                <a:cs typeface="Arial" pitchFamily="34" charset="0"/>
              </a:rPr>
              <a:t>š</a:t>
            </a:r>
            <a:r>
              <a:rPr lang="en-US"/>
              <a:t>í</a:t>
            </a:r>
          </a:p>
          <a:p>
            <a:pPr lvl="2"/>
            <a:r>
              <a:rPr lang="en-US"/>
              <a:t>test farebný náboj sa stane detekovatelný, bude deconfinovaný</a:t>
            </a:r>
          </a:p>
          <a:p>
            <a:pPr lvl="1"/>
            <a:r>
              <a:rPr lang="en-US"/>
              <a:t>Toto sa dá spo</a:t>
            </a:r>
            <a:r>
              <a:rPr lang="en-US">
                <a:cs typeface="Arial" pitchFamily="34" charset="0"/>
              </a:rPr>
              <a:t>č</a:t>
            </a:r>
            <a:r>
              <a:rPr lang="en-US"/>
              <a:t>ítat’ analytickým predl</a:t>
            </a:r>
            <a:r>
              <a:rPr lang="en-US">
                <a:cs typeface="Arial" pitchFamily="34" charset="0"/>
              </a:rPr>
              <a:t>ž</a:t>
            </a:r>
            <a:r>
              <a:rPr lang="en-US"/>
              <a:t>ením kvarkového propagátoru v komplexnom case (</a:t>
            </a:r>
            <a:r>
              <a:rPr lang="en-US" b="0"/>
              <a:t>t = +i/T</a:t>
            </a:r>
            <a:r>
              <a:rPr lang="en-US"/>
              <a:t>) – Polyakov loop – ktorý sa stane nenulovým pre </a:t>
            </a:r>
            <a:r>
              <a:rPr lang="en-US" b="0"/>
              <a:t>T &gt; T</a:t>
            </a:r>
            <a:r>
              <a:rPr lang="en-US" b="0" baseline="-25000"/>
              <a:t>c</a:t>
            </a:r>
          </a:p>
          <a:p>
            <a:pPr lvl="2"/>
            <a:r>
              <a:rPr lang="en-US"/>
              <a:t>Polyakov loop je “order parameter” fázového prechodu </a:t>
            </a:r>
          </a:p>
        </p:txBody>
      </p:sp>
    </p:spTree>
    <p:extLst>
      <p:ext uri="{BB962C8B-B14F-4D97-AF65-F5344CB8AC3E}">
        <p14:creationId xmlns:p14="http://schemas.microsoft.com/office/powerpoint/2010/main" val="17408772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84460</TotalTime>
  <Words>2814</Words>
  <Application>Microsoft Office PowerPoint</Application>
  <PresentationFormat>On-screen Show (4:3)</PresentationFormat>
  <Paragraphs>457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Paper Presentation 1</vt:lpstr>
      <vt:lpstr>1_Paper Presentation 1</vt:lpstr>
      <vt:lpstr>Accelerators</vt:lpstr>
      <vt:lpstr>1_Accelerators</vt:lpstr>
      <vt:lpstr>2_Accelerators</vt:lpstr>
      <vt:lpstr>3_Accelerators</vt:lpstr>
      <vt:lpstr>4_Accelerators</vt:lpstr>
      <vt:lpstr>5_Accelerators</vt:lpstr>
      <vt:lpstr>6_Accelerators</vt:lpstr>
      <vt:lpstr>7_Accelerators</vt:lpstr>
      <vt:lpstr>2_Paper Presentation 1</vt:lpstr>
      <vt:lpstr>8_Accelerators</vt:lpstr>
      <vt:lpstr>9_Accelerators</vt:lpstr>
      <vt:lpstr>10_Accelerators</vt:lpstr>
      <vt:lpstr>3_Paper Presentation 1</vt:lpstr>
      <vt:lpstr>11_Accelerators</vt:lpstr>
      <vt:lpstr>Fyzika s ťažkými iónmi alebo malý tresk</vt:lpstr>
      <vt:lpstr>Hmotnosť nukleónov</vt:lpstr>
      <vt:lpstr>Vákum v QED a QCD  kvantová elektrodynamika: QED kvantová chromdynamika: QCD</vt:lpstr>
      <vt:lpstr>Prípad QED</vt:lpstr>
      <vt:lpstr>Prípad QCD</vt:lpstr>
      <vt:lpstr>QED versus QCD</vt:lpstr>
      <vt:lpstr>Symetrie QCD</vt:lpstr>
      <vt:lpstr>Chirálna symetria</vt:lpstr>
      <vt:lpstr>Confinement (uveznenie)</vt:lpstr>
      <vt:lpstr>Symetrie QCD</vt:lpstr>
      <vt:lpstr>Obnovenie konfinementu</vt:lpstr>
      <vt:lpstr>Fázy QCD – hračkársky model</vt:lpstr>
      <vt:lpstr>Fázy QCD – poruchová teória</vt:lpstr>
      <vt:lpstr>Lattice QCD at high temperature </vt:lpstr>
      <vt:lpstr>Big Bang</vt:lpstr>
      <vt:lpstr>Priestorovo-časový vývoj</vt:lpstr>
      <vt:lpstr>RAA and vn – definitions  </vt:lpstr>
      <vt:lpstr>CMB maps</vt:lpstr>
      <vt:lpstr>WMAP results</vt:lpstr>
      <vt:lpstr>Composition of matter</vt:lpstr>
      <vt:lpstr>Planck satellite </vt:lpstr>
      <vt:lpstr>Planck – prvé výsledky</vt:lpstr>
      <vt:lpstr>Identified particles at intermediate pT</vt:lpstr>
      <vt:lpstr>Identified-particle v2</vt:lpstr>
      <vt:lpstr>v2 and v3 versus h</vt:lpstr>
      <vt:lpstr>v2 , v3, v4 versus pT</vt:lpstr>
      <vt:lpstr>D meson RAA</vt:lpstr>
      <vt:lpstr>D meson v2</vt:lpstr>
      <vt:lpstr>J/y RAA centrality dependence </vt:lpstr>
      <vt:lpstr>J/y RAA vs. centrality and pT </vt:lpstr>
      <vt:lpstr>J/y elliptic flow</vt:lpstr>
      <vt:lpstr>Direct photon production</vt:lpstr>
      <vt:lpstr>ALICE future plans </vt:lpstr>
      <vt:lpstr>ALICE dielectrons</vt:lpstr>
      <vt:lpstr>Physics at LHC</vt:lpstr>
      <vt:lpstr>BANGS</vt:lpstr>
      <vt:lpstr>PowerPoint Presentation</vt:lpstr>
      <vt:lpstr>Zhrnutie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Experiment</dc:title>
  <dc:creator>Karel Safarik</dc:creator>
  <cp:lastModifiedBy>karel</cp:lastModifiedBy>
  <cp:revision>393</cp:revision>
  <dcterms:created xsi:type="dcterms:W3CDTF">2003-02-25T13:39:16Z</dcterms:created>
  <dcterms:modified xsi:type="dcterms:W3CDTF">2013-06-07T07:58:32Z</dcterms:modified>
</cp:coreProperties>
</file>