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2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7" r:id="rId13"/>
    <p:sldId id="298" r:id="rId14"/>
    <p:sldId id="296" r:id="rId15"/>
    <p:sldId id="304" r:id="rId16"/>
    <p:sldId id="303" r:id="rId17"/>
    <p:sldId id="302" r:id="rId18"/>
    <p:sldId id="305" r:id="rId19"/>
    <p:sldId id="309" r:id="rId20"/>
    <p:sldId id="310" r:id="rId21"/>
    <p:sldId id="311" r:id="rId22"/>
    <p:sldId id="307" r:id="rId23"/>
    <p:sldId id="306" r:id="rId24"/>
    <p:sldId id="308" r:id="rId25"/>
    <p:sldId id="312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D2D2D2"/>
    <a:srgbClr val="4782BD"/>
    <a:srgbClr val="34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4" autoAdjust="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1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0EA9-0CC3-0E46-A402-A50B647F7E42}" type="datetime1">
              <a:rPr lang="en-US" smtClean="0"/>
              <a:t>6/4/13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CF652-333F-1142-AC1C-DE5AE4533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25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46AEC-E8F5-E547-B4E9-EDFBA91E0457}" type="datetime1">
              <a:rPr lang="en-US" smtClean="0"/>
              <a:t>6/4/13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71C98-4640-F545-A427-850FC4CFA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868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A233A0-87D5-5B4F-98C6-7F6946337FDB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9B65D4-9A44-AC4F-8A56-A4926D482676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71C98-4640-F545-A427-850FC4CFAB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AEFCE5A-1015-CF44-BBE6-62DB0B402E33}" type="slidenum">
              <a:rPr lang="sk-SK" sz="1200" b="0">
                <a:solidFill>
                  <a:schemeClr val="tx1"/>
                </a:solidFill>
                <a:latin typeface="Arial" charset="0"/>
              </a:rPr>
              <a:pPr eaLnBrk="1" hangingPunct="1"/>
              <a:t>21</a:t>
            </a:fld>
            <a:endParaRPr lang="sk-SK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" y="6306207"/>
            <a:ext cx="9143999" cy="55179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90" y="6385033"/>
            <a:ext cx="422603" cy="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8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97C60-FD33-F644-896C-B9A5E38D15EE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5919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EF965-1969-6647-B002-6D284DBF2D74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248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8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1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1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3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365407"/>
            <a:ext cx="9143999" cy="685230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90" y="1189183"/>
            <a:ext cx="8758620" cy="499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710" y="6437587"/>
            <a:ext cx="2133600" cy="292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319687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19687"/>
            <a:ext cx="9143999" cy="45719"/>
          </a:xfrm>
          <a:prstGeom prst="rect">
            <a:avLst/>
          </a:prstGeom>
          <a:solidFill>
            <a:srgbClr val="4782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1077" y="11943"/>
            <a:ext cx="634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alpha val="80000"/>
                  </a:schemeClr>
                </a:solidFill>
                <a:latin typeface="PT Sans"/>
                <a:cs typeface="PT Sans"/>
              </a:rPr>
              <a:t>CERN</a:t>
            </a:r>
            <a:endParaRPr lang="en-US" sz="1200" b="1" dirty="0">
              <a:solidFill>
                <a:schemeClr val="bg1">
                  <a:alpha val="80000"/>
                </a:schemeClr>
              </a:solidFill>
              <a:latin typeface="PT Sans"/>
              <a:cs typeface="PT San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08505" y="9444"/>
            <a:ext cx="1816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bg1">
                    <a:alpha val="50000"/>
                  </a:schemeClr>
                </a:solidFill>
                <a:latin typeface="PT Sans"/>
                <a:cs typeface="PT Sans"/>
              </a:rPr>
              <a:t>Accelerating science</a:t>
            </a:r>
            <a:endParaRPr lang="en-US" sz="1200" b="0" dirty="0">
              <a:solidFill>
                <a:schemeClr val="bg1">
                  <a:alpha val="50000"/>
                </a:schemeClr>
              </a:solidFill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85123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PT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5" Type="http://schemas.openxmlformats.org/officeDocument/2006/relationships/image" Target="../media/image39.jpeg"/><Relationship Id="rId16" Type="http://schemas.openxmlformats.org/officeDocument/2006/relationships/image" Target="../media/image40.jpeg"/><Relationship Id="rId17" Type="http://schemas.openxmlformats.org/officeDocument/2006/relationships/image" Target="../media/image41.jpeg"/><Relationship Id="rId1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9.jpeg"/><Relationship Id="rId8" Type="http://schemas.openxmlformats.org/officeDocument/2006/relationships/image" Target="../media/image33.jpeg"/><Relationship Id="rId9" Type="http://schemas.openxmlformats.org/officeDocument/2006/relationships/image" Target="../media/image8.jpeg"/><Relationship Id="rId10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dsweb.cern.ch/record/1405995" TargetMode="Externa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41455"/>
            <a:ext cx="9144000" cy="1470025"/>
          </a:xfrm>
          <a:noFill/>
        </p:spPr>
        <p:txBody>
          <a:bodyPr>
            <a:noAutofit/>
          </a:bodyPr>
          <a:lstStyle/>
          <a:p>
            <a:r>
              <a:rPr lang="sk-SK" sz="5400" dirty="0"/>
              <a:t>Komunikácia vo fyzikálnej spoločnosti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27437"/>
            <a:ext cx="91440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Marek </a:t>
            </a:r>
            <a:r>
              <a:rPr lang="en-US" sz="2400" dirty="0" err="1" smtClean="0"/>
              <a:t>Domaracký</a:t>
            </a:r>
            <a:endParaRPr lang="en-US" sz="2400" dirty="0" smtClean="0"/>
          </a:p>
          <a:p>
            <a:r>
              <a:rPr lang="en-US" sz="2400" dirty="0" smtClean="0"/>
              <a:t>IT-CIS-AVC</a:t>
            </a:r>
          </a:p>
          <a:p>
            <a:r>
              <a:rPr lang="en-US" sz="2400" dirty="0" smtClean="0"/>
              <a:t>5. </a:t>
            </a:r>
            <a:r>
              <a:rPr lang="en-US" sz="2400" dirty="0" err="1" smtClean="0"/>
              <a:t>Jún</a:t>
            </a:r>
            <a:r>
              <a:rPr lang="en-US" sz="2400" dirty="0" smtClean="0"/>
              <a:t>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94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5" descr="vic_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05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9" descr="evo_let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617788"/>
            <a:ext cx="532447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061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latin typeface="Arial" charset="0"/>
              </a:rPr>
              <a:t>April 23, 2007</a:t>
            </a:r>
          </a:p>
        </p:txBody>
      </p:sp>
      <p:sp>
        <p:nvSpPr>
          <p:cNvPr id="4813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latin typeface="Arial" charset="0"/>
              </a:rPr>
              <a:t>Marek Domaracky</a:t>
            </a:r>
          </a:p>
        </p:txBody>
      </p:sp>
      <p:sp>
        <p:nvSpPr>
          <p:cNvPr id="48132" name="Text Box 10"/>
          <p:cNvSpPr txBox="1">
            <a:spLocks noChangeArrowheads="1"/>
          </p:cNvSpPr>
          <p:nvPr/>
        </p:nvSpPr>
        <p:spPr bwMode="auto">
          <a:xfrm>
            <a:off x="3856038" y="374650"/>
            <a:ext cx="5006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OpenGL based display mode</a:t>
            </a:r>
            <a:endParaRPr lang="sk-SK">
              <a:solidFill>
                <a:schemeClr val="bg1"/>
              </a:solidFill>
            </a:endParaRPr>
          </a:p>
        </p:txBody>
      </p:sp>
      <p:pic>
        <p:nvPicPr>
          <p:cNvPr id="48133" name="Picture 5" descr="ScreenHunter_ 2010.04.09_20 14.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"/>
            <a:ext cx="91440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27738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latin typeface="Arial" charset="0"/>
              </a:rPr>
              <a:t>April 23, 2007</a:t>
            </a:r>
          </a:p>
        </p:txBody>
      </p:sp>
      <p:sp>
        <p:nvSpPr>
          <p:cNvPr id="5017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  <a:latin typeface="Arial" charset="0"/>
              </a:rPr>
              <a:t>Marek Domaracky</a:t>
            </a:r>
          </a:p>
        </p:txBody>
      </p:sp>
      <p:pic>
        <p:nvPicPr>
          <p:cNvPr id="50180" name="Picture 4" descr="ScreenHunter_ 2010.04.09_22 15.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0"/>
            <a:ext cx="892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86877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MonaLisa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6" descr="MonaLisa_3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 b="4389"/>
          <a:stretch>
            <a:fillRect/>
          </a:stretch>
        </p:blipFill>
        <p:spPr bwMode="auto">
          <a:xfrm>
            <a:off x="0" y="1079306"/>
            <a:ext cx="9143998" cy="521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153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SeevoGH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050637"/>
            <a:ext cx="914399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3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 </a:t>
            </a:r>
            <a:r>
              <a:rPr lang="en-US" dirty="0" err="1" smtClean="0"/>
              <a:t>štatistiky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23693" y="6392125"/>
            <a:ext cx="1732715" cy="210343"/>
          </a:xfrm>
        </p:spPr>
        <p:txBody>
          <a:bodyPr/>
          <a:lstStyle/>
          <a:p>
            <a:fld id="{93E4AAA4-6363-4581-962D-1ACCC2D600C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LHC_sit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49" y="1167056"/>
            <a:ext cx="3957418" cy="2689766"/>
          </a:xfrm>
          <a:prstGeom prst="rect">
            <a:avLst/>
          </a:prstGeom>
        </p:spPr>
      </p:pic>
      <p:pic>
        <p:nvPicPr>
          <p:cNvPr id="6" name="Picture 5" descr="LHC-meetings-20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20" y="3861558"/>
            <a:ext cx="3893845" cy="2868676"/>
          </a:xfrm>
          <a:prstGeom prst="rect">
            <a:avLst/>
          </a:prstGeom>
        </p:spPr>
      </p:pic>
      <p:pic>
        <p:nvPicPr>
          <p:cNvPr id="7" name="Picture 6" descr="LHC_meetin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21" y="1167056"/>
            <a:ext cx="3961394" cy="2689766"/>
          </a:xfrm>
          <a:prstGeom prst="rect">
            <a:avLst/>
          </a:prstGeom>
        </p:spPr>
      </p:pic>
      <p:pic>
        <p:nvPicPr>
          <p:cNvPr id="8" name="Picture 7" descr="LHC-sites-20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177" y="3940869"/>
            <a:ext cx="3987348" cy="27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68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Vidyo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723"/>
            <a:ext cx="914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3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Vidyo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T Sans"/>
                <a:cs typeface="PT Sans"/>
              </a:rPr>
              <a:t>http://</a:t>
            </a:r>
            <a:r>
              <a:rPr lang="en-US" dirty="0" err="1">
                <a:latin typeface="PT Sans"/>
                <a:cs typeface="PT Sans"/>
              </a:rPr>
              <a:t>avc-dashboard.web.cern.ch</a:t>
            </a:r>
            <a:r>
              <a:rPr lang="en-US" dirty="0">
                <a:latin typeface="PT Sans"/>
                <a:cs typeface="PT Sans"/>
              </a:rPr>
              <a:t>/</a:t>
            </a:r>
            <a:r>
              <a:rPr lang="en-US" dirty="0" err="1">
                <a:latin typeface="PT Sans"/>
                <a:cs typeface="PT Sans"/>
              </a:rPr>
              <a:t>Vidyo</a:t>
            </a:r>
            <a:endParaRPr lang="en-US" dirty="0">
              <a:latin typeface="PT Sans"/>
              <a:cs typeface="PT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53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Videokonferenčné</a:t>
            </a:r>
            <a:r>
              <a:rPr lang="en-US" dirty="0" smtClean="0"/>
              <a:t> </a:t>
            </a:r>
            <a:r>
              <a:rPr lang="en-US" dirty="0" err="1" smtClean="0"/>
              <a:t>miestnosti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5" descr="4-S-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331913"/>
            <a:ext cx="1631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14-4-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1316038"/>
            <a:ext cx="1671637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8-R-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2630488"/>
            <a:ext cx="83502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32-1-A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5302250"/>
            <a:ext cx="1631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40-2-A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613025"/>
            <a:ext cx="14859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40-5-A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633663"/>
            <a:ext cx="149701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40-ra-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635250"/>
            <a:ext cx="1631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40-R-D1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335088"/>
            <a:ext cx="1631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40-S2A0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976688"/>
            <a:ext cx="1460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160-1-009resolution13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5278438"/>
            <a:ext cx="170656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892-1-D2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1316038"/>
            <a:ext cx="1671637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AmphiPrincipal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3970338"/>
            <a:ext cx="1662112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Council_Chamber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2632075"/>
            <a:ext cx="16621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IT-audit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3994150"/>
            <a:ext cx="1631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low513-1-024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5307013"/>
            <a:ext cx="17446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TH_audit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965575"/>
            <a:ext cx="1631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\\webh12.cern.ch\it-multimedia\Rooms\images\thumbnails\40-4-C01a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5270500"/>
            <a:ext cx="154622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058988" y="6402102"/>
            <a:ext cx="4866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PT Sans"/>
                <a:cs typeface="PT Sans"/>
              </a:rPr>
              <a:t>~70 </a:t>
            </a:r>
            <a:r>
              <a:rPr lang="en-US" dirty="0" err="1">
                <a:latin typeface="PT Sans"/>
                <a:cs typeface="PT Sans"/>
              </a:rPr>
              <a:t>videokonferenčných</a:t>
            </a:r>
            <a:r>
              <a:rPr lang="en-US" dirty="0">
                <a:latin typeface="PT Sans"/>
                <a:cs typeface="PT Sans"/>
              </a:rPr>
              <a:t> </a:t>
            </a:r>
            <a:r>
              <a:rPr lang="en-US" dirty="0" err="1">
                <a:latin typeface="PT Sans"/>
                <a:cs typeface="PT Sans"/>
              </a:rPr>
              <a:t>miestností</a:t>
            </a:r>
            <a:r>
              <a:rPr lang="en-US" dirty="0">
                <a:latin typeface="PT Sans"/>
                <a:cs typeface="PT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17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idx="1"/>
          </p:nvPr>
        </p:nvSpPr>
        <p:spPr bwMode="auto">
          <a:xfrm>
            <a:off x="192690" y="1189183"/>
            <a:ext cx="875862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5F5F5F"/>
              </a:buClr>
              <a:buFontTx/>
              <a:buChar char="•"/>
            </a:pPr>
            <a:r>
              <a:rPr lang="sk-SK" altLang="zh-CN" sz="3600" dirty="0">
                <a:solidFill>
                  <a:srgbClr val="5F5F5F"/>
                </a:solidFill>
                <a:ea typeface="宋体" charset="0"/>
                <a:cs typeface="宋体" charset="0"/>
              </a:rPr>
              <a:t> Telefón/fax </a:t>
            </a:r>
          </a:p>
          <a:p>
            <a:pPr>
              <a:buClr>
                <a:srgbClr val="5F5F5F"/>
              </a:buClr>
              <a:buFontTx/>
              <a:buChar char="•"/>
            </a:pPr>
            <a:r>
              <a:rPr lang="sk-SK" altLang="zh-CN" sz="3600" dirty="0">
                <a:solidFill>
                  <a:srgbClr val="5F5F5F"/>
                </a:solidFill>
                <a:ea typeface="宋体" charset="0"/>
                <a:cs typeface="宋体" charset="0"/>
              </a:rPr>
              <a:t> Email</a:t>
            </a:r>
          </a:p>
          <a:p>
            <a:pPr>
              <a:buClr>
                <a:srgbClr val="5F5F5F"/>
              </a:buClr>
              <a:buFontTx/>
              <a:buChar char="•"/>
            </a:pPr>
            <a:r>
              <a:rPr lang="sk-SK" altLang="zh-CN" sz="3600" dirty="0" smtClean="0">
                <a:solidFill>
                  <a:srgbClr val="5F5F5F"/>
                </a:solidFill>
                <a:ea typeface="宋体" charset="0"/>
                <a:cs typeface="宋体" charset="0"/>
              </a:rPr>
              <a:t> WWW</a:t>
            </a:r>
            <a:endParaRPr lang="sk-SK" altLang="zh-CN" sz="3600" dirty="0">
              <a:solidFill>
                <a:srgbClr val="5F5F5F"/>
              </a:solidFill>
              <a:ea typeface="宋体" charset="0"/>
              <a:cs typeface="宋体" charset="0"/>
            </a:endParaRPr>
          </a:p>
          <a:p>
            <a:pPr>
              <a:buClr>
                <a:srgbClr val="5F5F5F"/>
              </a:buClr>
              <a:buFontTx/>
              <a:buChar char="•"/>
            </a:pPr>
            <a:r>
              <a:rPr lang="sk-SK" altLang="zh-CN" sz="3600" dirty="0" smtClean="0">
                <a:solidFill>
                  <a:srgbClr val="5F5F5F"/>
                </a:solidFill>
                <a:ea typeface="宋体" charset="0"/>
                <a:cs typeface="宋体" charset="0"/>
              </a:rPr>
              <a:t> Telefónkonferencie</a:t>
            </a:r>
            <a:endParaRPr lang="sk-SK" altLang="zh-CN" sz="3600" dirty="0">
              <a:solidFill>
                <a:srgbClr val="5F5F5F"/>
              </a:solidFill>
              <a:ea typeface="宋体" charset="0"/>
              <a:cs typeface="宋体" charset="0"/>
            </a:endParaRPr>
          </a:p>
          <a:p>
            <a:pPr>
              <a:buClr>
                <a:srgbClr val="5F5F5F"/>
              </a:buClr>
              <a:buFontTx/>
              <a:buChar char="•"/>
            </a:pPr>
            <a:r>
              <a:rPr lang="sk-SK" altLang="zh-CN" sz="3600" dirty="0" smtClean="0">
                <a:solidFill>
                  <a:srgbClr val="5F5F5F"/>
                </a:solidFill>
                <a:ea typeface="宋体" charset="0"/>
                <a:cs typeface="宋体" charset="0"/>
              </a:rPr>
              <a:t> Videokonferencie</a:t>
            </a:r>
          </a:p>
          <a:p>
            <a:pPr>
              <a:buClr>
                <a:srgbClr val="5F5F5F"/>
              </a:buClr>
              <a:buFontTx/>
              <a:buChar char="•"/>
            </a:pPr>
            <a:r>
              <a:rPr lang="sk-SK" altLang="zh-CN" sz="3600" dirty="0" smtClean="0">
                <a:solidFill>
                  <a:srgbClr val="5F5F5F"/>
                </a:solidFill>
                <a:ea typeface="宋体" charset="0"/>
                <a:cs typeface="宋体" charset="0"/>
              </a:rPr>
              <a:t> Webcast</a:t>
            </a:r>
            <a:endParaRPr lang="en-US" altLang="zh-CN" sz="3600" dirty="0">
              <a:solidFill>
                <a:srgbClr val="5F5F5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78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Videokonferenčné</a:t>
            </a:r>
            <a:r>
              <a:rPr lang="en-US" dirty="0" smtClean="0"/>
              <a:t> </a:t>
            </a:r>
            <a:r>
              <a:rPr lang="en-US" dirty="0" err="1" smtClean="0"/>
              <a:t>miestnosti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20</a:t>
            </a:fld>
            <a:endParaRPr lang="en-US"/>
          </a:p>
        </p:txBody>
      </p:sp>
      <p:pic>
        <p:nvPicPr>
          <p:cNvPr id="23" name="Picture 4" descr="P10100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008188"/>
            <a:ext cx="43783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P10100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989138"/>
            <a:ext cx="434816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527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6" descr="template-to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1671638"/>
          </a:xfrm>
          <a:noFill/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8101012" cy="1143000"/>
          </a:xfrm>
        </p:spPr>
        <p:txBody>
          <a:bodyPr/>
          <a:lstStyle/>
          <a:p>
            <a:pPr eaLnBrk="1" hangingPunct="1"/>
            <a:r>
              <a:rPr lang="sk-SK" sz="2400" b="1">
                <a:solidFill>
                  <a:schemeClr val="bg1"/>
                </a:solidFill>
                <a:latin typeface="Verdana" charset="0"/>
                <a:cs typeface="Arial" charset="0"/>
              </a:rPr>
              <a:t>Videokonferenčné miestnosti</a:t>
            </a:r>
          </a:p>
        </p:txBody>
      </p:sp>
      <p:pic>
        <p:nvPicPr>
          <p:cNvPr id="56324" name="Picture 4" descr="P1210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553208"/>
      </p:ext>
    </p:extLst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9" y="1050637"/>
            <a:ext cx="8299640" cy="58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0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Webcast 4.7.2012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101"/>
            <a:ext cx="9144000" cy="57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01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Webcast 4.7.2012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T Sans"/>
                <a:cs typeface="PT Sans"/>
              </a:rPr>
              <a:t>450 000 </a:t>
            </a:r>
            <a:r>
              <a:rPr lang="en-US" dirty="0" err="1" smtClean="0">
                <a:latin typeface="PT Sans"/>
                <a:cs typeface="PT Sans"/>
              </a:rPr>
              <a:t>unikátnych</a:t>
            </a:r>
            <a:r>
              <a:rPr lang="en-US" dirty="0" smtClean="0">
                <a:latin typeface="PT Sans"/>
                <a:cs typeface="PT Sans"/>
              </a:rPr>
              <a:t> </a:t>
            </a:r>
            <a:r>
              <a:rPr lang="en-US" dirty="0" err="1" smtClean="0">
                <a:latin typeface="PT Sans"/>
                <a:cs typeface="PT Sans"/>
              </a:rPr>
              <a:t>návštevníkov</a:t>
            </a:r>
            <a:endParaRPr lang="en-US" dirty="0" smtClean="0">
              <a:latin typeface="PT Sans"/>
              <a:cs typeface="PT Sans"/>
            </a:endParaRPr>
          </a:p>
          <a:p>
            <a:r>
              <a:rPr lang="en-US" dirty="0" smtClean="0">
                <a:latin typeface="PT Sans"/>
                <a:cs typeface="PT Sans"/>
              </a:rPr>
              <a:t>65 000 </a:t>
            </a:r>
            <a:r>
              <a:rPr lang="en-US" dirty="0" err="1" smtClean="0">
                <a:latin typeface="PT Sans"/>
                <a:cs typeface="PT Sans"/>
              </a:rPr>
              <a:t>simultánnych</a:t>
            </a:r>
            <a:r>
              <a:rPr lang="en-US" dirty="0" smtClean="0">
                <a:latin typeface="PT Sans"/>
                <a:cs typeface="PT Sans"/>
              </a:rPr>
              <a:t> </a:t>
            </a:r>
            <a:r>
              <a:rPr lang="en-US" dirty="0" err="1" smtClean="0">
                <a:latin typeface="PT Sans"/>
                <a:cs typeface="PT Sans"/>
              </a:rPr>
              <a:t>pripojení</a:t>
            </a:r>
            <a:endParaRPr lang="en-US" dirty="0" smtClean="0">
              <a:latin typeface="PT Sans"/>
              <a:cs typeface="PT Sans"/>
            </a:endParaRPr>
          </a:p>
          <a:p>
            <a:r>
              <a:rPr lang="en-US" dirty="0" err="1" smtClean="0">
                <a:latin typeface="PT Sans"/>
                <a:cs typeface="PT Sans"/>
              </a:rPr>
              <a:t>Poslaných</a:t>
            </a:r>
            <a:r>
              <a:rPr lang="en-US" dirty="0" smtClean="0">
                <a:latin typeface="PT Sans"/>
                <a:cs typeface="PT Sans"/>
              </a:rPr>
              <a:t> 45 TB </a:t>
            </a:r>
            <a:r>
              <a:rPr lang="en-US" dirty="0" err="1" smtClean="0">
                <a:latin typeface="PT Sans"/>
                <a:cs typeface="PT Sans"/>
              </a:rPr>
              <a:t>dát</a:t>
            </a:r>
            <a:endParaRPr lang="en-US" dirty="0" smtClean="0">
              <a:latin typeface="PT Sans"/>
              <a:cs typeface="PT Sans"/>
            </a:endParaRPr>
          </a:p>
          <a:p>
            <a:r>
              <a:rPr lang="en-US" dirty="0" err="1" smtClean="0">
                <a:latin typeface="PT Sans"/>
                <a:cs typeface="PT Sans"/>
              </a:rPr>
              <a:t>Streamovanie</a:t>
            </a:r>
            <a:r>
              <a:rPr lang="en-US" dirty="0" smtClean="0">
                <a:latin typeface="PT Sans"/>
                <a:cs typeface="PT Sans"/>
              </a:rPr>
              <a:t> </a:t>
            </a:r>
            <a:r>
              <a:rPr lang="en-US" dirty="0" err="1" smtClean="0">
                <a:latin typeface="PT Sans"/>
                <a:cs typeface="PT Sans"/>
              </a:rPr>
              <a:t>rýchlosťou</a:t>
            </a:r>
            <a:r>
              <a:rPr lang="en-US" dirty="0" smtClean="0">
                <a:latin typeface="PT Sans"/>
                <a:cs typeface="PT Sans"/>
              </a:rPr>
              <a:t> 38 </a:t>
            </a:r>
            <a:r>
              <a:rPr lang="en-US" dirty="0" err="1" smtClean="0">
                <a:latin typeface="PT Sans"/>
                <a:cs typeface="PT Sans"/>
              </a:rPr>
              <a:t>Gbit</a:t>
            </a:r>
            <a:r>
              <a:rPr lang="en-US" dirty="0" smtClean="0">
                <a:latin typeface="PT Sans"/>
                <a:cs typeface="PT Sans"/>
              </a:rPr>
              <a:t>/s  </a:t>
            </a:r>
          </a:p>
          <a:p>
            <a:endParaRPr lang="en-US" dirty="0" smtClean="0">
              <a:latin typeface="PT Sans"/>
              <a:cs typeface="PT Sans"/>
            </a:endParaRPr>
          </a:p>
          <a:p>
            <a:endParaRPr lang="en-US" dirty="0">
              <a:latin typeface="PT Sans"/>
              <a:cs typeface="PT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5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Nahrávanie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PT Sans"/>
                <a:cs typeface="PT Sans"/>
              </a:rPr>
              <a:t>Semináre</a:t>
            </a:r>
            <a:r>
              <a:rPr lang="en-US" dirty="0" smtClean="0">
                <a:latin typeface="PT Sans"/>
                <a:cs typeface="PT Sans"/>
              </a:rPr>
              <a:t>, </a:t>
            </a:r>
            <a:r>
              <a:rPr lang="en-US" dirty="0" err="1" smtClean="0">
                <a:latin typeface="PT Sans"/>
                <a:cs typeface="PT Sans"/>
              </a:rPr>
              <a:t>Konferencie</a:t>
            </a:r>
            <a:r>
              <a:rPr lang="en-US" dirty="0" smtClean="0">
                <a:latin typeface="PT Sans"/>
                <a:cs typeface="PT Sans"/>
              </a:rPr>
              <a:t>, </a:t>
            </a:r>
            <a:r>
              <a:rPr lang="en-US" dirty="0" err="1" smtClean="0">
                <a:latin typeface="PT Sans"/>
                <a:cs typeface="PT Sans"/>
              </a:rPr>
              <a:t>Prednášky</a:t>
            </a:r>
            <a:r>
              <a:rPr lang="en-US" dirty="0" smtClean="0">
                <a:latin typeface="PT Sans"/>
                <a:cs typeface="PT Sans"/>
              </a:rPr>
              <a:t> …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Screen Shot 2012-01-15 at 3.57.41 PM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1" y="1770952"/>
            <a:ext cx="7428860" cy="49592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2132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690" y="2877702"/>
            <a:ext cx="8758620" cy="1119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 smtClean="0">
                <a:latin typeface="PT Sans"/>
                <a:cs typeface="PT Sans"/>
              </a:rPr>
              <a:t>Otázky</a:t>
            </a:r>
            <a:r>
              <a:rPr lang="en-US" sz="5400" dirty="0" smtClean="0">
                <a:latin typeface="PT Sans"/>
                <a:cs typeface="PT Sans"/>
              </a:rPr>
              <a:t>?</a:t>
            </a:r>
            <a:endParaRPr lang="en-US" sz="5400" dirty="0">
              <a:latin typeface="PT Sans"/>
              <a:cs typeface="PT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8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altLang="zh-CN" dirty="0">
                <a:solidFill>
                  <a:srgbClr val="5F5F5F"/>
                </a:solidFill>
                <a:ea typeface="宋体" charset="0"/>
                <a:cs typeface="宋体" charset="0"/>
              </a:rPr>
              <a:t>Telefón/fax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11" descr="telephone_19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624013"/>
            <a:ext cx="39703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telephone_196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639888"/>
            <a:ext cx="5072062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0" y="5735638"/>
            <a:ext cx="8950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sk-SK" dirty="0">
                <a:latin typeface="PT Sans"/>
                <a:cs typeface="PT Sans"/>
              </a:rPr>
              <a:t>Telefónny operatori v</a:t>
            </a:r>
            <a:r>
              <a:rPr lang="en-US" dirty="0">
                <a:latin typeface="PT Sans"/>
                <a:cs typeface="PT Sans"/>
              </a:rPr>
              <a:t> </a:t>
            </a:r>
            <a:r>
              <a:rPr lang="en-US" dirty="0" err="1">
                <a:latin typeface="PT Sans"/>
                <a:cs typeface="PT Sans"/>
              </a:rPr>
              <a:t>CERNe</a:t>
            </a:r>
            <a:r>
              <a:rPr lang="en-US" dirty="0">
                <a:latin typeface="PT Sans"/>
                <a:cs typeface="PT Sans"/>
              </a:rPr>
              <a:t> v</a:t>
            </a:r>
            <a:r>
              <a:rPr lang="sk-SK" dirty="0">
                <a:latin typeface="PT Sans"/>
                <a:cs typeface="PT Sans"/>
              </a:rPr>
              <a:t> roku 1964 a1969</a:t>
            </a:r>
            <a:endParaRPr lang="en-US" dirty="0"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6582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sk-SK" sz="2400" dirty="0"/>
              <a:t>čiatky v 70tych rokoch</a:t>
            </a:r>
          </a:p>
          <a:p>
            <a:pPr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/>
              <a:t> v roku 1993 email ako ho poznáme dnes</a:t>
            </a:r>
            <a:r>
              <a:rPr lang="en-US" sz="2400" dirty="0"/>
              <a:t> </a:t>
            </a:r>
          </a:p>
          <a:p>
            <a:pPr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err="1" smtClean="0"/>
              <a:t>Štatistiky</a:t>
            </a:r>
            <a:r>
              <a:rPr lang="en-US" sz="2400" dirty="0" smtClean="0"/>
              <a:t> </a:t>
            </a:r>
            <a:r>
              <a:rPr lang="en-US" sz="2400" dirty="0"/>
              <a:t>z </a:t>
            </a:r>
            <a:r>
              <a:rPr lang="en-US" sz="2400" dirty="0" err="1"/>
              <a:t>roku</a:t>
            </a:r>
            <a:r>
              <a:rPr lang="en-US" sz="2400" dirty="0"/>
              <a:t> </a:t>
            </a:r>
            <a:r>
              <a:rPr lang="en-US" sz="2400" dirty="0" smtClean="0"/>
              <a:t>2012: </a:t>
            </a:r>
            <a:r>
              <a:rPr lang="en-US" sz="2400" dirty="0" err="1"/>
              <a:t>denne</a:t>
            </a:r>
            <a:r>
              <a:rPr lang="en-US" sz="2400" dirty="0"/>
              <a:t> bolo </a:t>
            </a:r>
            <a:r>
              <a:rPr lang="en-US" sz="2400" dirty="0" err="1"/>
              <a:t>odoslaných</a:t>
            </a:r>
            <a:r>
              <a:rPr lang="en-US" sz="2400" dirty="0"/>
              <a:t> </a:t>
            </a:r>
            <a:r>
              <a:rPr lang="en-US" sz="2400" dirty="0" smtClean="0"/>
              <a:t>145 </a:t>
            </a:r>
            <a:r>
              <a:rPr lang="en-US" sz="2400" dirty="0" err="1" smtClean="0"/>
              <a:t>miliárd</a:t>
            </a:r>
            <a:r>
              <a:rPr lang="en-US" sz="2400" dirty="0" smtClean="0"/>
              <a:t> </a:t>
            </a:r>
            <a:r>
              <a:rPr lang="en-US" sz="2400" dirty="0" err="1"/>
              <a:t>emailov</a:t>
            </a:r>
            <a:endParaRPr lang="en-US" sz="2400" dirty="0"/>
          </a:p>
          <a:p>
            <a:pPr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en-US" sz="2400" dirty="0"/>
              <a:t>Z </a:t>
            </a:r>
            <a:r>
              <a:rPr lang="en-US" sz="2400" dirty="0" err="1"/>
              <a:t>toho</a:t>
            </a:r>
            <a:r>
              <a:rPr lang="en-US" sz="2400" dirty="0"/>
              <a:t> </a:t>
            </a:r>
            <a:r>
              <a:rPr lang="en-US" sz="2400" dirty="0" smtClean="0"/>
              <a:t>65% </a:t>
            </a:r>
            <a:r>
              <a:rPr lang="en-US" sz="2400" dirty="0" err="1"/>
              <a:t>bol</a:t>
            </a:r>
            <a:r>
              <a:rPr lang="en-US" sz="2400" dirty="0"/>
              <a:t> SPAM  </a:t>
            </a:r>
            <a:endParaRPr lang="sk-SK" sz="2400" dirty="0"/>
          </a:p>
          <a:p>
            <a:pPr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/>
              <a:t> </a:t>
            </a:r>
            <a:r>
              <a:rPr lang="sk-SK" sz="2400" dirty="0">
                <a:solidFill>
                  <a:srgbClr val="00B0F0"/>
                </a:solidFill>
              </a:rPr>
              <a:t>email v CERNe: </a:t>
            </a:r>
            <a:endParaRPr lang="en-US" sz="2400" dirty="0">
              <a:solidFill>
                <a:srgbClr val="00B0F0"/>
              </a:solidFill>
            </a:endParaRPr>
          </a:p>
          <a:p>
            <a:pPr lvl="1"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en-US" sz="2400" dirty="0" smtClean="0">
                <a:ea typeface="ＭＳ Ｐゴシック" charset="0"/>
              </a:rPr>
              <a:t>40% </a:t>
            </a:r>
            <a:r>
              <a:rPr lang="en-US" sz="2400" dirty="0" err="1">
                <a:ea typeface="ＭＳ Ｐゴシック" charset="0"/>
              </a:rPr>
              <a:t>emailov</a:t>
            </a:r>
            <a:r>
              <a:rPr lang="en-US" sz="2400" dirty="0">
                <a:ea typeface="ＭＳ Ｐゴシック" charset="0"/>
              </a:rPr>
              <a:t> v </a:t>
            </a:r>
            <a:r>
              <a:rPr lang="en-US" sz="2400" dirty="0" err="1">
                <a:ea typeface="ＭＳ Ｐゴシック" charset="0"/>
              </a:rPr>
              <a:t>CERNe</a:t>
            </a:r>
            <a:r>
              <a:rPr lang="en-US" sz="2400" dirty="0">
                <a:ea typeface="ＭＳ Ｐゴシック" charset="0"/>
              </a:rPr>
              <a:t> je SPAM</a:t>
            </a:r>
            <a:endParaRPr lang="sk-SK" sz="2400" dirty="0">
              <a:ea typeface="ＭＳ Ｐゴシック" charset="0"/>
            </a:endParaRPr>
          </a:p>
          <a:p>
            <a:pPr lvl="1"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>
                <a:ea typeface="ＭＳ Ｐゴシック" charset="0"/>
              </a:rPr>
              <a:t> </a:t>
            </a:r>
            <a:r>
              <a:rPr lang="sk-SK" sz="2400" dirty="0" smtClean="0">
                <a:ea typeface="ＭＳ Ｐゴシック" charset="0"/>
              </a:rPr>
              <a:t>80 </a:t>
            </a:r>
            <a:r>
              <a:rPr lang="sk-SK" sz="2400" dirty="0">
                <a:ea typeface="ＭＳ Ｐゴシック" charset="0"/>
              </a:rPr>
              <a:t>000 „dobrych</a:t>
            </a:r>
            <a:r>
              <a:rPr lang="ja-JP" altLang="sk-SK" sz="2400" dirty="0">
                <a:ea typeface="ＭＳ Ｐゴシック" charset="0"/>
              </a:rPr>
              <a:t>“</a:t>
            </a:r>
            <a:r>
              <a:rPr lang="sk-SK" sz="2400" dirty="0">
                <a:ea typeface="ＭＳ Ｐゴシック" charset="0"/>
              </a:rPr>
              <a:t> emailov denne</a:t>
            </a:r>
          </a:p>
          <a:p>
            <a:pPr lvl="1">
              <a:spcBef>
                <a:spcPts val="12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>
                <a:ea typeface="ＭＳ Ｐゴシック" charset="0"/>
              </a:rPr>
              <a:t> Microsoft Windows Server a Microsoft Exchange Server</a:t>
            </a:r>
            <a:endParaRPr lang="cs-CZ" sz="2400" dirty="0">
              <a:solidFill>
                <a:srgbClr val="0099FF"/>
              </a:solidFill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4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WWW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690" y="1189183"/>
            <a:ext cx="8758620" cy="2767911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/>
              <a:t>prvý návrh www vytvoril Tim Berners-Lee v roku 1989</a:t>
            </a:r>
          </a:p>
          <a:p>
            <a:pPr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/>
              <a:t> 1991 bol vytvorený prvý www systém, ktorý bol poskytnutý HEP komunite</a:t>
            </a:r>
          </a:p>
          <a:p>
            <a:pPr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/>
              <a:t> Skutočný boom začal v roku 1994 </a:t>
            </a:r>
          </a:p>
          <a:p>
            <a:pPr lvl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>
                <a:ea typeface="ＭＳ Ｐゴシック" charset="0"/>
              </a:rPr>
              <a:t> Viac ako 10 000 www serverov</a:t>
            </a:r>
          </a:p>
          <a:p>
            <a:pPr lvl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400" dirty="0">
                <a:ea typeface="ＭＳ Ｐゴシック" charset="0"/>
              </a:rPr>
              <a:t> 10 miliónov užívateľov  </a:t>
            </a:r>
            <a:endParaRPr lang="en-US" sz="2400" dirty="0">
              <a:ea typeface="ＭＳ Ｐゴシック" charset="0"/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ImageLe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3957391"/>
            <a:ext cx="2532062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7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Telefónkonferencie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6</a:t>
            </a:fld>
            <a:endParaRPr 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192690" y="1189183"/>
            <a:ext cx="8758620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9000 </a:t>
            </a:r>
            <a:r>
              <a:rPr lang="en-US" dirty="0" err="1">
                <a:solidFill>
                  <a:schemeClr val="tx1"/>
                </a:solidFill>
                <a:latin typeface="PT Sans"/>
                <a:cs typeface="PT Sans"/>
              </a:rPr>
              <a:t>hovorov</a:t>
            </a: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PT Sans"/>
                <a:cs typeface="PT Sans"/>
              </a:rPr>
              <a:t>na</a:t>
            </a: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76000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500 m</a:t>
            </a:r>
            <a:r>
              <a:rPr lang="sk-SK" dirty="0">
                <a:solidFill>
                  <a:schemeClr val="tx1"/>
                </a:solidFill>
                <a:latin typeface="PT Sans"/>
                <a:cs typeface="PT Sans"/>
              </a:rPr>
              <a:t>í</a:t>
            </a:r>
            <a:r>
              <a:rPr lang="en-US" dirty="0" err="1">
                <a:solidFill>
                  <a:schemeClr val="tx1"/>
                </a:solidFill>
                <a:latin typeface="PT Sans"/>
                <a:cs typeface="PT Sans"/>
              </a:rPr>
              <a:t>tingov</a:t>
            </a: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</a:t>
            </a:r>
            <a:r>
              <a:rPr lang="sk-SK" dirty="0">
                <a:solidFill>
                  <a:schemeClr val="tx1"/>
                </a:solidFill>
                <a:latin typeface="PT Sans"/>
                <a:cs typeface="PT Sans"/>
              </a:rPr>
              <a:t>za</a:t>
            </a: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</a:t>
            </a:r>
            <a:r>
              <a:rPr lang="sk-SK" dirty="0">
                <a:solidFill>
                  <a:schemeClr val="tx1"/>
                </a:solidFill>
                <a:latin typeface="PT Sans"/>
                <a:cs typeface="PT Sans"/>
              </a:rPr>
              <a:t>mesiac</a:t>
            </a: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</a:t>
            </a:r>
            <a:endParaRPr lang="cs-CZ" dirty="0">
              <a:solidFill>
                <a:srgbClr val="0099FF"/>
              </a:solidFill>
              <a:latin typeface="PT Sans"/>
              <a:cs typeface="PT Sans"/>
            </a:endParaRPr>
          </a:p>
        </p:txBody>
      </p:sp>
      <p:pic>
        <p:nvPicPr>
          <p:cNvPr id="6" name="Picture 5" descr="pbx%2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502025"/>
            <a:ext cx="19621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sCAQ6W6M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684588"/>
            <a:ext cx="14668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sCAQ6W6M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4806950"/>
            <a:ext cx="14668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magesCAQ6W6M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167313"/>
            <a:ext cx="14668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11"/>
          <p:cNvCxnSpPr>
            <a:cxnSpLocks noChangeShapeType="1"/>
          </p:cNvCxnSpPr>
          <p:nvPr/>
        </p:nvCxnSpPr>
        <p:spPr bwMode="auto">
          <a:xfrm>
            <a:off x="2063750" y="3394075"/>
            <a:ext cx="1039813" cy="582613"/>
          </a:xfrm>
          <a:prstGeom prst="straightConnector1">
            <a:avLst/>
          </a:prstGeom>
          <a:noFill/>
          <a:ln w="9525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5126038" y="3311525"/>
            <a:ext cx="1330325" cy="512763"/>
          </a:xfrm>
          <a:prstGeom prst="straightConnector1">
            <a:avLst/>
          </a:prstGeom>
          <a:noFill/>
          <a:ln w="9525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5126038" y="4281488"/>
            <a:ext cx="1330325" cy="373062"/>
          </a:xfrm>
          <a:prstGeom prst="straightConnector1">
            <a:avLst/>
          </a:prstGeom>
          <a:noFill/>
          <a:ln w="9525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21"/>
          <p:cNvCxnSpPr>
            <a:cxnSpLocks noChangeShapeType="1"/>
          </p:cNvCxnSpPr>
          <p:nvPr/>
        </p:nvCxnSpPr>
        <p:spPr bwMode="auto">
          <a:xfrm rot="10800000">
            <a:off x="5181600" y="5195888"/>
            <a:ext cx="1371600" cy="179387"/>
          </a:xfrm>
          <a:prstGeom prst="straightConnector1">
            <a:avLst/>
          </a:prstGeom>
          <a:noFill/>
          <a:ln w="9525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23"/>
          <p:cNvCxnSpPr>
            <a:cxnSpLocks noChangeShapeType="1"/>
          </p:cNvCxnSpPr>
          <p:nvPr/>
        </p:nvCxnSpPr>
        <p:spPr bwMode="auto">
          <a:xfrm flipV="1">
            <a:off x="1954213" y="4516438"/>
            <a:ext cx="1093787" cy="900112"/>
          </a:xfrm>
          <a:prstGeom prst="straightConnector1">
            <a:avLst/>
          </a:prstGeom>
          <a:noFill/>
          <a:ln w="9525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25" descr="40-R-D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319338"/>
            <a:ext cx="1631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40-5-A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800350"/>
            <a:ext cx="149701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45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Videokonferencie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7</a:t>
            </a:fld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5288" y="1174750"/>
            <a:ext cx="8569325" cy="115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PT Sans"/>
                <a:cs typeface="PT Sans"/>
              </a:rPr>
              <a:t> </a:t>
            </a:r>
            <a:r>
              <a:rPr lang="sk-SK" dirty="0">
                <a:solidFill>
                  <a:srgbClr val="595959"/>
                </a:solidFill>
                <a:latin typeface="PT Sans"/>
                <a:cs typeface="PT Sans"/>
              </a:rPr>
              <a:t>prvá videokonferencia v roku 1964 na konferencii World</a:t>
            </a:r>
            <a:r>
              <a:rPr lang="en-US" dirty="0">
                <a:solidFill>
                  <a:srgbClr val="595959"/>
                </a:solidFill>
                <a:latin typeface="PT Sans"/>
                <a:cs typeface="PT Sans"/>
              </a:rPr>
              <a:t>’</a:t>
            </a:r>
            <a:r>
              <a:rPr lang="sk-SK" dirty="0">
                <a:solidFill>
                  <a:srgbClr val="595959"/>
                </a:solidFill>
                <a:latin typeface="PT Sans"/>
                <a:cs typeface="PT Sans"/>
              </a:rPr>
              <a:t>s Fair v New Yorku 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endParaRPr lang="cs-CZ" sz="1800" dirty="0">
              <a:solidFill>
                <a:srgbClr val="0099FF"/>
              </a:solidFill>
            </a:endParaRPr>
          </a:p>
        </p:txBody>
      </p:sp>
      <p:pic>
        <p:nvPicPr>
          <p:cNvPr id="9" name="Picture 4" descr="pictureph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681163"/>
            <a:ext cx="18034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728913" y="3684588"/>
            <a:ext cx="3311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>
                <a:latin typeface="PT Sans"/>
                <a:cs typeface="PT Sans"/>
              </a:rPr>
              <a:t>Picturephone</a:t>
            </a:r>
            <a:r>
              <a:rPr lang="en-US" dirty="0">
                <a:latin typeface="PT Sans"/>
                <a:cs typeface="PT Sans"/>
              </a:rPr>
              <a:t> AT&amp;T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95288" y="4264025"/>
            <a:ext cx="8569325" cy="20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595959"/>
                </a:solidFill>
                <a:latin typeface="PT Sans"/>
                <a:cs typeface="PT Sans"/>
              </a:rPr>
              <a:t>1992 </a:t>
            </a:r>
            <a:r>
              <a:rPr lang="en-US" sz="1800" dirty="0" err="1">
                <a:solidFill>
                  <a:srgbClr val="595959"/>
                </a:solidFill>
                <a:latin typeface="PT Sans"/>
                <a:cs typeface="PT Sans"/>
              </a:rPr>
              <a:t>prich</a:t>
            </a:r>
            <a:r>
              <a:rPr lang="sk-SK" sz="1800" dirty="0">
                <a:solidFill>
                  <a:srgbClr val="595959"/>
                </a:solidFill>
                <a:latin typeface="PT Sans"/>
                <a:cs typeface="PT Sans"/>
              </a:rPr>
              <a:t>ádza CU-SeeMe 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1800" dirty="0">
                <a:solidFill>
                  <a:srgbClr val="595959"/>
                </a:solidFill>
                <a:latin typeface="PT Sans"/>
                <a:cs typeface="PT Sans"/>
              </a:rPr>
              <a:t> 1994 Začína vývoj „</a:t>
            </a:r>
            <a:r>
              <a:rPr lang="sk-SK" sz="1800" dirty="0">
                <a:solidFill>
                  <a:srgbClr val="00B0F0"/>
                </a:solidFill>
                <a:latin typeface="PT Sans"/>
                <a:cs typeface="PT Sans"/>
              </a:rPr>
              <a:t>Virtual Room Videoconferencing System</a:t>
            </a:r>
            <a:r>
              <a:rPr lang="sk-SK" sz="1800" dirty="0">
                <a:solidFill>
                  <a:srgbClr val="595959"/>
                </a:solidFill>
                <a:latin typeface="PT Sans"/>
                <a:cs typeface="PT Sans"/>
              </a:rPr>
              <a:t> </a:t>
            </a:r>
            <a:r>
              <a:rPr lang="en-US" sz="1800" dirty="0">
                <a:solidFill>
                  <a:srgbClr val="595959"/>
                </a:solidFill>
                <a:latin typeface="PT Sans"/>
                <a:cs typeface="PT Sans"/>
              </a:rPr>
              <a:t>(</a:t>
            </a:r>
            <a:r>
              <a:rPr lang="sk-SK" sz="1800" dirty="0">
                <a:solidFill>
                  <a:srgbClr val="595959"/>
                </a:solidFill>
                <a:latin typeface="PT Sans"/>
                <a:cs typeface="PT Sans"/>
              </a:rPr>
              <a:t>VRVS</a:t>
            </a:r>
            <a:r>
              <a:rPr lang="en-US" sz="1800" dirty="0">
                <a:solidFill>
                  <a:srgbClr val="595959"/>
                </a:solidFill>
                <a:latin typeface="PT Sans"/>
                <a:cs typeface="PT Sans"/>
              </a:rPr>
              <a:t>)</a:t>
            </a:r>
            <a:endParaRPr lang="sk-SK" sz="1800" dirty="0">
              <a:solidFill>
                <a:srgbClr val="595959"/>
              </a:solidFill>
              <a:latin typeface="PT Sans"/>
              <a:cs typeface="PT Sans"/>
            </a:endParaRP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1800" dirty="0">
                <a:solidFill>
                  <a:srgbClr val="595959"/>
                </a:solidFill>
                <a:latin typeface="PT Sans"/>
                <a:cs typeface="PT Sans"/>
              </a:rPr>
              <a:t> 1995 VRVS sa stáva základným videokonferenčným systémom pre HEP komunitu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1800" dirty="0">
                <a:solidFill>
                  <a:srgbClr val="595959"/>
                </a:solidFill>
                <a:latin typeface="PT Sans"/>
                <a:cs typeface="PT Sans"/>
              </a:rPr>
              <a:t> 2005 Zaciatok vývoja </a:t>
            </a:r>
            <a:r>
              <a:rPr lang="sk-SK" sz="1800" dirty="0" smtClean="0">
                <a:solidFill>
                  <a:srgbClr val="595959"/>
                </a:solidFill>
                <a:latin typeface="PT Sans"/>
                <a:cs typeface="PT Sans"/>
              </a:rPr>
              <a:t>EVO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1800" dirty="0" smtClean="0">
                <a:solidFill>
                  <a:srgbClr val="595959"/>
                </a:solidFill>
                <a:latin typeface="PT Sans"/>
                <a:cs typeface="PT Sans"/>
              </a:rPr>
              <a:t> 2013 Vidyo     </a:t>
            </a:r>
            <a:endParaRPr lang="sk-SK" sz="1800" dirty="0">
              <a:solidFill>
                <a:srgbClr val="595959"/>
              </a:solidFill>
              <a:latin typeface="PT Sans"/>
              <a:cs typeface="PT Sans"/>
            </a:endParaRP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endParaRPr lang="cs-CZ" sz="1800" dirty="0">
              <a:solidFill>
                <a:srgbClr val="0099FF"/>
              </a:solidFill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115389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VRVS </a:t>
            </a:r>
            <a:r>
              <a:rPr lang="en-US" dirty="0" err="1" smtClean="0"/>
              <a:t>Systém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8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8125" y="1174750"/>
            <a:ext cx="8726488" cy="581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4D4D4D"/>
              </a:buClr>
            </a:pPr>
            <a:r>
              <a:rPr lang="sk-SK" sz="2200" dirty="0">
                <a:latin typeface="PT Sans"/>
                <a:cs typeface="PT Sans"/>
              </a:rPr>
              <a:t> 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200" dirty="0">
                <a:latin typeface="PT Sans"/>
                <a:cs typeface="PT Sans"/>
              </a:rPr>
              <a:t> videokonferenčný  systém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VRVS</a:t>
            </a:r>
            <a:r>
              <a:rPr lang="sk-SK" sz="2200" dirty="0">
                <a:latin typeface="PT Sans"/>
                <a:cs typeface="PT Sans"/>
              </a:rPr>
              <a:t> (Virtual Room </a:t>
            </a:r>
            <a:r>
              <a:rPr lang="sk-SK" sz="2200" dirty="0" smtClean="0">
                <a:latin typeface="PT Sans"/>
                <a:cs typeface="PT Sans"/>
              </a:rPr>
              <a:t>Videoconferencing </a:t>
            </a:r>
            <a:r>
              <a:rPr lang="sk-SK" sz="2200" dirty="0">
                <a:latin typeface="PT Sans"/>
                <a:cs typeface="PT Sans"/>
              </a:rPr>
              <a:t>System) </a:t>
            </a:r>
            <a:r>
              <a:rPr lang="sk-SK" sz="2200" dirty="0" smtClean="0">
                <a:latin typeface="PT Sans"/>
                <a:cs typeface="PT Sans"/>
              </a:rPr>
              <a:t>bol </a:t>
            </a:r>
            <a:r>
              <a:rPr lang="sk-SK" sz="2200" dirty="0">
                <a:latin typeface="PT Sans"/>
                <a:cs typeface="PT Sans"/>
              </a:rPr>
              <a:t>vyvíjaný od roku 1995 pôvodne pre komunitu </a:t>
            </a:r>
            <a:r>
              <a:rPr lang="sk-SK" sz="2200" dirty="0" smtClean="0">
                <a:latin typeface="PT Sans"/>
                <a:cs typeface="PT Sans"/>
              </a:rPr>
              <a:t>fyzikov vysokých </a:t>
            </a:r>
            <a:r>
              <a:rPr lang="sk-SK" sz="2200" dirty="0">
                <a:latin typeface="PT Sans"/>
                <a:cs typeface="PT Sans"/>
              </a:rPr>
              <a:t>energií za účelom poskytnutia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nízko-nákladového</a:t>
            </a:r>
            <a:r>
              <a:rPr lang="sk-SK" sz="2200" dirty="0">
                <a:latin typeface="PT Sans"/>
                <a:cs typeface="PT Sans"/>
              </a:rPr>
              <a:t> </a:t>
            </a:r>
            <a:r>
              <a:rPr lang="sk-SK" sz="2200" dirty="0" smtClean="0">
                <a:latin typeface="PT Sans"/>
                <a:cs typeface="PT Sans"/>
              </a:rPr>
              <a:t>a 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rozšíriteľného</a:t>
            </a:r>
            <a:r>
              <a:rPr lang="sk-SK" sz="2200" dirty="0">
                <a:latin typeface="PT Sans"/>
                <a:cs typeface="PT Sans"/>
              </a:rPr>
              <a:t> prostriedku pre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videokonferenčné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</a:pPr>
            <a:r>
              <a:rPr lang="sk-SK" sz="2200" dirty="0" smtClean="0">
                <a:solidFill>
                  <a:srgbClr val="0099FF"/>
                </a:solidFill>
                <a:latin typeface="PT Sans"/>
                <a:cs typeface="PT Sans"/>
              </a:rPr>
              <a:t>spojenia</a:t>
            </a:r>
            <a:r>
              <a:rPr lang="sk-SK" sz="2200" dirty="0" smtClean="0">
                <a:latin typeface="PT Sans"/>
                <a:cs typeface="PT Sans"/>
              </a:rPr>
              <a:t> </a:t>
            </a:r>
            <a:r>
              <a:rPr lang="sk-SK" sz="2200" dirty="0">
                <a:latin typeface="PT Sans"/>
                <a:cs typeface="PT Sans"/>
              </a:rPr>
              <a:t>a diaľkovú kolaboráciu s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využitím IP sietí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endParaRPr lang="sk-SK" sz="2200" dirty="0">
              <a:latin typeface="PT Sans"/>
              <a:cs typeface="PT Sans"/>
            </a:endParaRP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200" dirty="0">
                <a:latin typeface="PT Sans"/>
                <a:cs typeface="PT Sans"/>
              </a:rPr>
              <a:t> viac ako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35000</a:t>
            </a:r>
            <a:r>
              <a:rPr lang="sk-SK" sz="2200" dirty="0">
                <a:latin typeface="PT Sans"/>
                <a:cs typeface="PT Sans"/>
              </a:rPr>
              <a:t> registrovaných užívateľov zo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140</a:t>
            </a:r>
            <a:r>
              <a:rPr lang="sk-SK" sz="2200" dirty="0">
                <a:latin typeface="PT Sans"/>
                <a:cs typeface="PT Sans"/>
              </a:rPr>
              <a:t> krajín sveta</a:t>
            </a:r>
            <a:r>
              <a:rPr lang="sk-SK" sz="2200" dirty="0" smtClean="0">
                <a:latin typeface="PT Sans"/>
                <a:cs typeface="PT Sans"/>
              </a:rPr>
              <a:t>,  </a:t>
            </a:r>
            <a:r>
              <a:rPr lang="sk-SK" sz="2200" dirty="0">
                <a:latin typeface="PT Sans"/>
                <a:cs typeface="PT Sans"/>
              </a:rPr>
              <a:t>viac ako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3000</a:t>
            </a:r>
            <a:r>
              <a:rPr lang="sk-SK" sz="2200" dirty="0">
                <a:latin typeface="PT Sans"/>
                <a:cs typeface="PT Sans"/>
              </a:rPr>
              <a:t> </a:t>
            </a:r>
            <a:r>
              <a:rPr lang="sk-SK" sz="2200" dirty="0" smtClean="0">
                <a:latin typeface="PT Sans"/>
                <a:cs typeface="PT Sans"/>
              </a:rPr>
              <a:t>celosvetových </a:t>
            </a:r>
            <a:r>
              <a:rPr lang="sk-SK" sz="2200" dirty="0">
                <a:latin typeface="PT Sans"/>
                <a:cs typeface="PT Sans"/>
              </a:rPr>
              <a:t>mítingov spájajúcich viac než </a:t>
            </a:r>
            <a:r>
              <a:rPr lang="sk-SK" sz="2200" dirty="0" smtClean="0">
                <a:solidFill>
                  <a:srgbClr val="0099FF"/>
                </a:solidFill>
                <a:latin typeface="PT Sans"/>
                <a:cs typeface="PT Sans"/>
              </a:rPr>
              <a:t>7000</a:t>
            </a:r>
            <a:r>
              <a:rPr lang="sk-SK" sz="2200" dirty="0" smtClean="0">
                <a:latin typeface="PT Sans"/>
                <a:cs typeface="PT Sans"/>
              </a:rPr>
              <a:t> </a:t>
            </a:r>
            <a:r>
              <a:rPr lang="sk-SK" sz="2200" dirty="0">
                <a:latin typeface="PT Sans"/>
                <a:cs typeface="PT Sans"/>
              </a:rPr>
              <a:t>užívateľov mesačne</a:t>
            </a: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endParaRPr lang="sk-SK" sz="2200" dirty="0">
              <a:latin typeface="PT Sans"/>
              <a:cs typeface="PT Sans"/>
            </a:endParaRPr>
          </a:p>
          <a:p>
            <a:pPr eaLnBrk="1" hangingPunct="1">
              <a:spcBef>
                <a:spcPts val="400"/>
              </a:spcBef>
              <a:buClr>
                <a:srgbClr val="4D4D4D"/>
              </a:buClr>
              <a:buFontTx/>
              <a:buChar char="•"/>
            </a:pPr>
            <a:r>
              <a:rPr lang="sk-SK" sz="2200" dirty="0">
                <a:latin typeface="PT Sans"/>
                <a:cs typeface="PT Sans"/>
              </a:rPr>
              <a:t> VRVS systém </a:t>
            </a:r>
            <a:r>
              <a:rPr lang="sk-SK" sz="2200" dirty="0" smtClean="0">
                <a:latin typeface="PT Sans"/>
                <a:cs typeface="PT Sans"/>
              </a:rPr>
              <a:t>bol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kompatibilný</a:t>
            </a:r>
            <a:r>
              <a:rPr lang="sk-SK" sz="2200" dirty="0">
                <a:latin typeface="PT Sans"/>
                <a:cs typeface="PT Sans"/>
              </a:rPr>
              <a:t> s 3 majoritnými </a:t>
            </a:r>
            <a:r>
              <a:rPr lang="sk-SK" sz="2200" dirty="0" smtClean="0">
                <a:latin typeface="PT Sans"/>
                <a:cs typeface="PT Sans"/>
              </a:rPr>
              <a:t>platformami </a:t>
            </a:r>
            <a:r>
              <a:rPr lang="sk-SK" sz="2200" dirty="0">
                <a:latin typeface="PT Sans"/>
                <a:cs typeface="PT Sans"/>
              </a:rPr>
              <a:t>(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Windows, Linux, </a:t>
            </a:r>
            <a:r>
              <a:rPr lang="sk-SK" sz="2200" dirty="0" smtClean="0">
                <a:solidFill>
                  <a:srgbClr val="0099FF"/>
                </a:solidFill>
                <a:latin typeface="PT Sans"/>
                <a:cs typeface="PT Sans"/>
              </a:rPr>
              <a:t>MacOSX</a:t>
            </a:r>
            <a:r>
              <a:rPr lang="sk-SK" sz="2200" dirty="0">
                <a:latin typeface="PT Sans"/>
                <a:cs typeface="PT Sans"/>
              </a:rPr>
              <a:t>) a </a:t>
            </a:r>
            <a:r>
              <a:rPr lang="sk-SK" sz="2200" dirty="0" smtClean="0">
                <a:latin typeface="PT Sans"/>
                <a:cs typeface="PT Sans"/>
              </a:rPr>
              <a:t>podporoval niekoľko 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videokonferenčných protokolov</a:t>
            </a:r>
            <a:r>
              <a:rPr lang="sk-SK" sz="2200" dirty="0">
                <a:latin typeface="PT Sans"/>
                <a:cs typeface="PT Sans"/>
              </a:rPr>
              <a:t> súčasne, čím </a:t>
            </a:r>
            <a:r>
              <a:rPr lang="sk-SK" sz="2200" dirty="0" smtClean="0">
                <a:latin typeface="PT Sans"/>
                <a:cs typeface="PT Sans"/>
              </a:rPr>
              <a:t>dával </a:t>
            </a:r>
            <a:r>
              <a:rPr lang="sk-SK" sz="2200" dirty="0">
                <a:latin typeface="PT Sans"/>
                <a:cs typeface="PT Sans"/>
              </a:rPr>
              <a:t>možnosť </a:t>
            </a:r>
            <a:r>
              <a:rPr lang="sk-SK" sz="2200" dirty="0" smtClean="0">
                <a:latin typeface="PT Sans"/>
                <a:cs typeface="PT Sans"/>
              </a:rPr>
              <a:t>používateľovi </a:t>
            </a:r>
            <a:r>
              <a:rPr lang="sk-SK" sz="2200" dirty="0">
                <a:solidFill>
                  <a:srgbClr val="0099FF"/>
                </a:solidFill>
                <a:latin typeface="PT Sans"/>
                <a:cs typeface="PT Sans"/>
              </a:rPr>
              <a:t>zvoliť si</a:t>
            </a:r>
            <a:r>
              <a:rPr lang="sk-SK" sz="2200" dirty="0">
                <a:latin typeface="PT Sans"/>
                <a:cs typeface="PT Sans"/>
              </a:rPr>
              <a:t> nástroj pre pripojenie </a:t>
            </a:r>
            <a:r>
              <a:rPr lang="sk-SK" sz="2200" dirty="0" smtClean="0">
                <a:latin typeface="PT Sans"/>
                <a:cs typeface="PT Sans"/>
              </a:rPr>
              <a:t>k </a:t>
            </a:r>
            <a:r>
              <a:rPr lang="sk-SK" sz="2200" dirty="0">
                <a:latin typeface="PT Sans"/>
                <a:cs typeface="PT Sans"/>
              </a:rPr>
              <a:t>videokonferenčnému mítingu</a:t>
            </a:r>
          </a:p>
          <a:p>
            <a:pPr eaLnBrk="1" hangingPunct="1"/>
            <a:r>
              <a:rPr lang="sk-SK" sz="2200" dirty="0">
                <a:latin typeface="PT Sans"/>
                <a:cs typeface="PT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3736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VRVS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9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2400" b="1" kern="1200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algn="l" defTabSz="914400" rtl="0" eaLnBrk="0" latinLnBrk="0" hangingPunct="0"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marL="914400" algn="l" defTabSz="914400" rtl="0" eaLnBrk="0" latinLnBrk="0" hangingPunct="0"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371600" algn="l" defTabSz="914400" rtl="0" eaLnBrk="0" latinLnBrk="0" hangingPunct="0"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marL="1828800" algn="l" defTabSz="914400" rtl="0" eaLnBrk="0" latinLnBrk="0" hangingPunct="0"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4A76DC7-285F-0C4B-BA23-19E0BB4DD566}" type="slidenum">
              <a:rPr lang="en-US" sz="1400" b="0" smtClean="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US" sz="14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65325" y="156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48006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6" descr="v0_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0163"/>
            <a:ext cx="21605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v1_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84288"/>
            <a:ext cx="21605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v2_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1323975"/>
            <a:ext cx="21605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v2_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156075"/>
            <a:ext cx="21621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v3_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4125913"/>
            <a:ext cx="21621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v3_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4146550"/>
            <a:ext cx="23399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665163" y="3768725"/>
            <a:ext cx="7646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PT Sans"/>
                <a:cs typeface="PT Sans"/>
              </a:rPr>
              <a:t>V 0.4 1996 </a:t>
            </a:r>
            <a:r>
              <a:rPr lang="sk-SK" dirty="0">
                <a:latin typeface="PT Sans"/>
                <a:cs typeface="PT Sans"/>
              </a:rPr>
              <a:t> 		</a:t>
            </a:r>
            <a:r>
              <a:rPr lang="en-US" dirty="0">
                <a:latin typeface="PT Sans"/>
                <a:cs typeface="PT Sans"/>
              </a:rPr>
              <a:t>V 1.0 1997 </a:t>
            </a:r>
            <a:r>
              <a:rPr lang="sk-SK" dirty="0">
                <a:latin typeface="PT Sans"/>
                <a:cs typeface="PT Sans"/>
              </a:rPr>
              <a:t>		</a:t>
            </a:r>
            <a:r>
              <a:rPr lang="en-US" dirty="0">
                <a:latin typeface="PT Sans"/>
                <a:cs typeface="PT Sans"/>
              </a:rPr>
              <a:t>V 2.0 1999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387350" y="6419850"/>
            <a:ext cx="824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4D4D4D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PT Sans"/>
                <a:cs typeface="PT Sans"/>
              </a:rPr>
              <a:t>    V </a:t>
            </a:r>
            <a:r>
              <a:rPr lang="en-US" dirty="0">
                <a:latin typeface="PT Sans"/>
                <a:cs typeface="PT Sans"/>
              </a:rPr>
              <a:t>2.5 2001 </a:t>
            </a:r>
            <a:r>
              <a:rPr lang="sk-SK" dirty="0">
                <a:latin typeface="PT Sans"/>
                <a:cs typeface="PT Sans"/>
              </a:rPr>
              <a:t>	</a:t>
            </a:r>
            <a:r>
              <a:rPr lang="sk-SK" dirty="0" smtClean="0">
                <a:latin typeface="PT Sans"/>
                <a:cs typeface="PT Sans"/>
              </a:rPr>
              <a:t>     </a:t>
            </a:r>
            <a:r>
              <a:rPr lang="en-US" dirty="0" smtClean="0">
                <a:latin typeface="PT Sans"/>
                <a:cs typeface="PT Sans"/>
              </a:rPr>
              <a:t>V </a:t>
            </a:r>
            <a:r>
              <a:rPr lang="en-US" dirty="0">
                <a:latin typeface="PT Sans"/>
                <a:cs typeface="PT Sans"/>
              </a:rPr>
              <a:t>3.0 2003 </a:t>
            </a:r>
            <a:r>
              <a:rPr lang="sk-SK" dirty="0">
                <a:latin typeface="PT Sans"/>
                <a:cs typeface="PT Sans"/>
              </a:rPr>
              <a:t>	    </a:t>
            </a:r>
            <a:r>
              <a:rPr lang="sk-SK" dirty="0" smtClean="0">
                <a:latin typeface="PT Sans"/>
                <a:cs typeface="PT Sans"/>
              </a:rPr>
              <a:t> </a:t>
            </a:r>
            <a:r>
              <a:rPr lang="sk-SK" dirty="0">
                <a:latin typeface="PT Sans"/>
                <a:cs typeface="PT Sans"/>
              </a:rPr>
              <a:t>V 3.2 2005</a:t>
            </a:r>
            <a:endParaRPr lang="en-US" dirty="0"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169878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</TotalTime>
  <Words>420</Words>
  <Application>Microsoft Macintosh PowerPoint</Application>
  <PresentationFormat>On-screen Show (4:3)</PresentationFormat>
  <Paragraphs>103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Komunikácia vo fyzikálnej spoločnosti</vt:lpstr>
      <vt:lpstr>PowerPoint Presentation</vt:lpstr>
      <vt:lpstr>Telefón/fax </vt:lpstr>
      <vt:lpstr>Email</vt:lpstr>
      <vt:lpstr>WWW</vt:lpstr>
      <vt:lpstr>Telefónkonferencie</vt:lpstr>
      <vt:lpstr>Videokonferencie</vt:lpstr>
      <vt:lpstr>VRVS Systém</vt:lpstr>
      <vt:lpstr>VRVS</vt:lpstr>
      <vt:lpstr>PowerPoint Presentation</vt:lpstr>
      <vt:lpstr>PowerPoint Presentation</vt:lpstr>
      <vt:lpstr>PowerPoint Presentation</vt:lpstr>
      <vt:lpstr>PowerPoint Presentation</vt:lpstr>
      <vt:lpstr>MonaLisa</vt:lpstr>
      <vt:lpstr>SeevoGH</vt:lpstr>
      <vt:lpstr>EVO štatistiky</vt:lpstr>
      <vt:lpstr>Vidyo</vt:lpstr>
      <vt:lpstr>Vidyo</vt:lpstr>
      <vt:lpstr>Videokonferenčné miestnosti</vt:lpstr>
      <vt:lpstr>Videokonferenčné miestnosti</vt:lpstr>
      <vt:lpstr>Videokonferenčné miestnosti</vt:lpstr>
      <vt:lpstr>Webcast</vt:lpstr>
      <vt:lpstr>Webcast 4.7.2012</vt:lpstr>
      <vt:lpstr>Webcast 4.7.2012 </vt:lpstr>
      <vt:lpstr>Nahrávanie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micala - Web Lecture updates</dc:title>
  <dc:creator>Nicola Tarocco</dc:creator>
  <cp:lastModifiedBy>Marek Domaracky</cp:lastModifiedBy>
  <cp:revision>80</cp:revision>
  <dcterms:created xsi:type="dcterms:W3CDTF">2012-03-18T18:24:52Z</dcterms:created>
  <dcterms:modified xsi:type="dcterms:W3CDTF">2013-06-04T21:07:37Z</dcterms:modified>
</cp:coreProperties>
</file>