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embeddings/oleObject2.bin" ContentType="application/vnd.openxmlformats-officedocument.oleObject"/>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embeddings/oleObject3.bin" ContentType="application/vnd.openxmlformats-officedocument.oleObject"/>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embeddings/oleObject4.bin" ContentType="application/vnd.openxmlformats-officedocument.oleObject"/>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embeddings/oleObject5.bin" ContentType="application/vnd.openxmlformats-officedocument.oleObject"/>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embeddings/oleObject6.bin" ContentType="application/vnd.openxmlformats-officedocument.oleObject"/>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Lst>
  <p:notesMasterIdLst>
    <p:notesMasterId r:id="rId86"/>
  </p:notesMasterIdLst>
  <p:sldIdLst>
    <p:sldId id="256" r:id="rId10"/>
    <p:sldId id="257" r:id="rId11"/>
    <p:sldId id="329" r:id="rId12"/>
    <p:sldId id="258" r:id="rId13"/>
    <p:sldId id="259" r:id="rId14"/>
    <p:sldId id="260" r:id="rId15"/>
    <p:sldId id="261" r:id="rId16"/>
    <p:sldId id="330" r:id="rId17"/>
    <p:sldId id="262" r:id="rId18"/>
    <p:sldId id="326" r:id="rId19"/>
    <p:sldId id="263" r:id="rId20"/>
    <p:sldId id="264" r:id="rId21"/>
    <p:sldId id="265" r:id="rId22"/>
    <p:sldId id="266" r:id="rId23"/>
    <p:sldId id="267" r:id="rId24"/>
    <p:sldId id="268" r:id="rId25"/>
    <p:sldId id="331" r:id="rId26"/>
    <p:sldId id="269" r:id="rId27"/>
    <p:sldId id="270" r:id="rId28"/>
    <p:sldId id="271" r:id="rId29"/>
    <p:sldId id="332" r:id="rId30"/>
    <p:sldId id="272" r:id="rId31"/>
    <p:sldId id="273" r:id="rId32"/>
    <p:sldId id="274" r:id="rId33"/>
    <p:sldId id="275" r:id="rId34"/>
    <p:sldId id="276" r:id="rId35"/>
    <p:sldId id="277" r:id="rId36"/>
    <p:sldId id="278" r:id="rId37"/>
    <p:sldId id="333" r:id="rId38"/>
    <p:sldId id="279" r:id="rId39"/>
    <p:sldId id="280" r:id="rId40"/>
    <p:sldId id="281" r:id="rId41"/>
    <p:sldId id="282" r:id="rId42"/>
    <p:sldId id="283" r:id="rId43"/>
    <p:sldId id="284" r:id="rId44"/>
    <p:sldId id="285" r:id="rId45"/>
    <p:sldId id="286" r:id="rId46"/>
    <p:sldId id="287" r:id="rId47"/>
    <p:sldId id="288" r:id="rId48"/>
    <p:sldId id="289" r:id="rId49"/>
    <p:sldId id="290" r:id="rId50"/>
    <p:sldId id="291" r:id="rId51"/>
    <p:sldId id="292" r:id="rId52"/>
    <p:sldId id="293" r:id="rId53"/>
    <p:sldId id="294" r:id="rId54"/>
    <p:sldId id="295" r:id="rId55"/>
    <p:sldId id="296" r:id="rId56"/>
    <p:sldId id="297" r:id="rId57"/>
    <p:sldId id="298" r:id="rId58"/>
    <p:sldId id="299" r:id="rId59"/>
    <p:sldId id="300" r:id="rId60"/>
    <p:sldId id="301" r:id="rId61"/>
    <p:sldId id="302" r:id="rId62"/>
    <p:sldId id="303" r:id="rId63"/>
    <p:sldId id="304" r:id="rId64"/>
    <p:sldId id="305" r:id="rId65"/>
    <p:sldId id="306" r:id="rId66"/>
    <p:sldId id="327" r:id="rId67"/>
    <p:sldId id="328" r:id="rId68"/>
    <p:sldId id="308" r:id="rId69"/>
    <p:sldId id="309" r:id="rId70"/>
    <p:sldId id="310" r:id="rId71"/>
    <p:sldId id="311" r:id="rId72"/>
    <p:sldId id="312" r:id="rId73"/>
    <p:sldId id="313" r:id="rId74"/>
    <p:sldId id="314" r:id="rId75"/>
    <p:sldId id="315" r:id="rId76"/>
    <p:sldId id="316" r:id="rId77"/>
    <p:sldId id="334" r:id="rId78"/>
    <p:sldId id="319" r:id="rId79"/>
    <p:sldId id="320" r:id="rId80"/>
    <p:sldId id="322" r:id="rId81"/>
    <p:sldId id="317" r:id="rId82"/>
    <p:sldId id="323" r:id="rId83"/>
    <p:sldId id="324" r:id="rId84"/>
    <p:sldId id="325" r:id="rId85"/>
  </p:sldIdLst>
  <p:sldSz cx="9144000" cy="6858000" type="screen4x3"/>
  <p:notesSz cx="6858000" cy="9144000"/>
  <p:defaultTextStyle>
    <a:defPPr>
      <a:defRPr lang="en-GB"/>
    </a:defPPr>
    <a:lvl1pPr algn="l" defTabSz="457200" rtl="0" fontAlgn="base">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DejaVu Sans" charset="0"/>
      </a:defRPr>
    </a:lvl1pPr>
    <a:lvl2pPr marL="742950" indent="-285750" algn="l" defTabSz="457200" rtl="0" fontAlgn="base">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DejaVu Sans" charset="0"/>
      </a:defRPr>
    </a:lvl2pPr>
    <a:lvl3pPr marL="1143000" indent="-228600" algn="l" defTabSz="457200" rtl="0" fontAlgn="base">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DejaVu Sans" charset="0"/>
      </a:defRPr>
    </a:lvl3pPr>
    <a:lvl4pPr marL="1600200" indent="-228600" algn="l" defTabSz="457200" rtl="0" fontAlgn="base">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DejaVu Sans" charset="0"/>
      </a:defRPr>
    </a:lvl4pPr>
    <a:lvl5pPr marL="2057400" indent="-228600" algn="l" defTabSz="457200" rtl="0" fontAlgn="base">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DejaVu Sans" charset="0"/>
      </a:defRPr>
    </a:lvl5pPr>
    <a:lvl6pPr marL="2286000" algn="l" defTabSz="457200" rtl="0" eaLnBrk="1" latinLnBrk="0" hangingPunct="1">
      <a:defRPr kern="1200">
        <a:solidFill>
          <a:schemeClr val="bg1"/>
        </a:solidFill>
        <a:latin typeface="Arial" charset="0"/>
        <a:ea typeface="ＭＳ Ｐゴシック" charset="0"/>
        <a:cs typeface="DejaVu Sans" charset="0"/>
      </a:defRPr>
    </a:lvl6pPr>
    <a:lvl7pPr marL="2743200" algn="l" defTabSz="457200" rtl="0" eaLnBrk="1" latinLnBrk="0" hangingPunct="1">
      <a:defRPr kern="1200">
        <a:solidFill>
          <a:schemeClr val="bg1"/>
        </a:solidFill>
        <a:latin typeface="Arial" charset="0"/>
        <a:ea typeface="ＭＳ Ｐゴシック" charset="0"/>
        <a:cs typeface="DejaVu Sans" charset="0"/>
      </a:defRPr>
    </a:lvl7pPr>
    <a:lvl8pPr marL="3200400" algn="l" defTabSz="457200" rtl="0" eaLnBrk="1" latinLnBrk="0" hangingPunct="1">
      <a:defRPr kern="1200">
        <a:solidFill>
          <a:schemeClr val="bg1"/>
        </a:solidFill>
        <a:latin typeface="Arial" charset="0"/>
        <a:ea typeface="ＭＳ Ｐゴシック" charset="0"/>
        <a:cs typeface="DejaVu Sans" charset="0"/>
      </a:defRPr>
    </a:lvl8pPr>
    <a:lvl9pPr marL="3657600" algn="l" defTabSz="457200" rtl="0" eaLnBrk="1" latinLnBrk="0" hangingPunct="1">
      <a:defRPr kern="1200">
        <a:solidFill>
          <a:schemeClr val="bg1"/>
        </a:solidFill>
        <a:latin typeface="Arial" charset="0"/>
        <a:ea typeface="ＭＳ Ｐゴシック" charset="0"/>
        <a:cs typeface="DejaVu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809" autoAdjust="0"/>
  </p:normalViewPr>
  <p:slideViewPr>
    <p:cSldViewPr>
      <p:cViewPr varScale="1">
        <p:scale>
          <a:sx n="95" d="100"/>
          <a:sy n="95" d="100"/>
        </p:scale>
        <p:origin x="-1488" y="-10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208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33" Type="http://schemas.openxmlformats.org/officeDocument/2006/relationships/slide" Target="slides/slide24.xml"/><Relationship Id="rId34" Type="http://schemas.openxmlformats.org/officeDocument/2006/relationships/slide" Target="slides/slide25.xml"/><Relationship Id="rId35" Type="http://schemas.openxmlformats.org/officeDocument/2006/relationships/slide" Target="slides/slide26.xml"/><Relationship Id="rId36" Type="http://schemas.openxmlformats.org/officeDocument/2006/relationships/slide" Target="slides/slide27.xml"/><Relationship Id="rId37" Type="http://schemas.openxmlformats.org/officeDocument/2006/relationships/slide" Target="slides/slide28.xml"/><Relationship Id="rId38" Type="http://schemas.openxmlformats.org/officeDocument/2006/relationships/slide" Target="slides/slide29.xml"/><Relationship Id="rId39" Type="http://schemas.openxmlformats.org/officeDocument/2006/relationships/slide" Target="slides/slide30.xml"/><Relationship Id="rId50" Type="http://schemas.openxmlformats.org/officeDocument/2006/relationships/slide" Target="slides/slide41.xml"/><Relationship Id="rId51" Type="http://schemas.openxmlformats.org/officeDocument/2006/relationships/slide" Target="slides/slide42.xml"/><Relationship Id="rId52" Type="http://schemas.openxmlformats.org/officeDocument/2006/relationships/slide" Target="slides/slide43.xml"/><Relationship Id="rId53" Type="http://schemas.openxmlformats.org/officeDocument/2006/relationships/slide" Target="slides/slide44.xml"/><Relationship Id="rId54" Type="http://schemas.openxmlformats.org/officeDocument/2006/relationships/slide" Target="slides/slide45.xml"/><Relationship Id="rId55" Type="http://schemas.openxmlformats.org/officeDocument/2006/relationships/slide" Target="slides/slide46.xml"/><Relationship Id="rId56" Type="http://schemas.openxmlformats.org/officeDocument/2006/relationships/slide" Target="slides/slide47.xml"/><Relationship Id="rId57" Type="http://schemas.openxmlformats.org/officeDocument/2006/relationships/slide" Target="slides/slide48.xml"/><Relationship Id="rId58" Type="http://schemas.openxmlformats.org/officeDocument/2006/relationships/slide" Target="slides/slide49.xml"/><Relationship Id="rId59" Type="http://schemas.openxmlformats.org/officeDocument/2006/relationships/slide" Target="slides/slide50.xml"/><Relationship Id="rId70" Type="http://schemas.openxmlformats.org/officeDocument/2006/relationships/slide" Target="slides/slide61.xml"/><Relationship Id="rId71" Type="http://schemas.openxmlformats.org/officeDocument/2006/relationships/slide" Target="slides/slide62.xml"/><Relationship Id="rId72" Type="http://schemas.openxmlformats.org/officeDocument/2006/relationships/slide" Target="slides/slide63.xml"/><Relationship Id="rId73" Type="http://schemas.openxmlformats.org/officeDocument/2006/relationships/slide" Target="slides/slide64.xml"/><Relationship Id="rId74" Type="http://schemas.openxmlformats.org/officeDocument/2006/relationships/slide" Target="slides/slide65.xml"/><Relationship Id="rId75" Type="http://schemas.openxmlformats.org/officeDocument/2006/relationships/slide" Target="slides/slide66.xml"/><Relationship Id="rId76" Type="http://schemas.openxmlformats.org/officeDocument/2006/relationships/slide" Target="slides/slide67.xml"/><Relationship Id="rId77" Type="http://schemas.openxmlformats.org/officeDocument/2006/relationships/slide" Target="slides/slide68.xml"/><Relationship Id="rId78" Type="http://schemas.openxmlformats.org/officeDocument/2006/relationships/slide" Target="slides/slide69.xml"/><Relationship Id="rId79" Type="http://schemas.openxmlformats.org/officeDocument/2006/relationships/slide" Target="slides/slide70.xml"/><Relationship Id="rId90" Type="http://schemas.openxmlformats.org/officeDocument/2006/relationships/theme" Target="theme/theme1.xml"/><Relationship Id="rId91" Type="http://schemas.openxmlformats.org/officeDocument/2006/relationships/tableStyles" Target="tableStyles.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40" Type="http://schemas.openxmlformats.org/officeDocument/2006/relationships/slide" Target="slides/slide31.xml"/><Relationship Id="rId41" Type="http://schemas.openxmlformats.org/officeDocument/2006/relationships/slide" Target="slides/slide32.xml"/><Relationship Id="rId42" Type="http://schemas.openxmlformats.org/officeDocument/2006/relationships/slide" Target="slides/slide33.xml"/><Relationship Id="rId43" Type="http://schemas.openxmlformats.org/officeDocument/2006/relationships/slide" Target="slides/slide34.xml"/><Relationship Id="rId44" Type="http://schemas.openxmlformats.org/officeDocument/2006/relationships/slide" Target="slides/slide35.xml"/><Relationship Id="rId45" Type="http://schemas.openxmlformats.org/officeDocument/2006/relationships/slide" Target="slides/slide36.xml"/><Relationship Id="rId46" Type="http://schemas.openxmlformats.org/officeDocument/2006/relationships/slide" Target="slides/slide37.xml"/><Relationship Id="rId47" Type="http://schemas.openxmlformats.org/officeDocument/2006/relationships/slide" Target="slides/slide38.xml"/><Relationship Id="rId48" Type="http://schemas.openxmlformats.org/officeDocument/2006/relationships/slide" Target="slides/slide39.xml"/><Relationship Id="rId49" Type="http://schemas.openxmlformats.org/officeDocument/2006/relationships/slide" Target="slides/slide40.xml"/><Relationship Id="rId60" Type="http://schemas.openxmlformats.org/officeDocument/2006/relationships/slide" Target="slides/slide51.xml"/><Relationship Id="rId61" Type="http://schemas.openxmlformats.org/officeDocument/2006/relationships/slide" Target="slides/slide52.xml"/><Relationship Id="rId62" Type="http://schemas.openxmlformats.org/officeDocument/2006/relationships/slide" Target="slides/slide53.xml"/><Relationship Id="rId63" Type="http://schemas.openxmlformats.org/officeDocument/2006/relationships/slide" Target="slides/slide54.xml"/><Relationship Id="rId64" Type="http://schemas.openxmlformats.org/officeDocument/2006/relationships/slide" Target="slides/slide55.xml"/><Relationship Id="rId65" Type="http://schemas.openxmlformats.org/officeDocument/2006/relationships/slide" Target="slides/slide56.xml"/><Relationship Id="rId66" Type="http://schemas.openxmlformats.org/officeDocument/2006/relationships/slide" Target="slides/slide57.xml"/><Relationship Id="rId67" Type="http://schemas.openxmlformats.org/officeDocument/2006/relationships/slide" Target="slides/slide58.xml"/><Relationship Id="rId68" Type="http://schemas.openxmlformats.org/officeDocument/2006/relationships/slide" Target="slides/slide59.xml"/><Relationship Id="rId69" Type="http://schemas.openxmlformats.org/officeDocument/2006/relationships/slide" Target="slides/slide60.xml"/><Relationship Id="rId80" Type="http://schemas.openxmlformats.org/officeDocument/2006/relationships/slide" Target="slides/slide71.xml"/><Relationship Id="rId81" Type="http://schemas.openxmlformats.org/officeDocument/2006/relationships/slide" Target="slides/slide72.xml"/><Relationship Id="rId82" Type="http://schemas.openxmlformats.org/officeDocument/2006/relationships/slide" Target="slides/slide73.xml"/><Relationship Id="rId83" Type="http://schemas.openxmlformats.org/officeDocument/2006/relationships/slide" Target="slides/slide74.xml"/><Relationship Id="rId84" Type="http://schemas.openxmlformats.org/officeDocument/2006/relationships/slide" Target="slides/slide75.xml"/><Relationship Id="rId85" Type="http://schemas.openxmlformats.org/officeDocument/2006/relationships/slide" Target="slides/slide76.xml"/><Relationship Id="rId86" Type="http://schemas.openxmlformats.org/officeDocument/2006/relationships/notesMaster" Target="notesMasters/notesMaster1.xml"/><Relationship Id="rId87" Type="http://schemas.openxmlformats.org/officeDocument/2006/relationships/printerSettings" Target="printerSettings/printerSettings1.bin"/><Relationship Id="rId88" Type="http://schemas.openxmlformats.org/officeDocument/2006/relationships/presProps" Target="presProps.xml"/><Relationship Id="rId8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242"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243" name="Text Box 3"/>
          <p:cNvSpPr txBox="1">
            <a:spLocks noChangeArrowheads="1"/>
          </p:cNvSpPr>
          <p:nvPr/>
        </p:nvSpPr>
        <p:spPr bwMode="auto">
          <a:xfrm>
            <a:off x="0" y="0"/>
            <a:ext cx="29718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244" name="Text Box 4"/>
          <p:cNvSpPr txBox="1">
            <a:spLocks noChangeArrowheads="1"/>
          </p:cNvSpPr>
          <p:nvPr/>
        </p:nvSpPr>
        <p:spPr bwMode="auto">
          <a:xfrm>
            <a:off x="3884613" y="0"/>
            <a:ext cx="29718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245" name="Rectangle 5"/>
          <p:cNvSpPr>
            <a:spLocks noGrp="1" noRot="1" noChangeAspect="1" noChangeArrowheads="1"/>
          </p:cNvSpPr>
          <p:nvPr>
            <p:ph type="sldImg"/>
          </p:nvPr>
        </p:nvSpPr>
        <p:spPr bwMode="auto">
          <a:xfrm>
            <a:off x="1143000" y="685800"/>
            <a:ext cx="4568825" cy="342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sp>
      <p:sp>
        <p:nvSpPr>
          <p:cNvPr id="10246" name="Rectangle 6"/>
          <p:cNvSpPr>
            <a:spLocks noGrp="1" noChangeArrowheads="1"/>
          </p:cNvSpPr>
          <p:nvPr>
            <p:ph type="body"/>
          </p:nvPr>
        </p:nvSpPr>
        <p:spPr bwMode="auto">
          <a:xfrm>
            <a:off x="685800" y="4343400"/>
            <a:ext cx="54832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endParaRPr lang="en-US"/>
          </a:p>
        </p:txBody>
      </p:sp>
      <p:sp>
        <p:nvSpPr>
          <p:cNvPr id="10247" name="Text Box 7"/>
          <p:cNvSpPr txBox="1">
            <a:spLocks noChangeArrowheads="1"/>
          </p:cNvSpPr>
          <p:nvPr/>
        </p:nvSpPr>
        <p:spPr bwMode="auto">
          <a:xfrm>
            <a:off x="0" y="8683625"/>
            <a:ext cx="29718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248" name="Rectangle 8"/>
          <p:cNvSpPr>
            <a:spLocks noGrp="1" noChangeArrowheads="1"/>
          </p:cNvSpPr>
          <p:nvPr>
            <p:ph type="sldNum"/>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lvl1pPr algn="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defRPr>
            </a:lvl1pPr>
          </a:lstStyle>
          <a:p>
            <a:fld id="{A2645476-971D-7F49-B7CA-D7314008A633}" type="slidenum">
              <a:rPr lang="en-US"/>
              <a:pPr/>
              <a:t>‹#›</a:t>
            </a:fld>
            <a:endParaRPr lang="en-US"/>
          </a:p>
        </p:txBody>
      </p:sp>
    </p:spTree>
    <p:extLst>
      <p:ext uri="{BB962C8B-B14F-4D97-AF65-F5344CB8AC3E}">
        <p14:creationId xmlns:p14="http://schemas.microsoft.com/office/powerpoint/2010/main" val="363033058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A26D08EE-799D-6943-BEF5-B0C3EE08F094}" type="slidenum">
              <a:rPr lang="en-US"/>
              <a:pPr/>
              <a:t>1</a:t>
            </a:fld>
            <a:endParaRPr lang="en-US"/>
          </a:p>
        </p:txBody>
      </p:sp>
      <p:sp>
        <p:nvSpPr>
          <p:cNvPr id="8294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2946" name="Text Box 2"/>
          <p:cNvSpPr txBox="1">
            <a:spLocks noGrp="1" noChangeArrowheads="1"/>
          </p:cNvSpPr>
          <p:nvPr>
            <p:ph type="body"/>
          </p:nvPr>
        </p:nvSpPr>
        <p:spPr bwMode="auto">
          <a:xfrm>
            <a:off x="685800" y="4343400"/>
            <a:ext cx="5484813"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17CB0C93-8203-F94D-AA71-290697CFB269}" type="slidenum">
              <a:rPr lang="en-US"/>
              <a:pPr/>
              <a:t>12</a:t>
            </a:fld>
            <a:endParaRPr lang="en-US"/>
          </a:p>
        </p:txBody>
      </p:sp>
      <p:sp>
        <p:nvSpPr>
          <p:cNvPr id="9113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1138" name="Text Box 2"/>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FB8C8562-3483-CA43-B727-14309EC3F072}" type="slidenum">
              <a:rPr lang="en-US"/>
              <a:pPr/>
              <a:t>13</a:t>
            </a:fld>
            <a:endParaRPr lang="en-US"/>
          </a:p>
        </p:txBody>
      </p:sp>
      <p:sp>
        <p:nvSpPr>
          <p:cNvPr id="9216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2162" name="Text Box 2"/>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190E4C7F-B75F-6040-934D-DB10949B4C3B}" type="slidenum">
              <a:rPr lang="en-US"/>
              <a:pPr/>
              <a:t>14</a:t>
            </a:fld>
            <a:endParaRPr lang="en-US"/>
          </a:p>
        </p:txBody>
      </p:sp>
      <p:sp>
        <p:nvSpPr>
          <p:cNvPr id="9318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3186" name="Text Box 2"/>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12CB7D69-6A6F-0F44-9946-24C21967D3CC}" type="slidenum">
              <a:rPr lang="en-US"/>
              <a:pPr/>
              <a:t>15</a:t>
            </a:fld>
            <a:endParaRPr lang="en-US"/>
          </a:p>
        </p:txBody>
      </p:sp>
      <p:sp>
        <p:nvSpPr>
          <p:cNvPr id="9420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4210" name="Text Box 2"/>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372F38A2-2DB6-534D-BCC1-1BC48779BDE3}" type="slidenum">
              <a:rPr lang="en-US"/>
              <a:pPr/>
              <a:t>16</a:t>
            </a:fld>
            <a:endParaRPr lang="en-US"/>
          </a:p>
        </p:txBody>
      </p:sp>
      <p:sp>
        <p:nvSpPr>
          <p:cNvPr id="9523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5234" name="Text Box 2"/>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CBB7B266-4C5F-8242-9828-A43861FFE7C9}" type="slidenum">
              <a:rPr lang="en-US"/>
              <a:pPr/>
              <a:t>18</a:t>
            </a:fld>
            <a:endParaRPr lang="en-US"/>
          </a:p>
        </p:txBody>
      </p:sp>
      <p:sp>
        <p:nvSpPr>
          <p:cNvPr id="9625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6258" name="Text Box 2"/>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D65823BC-B9EF-3240-BB8D-4F51FBEAFF11}" type="slidenum">
              <a:rPr lang="en-US"/>
              <a:pPr/>
              <a:t>19</a:t>
            </a:fld>
            <a:endParaRPr lang="en-US"/>
          </a:p>
        </p:txBody>
      </p:sp>
      <p:sp>
        <p:nvSpPr>
          <p:cNvPr id="9728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7282" name="Text Box 2"/>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4DEB2645-C3F6-7640-A9DE-5BFFA864D783}" type="slidenum">
              <a:rPr lang="en-US"/>
              <a:pPr/>
              <a:t>20</a:t>
            </a:fld>
            <a:endParaRPr lang="en-US"/>
          </a:p>
        </p:txBody>
      </p:sp>
      <p:sp>
        <p:nvSpPr>
          <p:cNvPr id="9830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8306" name="Text Box 2"/>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C932038E-41DC-294C-B85C-938571FAEDA8}" type="slidenum">
              <a:rPr lang="en-US"/>
              <a:pPr/>
              <a:t>22</a:t>
            </a:fld>
            <a:endParaRPr lang="en-US"/>
          </a:p>
        </p:txBody>
      </p:sp>
      <p:sp>
        <p:nvSpPr>
          <p:cNvPr id="9932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9330" name="Text Box 2"/>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ABF9E7CA-58AC-B24E-9149-E4F25A41A1CB}" type="slidenum">
              <a:rPr lang="en-US"/>
              <a:pPr/>
              <a:t>23</a:t>
            </a:fld>
            <a:endParaRPr lang="en-US"/>
          </a:p>
        </p:txBody>
      </p:sp>
      <p:sp>
        <p:nvSpPr>
          <p:cNvPr id="10035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0354" name="Text Box 2"/>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026144DB-5341-4741-8C67-4857639F4741}" type="slidenum">
              <a:rPr lang="en-US"/>
              <a:pPr/>
              <a:t>2</a:t>
            </a:fld>
            <a:endParaRPr lang="en-US"/>
          </a:p>
        </p:txBody>
      </p:sp>
      <p:sp>
        <p:nvSpPr>
          <p:cNvPr id="8396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3970" name="Text Box 2"/>
          <p:cNvSpPr txBox="1">
            <a:spLocks noGrp="1" noChangeArrowheads="1"/>
          </p:cNvSpPr>
          <p:nvPr>
            <p:ph type="body"/>
          </p:nvPr>
        </p:nvSpPr>
        <p:spPr bwMode="auto">
          <a:xfrm>
            <a:off x="685800" y="4343400"/>
            <a:ext cx="5484813"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9429E507-AE91-D448-AB63-ED8197EB841B}" type="slidenum">
              <a:rPr lang="en-US"/>
              <a:pPr/>
              <a:t>24</a:t>
            </a:fld>
            <a:endParaRPr lang="en-US"/>
          </a:p>
        </p:txBody>
      </p:sp>
      <p:sp>
        <p:nvSpPr>
          <p:cNvPr id="10137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1378" name="Text Box 2"/>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C7DB55F6-CA79-6A43-9C8E-B48B54A2B7F6}" type="slidenum">
              <a:rPr lang="en-US"/>
              <a:pPr/>
              <a:t>25</a:t>
            </a:fld>
            <a:endParaRPr lang="en-US"/>
          </a:p>
        </p:txBody>
      </p:sp>
      <p:sp>
        <p:nvSpPr>
          <p:cNvPr id="10240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2402" name="Text Box 2"/>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5EC0EB5B-AB45-B746-89F3-B6DD078A0B76}" type="slidenum">
              <a:rPr lang="en-US"/>
              <a:pPr/>
              <a:t>26</a:t>
            </a:fld>
            <a:endParaRPr lang="en-US"/>
          </a:p>
        </p:txBody>
      </p:sp>
      <p:sp>
        <p:nvSpPr>
          <p:cNvPr id="10342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3426" name="Text Box 2"/>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A6363943-4D32-274C-9515-79C1528BE314}" type="slidenum">
              <a:rPr lang="en-US"/>
              <a:pPr/>
              <a:t>27</a:t>
            </a:fld>
            <a:endParaRPr lang="en-US"/>
          </a:p>
        </p:txBody>
      </p:sp>
      <p:sp>
        <p:nvSpPr>
          <p:cNvPr id="104449" name="Text Box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04450" name="Text Box 2"/>
          <p:cNvSpPr txBox="1">
            <a:spLocks noGrp="1" noChangeArrowheads="1"/>
          </p:cNvSpPr>
          <p:nvPr>
            <p:ph type="body" idx="1"/>
          </p:nvPr>
        </p:nvSpPr>
        <p:spPr bwMode="auto">
          <a:xfrm>
            <a:off x="685800" y="4343400"/>
            <a:ext cx="5484813" cy="40243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82585B78-599A-9447-B668-9535006573D5}" type="slidenum">
              <a:rPr lang="en-US"/>
              <a:pPr/>
              <a:t>28</a:t>
            </a:fld>
            <a:endParaRPr lang="en-US"/>
          </a:p>
        </p:txBody>
      </p:sp>
      <p:sp>
        <p:nvSpPr>
          <p:cNvPr id="10547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5474" name="Text Box 2"/>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D1E3453A-DB2C-7543-9845-81EAFC646F83}" type="slidenum">
              <a:rPr lang="en-US"/>
              <a:pPr/>
              <a:t>30</a:t>
            </a:fld>
            <a:endParaRPr lang="en-US"/>
          </a:p>
        </p:txBody>
      </p:sp>
      <p:sp>
        <p:nvSpPr>
          <p:cNvPr id="10649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6498" name="Text Box 2"/>
          <p:cNvSpPr txBox="1">
            <a:spLocks noGrp="1" noChangeArrowheads="1"/>
          </p:cNvSpPr>
          <p:nvPr>
            <p:ph type="body"/>
          </p:nvPr>
        </p:nvSpPr>
        <p:spPr bwMode="auto">
          <a:xfrm>
            <a:off x="685800" y="4343400"/>
            <a:ext cx="5484813"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483E03E0-A33C-2644-8001-155DE9604B0C}" type="slidenum">
              <a:rPr lang="en-US"/>
              <a:pPr/>
              <a:t>31</a:t>
            </a:fld>
            <a:endParaRPr lang="en-US"/>
          </a:p>
        </p:txBody>
      </p:sp>
      <p:sp>
        <p:nvSpPr>
          <p:cNvPr id="10752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7522" name="Text Box 2"/>
          <p:cNvSpPr txBox="1">
            <a:spLocks noGrp="1" noChangeArrowheads="1"/>
          </p:cNvSpPr>
          <p:nvPr>
            <p:ph type="body"/>
          </p:nvPr>
        </p:nvSpPr>
        <p:spPr bwMode="auto">
          <a:xfrm>
            <a:off x="685800" y="4343400"/>
            <a:ext cx="5484813"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4C034121-14EB-AA4F-BDF4-FF347A79ADCD}" type="slidenum">
              <a:rPr lang="en-US"/>
              <a:pPr/>
              <a:t>32</a:t>
            </a:fld>
            <a:endParaRPr lang="en-US"/>
          </a:p>
        </p:txBody>
      </p:sp>
      <p:sp>
        <p:nvSpPr>
          <p:cNvPr id="108545"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724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r">
              <a:lnSpc>
                <a:spcPct val="93000"/>
              </a:lnSpc>
            </a:pPr>
            <a:fld id="{1534DC84-C135-6546-80C8-5353974BF357}" type="slidenum">
              <a:rPr lang="en-US" sz="1200">
                <a:latin typeface="Times New Roman" charset="0"/>
              </a:rPr>
              <a:pPr algn="r">
                <a:lnSpc>
                  <a:spcPct val="93000"/>
                </a:lnSpc>
              </a:pPr>
              <a:t>32</a:t>
            </a:fld>
            <a:endParaRPr lang="en-US" sz="1200">
              <a:latin typeface="Times New Roman" charset="0"/>
            </a:endParaRPr>
          </a:p>
        </p:txBody>
      </p:sp>
      <p:sp>
        <p:nvSpPr>
          <p:cNvPr id="108546"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8547" name="Text Box 3"/>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BEB0A2FF-932C-ED4F-A1D5-924B491CB19B}" type="slidenum">
              <a:rPr lang="en-US"/>
              <a:pPr/>
              <a:t>33</a:t>
            </a:fld>
            <a:endParaRPr lang="en-US"/>
          </a:p>
        </p:txBody>
      </p:sp>
      <p:sp>
        <p:nvSpPr>
          <p:cNvPr id="109569"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724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r">
              <a:lnSpc>
                <a:spcPct val="93000"/>
              </a:lnSpc>
            </a:pPr>
            <a:fld id="{DFDD1731-0BF6-E94A-96A9-6433DC10F234}" type="slidenum">
              <a:rPr lang="en-US" sz="1200">
                <a:latin typeface="Times New Roman" charset="0"/>
              </a:rPr>
              <a:pPr algn="r">
                <a:lnSpc>
                  <a:spcPct val="93000"/>
                </a:lnSpc>
              </a:pPr>
              <a:t>33</a:t>
            </a:fld>
            <a:endParaRPr lang="en-US" sz="1200">
              <a:latin typeface="Times New Roman" charset="0"/>
            </a:endParaRPr>
          </a:p>
        </p:txBody>
      </p:sp>
      <p:sp>
        <p:nvSpPr>
          <p:cNvPr id="109570"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9571" name="Text Box 3"/>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7E1BD0D4-3EBA-D241-A0A7-AA63287300C4}" type="slidenum">
              <a:rPr lang="en-US"/>
              <a:pPr/>
              <a:t>34</a:t>
            </a:fld>
            <a:endParaRPr lang="en-US"/>
          </a:p>
        </p:txBody>
      </p:sp>
      <p:sp>
        <p:nvSpPr>
          <p:cNvPr id="11059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0594" name="Text Box 2"/>
          <p:cNvSpPr txBox="1">
            <a:spLocks noGrp="1" noChangeArrowheads="1"/>
          </p:cNvSpPr>
          <p:nvPr>
            <p:ph type="body"/>
          </p:nvPr>
        </p:nvSpPr>
        <p:spPr bwMode="auto">
          <a:xfrm>
            <a:off x="685800" y="4343400"/>
            <a:ext cx="5484813"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232216A0-AE12-3143-9D68-DA54D14BD0C5}" type="slidenum">
              <a:rPr lang="en-US"/>
              <a:pPr/>
              <a:t>4</a:t>
            </a:fld>
            <a:endParaRPr lang="en-US"/>
          </a:p>
        </p:txBody>
      </p:sp>
      <p:sp>
        <p:nvSpPr>
          <p:cNvPr id="8499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4994" name="Text Box 2"/>
          <p:cNvSpPr txBox="1">
            <a:spLocks noGrp="1" noChangeArrowheads="1"/>
          </p:cNvSpPr>
          <p:nvPr>
            <p:ph type="body"/>
          </p:nvPr>
        </p:nvSpPr>
        <p:spPr bwMode="auto">
          <a:xfrm>
            <a:off x="685800" y="4343400"/>
            <a:ext cx="5484813"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US" dirty="0" smtClean="0"/>
              <a:t>Advanced Research Projects Agency Network (ARPANET) </a:t>
            </a:r>
          </a:p>
          <a:p>
            <a:pPr marL="171450" indent="-171450">
              <a:buFontTx/>
              <a:buChar char="-"/>
            </a:pPr>
            <a:r>
              <a:rPr lang="en-US" dirty="0" smtClean="0"/>
              <a:t>world's first operational packet switching network / </a:t>
            </a:r>
            <a:r>
              <a:rPr lang="en-US" dirty="0" err="1" smtClean="0"/>
              <a:t>prepinanie</a:t>
            </a:r>
            <a:r>
              <a:rPr lang="en-US" dirty="0" smtClean="0"/>
              <a:t> </a:t>
            </a:r>
            <a:r>
              <a:rPr lang="en-US" dirty="0" err="1" smtClean="0"/>
              <a:t>paketov</a:t>
            </a:r>
            <a:r>
              <a:rPr lang="en-US" dirty="0" smtClean="0"/>
              <a:t>, -</a:t>
            </a:r>
            <a:r>
              <a:rPr lang="en-US" baseline="0" dirty="0" smtClean="0"/>
              <a:t> digital networking communications method that groups all transmitted </a:t>
            </a:r>
            <a:r>
              <a:rPr lang="en-US" baseline="0" dirty="0" err="1" smtClean="0"/>
              <a:t>dat</a:t>
            </a:r>
            <a:endParaRPr lang="en-US" dirty="0" smtClean="0"/>
          </a:p>
          <a:p>
            <a:pPr marL="171450" indent="-171450">
              <a:buFontTx/>
              <a:buChar char="-"/>
            </a:pPr>
            <a:r>
              <a:rPr lang="en-US" dirty="0" smtClean="0"/>
              <a:t>the first network to implement TCP/IP, and the progenitor of what was to become the global Internet.</a:t>
            </a:r>
          </a:p>
          <a:p>
            <a:pPr marL="171450" indent="-171450">
              <a:buFontTx/>
              <a:buChar char="-"/>
            </a:pPr>
            <a:endParaRPr lang="en-US" dirty="0" smtClean="0"/>
          </a:p>
          <a:p>
            <a:pPr marL="171450" indent="-171450">
              <a:buFontTx/>
              <a:buChar char="-"/>
            </a:pPr>
            <a:endParaRPr lang="en-US" dirty="0" smtClean="0"/>
          </a:p>
          <a:p>
            <a:endParaRPr lang="en-US" dirty="0" smtClean="0"/>
          </a:p>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170989F0-990F-5040-A389-73C08EAAEC94}" type="slidenum">
              <a:rPr lang="en-US"/>
              <a:pPr/>
              <a:t>35</a:t>
            </a:fld>
            <a:endParaRPr lang="en-US"/>
          </a:p>
        </p:txBody>
      </p:sp>
      <p:sp>
        <p:nvSpPr>
          <p:cNvPr id="11161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1618" name="Text Box 2"/>
          <p:cNvSpPr txBox="1">
            <a:spLocks noGrp="1" noChangeArrowheads="1"/>
          </p:cNvSpPr>
          <p:nvPr>
            <p:ph type="body"/>
          </p:nvPr>
        </p:nvSpPr>
        <p:spPr bwMode="auto">
          <a:xfrm>
            <a:off x="685800" y="4343400"/>
            <a:ext cx="5484813"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B42EE7D3-A31B-DC4A-9B23-D5146C8918D1}" type="slidenum">
              <a:rPr lang="en-US"/>
              <a:pPr/>
              <a:t>36</a:t>
            </a:fld>
            <a:endParaRPr lang="en-US"/>
          </a:p>
        </p:txBody>
      </p:sp>
      <p:sp>
        <p:nvSpPr>
          <p:cNvPr id="11264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2642" name="Text Box 2"/>
          <p:cNvSpPr txBox="1">
            <a:spLocks noGrp="1" noChangeArrowheads="1"/>
          </p:cNvSpPr>
          <p:nvPr>
            <p:ph type="body"/>
          </p:nvPr>
        </p:nvSpPr>
        <p:spPr bwMode="auto">
          <a:xfrm>
            <a:off x="685800" y="4343400"/>
            <a:ext cx="5484813"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9EF18242-990D-F34F-BC12-BC433E47EBBE}" type="slidenum">
              <a:rPr lang="en-US"/>
              <a:pPr/>
              <a:t>37</a:t>
            </a:fld>
            <a:endParaRPr lang="en-US"/>
          </a:p>
        </p:txBody>
      </p:sp>
      <p:sp>
        <p:nvSpPr>
          <p:cNvPr id="11366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3666" name="Text Box 2"/>
          <p:cNvSpPr txBox="1">
            <a:spLocks noGrp="1" noChangeArrowheads="1"/>
          </p:cNvSpPr>
          <p:nvPr>
            <p:ph type="body"/>
          </p:nvPr>
        </p:nvSpPr>
        <p:spPr bwMode="auto">
          <a:xfrm>
            <a:off x="685800" y="4343400"/>
            <a:ext cx="5484813"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911498CE-7AF3-3D41-93A0-07C535322A0D}" type="slidenum">
              <a:rPr lang="en-US"/>
              <a:pPr/>
              <a:t>38</a:t>
            </a:fld>
            <a:endParaRPr lang="en-US"/>
          </a:p>
        </p:txBody>
      </p:sp>
      <p:sp>
        <p:nvSpPr>
          <p:cNvPr id="11468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4690" name="Text Box 2"/>
          <p:cNvSpPr txBox="1">
            <a:spLocks noGrp="1" noChangeArrowheads="1"/>
          </p:cNvSpPr>
          <p:nvPr>
            <p:ph type="body"/>
          </p:nvPr>
        </p:nvSpPr>
        <p:spPr bwMode="auto">
          <a:xfrm>
            <a:off x="685800" y="4343400"/>
            <a:ext cx="5484813"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DD3722B0-414E-EF49-96D4-F0E49DB7C089}" type="slidenum">
              <a:rPr lang="en-US"/>
              <a:pPr/>
              <a:t>39</a:t>
            </a:fld>
            <a:endParaRPr lang="en-US"/>
          </a:p>
        </p:txBody>
      </p:sp>
      <p:sp>
        <p:nvSpPr>
          <p:cNvPr id="11571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5714" name="Text Box 2"/>
          <p:cNvSpPr txBox="1">
            <a:spLocks noGrp="1" noChangeArrowheads="1"/>
          </p:cNvSpPr>
          <p:nvPr>
            <p:ph type="body"/>
          </p:nvPr>
        </p:nvSpPr>
        <p:spPr bwMode="auto">
          <a:xfrm>
            <a:off x="685800" y="4343400"/>
            <a:ext cx="5484813"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B3A7695A-05EF-A546-935C-92F4C0AE794B}" type="slidenum">
              <a:rPr lang="en-US"/>
              <a:pPr/>
              <a:t>40</a:t>
            </a:fld>
            <a:endParaRPr lang="en-US"/>
          </a:p>
        </p:txBody>
      </p:sp>
      <p:sp>
        <p:nvSpPr>
          <p:cNvPr id="11673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6738" name="Text Box 2"/>
          <p:cNvSpPr txBox="1">
            <a:spLocks noGrp="1" noChangeArrowheads="1"/>
          </p:cNvSpPr>
          <p:nvPr>
            <p:ph type="body"/>
          </p:nvPr>
        </p:nvSpPr>
        <p:spPr bwMode="auto">
          <a:xfrm>
            <a:off x="685800" y="4343400"/>
            <a:ext cx="5484813"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2AD4FB6D-037F-9E40-9B23-11DF02A6D53A}" type="slidenum">
              <a:rPr lang="en-US"/>
              <a:pPr/>
              <a:t>41</a:t>
            </a:fld>
            <a:endParaRPr lang="en-US"/>
          </a:p>
        </p:txBody>
      </p:sp>
      <p:sp>
        <p:nvSpPr>
          <p:cNvPr id="11776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7762" name="Text Box 2"/>
          <p:cNvSpPr txBox="1">
            <a:spLocks noGrp="1" noChangeArrowheads="1"/>
          </p:cNvSpPr>
          <p:nvPr>
            <p:ph type="body"/>
          </p:nvPr>
        </p:nvSpPr>
        <p:spPr bwMode="auto">
          <a:xfrm>
            <a:off x="685800" y="4343400"/>
            <a:ext cx="5484813"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F51DC6AD-A4F6-6645-A90E-0E509A804A5D}" type="slidenum">
              <a:rPr lang="en-US"/>
              <a:pPr/>
              <a:t>42</a:t>
            </a:fld>
            <a:endParaRPr lang="en-US"/>
          </a:p>
        </p:txBody>
      </p:sp>
      <p:sp>
        <p:nvSpPr>
          <p:cNvPr id="11878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8786" name="Text Box 2"/>
          <p:cNvSpPr txBox="1">
            <a:spLocks noGrp="1" noChangeArrowheads="1"/>
          </p:cNvSpPr>
          <p:nvPr>
            <p:ph type="body"/>
          </p:nvPr>
        </p:nvSpPr>
        <p:spPr bwMode="auto">
          <a:xfrm>
            <a:off x="685800" y="4343400"/>
            <a:ext cx="5484813"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9E8F5401-B863-9947-8E3D-FB451A3095FA}" type="slidenum">
              <a:rPr lang="en-US"/>
              <a:pPr/>
              <a:t>43</a:t>
            </a:fld>
            <a:endParaRPr lang="en-US"/>
          </a:p>
        </p:txBody>
      </p:sp>
      <p:sp>
        <p:nvSpPr>
          <p:cNvPr id="11980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9810" name="Text Box 2"/>
          <p:cNvSpPr txBox="1">
            <a:spLocks noGrp="1" noChangeArrowheads="1"/>
          </p:cNvSpPr>
          <p:nvPr>
            <p:ph type="body"/>
          </p:nvPr>
        </p:nvSpPr>
        <p:spPr bwMode="auto">
          <a:xfrm>
            <a:off x="685800" y="4343400"/>
            <a:ext cx="5484813"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00AE3471-12A4-694A-900C-FF42C1CC21F1}" type="slidenum">
              <a:rPr lang="en-US"/>
              <a:pPr/>
              <a:t>44</a:t>
            </a:fld>
            <a:endParaRPr lang="en-US"/>
          </a:p>
        </p:txBody>
      </p:sp>
      <p:sp>
        <p:nvSpPr>
          <p:cNvPr id="12083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0834" name="Text Box 2"/>
          <p:cNvSpPr txBox="1">
            <a:spLocks noGrp="1" noChangeArrowheads="1"/>
          </p:cNvSpPr>
          <p:nvPr>
            <p:ph type="body"/>
          </p:nvPr>
        </p:nvSpPr>
        <p:spPr bwMode="auto">
          <a:xfrm>
            <a:off x="685800" y="4343400"/>
            <a:ext cx="5484813"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8407984A-6CC1-9E4D-955B-84EEF185D2E9}" type="slidenum">
              <a:rPr lang="en-US"/>
              <a:pPr/>
              <a:t>5</a:t>
            </a:fld>
            <a:endParaRPr lang="en-US"/>
          </a:p>
        </p:txBody>
      </p:sp>
      <p:sp>
        <p:nvSpPr>
          <p:cNvPr id="8601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6018" name="Text Box 2"/>
          <p:cNvSpPr txBox="1">
            <a:spLocks noGrp="1" noChangeArrowheads="1"/>
          </p:cNvSpPr>
          <p:nvPr>
            <p:ph type="body"/>
          </p:nvPr>
        </p:nvSpPr>
        <p:spPr bwMode="auto">
          <a:xfrm>
            <a:off x="685800" y="4343400"/>
            <a:ext cx="5484813"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53A484-2939-C440-90E4-C91C414721F7}" type="slidenum">
              <a:rPr lang="en-US"/>
              <a:pPr/>
              <a:t>45</a:t>
            </a:fld>
            <a:endParaRPr lang="en-US"/>
          </a:p>
        </p:txBody>
      </p:sp>
      <p:sp>
        <p:nvSpPr>
          <p:cNvPr id="12185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724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r">
              <a:lnSpc>
                <a:spcPct val="93000"/>
              </a:lnSpc>
            </a:pPr>
            <a:fld id="{54136706-5ABF-BB45-830B-A6D4095FBD94}" type="slidenum">
              <a:rPr lang="en-US" sz="1200">
                <a:latin typeface="Times New Roman" charset="0"/>
              </a:rPr>
              <a:pPr algn="r">
                <a:lnSpc>
                  <a:spcPct val="93000"/>
                </a:lnSpc>
              </a:pPr>
              <a:t>45</a:t>
            </a:fld>
            <a:endParaRPr lang="en-US" sz="1200">
              <a:latin typeface="Times New Roman" charset="0"/>
            </a:endParaRPr>
          </a:p>
        </p:txBody>
      </p:sp>
      <p:sp>
        <p:nvSpPr>
          <p:cNvPr id="121858"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1859" name="Text Box 3"/>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730AB4C0-3B25-4A49-93B1-DD0F11F5FDC0}" type="slidenum">
              <a:rPr lang="en-US"/>
              <a:pPr/>
              <a:t>46</a:t>
            </a:fld>
            <a:endParaRPr lang="en-US"/>
          </a:p>
        </p:txBody>
      </p:sp>
      <p:sp>
        <p:nvSpPr>
          <p:cNvPr id="12288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2882" name="Text Box 2"/>
          <p:cNvSpPr txBox="1">
            <a:spLocks noGrp="1" noChangeArrowheads="1"/>
          </p:cNvSpPr>
          <p:nvPr>
            <p:ph type="body"/>
          </p:nvPr>
        </p:nvSpPr>
        <p:spPr bwMode="auto">
          <a:xfrm>
            <a:off x="685800" y="4343400"/>
            <a:ext cx="5484813"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DE76461C-7575-3E4C-892F-FE424F431EFC}" type="slidenum">
              <a:rPr lang="en-US"/>
              <a:pPr/>
              <a:t>47</a:t>
            </a:fld>
            <a:endParaRPr lang="en-US"/>
          </a:p>
        </p:txBody>
      </p:sp>
      <p:sp>
        <p:nvSpPr>
          <p:cNvPr id="123905"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724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r">
              <a:lnSpc>
                <a:spcPct val="93000"/>
              </a:lnSpc>
            </a:pPr>
            <a:fld id="{A5819D88-54D6-1D43-9D11-8A15CC818327}" type="slidenum">
              <a:rPr lang="en-US" sz="1200">
                <a:latin typeface="Times New Roman" charset="0"/>
              </a:rPr>
              <a:pPr algn="r">
                <a:lnSpc>
                  <a:spcPct val="93000"/>
                </a:lnSpc>
              </a:pPr>
              <a:t>47</a:t>
            </a:fld>
            <a:endParaRPr lang="en-US" sz="1200">
              <a:latin typeface="Times New Roman" charset="0"/>
            </a:endParaRPr>
          </a:p>
        </p:txBody>
      </p:sp>
      <p:sp>
        <p:nvSpPr>
          <p:cNvPr id="123906" name="Text Box 2"/>
          <p:cNvSpPr txBox="1">
            <a:spLocks noChangeArrowheads="1"/>
          </p:cNvSpPr>
          <p:nvPr/>
        </p:nvSpPr>
        <p:spPr bwMode="auto">
          <a:xfrm>
            <a:off x="1143000" y="687388"/>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3907" name="Text Box 3"/>
          <p:cNvSpPr txBox="1">
            <a:spLocks noGrp="1" noChangeArrowheads="1"/>
          </p:cNvSpPr>
          <p:nvPr>
            <p:ph type="body"/>
          </p:nvPr>
        </p:nvSpPr>
        <p:spPr bwMode="auto">
          <a:xfrm>
            <a:off x="685800" y="4343400"/>
            <a:ext cx="5484813"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3041C64E-3D96-924E-8F92-5CC796402141}" type="slidenum">
              <a:rPr lang="en-US"/>
              <a:pPr/>
              <a:t>48</a:t>
            </a:fld>
            <a:endParaRPr lang="en-US"/>
          </a:p>
        </p:txBody>
      </p:sp>
      <p:sp>
        <p:nvSpPr>
          <p:cNvPr id="12492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4930" name="Text Box 2"/>
          <p:cNvSpPr txBox="1">
            <a:spLocks noGrp="1" noChangeArrowheads="1"/>
          </p:cNvSpPr>
          <p:nvPr>
            <p:ph type="body"/>
          </p:nvPr>
        </p:nvSpPr>
        <p:spPr bwMode="auto">
          <a:xfrm>
            <a:off x="685800" y="4343400"/>
            <a:ext cx="5484813"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7594C0F0-CD28-7D42-AD22-7EEDDFBF128F}" type="slidenum">
              <a:rPr lang="en-US"/>
              <a:pPr/>
              <a:t>49</a:t>
            </a:fld>
            <a:endParaRPr lang="en-US"/>
          </a:p>
        </p:txBody>
      </p:sp>
      <p:sp>
        <p:nvSpPr>
          <p:cNvPr id="12595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5954" name="Text Box 2"/>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3CF8F300-21B5-0549-BFB6-1B358D6A1D79}" type="slidenum">
              <a:rPr lang="en-US"/>
              <a:pPr/>
              <a:t>50</a:t>
            </a:fld>
            <a:endParaRPr lang="en-US"/>
          </a:p>
        </p:txBody>
      </p:sp>
      <p:sp>
        <p:nvSpPr>
          <p:cNvPr id="12697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6978" name="Text Box 2"/>
          <p:cNvSpPr txBox="1">
            <a:spLocks noGrp="1" noChangeArrowheads="1"/>
          </p:cNvSpPr>
          <p:nvPr>
            <p:ph type="body"/>
          </p:nvPr>
        </p:nvSpPr>
        <p:spPr bwMode="auto">
          <a:xfrm>
            <a:off x="685800" y="4343400"/>
            <a:ext cx="5484813"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charset="0"/>
              <a:buNone/>
              <a:tabLst/>
              <a:defRPr/>
            </a:pPr>
            <a:r>
              <a:rPr lang="en-US" dirty="0" smtClean="0"/>
              <a:t>170 computing centers in 36 countries, as of 2012</a:t>
            </a: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charset="0"/>
              <a:buNone/>
              <a:tabLst/>
              <a:defRPr/>
            </a:pPr>
            <a:endParaRPr lang="en-US" dirty="0" smtClean="0"/>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charset="0"/>
              <a:buNone/>
              <a:tabLst/>
              <a:defRPr/>
            </a:pP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F888B697-D773-4B41-ADE8-62FB48086A96}" type="slidenum">
              <a:rPr lang="en-US"/>
              <a:pPr/>
              <a:t>51</a:t>
            </a:fld>
            <a:endParaRPr lang="en-US"/>
          </a:p>
        </p:txBody>
      </p:sp>
      <p:sp>
        <p:nvSpPr>
          <p:cNvPr id="12800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8002" name="Text Box 2"/>
          <p:cNvSpPr txBox="1">
            <a:spLocks noGrp="1" noChangeArrowheads="1"/>
          </p:cNvSpPr>
          <p:nvPr>
            <p:ph type="body"/>
          </p:nvPr>
        </p:nvSpPr>
        <p:spPr bwMode="auto">
          <a:xfrm>
            <a:off x="685800" y="4343400"/>
            <a:ext cx="5484813"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AADCE2D6-0BDD-EA44-8035-1A3B5E915D94}" type="slidenum">
              <a:rPr lang="en-US"/>
              <a:pPr/>
              <a:t>52</a:t>
            </a:fld>
            <a:endParaRPr lang="en-US"/>
          </a:p>
        </p:txBody>
      </p:sp>
      <p:sp>
        <p:nvSpPr>
          <p:cNvPr id="12902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9026" name="Text Box 2"/>
          <p:cNvSpPr txBox="1">
            <a:spLocks noGrp="1" noChangeArrowheads="1"/>
          </p:cNvSpPr>
          <p:nvPr>
            <p:ph type="body"/>
          </p:nvPr>
        </p:nvSpPr>
        <p:spPr bwMode="auto">
          <a:xfrm>
            <a:off x="685800" y="4343400"/>
            <a:ext cx="5484813"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EB03E21F-28F5-CF43-B685-C8CF5DE6139F}" type="slidenum">
              <a:rPr lang="en-US"/>
              <a:pPr/>
              <a:t>53</a:t>
            </a:fld>
            <a:endParaRPr lang="en-US"/>
          </a:p>
        </p:txBody>
      </p:sp>
      <p:sp>
        <p:nvSpPr>
          <p:cNvPr id="13004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0050" name="Text Box 2"/>
          <p:cNvSpPr txBox="1">
            <a:spLocks noGrp="1" noChangeArrowheads="1"/>
          </p:cNvSpPr>
          <p:nvPr>
            <p:ph type="body"/>
          </p:nvPr>
        </p:nvSpPr>
        <p:spPr bwMode="auto">
          <a:xfrm>
            <a:off x="685800" y="4343400"/>
            <a:ext cx="5484813"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A4AB3533-6F81-5C42-A551-E895551DD080}" type="slidenum">
              <a:rPr lang="en-US"/>
              <a:pPr/>
              <a:t>54</a:t>
            </a:fld>
            <a:endParaRPr lang="en-US"/>
          </a:p>
        </p:txBody>
      </p:sp>
      <p:sp>
        <p:nvSpPr>
          <p:cNvPr id="13107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1074" name="Text Box 2"/>
          <p:cNvSpPr txBox="1">
            <a:spLocks noGrp="1" noChangeArrowheads="1"/>
          </p:cNvSpPr>
          <p:nvPr>
            <p:ph type="body"/>
          </p:nvPr>
        </p:nvSpPr>
        <p:spPr bwMode="auto">
          <a:xfrm>
            <a:off x="685800" y="4343400"/>
            <a:ext cx="5484813"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774FCA22-6824-524B-B075-A8BF15DAC43D}" type="slidenum">
              <a:rPr lang="en-US"/>
              <a:pPr/>
              <a:t>6</a:t>
            </a:fld>
            <a:endParaRPr lang="en-US"/>
          </a:p>
        </p:txBody>
      </p:sp>
      <p:sp>
        <p:nvSpPr>
          <p:cNvPr id="8704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042" name="Text Box 2"/>
          <p:cNvSpPr txBox="1">
            <a:spLocks noGrp="1" noChangeArrowheads="1"/>
          </p:cNvSpPr>
          <p:nvPr>
            <p:ph type="body"/>
          </p:nvPr>
        </p:nvSpPr>
        <p:spPr bwMode="auto">
          <a:xfrm>
            <a:off x="685800" y="4343400"/>
            <a:ext cx="5484813"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US" dirty="0" smtClean="0"/>
              <a:t>From 1973 to 1974, Cerf's networking research group at Stanford worked out details of the idea, resulting in the first TCP specification</a:t>
            </a:r>
          </a:p>
          <a:p>
            <a:endParaRPr lang="en-US" dirty="0" smtClean="0"/>
          </a:p>
          <a:p>
            <a:r>
              <a:rPr lang="en-US" dirty="0" smtClean="0"/>
              <a:t>Between 1984 and 1988 CERN began installation and operation of TCP/IP to interconnect its major internal computer systems, workstations, PCs and an accelerator control system</a:t>
            </a:r>
          </a:p>
          <a:p>
            <a:endParaRPr lang="en-US" dirty="0" smtClean="0"/>
          </a:p>
          <a:p>
            <a:r>
              <a:rPr lang="en-US" dirty="0" smtClean="0"/>
              <a:t>RIRs APNIC on 15 April 2011 and RIPE NCC on 14 September 2012</a:t>
            </a:r>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CF967C46-BB16-044F-B303-5BA23C7E553A}" type="slidenum">
              <a:rPr lang="en-US"/>
              <a:pPr/>
              <a:t>55</a:t>
            </a:fld>
            <a:endParaRPr lang="en-US"/>
          </a:p>
        </p:txBody>
      </p:sp>
      <p:sp>
        <p:nvSpPr>
          <p:cNvPr id="13209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2098" name="Text Box 2"/>
          <p:cNvSpPr txBox="1">
            <a:spLocks noGrp="1" noChangeArrowheads="1"/>
          </p:cNvSpPr>
          <p:nvPr>
            <p:ph type="body"/>
          </p:nvPr>
        </p:nvSpPr>
        <p:spPr bwMode="auto">
          <a:xfrm>
            <a:off x="685800" y="4343400"/>
            <a:ext cx="5484813"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0155EA72-BBFD-CC41-A452-D2A807604AEE}" type="slidenum">
              <a:rPr lang="en-US"/>
              <a:pPr/>
              <a:t>56</a:t>
            </a:fld>
            <a:endParaRPr lang="en-US"/>
          </a:p>
        </p:txBody>
      </p:sp>
      <p:sp>
        <p:nvSpPr>
          <p:cNvPr id="13312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3122" name="Text Box 2"/>
          <p:cNvSpPr txBox="1">
            <a:spLocks noGrp="1" noChangeArrowheads="1"/>
          </p:cNvSpPr>
          <p:nvPr>
            <p:ph type="body"/>
          </p:nvPr>
        </p:nvSpPr>
        <p:spPr bwMode="auto">
          <a:xfrm>
            <a:off x="685800" y="4343400"/>
            <a:ext cx="5484813"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EDBFD461-FE8B-F144-A176-826647DF5667}" type="slidenum">
              <a:rPr lang="en-US"/>
              <a:pPr/>
              <a:t>57</a:t>
            </a:fld>
            <a:endParaRPr lang="en-US"/>
          </a:p>
        </p:txBody>
      </p:sp>
      <p:sp>
        <p:nvSpPr>
          <p:cNvPr id="13414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4146" name="Text Box 2"/>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Zapadoceska</a:t>
            </a:r>
            <a:r>
              <a:rPr lang="en-US" baseline="0" dirty="0" smtClean="0"/>
              <a:t> </a:t>
            </a:r>
            <a:r>
              <a:rPr lang="en-US" baseline="0" dirty="0" err="1" smtClean="0"/>
              <a:t>univerzita</a:t>
            </a:r>
            <a:r>
              <a:rPr lang="en-US" baseline="0" dirty="0" smtClean="0"/>
              <a:t> v </a:t>
            </a:r>
            <a:r>
              <a:rPr lang="en-US" baseline="0" dirty="0" err="1" smtClean="0"/>
              <a:t>Plzni</a:t>
            </a:r>
            <a:endParaRPr lang="en-US" dirty="0"/>
          </a:p>
        </p:txBody>
      </p:sp>
      <p:sp>
        <p:nvSpPr>
          <p:cNvPr id="4" name="Slide Number Placeholder 3"/>
          <p:cNvSpPr>
            <a:spLocks noGrp="1"/>
          </p:cNvSpPr>
          <p:nvPr>
            <p:ph type="sldNum" idx="10"/>
          </p:nvPr>
        </p:nvSpPr>
        <p:spPr/>
        <p:txBody>
          <a:bodyPr/>
          <a:lstStyle/>
          <a:p>
            <a:fld id="{A2645476-971D-7F49-B7CA-D7314008A633}" type="slidenum">
              <a:rPr lang="en-US" smtClean="0"/>
              <a:pPr/>
              <a:t>58</a:t>
            </a:fld>
            <a:endParaRPr lang="en-US"/>
          </a:p>
        </p:txBody>
      </p:sp>
    </p:spTree>
    <p:extLst>
      <p:ext uri="{BB962C8B-B14F-4D97-AF65-F5344CB8AC3E}">
        <p14:creationId xmlns:p14="http://schemas.microsoft.com/office/powerpoint/2010/main" val="33377664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FFC67739-BEC9-7947-983C-CEEBCB06A3F0}" type="slidenum">
              <a:rPr lang="en-US"/>
              <a:pPr/>
              <a:t>60</a:t>
            </a:fld>
            <a:endParaRPr lang="en-US"/>
          </a:p>
        </p:txBody>
      </p:sp>
      <p:sp>
        <p:nvSpPr>
          <p:cNvPr id="13619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6194" name="Text Box 2"/>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6195"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724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r">
              <a:lnSpc>
                <a:spcPct val="93000"/>
              </a:lnSpc>
            </a:pPr>
            <a:fld id="{35299963-3BBD-0F45-A11F-FE1B4C992A4E}" type="slidenum">
              <a:rPr lang="en-US" sz="1200">
                <a:latin typeface="Times New Roman" charset="0"/>
              </a:rPr>
              <a:pPr algn="r">
                <a:lnSpc>
                  <a:spcPct val="93000"/>
                </a:lnSpc>
              </a:pPr>
              <a:t>60</a:t>
            </a:fld>
            <a:endParaRPr lang="en-US" sz="1200">
              <a:latin typeface="Times New Roman"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AD953E87-FAC2-E84D-BBDC-BBD1AF132588}" type="slidenum">
              <a:rPr lang="en-US"/>
              <a:pPr/>
              <a:t>61</a:t>
            </a:fld>
            <a:endParaRPr lang="en-US"/>
          </a:p>
        </p:txBody>
      </p:sp>
      <p:sp>
        <p:nvSpPr>
          <p:cNvPr id="13721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7218" name="Text Box 2"/>
          <p:cNvSpPr txBox="1">
            <a:spLocks noGrp="1" noChangeArrowheads="1"/>
          </p:cNvSpPr>
          <p:nvPr>
            <p:ph type="body"/>
          </p:nvPr>
        </p:nvSpPr>
        <p:spPr bwMode="auto">
          <a:xfrm>
            <a:off x="685800" y="4343400"/>
            <a:ext cx="5484813"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FDAC7029-7DEB-7341-A94D-2E790B8AA6FF}" type="slidenum">
              <a:rPr lang="en-US"/>
              <a:pPr/>
              <a:t>62</a:t>
            </a:fld>
            <a:endParaRPr lang="en-US"/>
          </a:p>
        </p:txBody>
      </p:sp>
      <p:sp>
        <p:nvSpPr>
          <p:cNvPr id="13824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8242" name="Text Box 2"/>
          <p:cNvSpPr txBox="1">
            <a:spLocks noGrp="1" noChangeArrowheads="1"/>
          </p:cNvSpPr>
          <p:nvPr>
            <p:ph type="body"/>
          </p:nvPr>
        </p:nvSpPr>
        <p:spPr bwMode="auto">
          <a:xfrm>
            <a:off x="685800" y="4343400"/>
            <a:ext cx="5484813"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7A751107-7073-9942-AF65-36B523236F78}" type="slidenum">
              <a:rPr lang="en-US"/>
              <a:pPr/>
              <a:t>63</a:t>
            </a:fld>
            <a:endParaRPr lang="en-US"/>
          </a:p>
        </p:txBody>
      </p:sp>
      <p:sp>
        <p:nvSpPr>
          <p:cNvPr id="13926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9266" name="Text Box 2"/>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93C4C9BB-5B09-484A-B321-5807AE3055E8}" type="slidenum">
              <a:rPr lang="en-US"/>
              <a:pPr/>
              <a:t>64</a:t>
            </a:fld>
            <a:endParaRPr lang="en-US"/>
          </a:p>
        </p:txBody>
      </p:sp>
      <p:sp>
        <p:nvSpPr>
          <p:cNvPr id="14028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0290" name="Text Box 2"/>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D1467103-810D-B04E-A230-C02539D47FFD}" type="slidenum">
              <a:rPr lang="en-US"/>
              <a:pPr/>
              <a:t>65</a:t>
            </a:fld>
            <a:endParaRPr lang="en-US"/>
          </a:p>
        </p:txBody>
      </p:sp>
      <p:sp>
        <p:nvSpPr>
          <p:cNvPr id="14131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1314" name="Text Box 2"/>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C27C1784-646E-D742-AF9F-D4D8BA3FDCDA}" type="slidenum">
              <a:rPr lang="en-US"/>
              <a:pPr/>
              <a:t>7</a:t>
            </a:fld>
            <a:endParaRPr lang="en-US"/>
          </a:p>
        </p:txBody>
      </p:sp>
      <p:sp>
        <p:nvSpPr>
          <p:cNvPr id="8806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8066" name="Text Box 2"/>
          <p:cNvSpPr txBox="1">
            <a:spLocks noGrp="1" noChangeArrowheads="1"/>
          </p:cNvSpPr>
          <p:nvPr>
            <p:ph type="body"/>
          </p:nvPr>
        </p:nvSpPr>
        <p:spPr bwMode="auto">
          <a:xfrm>
            <a:off x="685800" y="4343400"/>
            <a:ext cx="5484813"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hu-HU" dirty="0" smtClean="0"/>
              <a:t>1 megabit = 10^6 bits = 1000000bits = 125 kB</a:t>
            </a:r>
          </a:p>
          <a:p>
            <a:r>
              <a:rPr lang="hu-HU" dirty="0" smtClean="0"/>
              <a:t>10 Mbit = 1.25</a:t>
            </a:r>
            <a:r>
              <a:rPr lang="hu-HU" baseline="0" dirty="0" smtClean="0"/>
              <a:t> MB/s</a:t>
            </a:r>
          </a:p>
          <a:p>
            <a:r>
              <a:rPr lang="hu-HU" baseline="0" dirty="0" smtClean="0"/>
              <a:t>100 Mbit = 12.5 MB/s</a:t>
            </a:r>
          </a:p>
          <a:p>
            <a:r>
              <a:rPr lang="hu-HU" baseline="0" dirty="0" smtClean="0"/>
              <a:t>1 Gbit = 125 MB/s t.j. 750 MB za 6 sekund</a:t>
            </a:r>
          </a:p>
          <a:p>
            <a:endParaRPr lang="hu-HU" baseline="0" dirty="0" smtClean="0"/>
          </a:p>
          <a:p>
            <a:endParaRPr lang="hu-HU" baseline="0" dirty="0" smtClean="0"/>
          </a:p>
          <a:p>
            <a:endParaRPr lang="hu-HU" dirty="0" smtClean="0"/>
          </a:p>
          <a:p>
            <a:endParaRPr lang="hu-HU" dirty="0" smtClean="0"/>
          </a:p>
          <a:p>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9AEF8EC9-AB94-1943-BF5E-CAEC92580958}" type="slidenum">
              <a:rPr lang="en-US"/>
              <a:pPr/>
              <a:t>66</a:t>
            </a:fld>
            <a:endParaRPr lang="en-US"/>
          </a:p>
        </p:txBody>
      </p:sp>
      <p:sp>
        <p:nvSpPr>
          <p:cNvPr id="14233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2338" name="Text Box 2"/>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7FDC88FB-2476-C74A-8D54-DA6A8F4319AB}" type="slidenum">
              <a:rPr lang="en-US"/>
              <a:pPr/>
              <a:t>67</a:t>
            </a:fld>
            <a:endParaRPr lang="en-US"/>
          </a:p>
        </p:txBody>
      </p:sp>
      <p:sp>
        <p:nvSpPr>
          <p:cNvPr id="14336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3362" name="Text Box 2"/>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CFB917AD-10DC-B548-8C46-C6FD8A132E47}" type="slidenum">
              <a:rPr lang="en-US"/>
              <a:pPr/>
              <a:t>68</a:t>
            </a:fld>
            <a:endParaRPr lang="en-US"/>
          </a:p>
        </p:txBody>
      </p:sp>
      <p:sp>
        <p:nvSpPr>
          <p:cNvPr id="14438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4386" name="Text Box 2"/>
          <p:cNvSpPr txBox="1">
            <a:spLocks noGrp="1" noChangeArrowheads="1"/>
          </p:cNvSpPr>
          <p:nvPr>
            <p:ph type="body"/>
          </p:nvPr>
        </p:nvSpPr>
        <p:spPr bwMode="auto">
          <a:xfrm>
            <a:off x="685800" y="4343400"/>
            <a:ext cx="5484813"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655150E4-1973-B948-ACA9-9C05AAFCC5EE}" type="slidenum">
              <a:rPr lang="en-US"/>
              <a:pPr/>
              <a:t>70</a:t>
            </a:fld>
            <a:endParaRPr lang="en-US"/>
          </a:p>
        </p:txBody>
      </p:sp>
      <p:sp>
        <p:nvSpPr>
          <p:cNvPr id="147457" name="Text Box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7458" name="Text Box 2"/>
          <p:cNvSpPr txBox="1">
            <a:spLocks noGrp="1" noChangeArrowheads="1"/>
          </p:cNvSpPr>
          <p:nvPr>
            <p:ph type="body" idx="1"/>
          </p:nvPr>
        </p:nvSpPr>
        <p:spPr bwMode="auto">
          <a:xfrm>
            <a:off x="685800" y="4343400"/>
            <a:ext cx="5484813" cy="40243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51F2EB6A-2AE3-C64D-B282-E1B7E0A45517}" type="slidenum">
              <a:rPr lang="en-US"/>
              <a:pPr/>
              <a:t>71</a:t>
            </a:fld>
            <a:endParaRPr lang="en-US"/>
          </a:p>
        </p:txBody>
      </p:sp>
      <p:sp>
        <p:nvSpPr>
          <p:cNvPr id="148481" name="Text Box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8482" name="Text Box 2"/>
          <p:cNvSpPr txBox="1">
            <a:spLocks noGrp="1" noChangeArrowheads="1"/>
          </p:cNvSpPr>
          <p:nvPr>
            <p:ph type="body" idx="1"/>
          </p:nvPr>
        </p:nvSpPr>
        <p:spPr bwMode="auto">
          <a:xfrm>
            <a:off x="685800" y="4343400"/>
            <a:ext cx="5484813" cy="40243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CA210965-0579-F148-B5CE-37A13BC5C6E6}" type="slidenum">
              <a:rPr lang="en-US"/>
              <a:pPr/>
              <a:t>72</a:t>
            </a:fld>
            <a:endParaRPr lang="en-US"/>
          </a:p>
        </p:txBody>
      </p:sp>
      <p:sp>
        <p:nvSpPr>
          <p:cNvPr id="15052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0530" name="Text Box 2"/>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5353F551-2FC7-AC4D-BF4C-1BE6E4DAD9A6}" type="slidenum">
              <a:rPr lang="en-US"/>
              <a:pPr/>
              <a:t>73</a:t>
            </a:fld>
            <a:endParaRPr lang="en-US"/>
          </a:p>
        </p:txBody>
      </p:sp>
      <p:sp>
        <p:nvSpPr>
          <p:cNvPr id="14540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5410" name="Text Box 2"/>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197D6F71-7A14-1542-B2F0-83BE70E2917A}" type="slidenum">
              <a:rPr lang="en-US"/>
              <a:pPr/>
              <a:t>74</a:t>
            </a:fld>
            <a:endParaRPr lang="en-US"/>
          </a:p>
        </p:txBody>
      </p:sp>
      <p:sp>
        <p:nvSpPr>
          <p:cNvPr id="15155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724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r">
              <a:lnSpc>
                <a:spcPct val="93000"/>
              </a:lnSpc>
            </a:pPr>
            <a:fld id="{70A3224C-4271-6A40-B4F6-9644243DB8D3}" type="slidenum">
              <a:rPr lang="en-US" sz="1200">
                <a:latin typeface="Times New Roman" charset="0"/>
              </a:rPr>
              <a:pPr algn="r">
                <a:lnSpc>
                  <a:spcPct val="93000"/>
                </a:lnSpc>
              </a:pPr>
              <a:t>74</a:t>
            </a:fld>
            <a:endParaRPr lang="en-US" sz="1200">
              <a:latin typeface="Times New Roman" charset="0"/>
            </a:endParaRPr>
          </a:p>
        </p:txBody>
      </p:sp>
      <p:sp>
        <p:nvSpPr>
          <p:cNvPr id="151554"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1555" name="Text Box 3"/>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3AD982AC-A6C1-8A4A-A4D2-19B33AD84C7B}" type="slidenum">
              <a:rPr lang="en-US"/>
              <a:pPr/>
              <a:t>75</a:t>
            </a:fld>
            <a:endParaRPr lang="en-US"/>
          </a:p>
        </p:txBody>
      </p:sp>
      <p:sp>
        <p:nvSpPr>
          <p:cNvPr id="15257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724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r">
              <a:lnSpc>
                <a:spcPct val="93000"/>
              </a:lnSpc>
            </a:pPr>
            <a:fld id="{774115AF-41C5-4F4B-B15C-E04D1D39004F}" type="slidenum">
              <a:rPr lang="en-US" sz="1200">
                <a:latin typeface="Times New Roman" charset="0"/>
              </a:rPr>
              <a:pPr algn="r">
                <a:lnSpc>
                  <a:spcPct val="93000"/>
                </a:lnSpc>
              </a:pPr>
              <a:t>75</a:t>
            </a:fld>
            <a:endParaRPr lang="en-US" sz="1200">
              <a:latin typeface="Times New Roman" charset="0"/>
            </a:endParaRPr>
          </a:p>
        </p:txBody>
      </p:sp>
      <p:sp>
        <p:nvSpPr>
          <p:cNvPr id="152578"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2579" name="Text Box 3"/>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461F8514-4CF4-6B4B-9B6C-2637234B5FD0}" type="slidenum">
              <a:rPr lang="en-US"/>
              <a:pPr/>
              <a:t>76</a:t>
            </a:fld>
            <a:endParaRPr lang="en-US"/>
          </a:p>
        </p:txBody>
      </p:sp>
      <p:sp>
        <p:nvSpPr>
          <p:cNvPr id="153601"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724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r">
              <a:lnSpc>
                <a:spcPct val="93000"/>
              </a:lnSpc>
            </a:pPr>
            <a:fld id="{8DDA2DB3-FEEA-5D4F-8F8C-AEAC93C7D944}" type="slidenum">
              <a:rPr lang="en-US" sz="1200">
                <a:latin typeface="Times New Roman" charset="0"/>
              </a:rPr>
              <a:pPr algn="r">
                <a:lnSpc>
                  <a:spcPct val="93000"/>
                </a:lnSpc>
              </a:pPr>
              <a:t>76</a:t>
            </a:fld>
            <a:endParaRPr lang="en-US" sz="1200">
              <a:latin typeface="Times New Roman" charset="0"/>
            </a:endParaRPr>
          </a:p>
        </p:txBody>
      </p:sp>
      <p:sp>
        <p:nvSpPr>
          <p:cNvPr id="153602"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3603" name="Text Box 3"/>
          <p:cNvSpPr txBox="1">
            <a:spLocks noGrp="1"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tIns="5616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eaLnBrk="1" hangingPunct="1">
              <a:lnSpc>
                <a:spcPct val="93000"/>
              </a:lnSpc>
              <a:spcBef>
                <a:spcPts val="450"/>
              </a:spcBef>
            </a:pPr>
            <a:r>
              <a:rPr lang="en-US">
                <a:latin typeface="Arial" charset="0"/>
                <a:cs typeface="DejaVu Sans" charset="0"/>
              </a:rPr>
              <a:t>Note: Mention the famous remark of TBL’s boss “Interesting but vague” about the proposal! TBLs paper specifically refers to LHC in first line “Many of the discussions  of the future at CERN and the LHC era end with the question “Yes, but how will we ever keep track of such a large project” . Putting it in the public domain (under open source licence due to F Fluckiger) ensures it is widely adopted.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55EDBDA1-8EDD-864F-8A65-A9D2C86D4A26}" type="slidenum">
              <a:rPr lang="en-US"/>
              <a:pPr/>
              <a:t>9</a:t>
            </a:fld>
            <a:endParaRPr lang="en-US"/>
          </a:p>
        </p:txBody>
      </p:sp>
      <p:sp>
        <p:nvSpPr>
          <p:cNvPr id="8908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9090" name="Text Box 2"/>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facebook</a:t>
            </a:r>
            <a:r>
              <a:rPr lang="en-US" dirty="0" smtClean="0"/>
              <a:t> – 1.13 billion in 2013</a:t>
            </a:r>
          </a:p>
          <a:p>
            <a:r>
              <a:rPr lang="en-US" dirty="0" err="1" smtClean="0"/>
              <a:t>google</a:t>
            </a:r>
            <a:r>
              <a:rPr lang="en-US" dirty="0" smtClean="0"/>
              <a:t>+ - 500 million </a:t>
            </a:r>
            <a:endParaRPr lang="en-US" dirty="0"/>
          </a:p>
        </p:txBody>
      </p:sp>
      <p:sp>
        <p:nvSpPr>
          <p:cNvPr id="4" name="Slide Number Placeholder 3"/>
          <p:cNvSpPr>
            <a:spLocks noGrp="1"/>
          </p:cNvSpPr>
          <p:nvPr>
            <p:ph type="sldNum" idx="10"/>
          </p:nvPr>
        </p:nvSpPr>
        <p:spPr/>
        <p:txBody>
          <a:bodyPr/>
          <a:lstStyle/>
          <a:p>
            <a:fld id="{A2645476-971D-7F49-B7CA-D7314008A633}" type="slidenum">
              <a:rPr lang="en-US" smtClean="0"/>
              <a:pPr/>
              <a:t>10</a:t>
            </a:fld>
            <a:endParaRPr lang="en-US"/>
          </a:p>
        </p:txBody>
      </p:sp>
    </p:spTree>
    <p:extLst>
      <p:ext uri="{BB962C8B-B14F-4D97-AF65-F5344CB8AC3E}">
        <p14:creationId xmlns:p14="http://schemas.microsoft.com/office/powerpoint/2010/main" val="1852437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C3318E20-A2B7-8649-8383-C1003FBB5830}" type="slidenum">
              <a:rPr lang="en-US"/>
              <a:pPr/>
              <a:t>11</a:t>
            </a:fld>
            <a:endParaRPr lang="en-US"/>
          </a:p>
        </p:txBody>
      </p:sp>
      <p:sp>
        <p:nvSpPr>
          <p:cNvPr id="9011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0114" name="Text Box 2"/>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idx="10"/>
          </p:nvPr>
        </p:nvSpPr>
        <p:spPr/>
        <p:txBody>
          <a:bodyPr/>
          <a:lstStyle>
            <a:lvl1pPr>
              <a:defRPr/>
            </a:lvl1pPr>
          </a:lstStyle>
          <a:p>
            <a:r>
              <a:rPr lang="en-US"/>
              <a:t>The LHC Computing Grid – Marian Babik (orig. by Marian Babik (orig. by Rafal Otto, GridCafe), GridCafe), CERN  </a:t>
            </a:r>
          </a:p>
        </p:txBody>
      </p:sp>
    </p:spTree>
    <p:extLst>
      <p:ext uri="{BB962C8B-B14F-4D97-AF65-F5344CB8AC3E}">
        <p14:creationId xmlns:p14="http://schemas.microsoft.com/office/powerpoint/2010/main" val="3206100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r>
              <a:rPr lang="en-US"/>
              <a:t>The LHC Computing Grid – Marian Babik (orig. by Marian Babik (orig. by Rafal Otto, GridCafe), GridCafe), CERN  </a:t>
            </a:r>
          </a:p>
        </p:txBody>
      </p:sp>
    </p:spTree>
    <p:extLst>
      <p:ext uri="{BB962C8B-B14F-4D97-AF65-F5344CB8AC3E}">
        <p14:creationId xmlns:p14="http://schemas.microsoft.com/office/powerpoint/2010/main" val="108379022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r>
              <a:rPr lang="en-US"/>
              <a:t>The LHC Computing Grid – Marian Babik (orig. by Marian Babik (orig. by Rafal Otto, GridCafe), GridCafe),, CERN  </a:t>
            </a:r>
          </a:p>
        </p:txBody>
      </p:sp>
    </p:spTree>
    <p:extLst>
      <p:ext uri="{BB962C8B-B14F-4D97-AF65-F5344CB8AC3E}">
        <p14:creationId xmlns:p14="http://schemas.microsoft.com/office/powerpoint/2010/main" val="296221193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65113"/>
            <a:ext cx="2055812"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65113"/>
            <a:ext cx="6018213"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r>
              <a:rPr lang="en-US"/>
              <a:t>The LHC Computing Grid – Marian Babik (orig. by Marian Babik (orig. by Rafal Otto, GridCafe), GridCafe),, CERN  </a:t>
            </a:r>
          </a:p>
        </p:txBody>
      </p:sp>
    </p:spTree>
    <p:extLst>
      <p:ext uri="{BB962C8B-B14F-4D97-AF65-F5344CB8AC3E}">
        <p14:creationId xmlns:p14="http://schemas.microsoft.com/office/powerpoint/2010/main" val="141950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65113"/>
            <a:ext cx="2055812"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65113"/>
            <a:ext cx="6018213"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r>
              <a:rPr lang="en-US"/>
              <a:t>The LHC Computing Grid – Marian Babik (orig. by Marian Babik (orig. by Rafal Otto, GridCafe), GridCafe), CERN  </a:t>
            </a:r>
          </a:p>
        </p:txBody>
      </p:sp>
    </p:spTree>
    <p:extLst>
      <p:ext uri="{BB962C8B-B14F-4D97-AF65-F5344CB8AC3E}">
        <p14:creationId xmlns:p14="http://schemas.microsoft.com/office/powerpoint/2010/main" val="967173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65113"/>
            <a:ext cx="8226425" cy="57785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066800"/>
            <a:ext cx="8226425" cy="4522788"/>
          </a:xfrm>
        </p:spPr>
        <p:txBody>
          <a:bodyPr/>
          <a:lstStyle/>
          <a:p>
            <a:endParaRPr lang="en-US"/>
          </a:p>
        </p:txBody>
      </p:sp>
      <p:sp>
        <p:nvSpPr>
          <p:cNvPr id="4" name="Footer Placeholder 3"/>
          <p:cNvSpPr>
            <a:spLocks noGrp="1"/>
          </p:cNvSpPr>
          <p:nvPr>
            <p:ph type="ftr" idx="10"/>
          </p:nvPr>
        </p:nvSpPr>
        <p:spPr>
          <a:xfrm>
            <a:off x="5105400" y="6553200"/>
            <a:ext cx="3959225" cy="638175"/>
          </a:xfrm>
        </p:spPr>
        <p:txBody>
          <a:bodyPr/>
          <a:lstStyle>
            <a:lvl1pPr>
              <a:defRPr/>
            </a:lvl1pPr>
          </a:lstStyle>
          <a:p>
            <a:r>
              <a:rPr lang="en-US"/>
              <a:t>The LHC Computing Grid – Marian Babik (orig. by Marian Babik (orig. by Rafal Otto, GridCafe), GridCafe), CERN  </a:t>
            </a:r>
          </a:p>
        </p:txBody>
      </p:sp>
    </p:spTree>
    <p:extLst>
      <p:ext uri="{BB962C8B-B14F-4D97-AF65-F5344CB8AC3E}">
        <p14:creationId xmlns:p14="http://schemas.microsoft.com/office/powerpoint/2010/main" val="1751315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25518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6916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82666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668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0668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531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9811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91922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710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r>
              <a:rPr lang="en-US" dirty="0"/>
              <a:t>The LHC Computing Grid – Marian Babik (orig. </a:t>
            </a:r>
            <a:r>
              <a:rPr lang="en-US" dirty="0" smtClean="0"/>
              <a:t>by </a:t>
            </a:r>
            <a:r>
              <a:rPr lang="en-US" dirty="0" err="1"/>
              <a:t>Rafal</a:t>
            </a:r>
            <a:r>
              <a:rPr lang="en-US" dirty="0"/>
              <a:t> Otto, </a:t>
            </a:r>
            <a:r>
              <a:rPr lang="en-US" dirty="0" err="1"/>
              <a:t>GridCafe</a:t>
            </a:r>
            <a:r>
              <a:rPr lang="en-US" dirty="0" smtClean="0"/>
              <a:t>)</a:t>
            </a:r>
            <a:endParaRPr lang="en-US" dirty="0"/>
          </a:p>
        </p:txBody>
      </p:sp>
    </p:spTree>
    <p:extLst>
      <p:ext uri="{BB962C8B-B14F-4D97-AF65-F5344CB8AC3E}">
        <p14:creationId xmlns:p14="http://schemas.microsoft.com/office/powerpoint/2010/main" val="21355469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75268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54183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67318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65113"/>
            <a:ext cx="2055812"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65113"/>
            <a:ext cx="6018213"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354578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idx="10"/>
          </p:nvPr>
        </p:nvSpPr>
        <p:spPr/>
        <p:txBody>
          <a:bodyPr/>
          <a:lstStyle>
            <a:lvl1pPr>
              <a:defRPr/>
            </a:lvl1pPr>
          </a:lstStyle>
          <a:p>
            <a:r>
              <a:rPr lang="en-US"/>
              <a:t>The LHC Computing Grid Marian Babik (orig. by Marian Babik (orig. by Rafal Otto, GridCafe), GridCafe),, CERN  </a:t>
            </a:r>
          </a:p>
        </p:txBody>
      </p:sp>
    </p:spTree>
    <p:extLst>
      <p:ext uri="{BB962C8B-B14F-4D97-AF65-F5344CB8AC3E}">
        <p14:creationId xmlns:p14="http://schemas.microsoft.com/office/powerpoint/2010/main" val="16491780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r>
              <a:rPr lang="en-US"/>
              <a:t>The LHC Computing Grid Marian Babik (orig. by Marian Babik (orig. by Rafal Otto, GridCafe), GridCafe),, CERN  </a:t>
            </a:r>
          </a:p>
        </p:txBody>
      </p:sp>
    </p:spTree>
    <p:extLst>
      <p:ext uri="{BB962C8B-B14F-4D97-AF65-F5344CB8AC3E}">
        <p14:creationId xmlns:p14="http://schemas.microsoft.com/office/powerpoint/2010/main" val="36277571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idx="10"/>
          </p:nvPr>
        </p:nvSpPr>
        <p:spPr/>
        <p:txBody>
          <a:bodyPr/>
          <a:lstStyle>
            <a:lvl1pPr>
              <a:defRPr/>
            </a:lvl1pPr>
          </a:lstStyle>
          <a:p>
            <a:r>
              <a:rPr lang="en-US"/>
              <a:t>The LHC Computing Grid Marian Babik (orig. by Marian Babik (orig. by Rafal Otto, GridCafe), GridCafe),, CERN  </a:t>
            </a:r>
          </a:p>
        </p:txBody>
      </p:sp>
    </p:spTree>
    <p:extLst>
      <p:ext uri="{BB962C8B-B14F-4D97-AF65-F5344CB8AC3E}">
        <p14:creationId xmlns:p14="http://schemas.microsoft.com/office/powerpoint/2010/main" val="207901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668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0668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idx="10"/>
          </p:nvPr>
        </p:nvSpPr>
        <p:spPr/>
        <p:txBody>
          <a:bodyPr/>
          <a:lstStyle>
            <a:lvl1pPr>
              <a:defRPr/>
            </a:lvl1pPr>
          </a:lstStyle>
          <a:p>
            <a:r>
              <a:rPr lang="en-US"/>
              <a:t>The LHC Computing Grid Marian Babik (orig. by Marian Babik (orig. by Rafal Otto, GridCafe), GridCafe),, CERN  </a:t>
            </a:r>
          </a:p>
        </p:txBody>
      </p:sp>
    </p:spTree>
    <p:extLst>
      <p:ext uri="{BB962C8B-B14F-4D97-AF65-F5344CB8AC3E}">
        <p14:creationId xmlns:p14="http://schemas.microsoft.com/office/powerpoint/2010/main" val="36848918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idx="10"/>
          </p:nvPr>
        </p:nvSpPr>
        <p:spPr/>
        <p:txBody>
          <a:bodyPr/>
          <a:lstStyle>
            <a:lvl1pPr>
              <a:defRPr/>
            </a:lvl1pPr>
          </a:lstStyle>
          <a:p>
            <a:r>
              <a:rPr lang="en-US"/>
              <a:t>The LHC Computing Grid Marian Babik (orig. by Marian Babik (orig. by Rafal Otto, GridCafe), GridCafe),, CERN  </a:t>
            </a:r>
          </a:p>
        </p:txBody>
      </p:sp>
    </p:spTree>
    <p:extLst>
      <p:ext uri="{BB962C8B-B14F-4D97-AF65-F5344CB8AC3E}">
        <p14:creationId xmlns:p14="http://schemas.microsoft.com/office/powerpoint/2010/main" val="34045244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idx="10"/>
          </p:nvPr>
        </p:nvSpPr>
        <p:spPr/>
        <p:txBody>
          <a:bodyPr/>
          <a:lstStyle>
            <a:lvl1pPr>
              <a:defRPr/>
            </a:lvl1pPr>
          </a:lstStyle>
          <a:p>
            <a:r>
              <a:rPr lang="en-US"/>
              <a:t>The LHC Computing Grid Marian Babik (orig. by Marian Babik (orig. by Rafal Otto, GridCafe), GridCafe),, CERN  </a:t>
            </a:r>
          </a:p>
        </p:txBody>
      </p:sp>
    </p:spTree>
    <p:extLst>
      <p:ext uri="{BB962C8B-B14F-4D97-AF65-F5344CB8AC3E}">
        <p14:creationId xmlns:p14="http://schemas.microsoft.com/office/powerpoint/2010/main" val="991786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idx="10"/>
          </p:nvPr>
        </p:nvSpPr>
        <p:spPr/>
        <p:txBody>
          <a:bodyPr/>
          <a:lstStyle>
            <a:lvl1pPr>
              <a:defRPr/>
            </a:lvl1pPr>
          </a:lstStyle>
          <a:p>
            <a:r>
              <a:rPr lang="en-US"/>
              <a:t>The LHC Computing Grid – Marian Babik (orig. by Marian Babik (orig. by Rafal Otto, GridCafe), GridCafe), CERN  </a:t>
            </a:r>
          </a:p>
        </p:txBody>
      </p:sp>
    </p:spTree>
    <p:extLst>
      <p:ext uri="{BB962C8B-B14F-4D97-AF65-F5344CB8AC3E}">
        <p14:creationId xmlns:p14="http://schemas.microsoft.com/office/powerpoint/2010/main" val="27454754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lvl1pPr>
              <a:defRPr/>
            </a:lvl1pPr>
          </a:lstStyle>
          <a:p>
            <a:r>
              <a:rPr lang="en-US"/>
              <a:t>The LHC Computing Grid Marian Babik (orig. by Marian Babik (orig. by Rafal Otto, GridCafe), GridCafe),, CERN  </a:t>
            </a:r>
          </a:p>
        </p:txBody>
      </p:sp>
    </p:spTree>
    <p:extLst>
      <p:ext uri="{BB962C8B-B14F-4D97-AF65-F5344CB8AC3E}">
        <p14:creationId xmlns:p14="http://schemas.microsoft.com/office/powerpoint/2010/main" val="862292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idx="10"/>
          </p:nvPr>
        </p:nvSpPr>
        <p:spPr/>
        <p:txBody>
          <a:bodyPr/>
          <a:lstStyle>
            <a:lvl1pPr>
              <a:defRPr/>
            </a:lvl1pPr>
          </a:lstStyle>
          <a:p>
            <a:r>
              <a:rPr lang="en-US"/>
              <a:t>The LHC Computing Grid Marian Babik (orig. by Marian Babik (orig. by Rafal Otto, GridCafe), GridCafe),, CERN  </a:t>
            </a:r>
          </a:p>
        </p:txBody>
      </p:sp>
    </p:spTree>
    <p:extLst>
      <p:ext uri="{BB962C8B-B14F-4D97-AF65-F5344CB8AC3E}">
        <p14:creationId xmlns:p14="http://schemas.microsoft.com/office/powerpoint/2010/main" val="5228928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idx="10"/>
          </p:nvPr>
        </p:nvSpPr>
        <p:spPr/>
        <p:txBody>
          <a:bodyPr/>
          <a:lstStyle>
            <a:lvl1pPr>
              <a:defRPr/>
            </a:lvl1pPr>
          </a:lstStyle>
          <a:p>
            <a:r>
              <a:rPr lang="en-US"/>
              <a:t>The LHC Computing Grid Marian Babik (orig. by Marian Babik (orig. by Rafal Otto, GridCafe), GridCafe),, CERN  </a:t>
            </a:r>
          </a:p>
        </p:txBody>
      </p:sp>
    </p:spTree>
    <p:extLst>
      <p:ext uri="{BB962C8B-B14F-4D97-AF65-F5344CB8AC3E}">
        <p14:creationId xmlns:p14="http://schemas.microsoft.com/office/powerpoint/2010/main" val="19671309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r>
              <a:rPr lang="en-US"/>
              <a:t>The LHC Computing Grid Marian Babik (orig. by Marian Babik (orig. by Rafal Otto, GridCafe), GridCafe),, CERN  </a:t>
            </a:r>
          </a:p>
        </p:txBody>
      </p:sp>
    </p:spTree>
    <p:extLst>
      <p:ext uri="{BB962C8B-B14F-4D97-AF65-F5344CB8AC3E}">
        <p14:creationId xmlns:p14="http://schemas.microsoft.com/office/powerpoint/2010/main" val="38324375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65113"/>
            <a:ext cx="2055812"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65113"/>
            <a:ext cx="6018213"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r>
              <a:rPr lang="en-US"/>
              <a:t>The LHC Computing Grid Marian Babik (orig. by Marian Babik (orig. by Rafal Otto, GridCafe), GridCafe),, CERN  </a:t>
            </a:r>
          </a:p>
        </p:txBody>
      </p:sp>
    </p:spTree>
    <p:extLst>
      <p:ext uri="{BB962C8B-B14F-4D97-AF65-F5344CB8AC3E}">
        <p14:creationId xmlns:p14="http://schemas.microsoft.com/office/powerpoint/2010/main" val="19262305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65113"/>
            <a:ext cx="8226425" cy="57785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066800"/>
            <a:ext cx="4037013" cy="4522788"/>
          </a:xfrm>
        </p:spPr>
        <p:txBody>
          <a:bodyPr/>
          <a:lstStyle/>
          <a:p>
            <a:endParaRPr lang="en-US"/>
          </a:p>
        </p:txBody>
      </p:sp>
      <p:sp>
        <p:nvSpPr>
          <p:cNvPr id="4" name="Text Placeholder 3"/>
          <p:cNvSpPr>
            <a:spLocks noGrp="1"/>
          </p:cNvSpPr>
          <p:nvPr>
            <p:ph type="body" sz="half" idx="2"/>
          </p:nvPr>
        </p:nvSpPr>
        <p:spPr>
          <a:xfrm>
            <a:off x="4646613" y="1066800"/>
            <a:ext cx="4037012"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idx="10"/>
          </p:nvPr>
        </p:nvSpPr>
        <p:spPr>
          <a:xfrm>
            <a:off x="5105400" y="6553200"/>
            <a:ext cx="3959225" cy="473075"/>
          </a:xfrm>
        </p:spPr>
        <p:txBody>
          <a:bodyPr/>
          <a:lstStyle>
            <a:lvl1pPr>
              <a:defRPr/>
            </a:lvl1pPr>
          </a:lstStyle>
          <a:p>
            <a:r>
              <a:rPr lang="en-US"/>
              <a:t>The LHC Computing Grid Marian Babik (orig. by Marian Babik (orig. by Rafal Otto, GridCafe), GridCafe),, CERN  </a:t>
            </a:r>
          </a:p>
        </p:txBody>
      </p:sp>
    </p:spTree>
    <p:extLst>
      <p:ext uri="{BB962C8B-B14F-4D97-AF65-F5344CB8AC3E}">
        <p14:creationId xmlns:p14="http://schemas.microsoft.com/office/powerpoint/2010/main" val="24028743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idx="10"/>
          </p:nvPr>
        </p:nvSpPr>
        <p:spPr/>
        <p:txBody>
          <a:bodyPr/>
          <a:lstStyle>
            <a:lvl1pPr>
              <a:defRPr/>
            </a:lvl1pPr>
          </a:lstStyle>
          <a:p>
            <a:r>
              <a:rPr lang="en-US"/>
              <a:t>The LHC Computing Grid –Marian Babik (orig. by Marian Babik (orig. by Rafal Otto, GridCafe), GridCafe), CERN  </a:t>
            </a:r>
          </a:p>
        </p:txBody>
      </p:sp>
    </p:spTree>
    <p:extLst>
      <p:ext uri="{BB962C8B-B14F-4D97-AF65-F5344CB8AC3E}">
        <p14:creationId xmlns:p14="http://schemas.microsoft.com/office/powerpoint/2010/main" val="15225266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r>
              <a:rPr lang="en-US"/>
              <a:t>The LHC Computing Grid –Marian Babik (orig. by Marian Babik (orig. by Rafal Otto, GridCafe), GridCafe), CERN  </a:t>
            </a:r>
          </a:p>
        </p:txBody>
      </p:sp>
    </p:spTree>
    <p:extLst>
      <p:ext uri="{BB962C8B-B14F-4D97-AF65-F5344CB8AC3E}">
        <p14:creationId xmlns:p14="http://schemas.microsoft.com/office/powerpoint/2010/main" val="29087166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idx="10"/>
          </p:nvPr>
        </p:nvSpPr>
        <p:spPr/>
        <p:txBody>
          <a:bodyPr/>
          <a:lstStyle>
            <a:lvl1pPr>
              <a:defRPr/>
            </a:lvl1pPr>
          </a:lstStyle>
          <a:p>
            <a:r>
              <a:rPr lang="en-US"/>
              <a:t>The LHC Computing Grid –Marian Babik (orig. by Marian Babik (orig. by Rafal Otto, GridCafe), GridCafe), CERN  </a:t>
            </a:r>
          </a:p>
        </p:txBody>
      </p:sp>
    </p:spTree>
    <p:extLst>
      <p:ext uri="{BB962C8B-B14F-4D97-AF65-F5344CB8AC3E}">
        <p14:creationId xmlns:p14="http://schemas.microsoft.com/office/powerpoint/2010/main" val="32186429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668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0668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idx="10"/>
          </p:nvPr>
        </p:nvSpPr>
        <p:spPr/>
        <p:txBody>
          <a:bodyPr/>
          <a:lstStyle>
            <a:lvl1pPr>
              <a:defRPr/>
            </a:lvl1pPr>
          </a:lstStyle>
          <a:p>
            <a:r>
              <a:rPr lang="en-US"/>
              <a:t>The LHC Computing Grid –Marian Babik (orig. by Marian Babik (orig. by Rafal Otto, GridCafe), GridCafe), CERN  </a:t>
            </a:r>
          </a:p>
        </p:txBody>
      </p:sp>
    </p:spTree>
    <p:extLst>
      <p:ext uri="{BB962C8B-B14F-4D97-AF65-F5344CB8AC3E}">
        <p14:creationId xmlns:p14="http://schemas.microsoft.com/office/powerpoint/2010/main" val="180136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668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0668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idx="10"/>
          </p:nvPr>
        </p:nvSpPr>
        <p:spPr/>
        <p:txBody>
          <a:bodyPr/>
          <a:lstStyle>
            <a:lvl1pPr>
              <a:defRPr/>
            </a:lvl1pPr>
          </a:lstStyle>
          <a:p>
            <a:r>
              <a:rPr lang="en-US"/>
              <a:t>The LHC Computing Grid – Marian Babik (orig. by Marian Babik (orig. by Rafal Otto, GridCafe), GridCafe), CERN  </a:t>
            </a:r>
          </a:p>
        </p:txBody>
      </p:sp>
    </p:spTree>
    <p:extLst>
      <p:ext uri="{BB962C8B-B14F-4D97-AF65-F5344CB8AC3E}">
        <p14:creationId xmlns:p14="http://schemas.microsoft.com/office/powerpoint/2010/main" val="870027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idx="10"/>
          </p:nvPr>
        </p:nvSpPr>
        <p:spPr/>
        <p:txBody>
          <a:bodyPr/>
          <a:lstStyle>
            <a:lvl1pPr>
              <a:defRPr/>
            </a:lvl1pPr>
          </a:lstStyle>
          <a:p>
            <a:r>
              <a:rPr lang="en-US"/>
              <a:t>The LHC Computing Grid –Marian Babik (orig. by Marian Babik (orig. by Rafal Otto, GridCafe), GridCafe), CERN  </a:t>
            </a:r>
          </a:p>
        </p:txBody>
      </p:sp>
    </p:spTree>
    <p:extLst>
      <p:ext uri="{BB962C8B-B14F-4D97-AF65-F5344CB8AC3E}">
        <p14:creationId xmlns:p14="http://schemas.microsoft.com/office/powerpoint/2010/main" val="8887226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idx="10"/>
          </p:nvPr>
        </p:nvSpPr>
        <p:spPr/>
        <p:txBody>
          <a:bodyPr/>
          <a:lstStyle>
            <a:lvl1pPr>
              <a:defRPr/>
            </a:lvl1pPr>
          </a:lstStyle>
          <a:p>
            <a:r>
              <a:rPr lang="en-US"/>
              <a:t>The LHC Computing Grid –Marian Babik (orig. by Marian Babik (orig. by Rafal Otto, GridCafe), GridCafe), CERN  </a:t>
            </a:r>
          </a:p>
        </p:txBody>
      </p:sp>
    </p:spTree>
    <p:extLst>
      <p:ext uri="{BB962C8B-B14F-4D97-AF65-F5344CB8AC3E}">
        <p14:creationId xmlns:p14="http://schemas.microsoft.com/office/powerpoint/2010/main" val="22470300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lvl1pPr>
              <a:defRPr/>
            </a:lvl1pPr>
          </a:lstStyle>
          <a:p>
            <a:r>
              <a:rPr lang="en-US"/>
              <a:t>The LHC Computing Grid –Marian Babik (orig. by Marian Babik (orig. by Rafal Otto, GridCafe), GridCafe), CERN  </a:t>
            </a:r>
          </a:p>
        </p:txBody>
      </p:sp>
    </p:spTree>
    <p:extLst>
      <p:ext uri="{BB962C8B-B14F-4D97-AF65-F5344CB8AC3E}">
        <p14:creationId xmlns:p14="http://schemas.microsoft.com/office/powerpoint/2010/main" val="25735666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idx="10"/>
          </p:nvPr>
        </p:nvSpPr>
        <p:spPr/>
        <p:txBody>
          <a:bodyPr/>
          <a:lstStyle>
            <a:lvl1pPr>
              <a:defRPr/>
            </a:lvl1pPr>
          </a:lstStyle>
          <a:p>
            <a:r>
              <a:rPr lang="en-US"/>
              <a:t>The LHC Computing Grid –Marian Babik (orig. by Marian Babik (orig. by Rafal Otto, GridCafe), GridCafe), CERN  </a:t>
            </a:r>
          </a:p>
        </p:txBody>
      </p:sp>
    </p:spTree>
    <p:extLst>
      <p:ext uri="{BB962C8B-B14F-4D97-AF65-F5344CB8AC3E}">
        <p14:creationId xmlns:p14="http://schemas.microsoft.com/office/powerpoint/2010/main" val="23633507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idx="10"/>
          </p:nvPr>
        </p:nvSpPr>
        <p:spPr/>
        <p:txBody>
          <a:bodyPr/>
          <a:lstStyle>
            <a:lvl1pPr>
              <a:defRPr/>
            </a:lvl1pPr>
          </a:lstStyle>
          <a:p>
            <a:r>
              <a:rPr lang="en-US"/>
              <a:t>The LHC Computing Grid –Marian Babik (orig. by Marian Babik (orig. by Rafal Otto, GridCafe), GridCafe), CERN  </a:t>
            </a:r>
          </a:p>
        </p:txBody>
      </p:sp>
    </p:spTree>
    <p:extLst>
      <p:ext uri="{BB962C8B-B14F-4D97-AF65-F5344CB8AC3E}">
        <p14:creationId xmlns:p14="http://schemas.microsoft.com/office/powerpoint/2010/main" val="19002196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r>
              <a:rPr lang="en-US"/>
              <a:t>The LHC Computing Grid –Marian Babik (orig. by Marian Babik (orig. by Rafal Otto, GridCafe), GridCafe), CERN  </a:t>
            </a:r>
          </a:p>
        </p:txBody>
      </p:sp>
    </p:spTree>
    <p:extLst>
      <p:ext uri="{BB962C8B-B14F-4D97-AF65-F5344CB8AC3E}">
        <p14:creationId xmlns:p14="http://schemas.microsoft.com/office/powerpoint/2010/main" val="37287625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65113"/>
            <a:ext cx="2055812"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65113"/>
            <a:ext cx="6018213"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r>
              <a:rPr lang="en-US"/>
              <a:t>The LHC Computing Grid –Marian Babik (orig. by Marian Babik (orig. by Rafal Otto, GridCafe), GridCafe), CERN  </a:t>
            </a:r>
          </a:p>
        </p:txBody>
      </p:sp>
    </p:spTree>
    <p:extLst>
      <p:ext uri="{BB962C8B-B14F-4D97-AF65-F5344CB8AC3E}">
        <p14:creationId xmlns:p14="http://schemas.microsoft.com/office/powerpoint/2010/main" val="28667605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idx="10"/>
          </p:nvPr>
        </p:nvSpPr>
        <p:spPr/>
        <p:txBody>
          <a:bodyPr/>
          <a:lstStyle>
            <a:lvl1pPr>
              <a:defRPr/>
            </a:lvl1pPr>
          </a:lstStyle>
          <a:p>
            <a:r>
              <a:rPr lang="en-US"/>
              <a:t>The LHC Computing Grid – Marian Babik (orig. by Rafal Otto, GridCafe), CERN  </a:t>
            </a:r>
          </a:p>
        </p:txBody>
      </p:sp>
    </p:spTree>
    <p:extLst>
      <p:ext uri="{BB962C8B-B14F-4D97-AF65-F5344CB8AC3E}">
        <p14:creationId xmlns:p14="http://schemas.microsoft.com/office/powerpoint/2010/main" val="8102495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r>
              <a:rPr lang="en-US"/>
              <a:t>The LHC Computing Grid – Marian Babik (orig. by Rafal Otto, GridCafe), CERN  </a:t>
            </a:r>
          </a:p>
        </p:txBody>
      </p:sp>
    </p:spTree>
    <p:extLst>
      <p:ext uri="{BB962C8B-B14F-4D97-AF65-F5344CB8AC3E}">
        <p14:creationId xmlns:p14="http://schemas.microsoft.com/office/powerpoint/2010/main" val="5918360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idx="10"/>
          </p:nvPr>
        </p:nvSpPr>
        <p:spPr/>
        <p:txBody>
          <a:bodyPr/>
          <a:lstStyle>
            <a:lvl1pPr>
              <a:defRPr/>
            </a:lvl1pPr>
          </a:lstStyle>
          <a:p>
            <a:r>
              <a:rPr lang="en-US"/>
              <a:t>The LHC Computing Grid – Marian Babik (orig. by Rafal Otto, GridCafe), CERN  </a:t>
            </a:r>
          </a:p>
        </p:txBody>
      </p:sp>
    </p:spTree>
    <p:extLst>
      <p:ext uri="{BB962C8B-B14F-4D97-AF65-F5344CB8AC3E}">
        <p14:creationId xmlns:p14="http://schemas.microsoft.com/office/powerpoint/2010/main" val="1084674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idx="10"/>
          </p:nvPr>
        </p:nvSpPr>
        <p:spPr/>
        <p:txBody>
          <a:bodyPr/>
          <a:lstStyle>
            <a:lvl1pPr>
              <a:defRPr/>
            </a:lvl1pPr>
          </a:lstStyle>
          <a:p>
            <a:r>
              <a:rPr lang="en-US"/>
              <a:t>The LHC Computing Grid – Marian Babik (orig. by Marian Babik (orig. by Rafal Otto, GridCafe), GridCafe), CERN  </a:t>
            </a:r>
          </a:p>
        </p:txBody>
      </p:sp>
    </p:spTree>
    <p:extLst>
      <p:ext uri="{BB962C8B-B14F-4D97-AF65-F5344CB8AC3E}">
        <p14:creationId xmlns:p14="http://schemas.microsoft.com/office/powerpoint/2010/main" val="21429528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668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0668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idx="10"/>
          </p:nvPr>
        </p:nvSpPr>
        <p:spPr/>
        <p:txBody>
          <a:bodyPr/>
          <a:lstStyle>
            <a:lvl1pPr>
              <a:defRPr/>
            </a:lvl1pPr>
          </a:lstStyle>
          <a:p>
            <a:r>
              <a:rPr lang="en-US"/>
              <a:t>The LHC Computing Grid – Marian Babik (orig. by Rafal Otto, GridCafe), CERN  </a:t>
            </a:r>
          </a:p>
        </p:txBody>
      </p:sp>
    </p:spTree>
    <p:extLst>
      <p:ext uri="{BB962C8B-B14F-4D97-AF65-F5344CB8AC3E}">
        <p14:creationId xmlns:p14="http://schemas.microsoft.com/office/powerpoint/2010/main" val="335068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idx="10"/>
          </p:nvPr>
        </p:nvSpPr>
        <p:spPr/>
        <p:txBody>
          <a:bodyPr/>
          <a:lstStyle>
            <a:lvl1pPr>
              <a:defRPr/>
            </a:lvl1pPr>
          </a:lstStyle>
          <a:p>
            <a:r>
              <a:rPr lang="en-US"/>
              <a:t>The LHC Computing Grid – Marian Babik (orig. by Rafal Otto, GridCafe), CERN  </a:t>
            </a:r>
          </a:p>
        </p:txBody>
      </p:sp>
    </p:spTree>
    <p:extLst>
      <p:ext uri="{BB962C8B-B14F-4D97-AF65-F5344CB8AC3E}">
        <p14:creationId xmlns:p14="http://schemas.microsoft.com/office/powerpoint/2010/main" val="35312750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idx="10"/>
          </p:nvPr>
        </p:nvSpPr>
        <p:spPr/>
        <p:txBody>
          <a:bodyPr/>
          <a:lstStyle>
            <a:lvl1pPr>
              <a:defRPr/>
            </a:lvl1pPr>
          </a:lstStyle>
          <a:p>
            <a:r>
              <a:rPr lang="en-US"/>
              <a:t>The LHC Computing Grid – Marian Babik (orig. by Rafal Otto, GridCafe), CERN  </a:t>
            </a:r>
          </a:p>
        </p:txBody>
      </p:sp>
    </p:spTree>
    <p:extLst>
      <p:ext uri="{BB962C8B-B14F-4D97-AF65-F5344CB8AC3E}">
        <p14:creationId xmlns:p14="http://schemas.microsoft.com/office/powerpoint/2010/main" val="12103478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lvl1pPr>
              <a:defRPr/>
            </a:lvl1pPr>
          </a:lstStyle>
          <a:p>
            <a:r>
              <a:rPr lang="en-US"/>
              <a:t>The LHC Computing Grid – Marian Babik (orig. by Rafal Otto, GridCafe), CERN  </a:t>
            </a:r>
          </a:p>
        </p:txBody>
      </p:sp>
    </p:spTree>
    <p:extLst>
      <p:ext uri="{BB962C8B-B14F-4D97-AF65-F5344CB8AC3E}">
        <p14:creationId xmlns:p14="http://schemas.microsoft.com/office/powerpoint/2010/main" val="12928027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idx="10"/>
          </p:nvPr>
        </p:nvSpPr>
        <p:spPr/>
        <p:txBody>
          <a:bodyPr/>
          <a:lstStyle>
            <a:lvl1pPr>
              <a:defRPr/>
            </a:lvl1pPr>
          </a:lstStyle>
          <a:p>
            <a:r>
              <a:rPr lang="en-US"/>
              <a:t>The LHC Computing Grid – Marian Babik (orig. by Rafal Otto, GridCafe), CERN  </a:t>
            </a:r>
          </a:p>
        </p:txBody>
      </p:sp>
    </p:spTree>
    <p:extLst>
      <p:ext uri="{BB962C8B-B14F-4D97-AF65-F5344CB8AC3E}">
        <p14:creationId xmlns:p14="http://schemas.microsoft.com/office/powerpoint/2010/main" val="1038800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idx="10"/>
          </p:nvPr>
        </p:nvSpPr>
        <p:spPr/>
        <p:txBody>
          <a:bodyPr/>
          <a:lstStyle>
            <a:lvl1pPr>
              <a:defRPr/>
            </a:lvl1pPr>
          </a:lstStyle>
          <a:p>
            <a:r>
              <a:rPr lang="en-US"/>
              <a:t>The LHC Computing Grid – Marian Babik (orig. by Rafal Otto, GridCafe), CERN  </a:t>
            </a:r>
          </a:p>
        </p:txBody>
      </p:sp>
    </p:spTree>
    <p:extLst>
      <p:ext uri="{BB962C8B-B14F-4D97-AF65-F5344CB8AC3E}">
        <p14:creationId xmlns:p14="http://schemas.microsoft.com/office/powerpoint/2010/main" val="28593139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r>
              <a:rPr lang="en-US"/>
              <a:t>The LHC Computing Grid – Marian Babik (orig. by Rafal Otto, GridCafe), CERN  </a:t>
            </a:r>
          </a:p>
        </p:txBody>
      </p:sp>
    </p:spTree>
    <p:extLst>
      <p:ext uri="{BB962C8B-B14F-4D97-AF65-F5344CB8AC3E}">
        <p14:creationId xmlns:p14="http://schemas.microsoft.com/office/powerpoint/2010/main" val="11389580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65113"/>
            <a:ext cx="2055812"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65113"/>
            <a:ext cx="6018213"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r>
              <a:rPr lang="en-US"/>
              <a:t>The LHC Computing Grid – Marian Babik (orig. by Rafal Otto, GridCafe), CERN  </a:t>
            </a:r>
          </a:p>
        </p:txBody>
      </p:sp>
    </p:spTree>
    <p:extLst>
      <p:ext uri="{BB962C8B-B14F-4D97-AF65-F5344CB8AC3E}">
        <p14:creationId xmlns:p14="http://schemas.microsoft.com/office/powerpoint/2010/main" val="27540219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idx="10"/>
          </p:nvPr>
        </p:nvSpPr>
        <p:spPr/>
        <p:txBody>
          <a:bodyPr/>
          <a:lstStyle>
            <a:lvl1pPr>
              <a:defRPr/>
            </a:lvl1pPr>
          </a:lstStyle>
          <a:p>
            <a:r>
              <a:rPr lang="en-US"/>
              <a:t>The LHC Computing Grid – Marian Babik (orig. by Marian Babik (orig. by Rafal Otto, GridCafe), GridCafe),, CERN  </a:t>
            </a:r>
          </a:p>
        </p:txBody>
      </p:sp>
    </p:spTree>
    <p:extLst>
      <p:ext uri="{BB962C8B-B14F-4D97-AF65-F5344CB8AC3E}">
        <p14:creationId xmlns:p14="http://schemas.microsoft.com/office/powerpoint/2010/main" val="15956808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r>
              <a:rPr lang="en-US"/>
              <a:t>The LHC Computing Grid – Marian Babik (orig. by Marian Babik (orig. by Rafal Otto, GridCafe), GridCafe),, CERN  </a:t>
            </a:r>
          </a:p>
        </p:txBody>
      </p:sp>
    </p:spTree>
    <p:extLst>
      <p:ext uri="{BB962C8B-B14F-4D97-AF65-F5344CB8AC3E}">
        <p14:creationId xmlns:p14="http://schemas.microsoft.com/office/powerpoint/2010/main" val="3009248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idx="10"/>
          </p:nvPr>
        </p:nvSpPr>
        <p:spPr/>
        <p:txBody>
          <a:bodyPr/>
          <a:lstStyle>
            <a:lvl1pPr>
              <a:defRPr/>
            </a:lvl1pPr>
          </a:lstStyle>
          <a:p>
            <a:r>
              <a:rPr lang="en-US"/>
              <a:t>The LHC Computing Grid – Marian Babik (orig. by Marian Babik (orig. by Rafal Otto, GridCafe), GridCafe), CERN  </a:t>
            </a:r>
          </a:p>
        </p:txBody>
      </p:sp>
    </p:spTree>
    <p:extLst>
      <p:ext uri="{BB962C8B-B14F-4D97-AF65-F5344CB8AC3E}">
        <p14:creationId xmlns:p14="http://schemas.microsoft.com/office/powerpoint/2010/main" val="29118243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idx="10"/>
          </p:nvPr>
        </p:nvSpPr>
        <p:spPr/>
        <p:txBody>
          <a:bodyPr/>
          <a:lstStyle>
            <a:lvl1pPr>
              <a:defRPr/>
            </a:lvl1pPr>
          </a:lstStyle>
          <a:p>
            <a:r>
              <a:rPr lang="en-US"/>
              <a:t>The LHC Computing Grid – Marian Babik (orig. by Marian Babik (orig. by Rafal Otto, GridCafe), GridCafe),, CERN  </a:t>
            </a:r>
          </a:p>
        </p:txBody>
      </p:sp>
    </p:spTree>
    <p:extLst>
      <p:ext uri="{BB962C8B-B14F-4D97-AF65-F5344CB8AC3E}">
        <p14:creationId xmlns:p14="http://schemas.microsoft.com/office/powerpoint/2010/main" val="34292580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668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0668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idx="10"/>
          </p:nvPr>
        </p:nvSpPr>
        <p:spPr/>
        <p:txBody>
          <a:bodyPr/>
          <a:lstStyle>
            <a:lvl1pPr>
              <a:defRPr/>
            </a:lvl1pPr>
          </a:lstStyle>
          <a:p>
            <a:r>
              <a:rPr lang="en-US"/>
              <a:t>The LHC Computing Grid – Marian Babik (orig. by Marian Babik (orig. by Rafal Otto, GridCafe), GridCafe),, CERN  </a:t>
            </a:r>
          </a:p>
        </p:txBody>
      </p:sp>
    </p:spTree>
    <p:extLst>
      <p:ext uri="{BB962C8B-B14F-4D97-AF65-F5344CB8AC3E}">
        <p14:creationId xmlns:p14="http://schemas.microsoft.com/office/powerpoint/2010/main" val="41968361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idx="10"/>
          </p:nvPr>
        </p:nvSpPr>
        <p:spPr/>
        <p:txBody>
          <a:bodyPr/>
          <a:lstStyle>
            <a:lvl1pPr>
              <a:defRPr/>
            </a:lvl1pPr>
          </a:lstStyle>
          <a:p>
            <a:r>
              <a:rPr lang="en-US"/>
              <a:t>The LHC Computing Grid – Marian Babik (orig. by Marian Babik (orig. by Rafal Otto, GridCafe), GridCafe),, CERN  </a:t>
            </a:r>
          </a:p>
        </p:txBody>
      </p:sp>
    </p:spTree>
    <p:extLst>
      <p:ext uri="{BB962C8B-B14F-4D97-AF65-F5344CB8AC3E}">
        <p14:creationId xmlns:p14="http://schemas.microsoft.com/office/powerpoint/2010/main" val="38753248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idx="10"/>
          </p:nvPr>
        </p:nvSpPr>
        <p:spPr/>
        <p:txBody>
          <a:bodyPr/>
          <a:lstStyle>
            <a:lvl1pPr>
              <a:defRPr/>
            </a:lvl1pPr>
          </a:lstStyle>
          <a:p>
            <a:r>
              <a:rPr lang="en-US"/>
              <a:t>The LHC Computing Grid – Marian Babik (orig. by Marian Babik (orig. by Rafal Otto, GridCafe), GridCafe),, CERN  </a:t>
            </a:r>
          </a:p>
        </p:txBody>
      </p:sp>
    </p:spTree>
    <p:extLst>
      <p:ext uri="{BB962C8B-B14F-4D97-AF65-F5344CB8AC3E}">
        <p14:creationId xmlns:p14="http://schemas.microsoft.com/office/powerpoint/2010/main" val="5370256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lvl1pPr>
              <a:defRPr/>
            </a:lvl1pPr>
          </a:lstStyle>
          <a:p>
            <a:r>
              <a:rPr lang="en-US"/>
              <a:t>The LHC Computing Grid – Marian Babik (orig. by Marian Babik (orig. by Rafal Otto, GridCafe), GridCafe),, CERN  </a:t>
            </a:r>
          </a:p>
        </p:txBody>
      </p:sp>
    </p:spTree>
    <p:extLst>
      <p:ext uri="{BB962C8B-B14F-4D97-AF65-F5344CB8AC3E}">
        <p14:creationId xmlns:p14="http://schemas.microsoft.com/office/powerpoint/2010/main" val="34518254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idx="10"/>
          </p:nvPr>
        </p:nvSpPr>
        <p:spPr/>
        <p:txBody>
          <a:bodyPr/>
          <a:lstStyle>
            <a:lvl1pPr>
              <a:defRPr/>
            </a:lvl1pPr>
          </a:lstStyle>
          <a:p>
            <a:r>
              <a:rPr lang="en-US"/>
              <a:t>The LHC Computing Grid – Marian Babik (orig. by Marian Babik (orig. by Rafal Otto, GridCafe), GridCafe),, CERN  </a:t>
            </a:r>
          </a:p>
        </p:txBody>
      </p:sp>
    </p:spTree>
    <p:extLst>
      <p:ext uri="{BB962C8B-B14F-4D97-AF65-F5344CB8AC3E}">
        <p14:creationId xmlns:p14="http://schemas.microsoft.com/office/powerpoint/2010/main" val="4306088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idx="10"/>
          </p:nvPr>
        </p:nvSpPr>
        <p:spPr/>
        <p:txBody>
          <a:bodyPr/>
          <a:lstStyle>
            <a:lvl1pPr>
              <a:defRPr/>
            </a:lvl1pPr>
          </a:lstStyle>
          <a:p>
            <a:r>
              <a:rPr lang="en-US"/>
              <a:t>The LHC Computing Grid – Marian Babik (orig. by Marian Babik (orig. by Rafal Otto, GridCafe), GridCafe),, CERN  </a:t>
            </a:r>
          </a:p>
        </p:txBody>
      </p:sp>
    </p:spTree>
    <p:extLst>
      <p:ext uri="{BB962C8B-B14F-4D97-AF65-F5344CB8AC3E}">
        <p14:creationId xmlns:p14="http://schemas.microsoft.com/office/powerpoint/2010/main" val="7912113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r>
              <a:rPr lang="en-US"/>
              <a:t>The LHC Computing Grid – Marian Babik (orig. by Marian Babik (orig. by Rafal Otto, GridCafe), GridCafe),, CERN  </a:t>
            </a:r>
          </a:p>
        </p:txBody>
      </p:sp>
    </p:spTree>
    <p:extLst>
      <p:ext uri="{BB962C8B-B14F-4D97-AF65-F5344CB8AC3E}">
        <p14:creationId xmlns:p14="http://schemas.microsoft.com/office/powerpoint/2010/main" val="27113408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65113"/>
            <a:ext cx="2055812"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65113"/>
            <a:ext cx="6018213"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r>
              <a:rPr lang="en-US"/>
              <a:t>The LHC Computing Grid – Marian Babik (orig. by Marian Babik (orig. by Rafal Otto, GridCafe), GridCafe),, CERN  </a:t>
            </a:r>
          </a:p>
        </p:txBody>
      </p:sp>
    </p:spTree>
    <p:extLst>
      <p:ext uri="{BB962C8B-B14F-4D97-AF65-F5344CB8AC3E}">
        <p14:creationId xmlns:p14="http://schemas.microsoft.com/office/powerpoint/2010/main" val="19727569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idx="10"/>
          </p:nvPr>
        </p:nvSpPr>
        <p:spPr/>
        <p:txBody>
          <a:bodyPr/>
          <a:lstStyle>
            <a:lvl1pPr>
              <a:defRPr/>
            </a:lvl1pPr>
          </a:lstStyle>
          <a:p>
            <a:r>
              <a:rPr lang="en-US"/>
              <a:t>The LHC Computing Grid – Marian Babik (orig. by Marian Babik (orig. by Rafal Otto, GridCafe), GridCafe),, CERN  </a:t>
            </a:r>
          </a:p>
        </p:txBody>
      </p:sp>
    </p:spTree>
    <p:extLst>
      <p:ext uri="{BB962C8B-B14F-4D97-AF65-F5344CB8AC3E}">
        <p14:creationId xmlns:p14="http://schemas.microsoft.com/office/powerpoint/2010/main" val="3250890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lvl1pPr>
              <a:defRPr/>
            </a:lvl1pPr>
          </a:lstStyle>
          <a:p>
            <a:r>
              <a:rPr lang="en-US"/>
              <a:t>The LHC Computing Grid – Marian Babik (orig. by Marian Babik (orig. by Rafal Otto, GridCafe), GridCafe), CERN  </a:t>
            </a:r>
          </a:p>
        </p:txBody>
      </p:sp>
    </p:spTree>
    <p:extLst>
      <p:ext uri="{BB962C8B-B14F-4D97-AF65-F5344CB8AC3E}">
        <p14:creationId xmlns:p14="http://schemas.microsoft.com/office/powerpoint/2010/main" val="26375443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r>
              <a:rPr lang="en-US"/>
              <a:t>The LHC Computing Grid – Marian Babik (orig. by Marian Babik (orig. by Rafal Otto, GridCafe), GridCafe),, CERN  </a:t>
            </a:r>
          </a:p>
        </p:txBody>
      </p:sp>
    </p:spTree>
    <p:extLst>
      <p:ext uri="{BB962C8B-B14F-4D97-AF65-F5344CB8AC3E}">
        <p14:creationId xmlns:p14="http://schemas.microsoft.com/office/powerpoint/2010/main" val="944084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idx="10"/>
          </p:nvPr>
        </p:nvSpPr>
        <p:spPr/>
        <p:txBody>
          <a:bodyPr/>
          <a:lstStyle>
            <a:lvl1pPr>
              <a:defRPr/>
            </a:lvl1pPr>
          </a:lstStyle>
          <a:p>
            <a:r>
              <a:rPr lang="en-US"/>
              <a:t>The LHC Computing Grid – Marian Babik (orig. by Marian Babik (orig. by Rafal Otto, GridCafe), GridCafe),, CERN  </a:t>
            </a:r>
          </a:p>
        </p:txBody>
      </p:sp>
    </p:spTree>
    <p:extLst>
      <p:ext uri="{BB962C8B-B14F-4D97-AF65-F5344CB8AC3E}">
        <p14:creationId xmlns:p14="http://schemas.microsoft.com/office/powerpoint/2010/main" val="1949139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668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0668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idx="10"/>
          </p:nvPr>
        </p:nvSpPr>
        <p:spPr/>
        <p:txBody>
          <a:bodyPr/>
          <a:lstStyle>
            <a:lvl1pPr>
              <a:defRPr/>
            </a:lvl1pPr>
          </a:lstStyle>
          <a:p>
            <a:r>
              <a:rPr lang="en-US"/>
              <a:t>The LHC Computing Grid – Marian Babik (orig. by Marian Babik (orig. by Rafal Otto, GridCafe), GridCafe),, CERN  </a:t>
            </a:r>
          </a:p>
        </p:txBody>
      </p:sp>
    </p:spTree>
    <p:extLst>
      <p:ext uri="{BB962C8B-B14F-4D97-AF65-F5344CB8AC3E}">
        <p14:creationId xmlns:p14="http://schemas.microsoft.com/office/powerpoint/2010/main" val="4408155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idx="10"/>
          </p:nvPr>
        </p:nvSpPr>
        <p:spPr/>
        <p:txBody>
          <a:bodyPr/>
          <a:lstStyle>
            <a:lvl1pPr>
              <a:defRPr/>
            </a:lvl1pPr>
          </a:lstStyle>
          <a:p>
            <a:r>
              <a:rPr lang="en-US"/>
              <a:t>The LHC Computing Grid – Marian Babik (orig. by Marian Babik (orig. by Rafal Otto, GridCafe), GridCafe),, CERN  </a:t>
            </a:r>
          </a:p>
        </p:txBody>
      </p:sp>
    </p:spTree>
    <p:extLst>
      <p:ext uri="{BB962C8B-B14F-4D97-AF65-F5344CB8AC3E}">
        <p14:creationId xmlns:p14="http://schemas.microsoft.com/office/powerpoint/2010/main" val="33125892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idx="10"/>
          </p:nvPr>
        </p:nvSpPr>
        <p:spPr/>
        <p:txBody>
          <a:bodyPr/>
          <a:lstStyle>
            <a:lvl1pPr>
              <a:defRPr/>
            </a:lvl1pPr>
          </a:lstStyle>
          <a:p>
            <a:r>
              <a:rPr lang="en-US"/>
              <a:t>The LHC Computing Grid – Marian Babik (orig. by Marian Babik (orig. by Rafal Otto, GridCafe), GridCafe),, CERN  </a:t>
            </a:r>
          </a:p>
        </p:txBody>
      </p:sp>
    </p:spTree>
    <p:extLst>
      <p:ext uri="{BB962C8B-B14F-4D97-AF65-F5344CB8AC3E}">
        <p14:creationId xmlns:p14="http://schemas.microsoft.com/office/powerpoint/2010/main" val="28284885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lvl1pPr>
              <a:defRPr/>
            </a:lvl1pPr>
          </a:lstStyle>
          <a:p>
            <a:r>
              <a:rPr lang="en-US"/>
              <a:t>The LHC Computing Grid – Marian Babik (orig. by Marian Babik (orig. by Rafal Otto, GridCafe), GridCafe),, CERN  </a:t>
            </a:r>
          </a:p>
        </p:txBody>
      </p:sp>
    </p:spTree>
    <p:extLst>
      <p:ext uri="{BB962C8B-B14F-4D97-AF65-F5344CB8AC3E}">
        <p14:creationId xmlns:p14="http://schemas.microsoft.com/office/powerpoint/2010/main" val="25938523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idx="10"/>
          </p:nvPr>
        </p:nvSpPr>
        <p:spPr/>
        <p:txBody>
          <a:bodyPr/>
          <a:lstStyle>
            <a:lvl1pPr>
              <a:defRPr/>
            </a:lvl1pPr>
          </a:lstStyle>
          <a:p>
            <a:r>
              <a:rPr lang="en-US"/>
              <a:t>The LHC Computing Grid – Marian Babik (orig. by Marian Babik (orig. by Rafal Otto, GridCafe), GridCafe),, CERN  </a:t>
            </a:r>
          </a:p>
        </p:txBody>
      </p:sp>
    </p:spTree>
    <p:extLst>
      <p:ext uri="{BB962C8B-B14F-4D97-AF65-F5344CB8AC3E}">
        <p14:creationId xmlns:p14="http://schemas.microsoft.com/office/powerpoint/2010/main" val="18423609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idx="10"/>
          </p:nvPr>
        </p:nvSpPr>
        <p:spPr/>
        <p:txBody>
          <a:bodyPr/>
          <a:lstStyle>
            <a:lvl1pPr>
              <a:defRPr/>
            </a:lvl1pPr>
          </a:lstStyle>
          <a:p>
            <a:r>
              <a:rPr lang="en-US"/>
              <a:t>The LHC Computing Grid – Marian Babik (orig. by Marian Babik (orig. by Rafal Otto, GridCafe), GridCafe),, CERN  </a:t>
            </a:r>
          </a:p>
        </p:txBody>
      </p:sp>
    </p:spTree>
    <p:extLst>
      <p:ext uri="{BB962C8B-B14F-4D97-AF65-F5344CB8AC3E}">
        <p14:creationId xmlns:p14="http://schemas.microsoft.com/office/powerpoint/2010/main" val="25418537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r>
              <a:rPr lang="en-US"/>
              <a:t>The LHC Computing Grid – Marian Babik (orig. by Marian Babik (orig. by Rafal Otto, GridCafe), GridCafe),, CERN  </a:t>
            </a:r>
          </a:p>
        </p:txBody>
      </p:sp>
    </p:spTree>
    <p:extLst>
      <p:ext uri="{BB962C8B-B14F-4D97-AF65-F5344CB8AC3E}">
        <p14:creationId xmlns:p14="http://schemas.microsoft.com/office/powerpoint/2010/main" val="13592599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65113"/>
            <a:ext cx="2055812"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65113"/>
            <a:ext cx="6018213"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r>
              <a:rPr lang="en-US"/>
              <a:t>The LHC Computing Grid – Marian Babik (orig. by Marian Babik (orig. by Rafal Otto, GridCafe), GridCafe),, CERN  </a:t>
            </a:r>
          </a:p>
        </p:txBody>
      </p:sp>
    </p:spTree>
    <p:extLst>
      <p:ext uri="{BB962C8B-B14F-4D97-AF65-F5344CB8AC3E}">
        <p14:creationId xmlns:p14="http://schemas.microsoft.com/office/powerpoint/2010/main" val="919196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idx="10"/>
          </p:nvPr>
        </p:nvSpPr>
        <p:spPr/>
        <p:txBody>
          <a:bodyPr/>
          <a:lstStyle>
            <a:lvl1pPr>
              <a:defRPr/>
            </a:lvl1pPr>
          </a:lstStyle>
          <a:p>
            <a:r>
              <a:rPr lang="en-US"/>
              <a:t>The LHC Computing Grid – Marian Babik (orig. by Marian Babik (orig. by Rafal Otto, GridCafe), GridCafe), CERN  </a:t>
            </a:r>
          </a:p>
        </p:txBody>
      </p:sp>
    </p:spTree>
    <p:extLst>
      <p:ext uri="{BB962C8B-B14F-4D97-AF65-F5344CB8AC3E}">
        <p14:creationId xmlns:p14="http://schemas.microsoft.com/office/powerpoint/2010/main" val="20877657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idx="10"/>
          </p:nvPr>
        </p:nvSpPr>
        <p:spPr/>
        <p:txBody>
          <a:bodyPr/>
          <a:lstStyle>
            <a:lvl1pPr>
              <a:defRPr/>
            </a:lvl1pPr>
          </a:lstStyle>
          <a:p>
            <a:r>
              <a:rPr lang="en-US"/>
              <a:t>The LHC Computing Grid – Marian Babik (orig. by Marian Babik (orig. by Rafal Otto, GridCafe), GridCafe),, CERN  </a:t>
            </a:r>
          </a:p>
        </p:txBody>
      </p:sp>
    </p:spTree>
    <p:extLst>
      <p:ext uri="{BB962C8B-B14F-4D97-AF65-F5344CB8AC3E}">
        <p14:creationId xmlns:p14="http://schemas.microsoft.com/office/powerpoint/2010/main" val="296779101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r>
              <a:rPr lang="en-US"/>
              <a:t>The LHC Computing Grid – Marian Babik (orig. by Marian Babik (orig. by Rafal Otto, GridCafe), GridCafe),, CERN  </a:t>
            </a:r>
          </a:p>
        </p:txBody>
      </p:sp>
    </p:spTree>
    <p:extLst>
      <p:ext uri="{BB962C8B-B14F-4D97-AF65-F5344CB8AC3E}">
        <p14:creationId xmlns:p14="http://schemas.microsoft.com/office/powerpoint/2010/main" val="314695252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idx="10"/>
          </p:nvPr>
        </p:nvSpPr>
        <p:spPr/>
        <p:txBody>
          <a:bodyPr/>
          <a:lstStyle>
            <a:lvl1pPr>
              <a:defRPr/>
            </a:lvl1pPr>
          </a:lstStyle>
          <a:p>
            <a:r>
              <a:rPr lang="en-US"/>
              <a:t>The LHC Computing Grid – Marian Babik (orig. by Marian Babik (orig. by Rafal Otto, GridCafe), GridCafe),, CERN  </a:t>
            </a:r>
          </a:p>
        </p:txBody>
      </p:sp>
    </p:spTree>
    <p:extLst>
      <p:ext uri="{BB962C8B-B14F-4D97-AF65-F5344CB8AC3E}">
        <p14:creationId xmlns:p14="http://schemas.microsoft.com/office/powerpoint/2010/main" val="36062429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668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0668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idx="10"/>
          </p:nvPr>
        </p:nvSpPr>
        <p:spPr/>
        <p:txBody>
          <a:bodyPr/>
          <a:lstStyle>
            <a:lvl1pPr>
              <a:defRPr/>
            </a:lvl1pPr>
          </a:lstStyle>
          <a:p>
            <a:r>
              <a:rPr lang="en-US"/>
              <a:t>The LHC Computing Grid – Marian Babik (orig. by Marian Babik (orig. by Rafal Otto, GridCafe), GridCafe),, CERN  </a:t>
            </a:r>
          </a:p>
        </p:txBody>
      </p:sp>
    </p:spTree>
    <p:extLst>
      <p:ext uri="{BB962C8B-B14F-4D97-AF65-F5344CB8AC3E}">
        <p14:creationId xmlns:p14="http://schemas.microsoft.com/office/powerpoint/2010/main" val="17278141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idx="10"/>
          </p:nvPr>
        </p:nvSpPr>
        <p:spPr/>
        <p:txBody>
          <a:bodyPr/>
          <a:lstStyle>
            <a:lvl1pPr>
              <a:defRPr/>
            </a:lvl1pPr>
          </a:lstStyle>
          <a:p>
            <a:r>
              <a:rPr lang="en-US"/>
              <a:t>The LHC Computing Grid – Marian Babik (orig. by Marian Babik (orig. by Rafal Otto, GridCafe), GridCafe),, CERN  </a:t>
            </a:r>
          </a:p>
        </p:txBody>
      </p:sp>
    </p:spTree>
    <p:extLst>
      <p:ext uri="{BB962C8B-B14F-4D97-AF65-F5344CB8AC3E}">
        <p14:creationId xmlns:p14="http://schemas.microsoft.com/office/powerpoint/2010/main" val="260658439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idx="10"/>
          </p:nvPr>
        </p:nvSpPr>
        <p:spPr/>
        <p:txBody>
          <a:bodyPr/>
          <a:lstStyle>
            <a:lvl1pPr>
              <a:defRPr/>
            </a:lvl1pPr>
          </a:lstStyle>
          <a:p>
            <a:r>
              <a:rPr lang="en-US"/>
              <a:t>The LHC Computing Grid – Marian Babik (orig. by Marian Babik (orig. by Rafal Otto, GridCafe), GridCafe),, CERN  </a:t>
            </a:r>
          </a:p>
        </p:txBody>
      </p:sp>
    </p:spTree>
    <p:extLst>
      <p:ext uri="{BB962C8B-B14F-4D97-AF65-F5344CB8AC3E}">
        <p14:creationId xmlns:p14="http://schemas.microsoft.com/office/powerpoint/2010/main" val="152423743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lvl1pPr>
              <a:defRPr/>
            </a:lvl1pPr>
          </a:lstStyle>
          <a:p>
            <a:r>
              <a:rPr lang="en-US"/>
              <a:t>The LHC Computing Grid – Marian Babik (orig. by Marian Babik (orig. by Rafal Otto, GridCafe), GridCafe),, CERN  </a:t>
            </a:r>
          </a:p>
        </p:txBody>
      </p:sp>
    </p:spTree>
    <p:extLst>
      <p:ext uri="{BB962C8B-B14F-4D97-AF65-F5344CB8AC3E}">
        <p14:creationId xmlns:p14="http://schemas.microsoft.com/office/powerpoint/2010/main" val="287617531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idx="10"/>
          </p:nvPr>
        </p:nvSpPr>
        <p:spPr/>
        <p:txBody>
          <a:bodyPr/>
          <a:lstStyle>
            <a:lvl1pPr>
              <a:defRPr/>
            </a:lvl1pPr>
          </a:lstStyle>
          <a:p>
            <a:r>
              <a:rPr lang="en-US"/>
              <a:t>The LHC Computing Grid – Marian Babik (orig. by Marian Babik (orig. by Rafal Otto, GridCafe), GridCafe),, CERN  </a:t>
            </a:r>
          </a:p>
        </p:txBody>
      </p:sp>
    </p:spTree>
    <p:extLst>
      <p:ext uri="{BB962C8B-B14F-4D97-AF65-F5344CB8AC3E}">
        <p14:creationId xmlns:p14="http://schemas.microsoft.com/office/powerpoint/2010/main" val="395239626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idx="10"/>
          </p:nvPr>
        </p:nvSpPr>
        <p:spPr/>
        <p:txBody>
          <a:bodyPr/>
          <a:lstStyle>
            <a:lvl1pPr>
              <a:defRPr/>
            </a:lvl1pPr>
          </a:lstStyle>
          <a:p>
            <a:r>
              <a:rPr lang="en-US"/>
              <a:t>The LHC Computing Grid – Marian Babik (orig. by Marian Babik (orig. by Rafal Otto, GridCafe), GridCafe),, CERN  </a:t>
            </a:r>
          </a:p>
        </p:txBody>
      </p:sp>
    </p:spTree>
    <p:extLst>
      <p:ext uri="{BB962C8B-B14F-4D97-AF65-F5344CB8AC3E}">
        <p14:creationId xmlns:p14="http://schemas.microsoft.com/office/powerpoint/2010/main" val="14542573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r>
              <a:rPr lang="en-US"/>
              <a:t>The LHC Computing Grid – Marian Babik (orig. by Marian Babik (orig. by Rafal Otto, GridCafe), GridCafe),, CERN  </a:t>
            </a:r>
          </a:p>
        </p:txBody>
      </p:sp>
    </p:spTree>
    <p:extLst>
      <p:ext uri="{BB962C8B-B14F-4D97-AF65-F5344CB8AC3E}">
        <p14:creationId xmlns:p14="http://schemas.microsoft.com/office/powerpoint/2010/main" val="55734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idx="10"/>
          </p:nvPr>
        </p:nvSpPr>
        <p:spPr/>
        <p:txBody>
          <a:bodyPr/>
          <a:lstStyle>
            <a:lvl1pPr>
              <a:defRPr/>
            </a:lvl1pPr>
          </a:lstStyle>
          <a:p>
            <a:r>
              <a:rPr lang="en-US"/>
              <a:t>The LHC Computing Grid – Marian Babik (orig. by Marian Babik (orig. by Rafal Otto, GridCafe), GridCafe), CERN  </a:t>
            </a:r>
          </a:p>
        </p:txBody>
      </p:sp>
    </p:spTree>
    <p:extLst>
      <p:ext uri="{BB962C8B-B14F-4D97-AF65-F5344CB8AC3E}">
        <p14:creationId xmlns:p14="http://schemas.microsoft.com/office/powerpoint/2010/main" val="303554284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65113"/>
            <a:ext cx="2055812"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65113"/>
            <a:ext cx="6018213"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r>
              <a:rPr lang="en-US"/>
              <a:t>The LHC Computing Grid – Marian Babik (orig. by Marian Babik (orig. by Rafal Otto, GridCafe), GridCafe),, CERN  </a:t>
            </a:r>
          </a:p>
        </p:txBody>
      </p:sp>
    </p:spTree>
    <p:extLst>
      <p:ext uri="{BB962C8B-B14F-4D97-AF65-F5344CB8AC3E}">
        <p14:creationId xmlns:p14="http://schemas.microsoft.com/office/powerpoint/2010/main" val="16833974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idx="10"/>
          </p:nvPr>
        </p:nvSpPr>
        <p:spPr/>
        <p:txBody>
          <a:bodyPr/>
          <a:lstStyle>
            <a:lvl1pPr>
              <a:defRPr/>
            </a:lvl1pPr>
          </a:lstStyle>
          <a:p>
            <a:r>
              <a:rPr lang="en-US"/>
              <a:t>The LHC Computing Grid – Marian Babik (orig. by Marian Babik (orig. by Rafal Otto, GridCafe), GridCafe),, CERN  </a:t>
            </a:r>
          </a:p>
        </p:txBody>
      </p:sp>
    </p:spTree>
    <p:extLst>
      <p:ext uri="{BB962C8B-B14F-4D97-AF65-F5344CB8AC3E}">
        <p14:creationId xmlns:p14="http://schemas.microsoft.com/office/powerpoint/2010/main" val="313637120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r>
              <a:rPr lang="en-US"/>
              <a:t>The LHC Computing Grid – Marian Babik (orig. by Marian Babik (orig. by Rafal Otto, GridCafe), GridCafe),, CERN  </a:t>
            </a:r>
          </a:p>
        </p:txBody>
      </p:sp>
    </p:spTree>
    <p:extLst>
      <p:ext uri="{BB962C8B-B14F-4D97-AF65-F5344CB8AC3E}">
        <p14:creationId xmlns:p14="http://schemas.microsoft.com/office/powerpoint/2010/main" val="166739155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idx="10"/>
          </p:nvPr>
        </p:nvSpPr>
        <p:spPr/>
        <p:txBody>
          <a:bodyPr/>
          <a:lstStyle>
            <a:lvl1pPr>
              <a:defRPr/>
            </a:lvl1pPr>
          </a:lstStyle>
          <a:p>
            <a:r>
              <a:rPr lang="en-US"/>
              <a:t>The LHC Computing Grid – Marian Babik (orig. by Marian Babik (orig. by Rafal Otto, GridCafe), GridCafe),, CERN  </a:t>
            </a:r>
          </a:p>
        </p:txBody>
      </p:sp>
    </p:spTree>
    <p:extLst>
      <p:ext uri="{BB962C8B-B14F-4D97-AF65-F5344CB8AC3E}">
        <p14:creationId xmlns:p14="http://schemas.microsoft.com/office/powerpoint/2010/main" val="18223211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668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0668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idx="10"/>
          </p:nvPr>
        </p:nvSpPr>
        <p:spPr/>
        <p:txBody>
          <a:bodyPr/>
          <a:lstStyle>
            <a:lvl1pPr>
              <a:defRPr/>
            </a:lvl1pPr>
          </a:lstStyle>
          <a:p>
            <a:r>
              <a:rPr lang="en-US"/>
              <a:t>The LHC Computing Grid – Marian Babik (orig. by Marian Babik (orig. by Rafal Otto, GridCafe), GridCafe),, CERN  </a:t>
            </a:r>
          </a:p>
        </p:txBody>
      </p:sp>
    </p:spTree>
    <p:extLst>
      <p:ext uri="{BB962C8B-B14F-4D97-AF65-F5344CB8AC3E}">
        <p14:creationId xmlns:p14="http://schemas.microsoft.com/office/powerpoint/2010/main" val="359194412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idx="10"/>
          </p:nvPr>
        </p:nvSpPr>
        <p:spPr/>
        <p:txBody>
          <a:bodyPr/>
          <a:lstStyle>
            <a:lvl1pPr>
              <a:defRPr/>
            </a:lvl1pPr>
          </a:lstStyle>
          <a:p>
            <a:r>
              <a:rPr lang="en-US"/>
              <a:t>The LHC Computing Grid – Marian Babik (orig. by Marian Babik (orig. by Rafal Otto, GridCafe), GridCafe),, CERN  </a:t>
            </a:r>
          </a:p>
        </p:txBody>
      </p:sp>
    </p:spTree>
    <p:extLst>
      <p:ext uri="{BB962C8B-B14F-4D97-AF65-F5344CB8AC3E}">
        <p14:creationId xmlns:p14="http://schemas.microsoft.com/office/powerpoint/2010/main" val="305018914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idx="10"/>
          </p:nvPr>
        </p:nvSpPr>
        <p:spPr/>
        <p:txBody>
          <a:bodyPr/>
          <a:lstStyle>
            <a:lvl1pPr>
              <a:defRPr/>
            </a:lvl1pPr>
          </a:lstStyle>
          <a:p>
            <a:r>
              <a:rPr lang="en-US"/>
              <a:t>The LHC Computing Grid – Marian Babik (orig. by Marian Babik (orig. by Rafal Otto, GridCafe), GridCafe),, CERN  </a:t>
            </a:r>
          </a:p>
        </p:txBody>
      </p:sp>
    </p:spTree>
    <p:extLst>
      <p:ext uri="{BB962C8B-B14F-4D97-AF65-F5344CB8AC3E}">
        <p14:creationId xmlns:p14="http://schemas.microsoft.com/office/powerpoint/2010/main" val="295184265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lvl1pPr>
              <a:defRPr/>
            </a:lvl1pPr>
          </a:lstStyle>
          <a:p>
            <a:r>
              <a:rPr lang="en-US"/>
              <a:t>The LHC Computing Grid – Marian Babik (orig. by Marian Babik (orig. by Rafal Otto, GridCafe), GridCafe),, CERN  </a:t>
            </a:r>
          </a:p>
        </p:txBody>
      </p:sp>
    </p:spTree>
    <p:extLst>
      <p:ext uri="{BB962C8B-B14F-4D97-AF65-F5344CB8AC3E}">
        <p14:creationId xmlns:p14="http://schemas.microsoft.com/office/powerpoint/2010/main" val="151966934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idx="10"/>
          </p:nvPr>
        </p:nvSpPr>
        <p:spPr/>
        <p:txBody>
          <a:bodyPr/>
          <a:lstStyle>
            <a:lvl1pPr>
              <a:defRPr/>
            </a:lvl1pPr>
          </a:lstStyle>
          <a:p>
            <a:r>
              <a:rPr lang="en-US"/>
              <a:t>The LHC Computing Grid – Marian Babik (orig. by Marian Babik (orig. by Rafal Otto, GridCafe), GridCafe),, CERN  </a:t>
            </a:r>
          </a:p>
        </p:txBody>
      </p:sp>
    </p:spTree>
    <p:extLst>
      <p:ext uri="{BB962C8B-B14F-4D97-AF65-F5344CB8AC3E}">
        <p14:creationId xmlns:p14="http://schemas.microsoft.com/office/powerpoint/2010/main" val="35847867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idx="10"/>
          </p:nvPr>
        </p:nvSpPr>
        <p:spPr/>
        <p:txBody>
          <a:bodyPr/>
          <a:lstStyle>
            <a:lvl1pPr>
              <a:defRPr/>
            </a:lvl1pPr>
          </a:lstStyle>
          <a:p>
            <a:r>
              <a:rPr lang="en-US"/>
              <a:t>The LHC Computing Grid – Marian Babik (orig. by Marian Babik (orig. by Rafal Otto, GridCafe), GridCafe),, CERN  </a:t>
            </a:r>
          </a:p>
        </p:txBody>
      </p:sp>
    </p:spTree>
    <p:extLst>
      <p:ext uri="{BB962C8B-B14F-4D97-AF65-F5344CB8AC3E}">
        <p14:creationId xmlns:p14="http://schemas.microsoft.com/office/powerpoint/2010/main" val="353205738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theme" Target="../theme/theme3.xml"/><Relationship Id="rId14" Type="http://schemas.openxmlformats.org/officeDocument/2006/relationships/image" Target="../media/image1.pn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theme" Target="../theme/theme4.xml"/><Relationship Id="rId13" Type="http://schemas.openxmlformats.org/officeDocument/2006/relationships/image" Target="../media/image1.png"/><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7.xml"/><Relationship Id="rId12" Type="http://schemas.openxmlformats.org/officeDocument/2006/relationships/theme" Target="../theme/theme5.xml"/><Relationship Id="rId13" Type="http://schemas.openxmlformats.org/officeDocument/2006/relationships/image" Target="../media/image1.png"/><Relationship Id="rId1" Type="http://schemas.openxmlformats.org/officeDocument/2006/relationships/slideLayout" Target="../slideLayouts/slideLayout47.xml"/><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8.xml"/><Relationship Id="rId12" Type="http://schemas.openxmlformats.org/officeDocument/2006/relationships/theme" Target="../theme/theme6.xml"/><Relationship Id="rId13" Type="http://schemas.openxmlformats.org/officeDocument/2006/relationships/image" Target="../media/image1.png"/><Relationship Id="rId1" Type="http://schemas.openxmlformats.org/officeDocument/2006/relationships/slideLayout" Target="../slideLayouts/slideLayout58.xml"/><Relationship Id="rId2" Type="http://schemas.openxmlformats.org/officeDocument/2006/relationships/slideLayout" Target="../slideLayouts/slideLayout59.xml"/><Relationship Id="rId3" Type="http://schemas.openxmlformats.org/officeDocument/2006/relationships/slideLayout" Target="../slideLayouts/slideLayout60.xml"/><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 Id="rId9" Type="http://schemas.openxmlformats.org/officeDocument/2006/relationships/slideLayout" Target="../slideLayouts/slideLayout66.xml"/><Relationship Id="rId10"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9.xml"/><Relationship Id="rId12" Type="http://schemas.openxmlformats.org/officeDocument/2006/relationships/theme" Target="../theme/theme7.xml"/><Relationship Id="rId13" Type="http://schemas.openxmlformats.org/officeDocument/2006/relationships/image" Target="../media/image1.png"/><Relationship Id="rId1" Type="http://schemas.openxmlformats.org/officeDocument/2006/relationships/slideLayout" Target="../slideLayouts/slideLayout69.xml"/><Relationship Id="rId2" Type="http://schemas.openxmlformats.org/officeDocument/2006/relationships/slideLayout" Target="../slideLayouts/slideLayout70.xml"/><Relationship Id="rId3" Type="http://schemas.openxmlformats.org/officeDocument/2006/relationships/slideLayout" Target="../slideLayouts/slideLayout71.xml"/><Relationship Id="rId4" Type="http://schemas.openxmlformats.org/officeDocument/2006/relationships/slideLayout" Target="../slideLayouts/slideLayout72.xml"/><Relationship Id="rId5" Type="http://schemas.openxmlformats.org/officeDocument/2006/relationships/slideLayout" Target="../slideLayouts/slideLayout73.xml"/><Relationship Id="rId6" Type="http://schemas.openxmlformats.org/officeDocument/2006/relationships/slideLayout" Target="../slideLayouts/slideLayout74.xml"/><Relationship Id="rId7" Type="http://schemas.openxmlformats.org/officeDocument/2006/relationships/slideLayout" Target="../slideLayouts/slideLayout75.xml"/><Relationship Id="rId8" Type="http://schemas.openxmlformats.org/officeDocument/2006/relationships/slideLayout" Target="../slideLayouts/slideLayout76.xml"/><Relationship Id="rId9" Type="http://schemas.openxmlformats.org/officeDocument/2006/relationships/slideLayout" Target="../slideLayouts/slideLayout77.xml"/><Relationship Id="rId10"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0.xml"/><Relationship Id="rId12" Type="http://schemas.openxmlformats.org/officeDocument/2006/relationships/theme" Target="../theme/theme8.xml"/><Relationship Id="rId13" Type="http://schemas.openxmlformats.org/officeDocument/2006/relationships/image" Target="../media/image1.png"/><Relationship Id="rId1" Type="http://schemas.openxmlformats.org/officeDocument/2006/relationships/slideLayout" Target="../slideLayouts/slideLayout80.xml"/><Relationship Id="rId2" Type="http://schemas.openxmlformats.org/officeDocument/2006/relationships/slideLayout" Target="../slideLayouts/slideLayout81.xml"/><Relationship Id="rId3" Type="http://schemas.openxmlformats.org/officeDocument/2006/relationships/slideLayout" Target="../slideLayouts/slideLayout82.xml"/><Relationship Id="rId4" Type="http://schemas.openxmlformats.org/officeDocument/2006/relationships/slideLayout" Target="../slideLayouts/slideLayout83.xml"/><Relationship Id="rId5" Type="http://schemas.openxmlformats.org/officeDocument/2006/relationships/slideLayout" Target="../slideLayouts/slideLayout84.xml"/><Relationship Id="rId6" Type="http://schemas.openxmlformats.org/officeDocument/2006/relationships/slideLayout" Target="../slideLayouts/slideLayout85.xml"/><Relationship Id="rId7" Type="http://schemas.openxmlformats.org/officeDocument/2006/relationships/slideLayout" Target="../slideLayouts/slideLayout86.xml"/><Relationship Id="rId8" Type="http://schemas.openxmlformats.org/officeDocument/2006/relationships/slideLayout" Target="../slideLayouts/slideLayout87.xml"/><Relationship Id="rId9" Type="http://schemas.openxmlformats.org/officeDocument/2006/relationships/slideLayout" Target="../slideLayouts/slideLayout88.xml"/><Relationship Id="rId10"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1.xml"/><Relationship Id="rId12" Type="http://schemas.openxmlformats.org/officeDocument/2006/relationships/theme" Target="../theme/theme9.xml"/><Relationship Id="rId13" Type="http://schemas.openxmlformats.org/officeDocument/2006/relationships/image" Target="../media/image1.png"/><Relationship Id="rId1" Type="http://schemas.openxmlformats.org/officeDocument/2006/relationships/slideLayout" Target="../slideLayouts/slideLayout91.xml"/><Relationship Id="rId2" Type="http://schemas.openxmlformats.org/officeDocument/2006/relationships/slideLayout" Target="../slideLayouts/slideLayout92.xml"/><Relationship Id="rId3" Type="http://schemas.openxmlformats.org/officeDocument/2006/relationships/slideLayout" Target="../slideLayouts/slideLayout93.xml"/><Relationship Id="rId4" Type="http://schemas.openxmlformats.org/officeDocument/2006/relationships/slideLayout" Target="../slideLayouts/slideLayout94.xml"/><Relationship Id="rId5" Type="http://schemas.openxmlformats.org/officeDocument/2006/relationships/slideLayout" Target="../slideLayouts/slideLayout95.xml"/><Relationship Id="rId6" Type="http://schemas.openxmlformats.org/officeDocument/2006/relationships/slideLayout" Target="../slideLayouts/slideLayout96.xml"/><Relationship Id="rId7" Type="http://schemas.openxmlformats.org/officeDocument/2006/relationships/slideLayout" Target="../slideLayouts/slideLayout97.xml"/><Relationship Id="rId8" Type="http://schemas.openxmlformats.org/officeDocument/2006/relationships/slideLayout" Target="../slideLayouts/slideLayout98.xml"/><Relationship Id="rId9" Type="http://schemas.openxmlformats.org/officeDocument/2006/relationships/slideLayout" Target="../slideLayouts/slideLayout99.xml"/><Relationship Id="rId10"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flipH="1" flipV="1">
            <a:off x="7923213" y="0"/>
            <a:ext cx="1219200" cy="1371600"/>
          </a:xfrm>
          <a:prstGeom prst="rect">
            <a:avLst/>
          </a:prstGeom>
          <a:solidFill>
            <a:srgbClr val="0053A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26" name="Oval 2"/>
          <p:cNvSpPr>
            <a:spLocks noChangeArrowheads="1"/>
          </p:cNvSpPr>
          <p:nvPr/>
        </p:nvSpPr>
        <p:spPr bwMode="auto">
          <a:xfrm flipH="1" flipV="1">
            <a:off x="6627813" y="-1588"/>
            <a:ext cx="2514600" cy="2895601"/>
          </a:xfrm>
          <a:prstGeom prst="ellipse">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27" name="Rectangle 3"/>
          <p:cNvSpPr>
            <a:spLocks noChangeArrowheads="1"/>
          </p:cNvSpPr>
          <p:nvPr/>
        </p:nvSpPr>
        <p:spPr bwMode="auto">
          <a:xfrm>
            <a:off x="0" y="6324600"/>
            <a:ext cx="9144000" cy="533400"/>
          </a:xfrm>
          <a:prstGeom prst="rect">
            <a:avLst/>
          </a:prstGeom>
          <a:solidFill>
            <a:srgbClr val="0053A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28" name="Rectangle 4"/>
          <p:cNvSpPr>
            <a:spLocks noGrp="1" noChangeArrowheads="1"/>
          </p:cNvSpPr>
          <p:nvPr>
            <p:ph type="title"/>
          </p:nvPr>
        </p:nvSpPr>
        <p:spPr bwMode="auto">
          <a:xfrm>
            <a:off x="457200" y="265113"/>
            <a:ext cx="8226425"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029" name="Rectangle 5"/>
          <p:cNvSpPr>
            <a:spLocks noGrp="1" noChangeArrowheads="1"/>
          </p:cNvSpPr>
          <p:nvPr>
            <p:ph type="body" idx="1"/>
          </p:nvPr>
        </p:nvSpPr>
        <p:spPr bwMode="auto">
          <a:xfrm>
            <a:off x="457200" y="1066800"/>
            <a:ext cx="8226425" cy="452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6804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30" name="Rectangle 6"/>
          <p:cNvSpPr>
            <a:spLocks noGrp="1" noChangeArrowheads="1"/>
          </p:cNvSpPr>
          <p:nvPr>
            <p:ph type="ftr"/>
          </p:nvPr>
        </p:nvSpPr>
        <p:spPr bwMode="auto">
          <a:xfrm>
            <a:off x="827584" y="6553200"/>
            <a:ext cx="8237041"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b="1" i="1">
                <a:solidFill>
                  <a:srgbClr val="FFFFFF"/>
                </a:solidFill>
              </a:defRPr>
            </a:lvl1pPr>
          </a:lstStyle>
          <a:p>
            <a:r>
              <a:rPr lang="en-US" dirty="0"/>
              <a:t>The LHC Computing Grid – Marian Babik (orig. by Marian Babik (orig. by </a:t>
            </a:r>
            <a:r>
              <a:rPr lang="en-US" dirty="0" err="1"/>
              <a:t>Rafal</a:t>
            </a:r>
            <a:r>
              <a:rPr lang="en-US" dirty="0"/>
              <a:t> Otto, </a:t>
            </a:r>
            <a:r>
              <a:rPr lang="en-US" dirty="0" err="1"/>
              <a:t>GridCafe</a:t>
            </a:r>
            <a:r>
              <a:rPr lang="en-US" dirty="0" smtClean="0"/>
              <a:t>)  </a:t>
            </a:r>
            <a:endParaRPr lang="en-US" dirty="0"/>
          </a:p>
        </p:txBody>
      </p:sp>
      <p:sp>
        <p:nvSpPr>
          <p:cNvPr id="1031" name="Line 7"/>
          <p:cNvSpPr>
            <a:spLocks noChangeShapeType="1"/>
          </p:cNvSpPr>
          <p:nvPr/>
        </p:nvSpPr>
        <p:spPr bwMode="auto">
          <a:xfrm>
            <a:off x="838200" y="6400800"/>
            <a:ext cx="8305800" cy="1588"/>
          </a:xfrm>
          <a:prstGeom prst="line">
            <a:avLst/>
          </a:prstGeom>
          <a:noFill/>
          <a:ln w="936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32" name="Rectangle 8"/>
          <p:cNvSpPr>
            <a:spLocks noChangeArrowheads="1"/>
          </p:cNvSpPr>
          <p:nvPr/>
        </p:nvSpPr>
        <p:spPr bwMode="auto">
          <a:xfrm>
            <a:off x="0" y="4953000"/>
            <a:ext cx="1219200" cy="1371600"/>
          </a:xfrm>
          <a:prstGeom prst="rect">
            <a:avLst/>
          </a:prstGeom>
          <a:solidFill>
            <a:srgbClr val="0053A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33" name="Oval 9"/>
          <p:cNvSpPr>
            <a:spLocks noChangeArrowheads="1"/>
          </p:cNvSpPr>
          <p:nvPr/>
        </p:nvSpPr>
        <p:spPr bwMode="auto">
          <a:xfrm>
            <a:off x="0" y="3429000"/>
            <a:ext cx="2514600" cy="2895600"/>
          </a:xfrm>
          <a:prstGeom prst="ellipse">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pic>
        <p:nvPicPr>
          <p:cNvPr id="1034" name="Picture 10"/>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6200" y="6248400"/>
            <a:ext cx="603250" cy="609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756" r:id="rId12"/>
  </p:sldLayoutIdLst>
  <p:hf sldNum="0" hdr="0" dt="0"/>
  <p:txStyles>
    <p:titleStyle>
      <a:lvl1pPr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mj-lt"/>
          <a:ea typeface="+mj-ea"/>
          <a:cs typeface="+mj-cs"/>
        </a:defRPr>
      </a:lvl1pPr>
      <a:lvl2pPr marL="742950" indent="-28575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2pPr>
      <a:lvl3pPr marL="1143000" indent="-22860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3pPr>
      <a:lvl4pPr marL="1600200" indent="-22860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4pPr>
      <a:lvl5pPr marL="2057400" indent="-22860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5pPr>
      <a:lvl6pPr marL="2514600" indent="-22860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6pPr>
      <a:lvl7pPr marL="2971800" indent="-22860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7pPr>
      <a:lvl8pPr marL="3429000" indent="-22860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8pPr>
      <a:lvl9pPr marL="3886200" indent="-22860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9pPr>
    </p:titleStyle>
    <p:bodyStyle>
      <a:lvl1pPr marL="342900" indent="-342900" algn="l" defTabSz="457200" rtl="0" eaLnBrk="0" fontAlgn="base" hangingPunct="0">
        <a:lnSpc>
          <a:spcPct val="93000"/>
        </a:lnSpc>
        <a:spcBef>
          <a:spcPts val="600"/>
        </a:spcBef>
        <a:spcAft>
          <a:spcPct val="0"/>
        </a:spcAft>
        <a:buClr>
          <a:srgbClr val="000000"/>
        </a:buClr>
        <a:buSzPct val="100000"/>
        <a:buFont typeface="Times New Roman" charset="0"/>
        <a:defRPr sz="2400">
          <a:solidFill>
            <a:srgbClr val="0053A0"/>
          </a:solidFill>
          <a:latin typeface="+mn-lt"/>
          <a:ea typeface="+mn-ea"/>
          <a:cs typeface="+mn-cs"/>
        </a:defRPr>
      </a:lvl1pPr>
      <a:lvl2pPr marL="742950" indent="-285750" algn="l" defTabSz="457200" rtl="0" eaLnBrk="0" fontAlgn="base" hangingPunct="0">
        <a:lnSpc>
          <a:spcPct val="93000"/>
        </a:lnSpc>
        <a:spcBef>
          <a:spcPts val="500"/>
        </a:spcBef>
        <a:spcAft>
          <a:spcPct val="0"/>
        </a:spcAft>
        <a:buClr>
          <a:srgbClr val="000000"/>
        </a:buClr>
        <a:buSzPct val="100000"/>
        <a:buFont typeface="Times New Roman" charset="0"/>
        <a:defRPr sz="2000">
          <a:solidFill>
            <a:srgbClr val="0053A0"/>
          </a:solidFill>
          <a:latin typeface="+mn-lt"/>
          <a:ea typeface="+mn-ea"/>
          <a:cs typeface="+mn-cs"/>
        </a:defRPr>
      </a:lvl2pPr>
      <a:lvl3pPr marL="1143000" indent="-228600" algn="l" defTabSz="457200" rtl="0" eaLnBrk="0" fontAlgn="base" hangingPunct="0">
        <a:lnSpc>
          <a:spcPct val="93000"/>
        </a:lnSpc>
        <a:spcBef>
          <a:spcPts val="450"/>
        </a:spcBef>
        <a:spcAft>
          <a:spcPct val="0"/>
        </a:spcAft>
        <a:buClr>
          <a:srgbClr val="000000"/>
        </a:buClr>
        <a:buSzPct val="100000"/>
        <a:buFont typeface="Times New Roman" charset="0"/>
        <a:defRPr>
          <a:solidFill>
            <a:srgbClr val="0053A0"/>
          </a:solidFill>
          <a:latin typeface="+mn-lt"/>
          <a:ea typeface="+mn-ea"/>
          <a:cs typeface="+mn-cs"/>
        </a:defRPr>
      </a:lvl3pPr>
      <a:lvl4pPr marL="1600200" indent="-228600" algn="l" defTabSz="457200" rtl="0" eaLnBrk="0" fontAlgn="base" hangingPunct="0">
        <a:lnSpc>
          <a:spcPct val="93000"/>
        </a:lnSpc>
        <a:spcBef>
          <a:spcPts val="450"/>
        </a:spcBef>
        <a:spcAft>
          <a:spcPct val="0"/>
        </a:spcAft>
        <a:buClr>
          <a:srgbClr val="000000"/>
        </a:buClr>
        <a:buSzPct val="100000"/>
        <a:buFont typeface="Times New Roman" charset="0"/>
        <a:defRPr>
          <a:solidFill>
            <a:srgbClr val="0053A0"/>
          </a:solidFill>
          <a:latin typeface="+mn-lt"/>
          <a:ea typeface="+mn-ea"/>
          <a:cs typeface="+mn-cs"/>
        </a:defRPr>
      </a:lvl4pPr>
      <a:lvl5pPr marL="2057400" indent="-228600" algn="l" defTabSz="457200" rtl="0" eaLnBrk="0" fontAlgn="base" hangingPunct="0">
        <a:lnSpc>
          <a:spcPct val="93000"/>
        </a:lnSpc>
        <a:spcBef>
          <a:spcPts val="450"/>
        </a:spcBef>
        <a:spcAft>
          <a:spcPct val="0"/>
        </a:spcAft>
        <a:buClr>
          <a:srgbClr val="000000"/>
        </a:buClr>
        <a:buSzPct val="100000"/>
        <a:buFont typeface="Times New Roman" charset="0"/>
        <a:defRPr>
          <a:solidFill>
            <a:srgbClr val="0053A0"/>
          </a:solidFill>
          <a:latin typeface="+mn-lt"/>
          <a:ea typeface="+mn-ea"/>
          <a:cs typeface="+mn-cs"/>
        </a:defRPr>
      </a:lvl5pPr>
      <a:lvl6pPr marL="2514600" indent="-228600" algn="l" defTabSz="457200" rtl="0" eaLnBrk="0" fontAlgn="base" hangingPunct="0">
        <a:lnSpc>
          <a:spcPct val="93000"/>
        </a:lnSpc>
        <a:spcBef>
          <a:spcPts val="450"/>
        </a:spcBef>
        <a:spcAft>
          <a:spcPct val="0"/>
        </a:spcAft>
        <a:buClr>
          <a:srgbClr val="000000"/>
        </a:buClr>
        <a:buSzPct val="100000"/>
        <a:buFont typeface="Times New Roman" charset="0"/>
        <a:defRPr>
          <a:solidFill>
            <a:srgbClr val="0053A0"/>
          </a:solidFill>
          <a:latin typeface="+mn-lt"/>
          <a:ea typeface="+mn-ea"/>
          <a:cs typeface="+mn-cs"/>
        </a:defRPr>
      </a:lvl6pPr>
      <a:lvl7pPr marL="2971800" indent="-228600" algn="l" defTabSz="457200" rtl="0" eaLnBrk="0" fontAlgn="base" hangingPunct="0">
        <a:lnSpc>
          <a:spcPct val="93000"/>
        </a:lnSpc>
        <a:spcBef>
          <a:spcPts val="450"/>
        </a:spcBef>
        <a:spcAft>
          <a:spcPct val="0"/>
        </a:spcAft>
        <a:buClr>
          <a:srgbClr val="000000"/>
        </a:buClr>
        <a:buSzPct val="100000"/>
        <a:buFont typeface="Times New Roman" charset="0"/>
        <a:defRPr>
          <a:solidFill>
            <a:srgbClr val="0053A0"/>
          </a:solidFill>
          <a:latin typeface="+mn-lt"/>
          <a:ea typeface="+mn-ea"/>
          <a:cs typeface="+mn-cs"/>
        </a:defRPr>
      </a:lvl7pPr>
      <a:lvl8pPr marL="3429000" indent="-228600" algn="l" defTabSz="457200" rtl="0" eaLnBrk="0" fontAlgn="base" hangingPunct="0">
        <a:lnSpc>
          <a:spcPct val="93000"/>
        </a:lnSpc>
        <a:spcBef>
          <a:spcPts val="450"/>
        </a:spcBef>
        <a:spcAft>
          <a:spcPct val="0"/>
        </a:spcAft>
        <a:buClr>
          <a:srgbClr val="000000"/>
        </a:buClr>
        <a:buSzPct val="100000"/>
        <a:buFont typeface="Times New Roman" charset="0"/>
        <a:defRPr>
          <a:solidFill>
            <a:srgbClr val="0053A0"/>
          </a:solidFill>
          <a:latin typeface="+mn-lt"/>
          <a:ea typeface="+mn-ea"/>
          <a:cs typeface="+mn-cs"/>
        </a:defRPr>
      </a:lvl8pPr>
      <a:lvl9pPr marL="3886200" indent="-228600" algn="l" defTabSz="457200" rtl="0" eaLnBrk="0" fontAlgn="base" hangingPunct="0">
        <a:lnSpc>
          <a:spcPct val="93000"/>
        </a:lnSpc>
        <a:spcBef>
          <a:spcPts val="450"/>
        </a:spcBef>
        <a:spcAft>
          <a:spcPct val="0"/>
        </a:spcAft>
        <a:buClr>
          <a:srgbClr val="000000"/>
        </a:buClr>
        <a:buSzPct val="100000"/>
        <a:buFont typeface="Times New Roman" charset="0"/>
        <a:defRPr>
          <a:solidFill>
            <a:srgbClr val="0053A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457200" y="265113"/>
            <a:ext cx="8226425"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050" name="Rectangle 2"/>
          <p:cNvSpPr>
            <a:spLocks noGrp="1" noChangeArrowheads="1"/>
          </p:cNvSpPr>
          <p:nvPr>
            <p:ph type="body" idx="1"/>
          </p:nvPr>
        </p:nvSpPr>
        <p:spPr bwMode="auto">
          <a:xfrm>
            <a:off x="457200" y="1066800"/>
            <a:ext cx="8226425" cy="452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6804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mj-lt"/>
          <a:ea typeface="+mj-ea"/>
          <a:cs typeface="+mj-cs"/>
        </a:defRPr>
      </a:lvl1pPr>
      <a:lvl2pPr marL="742950" indent="-28575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2pPr>
      <a:lvl3pPr marL="1143000" indent="-22860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3pPr>
      <a:lvl4pPr marL="1600200" indent="-22860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4pPr>
      <a:lvl5pPr marL="2057400" indent="-22860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5pPr>
      <a:lvl6pPr marL="2514600" indent="-22860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6pPr>
      <a:lvl7pPr marL="2971800" indent="-22860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7pPr>
      <a:lvl8pPr marL="3429000" indent="-22860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8pPr>
      <a:lvl9pPr marL="3886200" indent="-22860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9pPr>
    </p:titleStyle>
    <p:bodyStyle>
      <a:lvl1pPr marL="342900" indent="-342900" algn="l" defTabSz="457200" rtl="0" eaLnBrk="0" fontAlgn="base" hangingPunct="0">
        <a:lnSpc>
          <a:spcPct val="93000"/>
        </a:lnSpc>
        <a:spcBef>
          <a:spcPts val="600"/>
        </a:spcBef>
        <a:spcAft>
          <a:spcPct val="0"/>
        </a:spcAft>
        <a:buClr>
          <a:srgbClr val="000000"/>
        </a:buClr>
        <a:buSzPct val="100000"/>
        <a:buFont typeface="Times New Roman" charset="0"/>
        <a:defRPr sz="2400">
          <a:solidFill>
            <a:srgbClr val="0053A0"/>
          </a:solidFill>
          <a:latin typeface="+mn-lt"/>
          <a:ea typeface="+mn-ea"/>
          <a:cs typeface="+mn-cs"/>
        </a:defRPr>
      </a:lvl1pPr>
      <a:lvl2pPr marL="742950" indent="-285750" algn="l" defTabSz="457200" rtl="0" eaLnBrk="0" fontAlgn="base" hangingPunct="0">
        <a:lnSpc>
          <a:spcPct val="93000"/>
        </a:lnSpc>
        <a:spcBef>
          <a:spcPts val="500"/>
        </a:spcBef>
        <a:spcAft>
          <a:spcPct val="0"/>
        </a:spcAft>
        <a:buClr>
          <a:srgbClr val="000000"/>
        </a:buClr>
        <a:buSzPct val="100000"/>
        <a:buFont typeface="Times New Roman" charset="0"/>
        <a:defRPr sz="2000">
          <a:solidFill>
            <a:srgbClr val="0053A0"/>
          </a:solidFill>
          <a:latin typeface="+mn-lt"/>
          <a:ea typeface="+mn-ea"/>
          <a:cs typeface="+mn-cs"/>
        </a:defRPr>
      </a:lvl2pPr>
      <a:lvl3pPr marL="1143000" indent="-228600" algn="l" defTabSz="457200" rtl="0" eaLnBrk="0" fontAlgn="base" hangingPunct="0">
        <a:lnSpc>
          <a:spcPct val="93000"/>
        </a:lnSpc>
        <a:spcBef>
          <a:spcPts val="450"/>
        </a:spcBef>
        <a:spcAft>
          <a:spcPct val="0"/>
        </a:spcAft>
        <a:buClr>
          <a:srgbClr val="000000"/>
        </a:buClr>
        <a:buSzPct val="100000"/>
        <a:buFont typeface="Times New Roman" charset="0"/>
        <a:defRPr>
          <a:solidFill>
            <a:srgbClr val="0053A0"/>
          </a:solidFill>
          <a:latin typeface="+mn-lt"/>
          <a:ea typeface="+mn-ea"/>
          <a:cs typeface="+mn-cs"/>
        </a:defRPr>
      </a:lvl3pPr>
      <a:lvl4pPr marL="1600200" indent="-228600" algn="l" defTabSz="457200" rtl="0" eaLnBrk="0" fontAlgn="base" hangingPunct="0">
        <a:lnSpc>
          <a:spcPct val="93000"/>
        </a:lnSpc>
        <a:spcBef>
          <a:spcPts val="450"/>
        </a:spcBef>
        <a:spcAft>
          <a:spcPct val="0"/>
        </a:spcAft>
        <a:buClr>
          <a:srgbClr val="000000"/>
        </a:buClr>
        <a:buSzPct val="100000"/>
        <a:buFont typeface="Times New Roman" charset="0"/>
        <a:defRPr>
          <a:solidFill>
            <a:srgbClr val="0053A0"/>
          </a:solidFill>
          <a:latin typeface="+mn-lt"/>
          <a:ea typeface="+mn-ea"/>
          <a:cs typeface="+mn-cs"/>
        </a:defRPr>
      </a:lvl4pPr>
      <a:lvl5pPr marL="2057400" indent="-228600" algn="l" defTabSz="457200" rtl="0" eaLnBrk="0" fontAlgn="base" hangingPunct="0">
        <a:lnSpc>
          <a:spcPct val="93000"/>
        </a:lnSpc>
        <a:spcBef>
          <a:spcPts val="450"/>
        </a:spcBef>
        <a:spcAft>
          <a:spcPct val="0"/>
        </a:spcAft>
        <a:buClr>
          <a:srgbClr val="000000"/>
        </a:buClr>
        <a:buSzPct val="100000"/>
        <a:buFont typeface="Times New Roman" charset="0"/>
        <a:defRPr>
          <a:solidFill>
            <a:srgbClr val="0053A0"/>
          </a:solidFill>
          <a:latin typeface="+mn-lt"/>
          <a:ea typeface="+mn-ea"/>
          <a:cs typeface="+mn-cs"/>
        </a:defRPr>
      </a:lvl5pPr>
      <a:lvl6pPr marL="2514600" indent="-228600" algn="l" defTabSz="457200" rtl="0" eaLnBrk="0" fontAlgn="base" hangingPunct="0">
        <a:lnSpc>
          <a:spcPct val="93000"/>
        </a:lnSpc>
        <a:spcBef>
          <a:spcPts val="450"/>
        </a:spcBef>
        <a:spcAft>
          <a:spcPct val="0"/>
        </a:spcAft>
        <a:buClr>
          <a:srgbClr val="000000"/>
        </a:buClr>
        <a:buSzPct val="100000"/>
        <a:buFont typeface="Times New Roman" charset="0"/>
        <a:defRPr>
          <a:solidFill>
            <a:srgbClr val="0053A0"/>
          </a:solidFill>
          <a:latin typeface="+mn-lt"/>
          <a:ea typeface="+mn-ea"/>
          <a:cs typeface="+mn-cs"/>
        </a:defRPr>
      </a:lvl6pPr>
      <a:lvl7pPr marL="2971800" indent="-228600" algn="l" defTabSz="457200" rtl="0" eaLnBrk="0" fontAlgn="base" hangingPunct="0">
        <a:lnSpc>
          <a:spcPct val="93000"/>
        </a:lnSpc>
        <a:spcBef>
          <a:spcPts val="450"/>
        </a:spcBef>
        <a:spcAft>
          <a:spcPct val="0"/>
        </a:spcAft>
        <a:buClr>
          <a:srgbClr val="000000"/>
        </a:buClr>
        <a:buSzPct val="100000"/>
        <a:buFont typeface="Times New Roman" charset="0"/>
        <a:defRPr>
          <a:solidFill>
            <a:srgbClr val="0053A0"/>
          </a:solidFill>
          <a:latin typeface="+mn-lt"/>
          <a:ea typeface="+mn-ea"/>
          <a:cs typeface="+mn-cs"/>
        </a:defRPr>
      </a:lvl7pPr>
      <a:lvl8pPr marL="3429000" indent="-228600" algn="l" defTabSz="457200" rtl="0" eaLnBrk="0" fontAlgn="base" hangingPunct="0">
        <a:lnSpc>
          <a:spcPct val="93000"/>
        </a:lnSpc>
        <a:spcBef>
          <a:spcPts val="450"/>
        </a:spcBef>
        <a:spcAft>
          <a:spcPct val="0"/>
        </a:spcAft>
        <a:buClr>
          <a:srgbClr val="000000"/>
        </a:buClr>
        <a:buSzPct val="100000"/>
        <a:buFont typeface="Times New Roman" charset="0"/>
        <a:defRPr>
          <a:solidFill>
            <a:srgbClr val="0053A0"/>
          </a:solidFill>
          <a:latin typeface="+mn-lt"/>
          <a:ea typeface="+mn-ea"/>
          <a:cs typeface="+mn-cs"/>
        </a:defRPr>
      </a:lvl8pPr>
      <a:lvl9pPr marL="3886200" indent="-228600" algn="l" defTabSz="457200" rtl="0" eaLnBrk="0" fontAlgn="base" hangingPunct="0">
        <a:lnSpc>
          <a:spcPct val="93000"/>
        </a:lnSpc>
        <a:spcBef>
          <a:spcPts val="450"/>
        </a:spcBef>
        <a:spcAft>
          <a:spcPct val="0"/>
        </a:spcAft>
        <a:buClr>
          <a:srgbClr val="000000"/>
        </a:buClr>
        <a:buSzPct val="100000"/>
        <a:buFont typeface="Times New Roman" charset="0"/>
        <a:defRPr>
          <a:solidFill>
            <a:srgbClr val="0053A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ChangeArrowheads="1"/>
          </p:cNvSpPr>
          <p:nvPr/>
        </p:nvSpPr>
        <p:spPr bwMode="auto">
          <a:xfrm flipH="1" flipV="1">
            <a:off x="7923213" y="0"/>
            <a:ext cx="1219200" cy="1371600"/>
          </a:xfrm>
          <a:prstGeom prst="rect">
            <a:avLst/>
          </a:prstGeom>
          <a:solidFill>
            <a:srgbClr val="0053A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74" name="Oval 2"/>
          <p:cNvSpPr>
            <a:spLocks noChangeArrowheads="1"/>
          </p:cNvSpPr>
          <p:nvPr/>
        </p:nvSpPr>
        <p:spPr bwMode="auto">
          <a:xfrm flipH="1" flipV="1">
            <a:off x="6627813" y="-1588"/>
            <a:ext cx="2514600" cy="2895601"/>
          </a:xfrm>
          <a:prstGeom prst="ellipse">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75" name="Rectangle 3"/>
          <p:cNvSpPr>
            <a:spLocks noChangeArrowheads="1"/>
          </p:cNvSpPr>
          <p:nvPr/>
        </p:nvSpPr>
        <p:spPr bwMode="auto">
          <a:xfrm>
            <a:off x="0" y="6324600"/>
            <a:ext cx="9144000" cy="533400"/>
          </a:xfrm>
          <a:prstGeom prst="rect">
            <a:avLst/>
          </a:prstGeom>
          <a:solidFill>
            <a:srgbClr val="0053A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76" name="Line 4"/>
          <p:cNvSpPr>
            <a:spLocks noChangeShapeType="1"/>
          </p:cNvSpPr>
          <p:nvPr/>
        </p:nvSpPr>
        <p:spPr bwMode="auto">
          <a:xfrm>
            <a:off x="838200" y="6400800"/>
            <a:ext cx="8305800" cy="1588"/>
          </a:xfrm>
          <a:prstGeom prst="line">
            <a:avLst/>
          </a:prstGeom>
          <a:noFill/>
          <a:ln w="936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77" name="Rectangle 5"/>
          <p:cNvSpPr>
            <a:spLocks noChangeArrowheads="1"/>
          </p:cNvSpPr>
          <p:nvPr/>
        </p:nvSpPr>
        <p:spPr bwMode="auto">
          <a:xfrm>
            <a:off x="0" y="4953000"/>
            <a:ext cx="1219200" cy="1371600"/>
          </a:xfrm>
          <a:prstGeom prst="rect">
            <a:avLst/>
          </a:prstGeom>
          <a:solidFill>
            <a:srgbClr val="0053A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78" name="Oval 6"/>
          <p:cNvSpPr>
            <a:spLocks noChangeArrowheads="1"/>
          </p:cNvSpPr>
          <p:nvPr/>
        </p:nvSpPr>
        <p:spPr bwMode="auto">
          <a:xfrm>
            <a:off x="0" y="3429000"/>
            <a:ext cx="2514600" cy="2895600"/>
          </a:xfrm>
          <a:prstGeom prst="ellipse">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pic>
        <p:nvPicPr>
          <p:cNvPr id="3079" name="Picture 7"/>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6200" y="6248400"/>
            <a:ext cx="603250" cy="609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80" name="Rectangle 8"/>
          <p:cNvSpPr>
            <a:spLocks noGrp="1" noChangeArrowheads="1"/>
          </p:cNvSpPr>
          <p:nvPr>
            <p:ph type="title"/>
          </p:nvPr>
        </p:nvSpPr>
        <p:spPr bwMode="auto">
          <a:xfrm>
            <a:off x="457200" y="265113"/>
            <a:ext cx="8226425"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3081" name="Rectangle 9"/>
          <p:cNvSpPr>
            <a:spLocks noGrp="1" noChangeArrowheads="1"/>
          </p:cNvSpPr>
          <p:nvPr>
            <p:ph type="body" idx="1"/>
          </p:nvPr>
        </p:nvSpPr>
        <p:spPr bwMode="auto">
          <a:xfrm>
            <a:off x="457200" y="1066800"/>
            <a:ext cx="8226425" cy="452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6804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3082" name="Rectangle 10"/>
          <p:cNvSpPr>
            <a:spLocks noGrp="1" noChangeArrowheads="1"/>
          </p:cNvSpPr>
          <p:nvPr>
            <p:ph type="ftr"/>
          </p:nvPr>
        </p:nvSpPr>
        <p:spPr bwMode="auto">
          <a:xfrm>
            <a:off x="5105400" y="6553200"/>
            <a:ext cx="3959225"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a:lnSpc>
                <a:spcPct val="93000"/>
              </a:lnSpc>
              <a:tabLst>
                <a:tab pos="723900" algn="l"/>
                <a:tab pos="1447800" algn="l"/>
                <a:tab pos="2171700" algn="l"/>
                <a:tab pos="2895600" algn="l"/>
                <a:tab pos="3619500" algn="l"/>
              </a:tabLst>
              <a:defRPr sz="1200" b="1" i="1">
                <a:solidFill>
                  <a:srgbClr val="FFFFFF"/>
                </a:solidFill>
                <a:latin typeface="Times New Roman" charset="0"/>
              </a:defRPr>
            </a:lvl1pPr>
          </a:lstStyle>
          <a:p>
            <a:r>
              <a:rPr lang="en-US"/>
              <a:t>The LHC Computing Grid Marian Babik (orig. by Marian Babik (orig. by Rafal Otto, GridCafe), GridCafe),, CERN  </a:t>
            </a: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757" r:id="rId12"/>
  </p:sldLayoutIdLst>
  <p:hf sldNum="0" hdr="0" dt="0"/>
  <p:txStyles>
    <p:titleStyle>
      <a:lvl1pPr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mj-lt"/>
          <a:ea typeface="+mj-ea"/>
          <a:cs typeface="+mj-cs"/>
        </a:defRPr>
      </a:lvl1pPr>
      <a:lvl2pPr marL="742950" indent="-28575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2pPr>
      <a:lvl3pPr marL="1143000" indent="-22860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3pPr>
      <a:lvl4pPr marL="1600200" indent="-22860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4pPr>
      <a:lvl5pPr marL="2057400" indent="-22860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5pPr>
      <a:lvl6pPr marL="2514600" indent="-22860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6pPr>
      <a:lvl7pPr marL="2971800" indent="-22860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7pPr>
      <a:lvl8pPr marL="3429000" indent="-22860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8pPr>
      <a:lvl9pPr marL="3886200" indent="-22860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9pPr>
    </p:titleStyle>
    <p:bodyStyle>
      <a:lvl1pPr marL="342900" indent="-342900" algn="l" defTabSz="457200" rtl="0" eaLnBrk="0" fontAlgn="base" hangingPunct="0">
        <a:lnSpc>
          <a:spcPct val="93000"/>
        </a:lnSpc>
        <a:spcBef>
          <a:spcPts val="600"/>
        </a:spcBef>
        <a:spcAft>
          <a:spcPct val="0"/>
        </a:spcAft>
        <a:buClr>
          <a:srgbClr val="000000"/>
        </a:buClr>
        <a:buSzPct val="100000"/>
        <a:buFont typeface="Times New Roman" charset="0"/>
        <a:defRPr sz="2400">
          <a:solidFill>
            <a:srgbClr val="0053A0"/>
          </a:solidFill>
          <a:latin typeface="+mn-lt"/>
          <a:ea typeface="+mn-ea"/>
          <a:cs typeface="+mn-cs"/>
        </a:defRPr>
      </a:lvl1pPr>
      <a:lvl2pPr marL="742950" indent="-285750" algn="l" defTabSz="457200" rtl="0" eaLnBrk="0" fontAlgn="base" hangingPunct="0">
        <a:lnSpc>
          <a:spcPct val="93000"/>
        </a:lnSpc>
        <a:spcBef>
          <a:spcPts val="500"/>
        </a:spcBef>
        <a:spcAft>
          <a:spcPct val="0"/>
        </a:spcAft>
        <a:buClr>
          <a:srgbClr val="000000"/>
        </a:buClr>
        <a:buSzPct val="100000"/>
        <a:buFont typeface="Times New Roman" charset="0"/>
        <a:defRPr sz="2000">
          <a:solidFill>
            <a:srgbClr val="0053A0"/>
          </a:solidFill>
          <a:latin typeface="+mn-lt"/>
          <a:ea typeface="+mn-ea"/>
          <a:cs typeface="+mn-cs"/>
        </a:defRPr>
      </a:lvl2pPr>
      <a:lvl3pPr marL="1143000" indent="-228600" algn="l" defTabSz="457200" rtl="0" eaLnBrk="0" fontAlgn="base" hangingPunct="0">
        <a:lnSpc>
          <a:spcPct val="93000"/>
        </a:lnSpc>
        <a:spcBef>
          <a:spcPts val="450"/>
        </a:spcBef>
        <a:spcAft>
          <a:spcPct val="0"/>
        </a:spcAft>
        <a:buClr>
          <a:srgbClr val="000000"/>
        </a:buClr>
        <a:buSzPct val="100000"/>
        <a:buFont typeface="Times New Roman" charset="0"/>
        <a:defRPr>
          <a:solidFill>
            <a:srgbClr val="0053A0"/>
          </a:solidFill>
          <a:latin typeface="+mn-lt"/>
          <a:ea typeface="+mn-ea"/>
          <a:cs typeface="+mn-cs"/>
        </a:defRPr>
      </a:lvl3pPr>
      <a:lvl4pPr marL="1600200" indent="-228600" algn="l" defTabSz="457200" rtl="0" eaLnBrk="0" fontAlgn="base" hangingPunct="0">
        <a:lnSpc>
          <a:spcPct val="93000"/>
        </a:lnSpc>
        <a:spcBef>
          <a:spcPts val="450"/>
        </a:spcBef>
        <a:spcAft>
          <a:spcPct val="0"/>
        </a:spcAft>
        <a:buClr>
          <a:srgbClr val="000000"/>
        </a:buClr>
        <a:buSzPct val="100000"/>
        <a:buFont typeface="Times New Roman" charset="0"/>
        <a:defRPr>
          <a:solidFill>
            <a:srgbClr val="0053A0"/>
          </a:solidFill>
          <a:latin typeface="+mn-lt"/>
          <a:ea typeface="+mn-ea"/>
          <a:cs typeface="+mn-cs"/>
        </a:defRPr>
      </a:lvl4pPr>
      <a:lvl5pPr marL="2057400" indent="-228600" algn="l" defTabSz="457200" rtl="0" eaLnBrk="0" fontAlgn="base" hangingPunct="0">
        <a:lnSpc>
          <a:spcPct val="93000"/>
        </a:lnSpc>
        <a:spcBef>
          <a:spcPts val="450"/>
        </a:spcBef>
        <a:spcAft>
          <a:spcPct val="0"/>
        </a:spcAft>
        <a:buClr>
          <a:srgbClr val="000000"/>
        </a:buClr>
        <a:buSzPct val="100000"/>
        <a:buFont typeface="Times New Roman" charset="0"/>
        <a:defRPr>
          <a:solidFill>
            <a:srgbClr val="0053A0"/>
          </a:solidFill>
          <a:latin typeface="+mn-lt"/>
          <a:ea typeface="+mn-ea"/>
          <a:cs typeface="+mn-cs"/>
        </a:defRPr>
      </a:lvl5pPr>
      <a:lvl6pPr marL="2514600" indent="-228600" algn="l" defTabSz="457200" rtl="0" eaLnBrk="0" fontAlgn="base" hangingPunct="0">
        <a:lnSpc>
          <a:spcPct val="93000"/>
        </a:lnSpc>
        <a:spcBef>
          <a:spcPts val="450"/>
        </a:spcBef>
        <a:spcAft>
          <a:spcPct val="0"/>
        </a:spcAft>
        <a:buClr>
          <a:srgbClr val="000000"/>
        </a:buClr>
        <a:buSzPct val="100000"/>
        <a:buFont typeface="Times New Roman" charset="0"/>
        <a:defRPr>
          <a:solidFill>
            <a:srgbClr val="0053A0"/>
          </a:solidFill>
          <a:latin typeface="+mn-lt"/>
          <a:ea typeface="+mn-ea"/>
          <a:cs typeface="+mn-cs"/>
        </a:defRPr>
      </a:lvl6pPr>
      <a:lvl7pPr marL="2971800" indent="-228600" algn="l" defTabSz="457200" rtl="0" eaLnBrk="0" fontAlgn="base" hangingPunct="0">
        <a:lnSpc>
          <a:spcPct val="93000"/>
        </a:lnSpc>
        <a:spcBef>
          <a:spcPts val="450"/>
        </a:spcBef>
        <a:spcAft>
          <a:spcPct val="0"/>
        </a:spcAft>
        <a:buClr>
          <a:srgbClr val="000000"/>
        </a:buClr>
        <a:buSzPct val="100000"/>
        <a:buFont typeface="Times New Roman" charset="0"/>
        <a:defRPr>
          <a:solidFill>
            <a:srgbClr val="0053A0"/>
          </a:solidFill>
          <a:latin typeface="+mn-lt"/>
          <a:ea typeface="+mn-ea"/>
          <a:cs typeface="+mn-cs"/>
        </a:defRPr>
      </a:lvl7pPr>
      <a:lvl8pPr marL="3429000" indent="-228600" algn="l" defTabSz="457200" rtl="0" eaLnBrk="0" fontAlgn="base" hangingPunct="0">
        <a:lnSpc>
          <a:spcPct val="93000"/>
        </a:lnSpc>
        <a:spcBef>
          <a:spcPts val="450"/>
        </a:spcBef>
        <a:spcAft>
          <a:spcPct val="0"/>
        </a:spcAft>
        <a:buClr>
          <a:srgbClr val="000000"/>
        </a:buClr>
        <a:buSzPct val="100000"/>
        <a:buFont typeface="Times New Roman" charset="0"/>
        <a:defRPr>
          <a:solidFill>
            <a:srgbClr val="0053A0"/>
          </a:solidFill>
          <a:latin typeface="+mn-lt"/>
          <a:ea typeface="+mn-ea"/>
          <a:cs typeface="+mn-cs"/>
        </a:defRPr>
      </a:lvl8pPr>
      <a:lvl9pPr marL="3886200" indent="-228600" algn="l" defTabSz="457200" rtl="0" eaLnBrk="0" fontAlgn="base" hangingPunct="0">
        <a:lnSpc>
          <a:spcPct val="93000"/>
        </a:lnSpc>
        <a:spcBef>
          <a:spcPts val="450"/>
        </a:spcBef>
        <a:spcAft>
          <a:spcPct val="0"/>
        </a:spcAft>
        <a:buClr>
          <a:srgbClr val="000000"/>
        </a:buClr>
        <a:buSzPct val="100000"/>
        <a:buFont typeface="Times New Roman" charset="0"/>
        <a:defRPr>
          <a:solidFill>
            <a:srgbClr val="0053A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ChangeArrowheads="1"/>
          </p:cNvSpPr>
          <p:nvPr/>
        </p:nvSpPr>
        <p:spPr bwMode="auto">
          <a:xfrm flipH="1" flipV="1">
            <a:off x="7923213" y="0"/>
            <a:ext cx="1219200" cy="1371600"/>
          </a:xfrm>
          <a:prstGeom prst="rect">
            <a:avLst/>
          </a:prstGeom>
          <a:solidFill>
            <a:srgbClr val="0053A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98" name="Oval 2"/>
          <p:cNvSpPr>
            <a:spLocks noChangeArrowheads="1"/>
          </p:cNvSpPr>
          <p:nvPr/>
        </p:nvSpPr>
        <p:spPr bwMode="auto">
          <a:xfrm flipH="1" flipV="1">
            <a:off x="6627813" y="-1588"/>
            <a:ext cx="2514600" cy="2895601"/>
          </a:xfrm>
          <a:prstGeom prst="ellipse">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99" name="Rectangle 3"/>
          <p:cNvSpPr>
            <a:spLocks noChangeArrowheads="1"/>
          </p:cNvSpPr>
          <p:nvPr/>
        </p:nvSpPr>
        <p:spPr bwMode="auto">
          <a:xfrm>
            <a:off x="0" y="6324600"/>
            <a:ext cx="9144000" cy="533400"/>
          </a:xfrm>
          <a:prstGeom prst="rect">
            <a:avLst/>
          </a:prstGeom>
          <a:solidFill>
            <a:srgbClr val="0053A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100" name="Line 4"/>
          <p:cNvSpPr>
            <a:spLocks noChangeShapeType="1"/>
          </p:cNvSpPr>
          <p:nvPr/>
        </p:nvSpPr>
        <p:spPr bwMode="auto">
          <a:xfrm>
            <a:off x="838200" y="6400800"/>
            <a:ext cx="8305800" cy="1588"/>
          </a:xfrm>
          <a:prstGeom prst="line">
            <a:avLst/>
          </a:prstGeom>
          <a:noFill/>
          <a:ln w="936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01" name="Rectangle 5"/>
          <p:cNvSpPr>
            <a:spLocks noChangeArrowheads="1"/>
          </p:cNvSpPr>
          <p:nvPr/>
        </p:nvSpPr>
        <p:spPr bwMode="auto">
          <a:xfrm>
            <a:off x="0" y="4953000"/>
            <a:ext cx="1219200" cy="1371600"/>
          </a:xfrm>
          <a:prstGeom prst="rect">
            <a:avLst/>
          </a:prstGeom>
          <a:solidFill>
            <a:srgbClr val="0053A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102" name="Oval 6"/>
          <p:cNvSpPr>
            <a:spLocks noChangeArrowheads="1"/>
          </p:cNvSpPr>
          <p:nvPr/>
        </p:nvSpPr>
        <p:spPr bwMode="auto">
          <a:xfrm>
            <a:off x="0" y="3429000"/>
            <a:ext cx="2514600" cy="2895600"/>
          </a:xfrm>
          <a:prstGeom prst="ellipse">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pic>
        <p:nvPicPr>
          <p:cNvPr id="4103" name="Picture 7"/>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76200" y="6248400"/>
            <a:ext cx="603250" cy="609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104" name="Rectangle 8"/>
          <p:cNvSpPr>
            <a:spLocks noGrp="1" noChangeArrowheads="1"/>
          </p:cNvSpPr>
          <p:nvPr>
            <p:ph type="title"/>
          </p:nvPr>
        </p:nvSpPr>
        <p:spPr bwMode="auto">
          <a:xfrm>
            <a:off x="457200" y="265113"/>
            <a:ext cx="8226425"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4105" name="Rectangle 9"/>
          <p:cNvSpPr>
            <a:spLocks noGrp="1" noChangeArrowheads="1"/>
          </p:cNvSpPr>
          <p:nvPr>
            <p:ph type="body" idx="1"/>
          </p:nvPr>
        </p:nvSpPr>
        <p:spPr bwMode="auto">
          <a:xfrm>
            <a:off x="457200" y="1066800"/>
            <a:ext cx="8226425" cy="452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6804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4106" name="Rectangle 10"/>
          <p:cNvSpPr>
            <a:spLocks noGrp="1" noChangeArrowheads="1"/>
          </p:cNvSpPr>
          <p:nvPr>
            <p:ph type="ftr"/>
          </p:nvPr>
        </p:nvSpPr>
        <p:spPr bwMode="auto">
          <a:xfrm>
            <a:off x="5105400" y="6553200"/>
            <a:ext cx="3959225"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a:lnSpc>
                <a:spcPct val="93000"/>
              </a:lnSpc>
              <a:tabLst>
                <a:tab pos="723900" algn="l"/>
                <a:tab pos="1447800" algn="l"/>
                <a:tab pos="2171700" algn="l"/>
                <a:tab pos="2895600" algn="l"/>
                <a:tab pos="3619500" algn="l"/>
              </a:tabLst>
              <a:defRPr sz="1200" b="1" i="1">
                <a:solidFill>
                  <a:srgbClr val="FFFFFF"/>
                </a:solidFill>
                <a:latin typeface="Times New Roman" charset="0"/>
              </a:defRPr>
            </a:lvl1pPr>
          </a:lstStyle>
          <a:p>
            <a:r>
              <a:rPr lang="en-US"/>
              <a:t>The LHC Computing Grid –Marian Babik (orig. by Marian Babik (orig. by Rafal Otto, GridCafe), GridCafe), CERN  </a:t>
            </a: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sldNum="0" hdr="0" dt="0"/>
  <p:txStyles>
    <p:titleStyle>
      <a:lvl1pPr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mj-lt"/>
          <a:ea typeface="+mj-ea"/>
          <a:cs typeface="+mj-cs"/>
        </a:defRPr>
      </a:lvl1pPr>
      <a:lvl2pPr marL="742950" indent="-28575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2pPr>
      <a:lvl3pPr marL="1143000" indent="-22860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3pPr>
      <a:lvl4pPr marL="1600200" indent="-22860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4pPr>
      <a:lvl5pPr marL="2057400" indent="-22860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5pPr>
      <a:lvl6pPr marL="2514600" indent="-22860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6pPr>
      <a:lvl7pPr marL="2971800" indent="-22860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7pPr>
      <a:lvl8pPr marL="3429000" indent="-22860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8pPr>
      <a:lvl9pPr marL="3886200" indent="-22860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9pPr>
    </p:titleStyle>
    <p:bodyStyle>
      <a:lvl1pPr marL="342900" indent="-342900" algn="l" defTabSz="457200" rtl="0" eaLnBrk="0" fontAlgn="base" hangingPunct="0">
        <a:lnSpc>
          <a:spcPct val="93000"/>
        </a:lnSpc>
        <a:spcBef>
          <a:spcPts val="600"/>
        </a:spcBef>
        <a:spcAft>
          <a:spcPct val="0"/>
        </a:spcAft>
        <a:buClr>
          <a:srgbClr val="000000"/>
        </a:buClr>
        <a:buSzPct val="100000"/>
        <a:buFont typeface="Times New Roman" charset="0"/>
        <a:defRPr sz="2400">
          <a:solidFill>
            <a:srgbClr val="0053A0"/>
          </a:solidFill>
          <a:latin typeface="+mn-lt"/>
          <a:ea typeface="+mn-ea"/>
          <a:cs typeface="+mn-cs"/>
        </a:defRPr>
      </a:lvl1pPr>
      <a:lvl2pPr marL="742950" indent="-285750" algn="l" defTabSz="457200" rtl="0" eaLnBrk="0" fontAlgn="base" hangingPunct="0">
        <a:lnSpc>
          <a:spcPct val="93000"/>
        </a:lnSpc>
        <a:spcBef>
          <a:spcPts val="500"/>
        </a:spcBef>
        <a:spcAft>
          <a:spcPct val="0"/>
        </a:spcAft>
        <a:buClr>
          <a:srgbClr val="000000"/>
        </a:buClr>
        <a:buSzPct val="100000"/>
        <a:buFont typeface="Times New Roman" charset="0"/>
        <a:defRPr sz="2000">
          <a:solidFill>
            <a:srgbClr val="0053A0"/>
          </a:solidFill>
          <a:latin typeface="+mn-lt"/>
          <a:ea typeface="+mn-ea"/>
          <a:cs typeface="+mn-cs"/>
        </a:defRPr>
      </a:lvl2pPr>
      <a:lvl3pPr marL="1143000" indent="-228600" algn="l" defTabSz="457200" rtl="0" eaLnBrk="0" fontAlgn="base" hangingPunct="0">
        <a:lnSpc>
          <a:spcPct val="93000"/>
        </a:lnSpc>
        <a:spcBef>
          <a:spcPts val="450"/>
        </a:spcBef>
        <a:spcAft>
          <a:spcPct val="0"/>
        </a:spcAft>
        <a:buClr>
          <a:srgbClr val="000000"/>
        </a:buClr>
        <a:buSzPct val="100000"/>
        <a:buFont typeface="Times New Roman" charset="0"/>
        <a:defRPr>
          <a:solidFill>
            <a:srgbClr val="0053A0"/>
          </a:solidFill>
          <a:latin typeface="+mn-lt"/>
          <a:ea typeface="+mn-ea"/>
          <a:cs typeface="+mn-cs"/>
        </a:defRPr>
      </a:lvl3pPr>
      <a:lvl4pPr marL="1600200" indent="-228600" algn="l" defTabSz="457200" rtl="0" eaLnBrk="0" fontAlgn="base" hangingPunct="0">
        <a:lnSpc>
          <a:spcPct val="93000"/>
        </a:lnSpc>
        <a:spcBef>
          <a:spcPts val="450"/>
        </a:spcBef>
        <a:spcAft>
          <a:spcPct val="0"/>
        </a:spcAft>
        <a:buClr>
          <a:srgbClr val="000000"/>
        </a:buClr>
        <a:buSzPct val="100000"/>
        <a:buFont typeface="Times New Roman" charset="0"/>
        <a:defRPr>
          <a:solidFill>
            <a:srgbClr val="0053A0"/>
          </a:solidFill>
          <a:latin typeface="+mn-lt"/>
          <a:ea typeface="+mn-ea"/>
          <a:cs typeface="+mn-cs"/>
        </a:defRPr>
      </a:lvl4pPr>
      <a:lvl5pPr marL="2057400" indent="-228600" algn="l" defTabSz="457200" rtl="0" eaLnBrk="0" fontAlgn="base" hangingPunct="0">
        <a:lnSpc>
          <a:spcPct val="93000"/>
        </a:lnSpc>
        <a:spcBef>
          <a:spcPts val="450"/>
        </a:spcBef>
        <a:spcAft>
          <a:spcPct val="0"/>
        </a:spcAft>
        <a:buClr>
          <a:srgbClr val="000000"/>
        </a:buClr>
        <a:buSzPct val="100000"/>
        <a:buFont typeface="Times New Roman" charset="0"/>
        <a:defRPr>
          <a:solidFill>
            <a:srgbClr val="0053A0"/>
          </a:solidFill>
          <a:latin typeface="+mn-lt"/>
          <a:ea typeface="+mn-ea"/>
          <a:cs typeface="+mn-cs"/>
        </a:defRPr>
      </a:lvl5pPr>
      <a:lvl6pPr marL="2514600" indent="-228600" algn="l" defTabSz="457200" rtl="0" eaLnBrk="0" fontAlgn="base" hangingPunct="0">
        <a:lnSpc>
          <a:spcPct val="93000"/>
        </a:lnSpc>
        <a:spcBef>
          <a:spcPts val="450"/>
        </a:spcBef>
        <a:spcAft>
          <a:spcPct val="0"/>
        </a:spcAft>
        <a:buClr>
          <a:srgbClr val="000000"/>
        </a:buClr>
        <a:buSzPct val="100000"/>
        <a:buFont typeface="Times New Roman" charset="0"/>
        <a:defRPr>
          <a:solidFill>
            <a:srgbClr val="0053A0"/>
          </a:solidFill>
          <a:latin typeface="+mn-lt"/>
          <a:ea typeface="+mn-ea"/>
          <a:cs typeface="+mn-cs"/>
        </a:defRPr>
      </a:lvl6pPr>
      <a:lvl7pPr marL="2971800" indent="-228600" algn="l" defTabSz="457200" rtl="0" eaLnBrk="0" fontAlgn="base" hangingPunct="0">
        <a:lnSpc>
          <a:spcPct val="93000"/>
        </a:lnSpc>
        <a:spcBef>
          <a:spcPts val="450"/>
        </a:spcBef>
        <a:spcAft>
          <a:spcPct val="0"/>
        </a:spcAft>
        <a:buClr>
          <a:srgbClr val="000000"/>
        </a:buClr>
        <a:buSzPct val="100000"/>
        <a:buFont typeface="Times New Roman" charset="0"/>
        <a:defRPr>
          <a:solidFill>
            <a:srgbClr val="0053A0"/>
          </a:solidFill>
          <a:latin typeface="+mn-lt"/>
          <a:ea typeface="+mn-ea"/>
          <a:cs typeface="+mn-cs"/>
        </a:defRPr>
      </a:lvl7pPr>
      <a:lvl8pPr marL="3429000" indent="-228600" algn="l" defTabSz="457200" rtl="0" eaLnBrk="0" fontAlgn="base" hangingPunct="0">
        <a:lnSpc>
          <a:spcPct val="93000"/>
        </a:lnSpc>
        <a:spcBef>
          <a:spcPts val="450"/>
        </a:spcBef>
        <a:spcAft>
          <a:spcPct val="0"/>
        </a:spcAft>
        <a:buClr>
          <a:srgbClr val="000000"/>
        </a:buClr>
        <a:buSzPct val="100000"/>
        <a:buFont typeface="Times New Roman" charset="0"/>
        <a:defRPr>
          <a:solidFill>
            <a:srgbClr val="0053A0"/>
          </a:solidFill>
          <a:latin typeface="+mn-lt"/>
          <a:ea typeface="+mn-ea"/>
          <a:cs typeface="+mn-cs"/>
        </a:defRPr>
      </a:lvl8pPr>
      <a:lvl9pPr marL="3886200" indent="-228600" algn="l" defTabSz="457200" rtl="0" eaLnBrk="0" fontAlgn="base" hangingPunct="0">
        <a:lnSpc>
          <a:spcPct val="93000"/>
        </a:lnSpc>
        <a:spcBef>
          <a:spcPts val="450"/>
        </a:spcBef>
        <a:spcAft>
          <a:spcPct val="0"/>
        </a:spcAft>
        <a:buClr>
          <a:srgbClr val="000000"/>
        </a:buClr>
        <a:buSzPct val="100000"/>
        <a:buFont typeface="Times New Roman" charset="0"/>
        <a:defRPr>
          <a:solidFill>
            <a:srgbClr val="0053A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ChangeArrowheads="1"/>
          </p:cNvSpPr>
          <p:nvPr/>
        </p:nvSpPr>
        <p:spPr bwMode="auto">
          <a:xfrm flipH="1" flipV="1">
            <a:off x="7923213" y="0"/>
            <a:ext cx="1219200" cy="1371600"/>
          </a:xfrm>
          <a:prstGeom prst="rect">
            <a:avLst/>
          </a:prstGeom>
          <a:solidFill>
            <a:srgbClr val="0053A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22" name="Oval 2"/>
          <p:cNvSpPr>
            <a:spLocks noChangeArrowheads="1"/>
          </p:cNvSpPr>
          <p:nvPr/>
        </p:nvSpPr>
        <p:spPr bwMode="auto">
          <a:xfrm flipH="1" flipV="1">
            <a:off x="6627813" y="-1588"/>
            <a:ext cx="2514600" cy="2895601"/>
          </a:xfrm>
          <a:prstGeom prst="ellipse">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23" name="Rectangle 3"/>
          <p:cNvSpPr>
            <a:spLocks noChangeArrowheads="1"/>
          </p:cNvSpPr>
          <p:nvPr/>
        </p:nvSpPr>
        <p:spPr bwMode="auto">
          <a:xfrm>
            <a:off x="0" y="6324600"/>
            <a:ext cx="9144000" cy="533400"/>
          </a:xfrm>
          <a:prstGeom prst="rect">
            <a:avLst/>
          </a:prstGeom>
          <a:solidFill>
            <a:srgbClr val="0053A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24" name="Line 4"/>
          <p:cNvSpPr>
            <a:spLocks noChangeShapeType="1"/>
          </p:cNvSpPr>
          <p:nvPr/>
        </p:nvSpPr>
        <p:spPr bwMode="auto">
          <a:xfrm>
            <a:off x="838200" y="6400800"/>
            <a:ext cx="8305800" cy="1588"/>
          </a:xfrm>
          <a:prstGeom prst="line">
            <a:avLst/>
          </a:prstGeom>
          <a:noFill/>
          <a:ln w="936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25" name="Rectangle 5"/>
          <p:cNvSpPr>
            <a:spLocks noChangeArrowheads="1"/>
          </p:cNvSpPr>
          <p:nvPr/>
        </p:nvSpPr>
        <p:spPr bwMode="auto">
          <a:xfrm>
            <a:off x="0" y="4953000"/>
            <a:ext cx="1219200" cy="1371600"/>
          </a:xfrm>
          <a:prstGeom prst="rect">
            <a:avLst/>
          </a:prstGeom>
          <a:solidFill>
            <a:srgbClr val="0053A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26" name="Oval 6"/>
          <p:cNvSpPr>
            <a:spLocks noChangeArrowheads="1"/>
          </p:cNvSpPr>
          <p:nvPr/>
        </p:nvSpPr>
        <p:spPr bwMode="auto">
          <a:xfrm>
            <a:off x="0" y="3429000"/>
            <a:ext cx="2514600" cy="2895600"/>
          </a:xfrm>
          <a:prstGeom prst="ellipse">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pic>
        <p:nvPicPr>
          <p:cNvPr id="5127" name="Picture 7"/>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76200" y="6248400"/>
            <a:ext cx="603250" cy="609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128" name="Rectangle 8"/>
          <p:cNvSpPr>
            <a:spLocks noGrp="1" noChangeArrowheads="1"/>
          </p:cNvSpPr>
          <p:nvPr>
            <p:ph type="title"/>
          </p:nvPr>
        </p:nvSpPr>
        <p:spPr bwMode="auto">
          <a:xfrm>
            <a:off x="457200" y="265113"/>
            <a:ext cx="8226425"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5129" name="Rectangle 9"/>
          <p:cNvSpPr>
            <a:spLocks noGrp="1" noChangeArrowheads="1"/>
          </p:cNvSpPr>
          <p:nvPr>
            <p:ph type="body" idx="1"/>
          </p:nvPr>
        </p:nvSpPr>
        <p:spPr bwMode="auto">
          <a:xfrm>
            <a:off x="457200" y="1066800"/>
            <a:ext cx="8226425" cy="452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6804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5130" name="Rectangle 10"/>
          <p:cNvSpPr>
            <a:spLocks noGrp="1" noChangeArrowheads="1"/>
          </p:cNvSpPr>
          <p:nvPr>
            <p:ph type="ftr"/>
          </p:nvPr>
        </p:nvSpPr>
        <p:spPr bwMode="auto">
          <a:xfrm>
            <a:off x="5105400" y="6553200"/>
            <a:ext cx="3959225"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a:lnSpc>
                <a:spcPct val="93000"/>
              </a:lnSpc>
              <a:tabLst>
                <a:tab pos="723900" algn="l"/>
                <a:tab pos="1447800" algn="l"/>
                <a:tab pos="2171700" algn="l"/>
                <a:tab pos="2895600" algn="l"/>
                <a:tab pos="3619500" algn="l"/>
              </a:tabLst>
              <a:defRPr sz="1200" b="1" i="1">
                <a:solidFill>
                  <a:srgbClr val="FFFFFF"/>
                </a:solidFill>
                <a:latin typeface="Times New Roman" charset="0"/>
              </a:defRPr>
            </a:lvl1pPr>
          </a:lstStyle>
          <a:p>
            <a:r>
              <a:rPr lang="en-US"/>
              <a:t>The LHC Computing Grid – Marian Babik (orig. by Rafal Otto, GridCafe), CERN  </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dt="0"/>
  <p:txStyles>
    <p:titleStyle>
      <a:lvl1pPr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mj-lt"/>
          <a:ea typeface="+mj-ea"/>
          <a:cs typeface="+mj-cs"/>
        </a:defRPr>
      </a:lvl1pPr>
      <a:lvl2pPr marL="742950" indent="-28575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2pPr>
      <a:lvl3pPr marL="1143000" indent="-22860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3pPr>
      <a:lvl4pPr marL="1600200" indent="-22860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4pPr>
      <a:lvl5pPr marL="2057400" indent="-22860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5pPr>
      <a:lvl6pPr marL="2514600" indent="-22860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6pPr>
      <a:lvl7pPr marL="2971800" indent="-22860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7pPr>
      <a:lvl8pPr marL="3429000" indent="-22860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8pPr>
      <a:lvl9pPr marL="3886200" indent="-22860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9pPr>
    </p:titleStyle>
    <p:bodyStyle>
      <a:lvl1pPr marL="342900" indent="-342900" algn="l" defTabSz="457200" rtl="0" eaLnBrk="0" fontAlgn="base" hangingPunct="0">
        <a:lnSpc>
          <a:spcPct val="93000"/>
        </a:lnSpc>
        <a:spcBef>
          <a:spcPts val="600"/>
        </a:spcBef>
        <a:spcAft>
          <a:spcPct val="0"/>
        </a:spcAft>
        <a:buClr>
          <a:srgbClr val="000000"/>
        </a:buClr>
        <a:buSzPct val="100000"/>
        <a:buFont typeface="Times New Roman" charset="0"/>
        <a:defRPr sz="2400">
          <a:solidFill>
            <a:srgbClr val="0053A0"/>
          </a:solidFill>
          <a:latin typeface="+mn-lt"/>
          <a:ea typeface="+mn-ea"/>
          <a:cs typeface="+mn-cs"/>
        </a:defRPr>
      </a:lvl1pPr>
      <a:lvl2pPr marL="742950" indent="-285750" algn="l" defTabSz="457200" rtl="0" eaLnBrk="0" fontAlgn="base" hangingPunct="0">
        <a:lnSpc>
          <a:spcPct val="93000"/>
        </a:lnSpc>
        <a:spcBef>
          <a:spcPts val="500"/>
        </a:spcBef>
        <a:spcAft>
          <a:spcPct val="0"/>
        </a:spcAft>
        <a:buClr>
          <a:srgbClr val="000000"/>
        </a:buClr>
        <a:buSzPct val="100000"/>
        <a:buFont typeface="Times New Roman" charset="0"/>
        <a:defRPr sz="2000">
          <a:solidFill>
            <a:srgbClr val="0053A0"/>
          </a:solidFill>
          <a:latin typeface="+mn-lt"/>
          <a:ea typeface="+mn-ea"/>
          <a:cs typeface="+mn-cs"/>
        </a:defRPr>
      </a:lvl2pPr>
      <a:lvl3pPr marL="1143000" indent="-228600" algn="l" defTabSz="457200" rtl="0" eaLnBrk="0" fontAlgn="base" hangingPunct="0">
        <a:lnSpc>
          <a:spcPct val="93000"/>
        </a:lnSpc>
        <a:spcBef>
          <a:spcPts val="450"/>
        </a:spcBef>
        <a:spcAft>
          <a:spcPct val="0"/>
        </a:spcAft>
        <a:buClr>
          <a:srgbClr val="000000"/>
        </a:buClr>
        <a:buSzPct val="100000"/>
        <a:buFont typeface="Times New Roman" charset="0"/>
        <a:defRPr>
          <a:solidFill>
            <a:srgbClr val="0053A0"/>
          </a:solidFill>
          <a:latin typeface="+mn-lt"/>
          <a:ea typeface="+mn-ea"/>
          <a:cs typeface="+mn-cs"/>
        </a:defRPr>
      </a:lvl3pPr>
      <a:lvl4pPr marL="1600200" indent="-228600" algn="l" defTabSz="457200" rtl="0" eaLnBrk="0" fontAlgn="base" hangingPunct="0">
        <a:lnSpc>
          <a:spcPct val="93000"/>
        </a:lnSpc>
        <a:spcBef>
          <a:spcPts val="450"/>
        </a:spcBef>
        <a:spcAft>
          <a:spcPct val="0"/>
        </a:spcAft>
        <a:buClr>
          <a:srgbClr val="000000"/>
        </a:buClr>
        <a:buSzPct val="100000"/>
        <a:buFont typeface="Times New Roman" charset="0"/>
        <a:defRPr>
          <a:solidFill>
            <a:srgbClr val="0053A0"/>
          </a:solidFill>
          <a:latin typeface="+mn-lt"/>
          <a:ea typeface="+mn-ea"/>
          <a:cs typeface="+mn-cs"/>
        </a:defRPr>
      </a:lvl4pPr>
      <a:lvl5pPr marL="2057400" indent="-228600" algn="l" defTabSz="457200" rtl="0" eaLnBrk="0" fontAlgn="base" hangingPunct="0">
        <a:lnSpc>
          <a:spcPct val="93000"/>
        </a:lnSpc>
        <a:spcBef>
          <a:spcPts val="450"/>
        </a:spcBef>
        <a:spcAft>
          <a:spcPct val="0"/>
        </a:spcAft>
        <a:buClr>
          <a:srgbClr val="000000"/>
        </a:buClr>
        <a:buSzPct val="100000"/>
        <a:buFont typeface="Times New Roman" charset="0"/>
        <a:defRPr>
          <a:solidFill>
            <a:srgbClr val="0053A0"/>
          </a:solidFill>
          <a:latin typeface="+mn-lt"/>
          <a:ea typeface="+mn-ea"/>
          <a:cs typeface="+mn-cs"/>
        </a:defRPr>
      </a:lvl5pPr>
      <a:lvl6pPr marL="2514600" indent="-228600" algn="l" defTabSz="457200" rtl="0" eaLnBrk="0" fontAlgn="base" hangingPunct="0">
        <a:lnSpc>
          <a:spcPct val="93000"/>
        </a:lnSpc>
        <a:spcBef>
          <a:spcPts val="450"/>
        </a:spcBef>
        <a:spcAft>
          <a:spcPct val="0"/>
        </a:spcAft>
        <a:buClr>
          <a:srgbClr val="000000"/>
        </a:buClr>
        <a:buSzPct val="100000"/>
        <a:buFont typeface="Times New Roman" charset="0"/>
        <a:defRPr>
          <a:solidFill>
            <a:srgbClr val="0053A0"/>
          </a:solidFill>
          <a:latin typeface="+mn-lt"/>
          <a:ea typeface="+mn-ea"/>
          <a:cs typeface="+mn-cs"/>
        </a:defRPr>
      </a:lvl6pPr>
      <a:lvl7pPr marL="2971800" indent="-228600" algn="l" defTabSz="457200" rtl="0" eaLnBrk="0" fontAlgn="base" hangingPunct="0">
        <a:lnSpc>
          <a:spcPct val="93000"/>
        </a:lnSpc>
        <a:spcBef>
          <a:spcPts val="450"/>
        </a:spcBef>
        <a:spcAft>
          <a:spcPct val="0"/>
        </a:spcAft>
        <a:buClr>
          <a:srgbClr val="000000"/>
        </a:buClr>
        <a:buSzPct val="100000"/>
        <a:buFont typeface="Times New Roman" charset="0"/>
        <a:defRPr>
          <a:solidFill>
            <a:srgbClr val="0053A0"/>
          </a:solidFill>
          <a:latin typeface="+mn-lt"/>
          <a:ea typeface="+mn-ea"/>
          <a:cs typeface="+mn-cs"/>
        </a:defRPr>
      </a:lvl7pPr>
      <a:lvl8pPr marL="3429000" indent="-228600" algn="l" defTabSz="457200" rtl="0" eaLnBrk="0" fontAlgn="base" hangingPunct="0">
        <a:lnSpc>
          <a:spcPct val="93000"/>
        </a:lnSpc>
        <a:spcBef>
          <a:spcPts val="450"/>
        </a:spcBef>
        <a:spcAft>
          <a:spcPct val="0"/>
        </a:spcAft>
        <a:buClr>
          <a:srgbClr val="000000"/>
        </a:buClr>
        <a:buSzPct val="100000"/>
        <a:buFont typeface="Times New Roman" charset="0"/>
        <a:defRPr>
          <a:solidFill>
            <a:srgbClr val="0053A0"/>
          </a:solidFill>
          <a:latin typeface="+mn-lt"/>
          <a:ea typeface="+mn-ea"/>
          <a:cs typeface="+mn-cs"/>
        </a:defRPr>
      </a:lvl8pPr>
      <a:lvl9pPr marL="3886200" indent="-228600" algn="l" defTabSz="457200" rtl="0" eaLnBrk="0" fontAlgn="base" hangingPunct="0">
        <a:lnSpc>
          <a:spcPct val="93000"/>
        </a:lnSpc>
        <a:spcBef>
          <a:spcPts val="450"/>
        </a:spcBef>
        <a:spcAft>
          <a:spcPct val="0"/>
        </a:spcAft>
        <a:buClr>
          <a:srgbClr val="000000"/>
        </a:buClr>
        <a:buSzPct val="100000"/>
        <a:buFont typeface="Times New Roman" charset="0"/>
        <a:defRPr>
          <a:solidFill>
            <a:srgbClr val="0053A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p:cNvSpPr>
            <a:spLocks noChangeArrowheads="1"/>
          </p:cNvSpPr>
          <p:nvPr/>
        </p:nvSpPr>
        <p:spPr bwMode="auto">
          <a:xfrm flipH="1" flipV="1">
            <a:off x="7923213" y="0"/>
            <a:ext cx="1219200" cy="1371600"/>
          </a:xfrm>
          <a:prstGeom prst="rect">
            <a:avLst/>
          </a:prstGeom>
          <a:solidFill>
            <a:srgbClr val="0053A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46" name="Oval 2"/>
          <p:cNvSpPr>
            <a:spLocks noChangeArrowheads="1"/>
          </p:cNvSpPr>
          <p:nvPr/>
        </p:nvSpPr>
        <p:spPr bwMode="auto">
          <a:xfrm flipH="1" flipV="1">
            <a:off x="6627813" y="-1588"/>
            <a:ext cx="2514600" cy="2895601"/>
          </a:xfrm>
          <a:prstGeom prst="ellipse">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47" name="Rectangle 3"/>
          <p:cNvSpPr>
            <a:spLocks noChangeArrowheads="1"/>
          </p:cNvSpPr>
          <p:nvPr/>
        </p:nvSpPr>
        <p:spPr bwMode="auto">
          <a:xfrm>
            <a:off x="0" y="6324600"/>
            <a:ext cx="9144000" cy="533400"/>
          </a:xfrm>
          <a:prstGeom prst="rect">
            <a:avLst/>
          </a:prstGeom>
          <a:solidFill>
            <a:srgbClr val="0053A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48" name="Line 4"/>
          <p:cNvSpPr>
            <a:spLocks noChangeShapeType="1"/>
          </p:cNvSpPr>
          <p:nvPr/>
        </p:nvSpPr>
        <p:spPr bwMode="auto">
          <a:xfrm>
            <a:off x="838200" y="6400800"/>
            <a:ext cx="8305800" cy="1588"/>
          </a:xfrm>
          <a:prstGeom prst="line">
            <a:avLst/>
          </a:prstGeom>
          <a:noFill/>
          <a:ln w="936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6149" name="Rectangle 5"/>
          <p:cNvSpPr>
            <a:spLocks noChangeArrowheads="1"/>
          </p:cNvSpPr>
          <p:nvPr/>
        </p:nvSpPr>
        <p:spPr bwMode="auto">
          <a:xfrm>
            <a:off x="0" y="4953000"/>
            <a:ext cx="1219200" cy="1371600"/>
          </a:xfrm>
          <a:prstGeom prst="rect">
            <a:avLst/>
          </a:prstGeom>
          <a:solidFill>
            <a:srgbClr val="0053A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50" name="Oval 6"/>
          <p:cNvSpPr>
            <a:spLocks noChangeArrowheads="1"/>
          </p:cNvSpPr>
          <p:nvPr/>
        </p:nvSpPr>
        <p:spPr bwMode="auto">
          <a:xfrm>
            <a:off x="0" y="3429000"/>
            <a:ext cx="2514600" cy="2895600"/>
          </a:xfrm>
          <a:prstGeom prst="ellipse">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pic>
        <p:nvPicPr>
          <p:cNvPr id="6151" name="Picture 7"/>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76200" y="6248400"/>
            <a:ext cx="603250" cy="609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152" name="Rectangle 8"/>
          <p:cNvSpPr>
            <a:spLocks noGrp="1" noChangeArrowheads="1"/>
          </p:cNvSpPr>
          <p:nvPr>
            <p:ph type="title"/>
          </p:nvPr>
        </p:nvSpPr>
        <p:spPr bwMode="auto">
          <a:xfrm>
            <a:off x="457200" y="265113"/>
            <a:ext cx="8226425"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6153" name="Rectangle 9"/>
          <p:cNvSpPr>
            <a:spLocks noGrp="1" noChangeArrowheads="1"/>
          </p:cNvSpPr>
          <p:nvPr>
            <p:ph type="body" idx="1"/>
          </p:nvPr>
        </p:nvSpPr>
        <p:spPr bwMode="auto">
          <a:xfrm>
            <a:off x="457200" y="1066800"/>
            <a:ext cx="8226425" cy="452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6804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6154" name="Rectangle 10"/>
          <p:cNvSpPr>
            <a:spLocks noGrp="1" noChangeArrowheads="1"/>
          </p:cNvSpPr>
          <p:nvPr>
            <p:ph type="ftr"/>
          </p:nvPr>
        </p:nvSpPr>
        <p:spPr bwMode="auto">
          <a:xfrm>
            <a:off x="5105400" y="6553200"/>
            <a:ext cx="3959225"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a:lnSpc>
                <a:spcPct val="93000"/>
              </a:lnSpc>
              <a:tabLst>
                <a:tab pos="723900" algn="l"/>
                <a:tab pos="1447800" algn="l"/>
                <a:tab pos="2171700" algn="l"/>
                <a:tab pos="2895600" algn="l"/>
                <a:tab pos="3619500" algn="l"/>
              </a:tabLst>
              <a:defRPr sz="1200" b="1" i="1">
                <a:solidFill>
                  <a:srgbClr val="FFFFFF"/>
                </a:solidFill>
                <a:latin typeface="Times New Roman" charset="0"/>
              </a:defRPr>
            </a:lvl1pPr>
          </a:lstStyle>
          <a:p>
            <a:r>
              <a:rPr lang="en-US"/>
              <a:t>The LHC Computing Grid – Marian Babik (orig. by Marian Babik (orig. by Rafal Otto, GridCafe), GridCafe),, CERN  </a:t>
            </a:r>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sldNum="0" hdr="0" dt="0"/>
  <p:txStyles>
    <p:titleStyle>
      <a:lvl1pPr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mj-lt"/>
          <a:ea typeface="+mj-ea"/>
          <a:cs typeface="+mj-cs"/>
        </a:defRPr>
      </a:lvl1pPr>
      <a:lvl2pPr marL="742950" indent="-28575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2pPr>
      <a:lvl3pPr marL="1143000" indent="-22860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3pPr>
      <a:lvl4pPr marL="1600200" indent="-22860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4pPr>
      <a:lvl5pPr marL="2057400" indent="-22860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5pPr>
      <a:lvl6pPr marL="2514600" indent="-22860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6pPr>
      <a:lvl7pPr marL="2971800" indent="-22860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7pPr>
      <a:lvl8pPr marL="3429000" indent="-22860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8pPr>
      <a:lvl9pPr marL="3886200" indent="-22860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9pPr>
    </p:titleStyle>
    <p:bodyStyle>
      <a:lvl1pPr marL="342900" indent="-342900" algn="l" defTabSz="457200" rtl="0" eaLnBrk="0" fontAlgn="base" hangingPunct="0">
        <a:lnSpc>
          <a:spcPct val="93000"/>
        </a:lnSpc>
        <a:spcBef>
          <a:spcPts val="600"/>
        </a:spcBef>
        <a:spcAft>
          <a:spcPct val="0"/>
        </a:spcAft>
        <a:buClr>
          <a:srgbClr val="000000"/>
        </a:buClr>
        <a:buSzPct val="100000"/>
        <a:buFont typeface="Times New Roman" charset="0"/>
        <a:defRPr sz="2400">
          <a:solidFill>
            <a:srgbClr val="0053A0"/>
          </a:solidFill>
          <a:latin typeface="+mn-lt"/>
          <a:ea typeface="+mn-ea"/>
          <a:cs typeface="+mn-cs"/>
        </a:defRPr>
      </a:lvl1pPr>
      <a:lvl2pPr marL="742950" indent="-285750" algn="l" defTabSz="457200" rtl="0" eaLnBrk="0" fontAlgn="base" hangingPunct="0">
        <a:lnSpc>
          <a:spcPct val="93000"/>
        </a:lnSpc>
        <a:spcBef>
          <a:spcPts val="500"/>
        </a:spcBef>
        <a:spcAft>
          <a:spcPct val="0"/>
        </a:spcAft>
        <a:buClr>
          <a:srgbClr val="000000"/>
        </a:buClr>
        <a:buSzPct val="100000"/>
        <a:buFont typeface="Times New Roman" charset="0"/>
        <a:defRPr sz="2000">
          <a:solidFill>
            <a:srgbClr val="0053A0"/>
          </a:solidFill>
          <a:latin typeface="+mn-lt"/>
          <a:ea typeface="+mn-ea"/>
          <a:cs typeface="+mn-cs"/>
        </a:defRPr>
      </a:lvl2pPr>
      <a:lvl3pPr marL="1143000" indent="-228600" algn="l" defTabSz="457200" rtl="0" eaLnBrk="0" fontAlgn="base" hangingPunct="0">
        <a:lnSpc>
          <a:spcPct val="93000"/>
        </a:lnSpc>
        <a:spcBef>
          <a:spcPts val="450"/>
        </a:spcBef>
        <a:spcAft>
          <a:spcPct val="0"/>
        </a:spcAft>
        <a:buClr>
          <a:srgbClr val="000000"/>
        </a:buClr>
        <a:buSzPct val="100000"/>
        <a:buFont typeface="Times New Roman" charset="0"/>
        <a:defRPr>
          <a:solidFill>
            <a:srgbClr val="0053A0"/>
          </a:solidFill>
          <a:latin typeface="+mn-lt"/>
          <a:ea typeface="+mn-ea"/>
          <a:cs typeface="+mn-cs"/>
        </a:defRPr>
      </a:lvl3pPr>
      <a:lvl4pPr marL="1600200" indent="-228600" algn="l" defTabSz="457200" rtl="0" eaLnBrk="0" fontAlgn="base" hangingPunct="0">
        <a:lnSpc>
          <a:spcPct val="93000"/>
        </a:lnSpc>
        <a:spcBef>
          <a:spcPts val="450"/>
        </a:spcBef>
        <a:spcAft>
          <a:spcPct val="0"/>
        </a:spcAft>
        <a:buClr>
          <a:srgbClr val="000000"/>
        </a:buClr>
        <a:buSzPct val="100000"/>
        <a:buFont typeface="Times New Roman" charset="0"/>
        <a:defRPr>
          <a:solidFill>
            <a:srgbClr val="0053A0"/>
          </a:solidFill>
          <a:latin typeface="+mn-lt"/>
          <a:ea typeface="+mn-ea"/>
          <a:cs typeface="+mn-cs"/>
        </a:defRPr>
      </a:lvl4pPr>
      <a:lvl5pPr marL="2057400" indent="-228600" algn="l" defTabSz="457200" rtl="0" eaLnBrk="0" fontAlgn="base" hangingPunct="0">
        <a:lnSpc>
          <a:spcPct val="93000"/>
        </a:lnSpc>
        <a:spcBef>
          <a:spcPts val="450"/>
        </a:spcBef>
        <a:spcAft>
          <a:spcPct val="0"/>
        </a:spcAft>
        <a:buClr>
          <a:srgbClr val="000000"/>
        </a:buClr>
        <a:buSzPct val="100000"/>
        <a:buFont typeface="Times New Roman" charset="0"/>
        <a:defRPr>
          <a:solidFill>
            <a:srgbClr val="0053A0"/>
          </a:solidFill>
          <a:latin typeface="+mn-lt"/>
          <a:ea typeface="+mn-ea"/>
          <a:cs typeface="+mn-cs"/>
        </a:defRPr>
      </a:lvl5pPr>
      <a:lvl6pPr marL="2514600" indent="-228600" algn="l" defTabSz="457200" rtl="0" eaLnBrk="0" fontAlgn="base" hangingPunct="0">
        <a:lnSpc>
          <a:spcPct val="93000"/>
        </a:lnSpc>
        <a:spcBef>
          <a:spcPts val="450"/>
        </a:spcBef>
        <a:spcAft>
          <a:spcPct val="0"/>
        </a:spcAft>
        <a:buClr>
          <a:srgbClr val="000000"/>
        </a:buClr>
        <a:buSzPct val="100000"/>
        <a:buFont typeface="Times New Roman" charset="0"/>
        <a:defRPr>
          <a:solidFill>
            <a:srgbClr val="0053A0"/>
          </a:solidFill>
          <a:latin typeface="+mn-lt"/>
          <a:ea typeface="+mn-ea"/>
          <a:cs typeface="+mn-cs"/>
        </a:defRPr>
      </a:lvl6pPr>
      <a:lvl7pPr marL="2971800" indent="-228600" algn="l" defTabSz="457200" rtl="0" eaLnBrk="0" fontAlgn="base" hangingPunct="0">
        <a:lnSpc>
          <a:spcPct val="93000"/>
        </a:lnSpc>
        <a:spcBef>
          <a:spcPts val="450"/>
        </a:spcBef>
        <a:spcAft>
          <a:spcPct val="0"/>
        </a:spcAft>
        <a:buClr>
          <a:srgbClr val="000000"/>
        </a:buClr>
        <a:buSzPct val="100000"/>
        <a:buFont typeface="Times New Roman" charset="0"/>
        <a:defRPr>
          <a:solidFill>
            <a:srgbClr val="0053A0"/>
          </a:solidFill>
          <a:latin typeface="+mn-lt"/>
          <a:ea typeface="+mn-ea"/>
          <a:cs typeface="+mn-cs"/>
        </a:defRPr>
      </a:lvl7pPr>
      <a:lvl8pPr marL="3429000" indent="-228600" algn="l" defTabSz="457200" rtl="0" eaLnBrk="0" fontAlgn="base" hangingPunct="0">
        <a:lnSpc>
          <a:spcPct val="93000"/>
        </a:lnSpc>
        <a:spcBef>
          <a:spcPts val="450"/>
        </a:spcBef>
        <a:spcAft>
          <a:spcPct val="0"/>
        </a:spcAft>
        <a:buClr>
          <a:srgbClr val="000000"/>
        </a:buClr>
        <a:buSzPct val="100000"/>
        <a:buFont typeface="Times New Roman" charset="0"/>
        <a:defRPr>
          <a:solidFill>
            <a:srgbClr val="0053A0"/>
          </a:solidFill>
          <a:latin typeface="+mn-lt"/>
          <a:ea typeface="+mn-ea"/>
          <a:cs typeface="+mn-cs"/>
        </a:defRPr>
      </a:lvl8pPr>
      <a:lvl9pPr marL="3886200" indent="-228600" algn="l" defTabSz="457200" rtl="0" eaLnBrk="0" fontAlgn="base" hangingPunct="0">
        <a:lnSpc>
          <a:spcPct val="93000"/>
        </a:lnSpc>
        <a:spcBef>
          <a:spcPts val="450"/>
        </a:spcBef>
        <a:spcAft>
          <a:spcPct val="0"/>
        </a:spcAft>
        <a:buClr>
          <a:srgbClr val="000000"/>
        </a:buClr>
        <a:buSzPct val="100000"/>
        <a:buFont typeface="Times New Roman" charset="0"/>
        <a:defRPr>
          <a:solidFill>
            <a:srgbClr val="0053A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Rectangle 1"/>
          <p:cNvSpPr>
            <a:spLocks noChangeArrowheads="1"/>
          </p:cNvSpPr>
          <p:nvPr/>
        </p:nvSpPr>
        <p:spPr bwMode="auto">
          <a:xfrm flipH="1" flipV="1">
            <a:off x="7923213" y="0"/>
            <a:ext cx="1219200" cy="1371600"/>
          </a:xfrm>
          <a:prstGeom prst="rect">
            <a:avLst/>
          </a:prstGeom>
          <a:solidFill>
            <a:srgbClr val="0053A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170" name="Oval 2"/>
          <p:cNvSpPr>
            <a:spLocks noChangeArrowheads="1"/>
          </p:cNvSpPr>
          <p:nvPr/>
        </p:nvSpPr>
        <p:spPr bwMode="auto">
          <a:xfrm flipH="1" flipV="1">
            <a:off x="6627813" y="-1588"/>
            <a:ext cx="2514600" cy="2895601"/>
          </a:xfrm>
          <a:prstGeom prst="ellipse">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171" name="Rectangle 3"/>
          <p:cNvSpPr>
            <a:spLocks noChangeArrowheads="1"/>
          </p:cNvSpPr>
          <p:nvPr/>
        </p:nvSpPr>
        <p:spPr bwMode="auto">
          <a:xfrm>
            <a:off x="0" y="6324600"/>
            <a:ext cx="9144000" cy="533400"/>
          </a:xfrm>
          <a:prstGeom prst="rect">
            <a:avLst/>
          </a:prstGeom>
          <a:solidFill>
            <a:srgbClr val="0053A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172" name="Line 4"/>
          <p:cNvSpPr>
            <a:spLocks noChangeShapeType="1"/>
          </p:cNvSpPr>
          <p:nvPr/>
        </p:nvSpPr>
        <p:spPr bwMode="auto">
          <a:xfrm>
            <a:off x="838200" y="6400800"/>
            <a:ext cx="8305800" cy="1588"/>
          </a:xfrm>
          <a:prstGeom prst="line">
            <a:avLst/>
          </a:prstGeom>
          <a:noFill/>
          <a:ln w="936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7173" name="Rectangle 5"/>
          <p:cNvSpPr>
            <a:spLocks noChangeArrowheads="1"/>
          </p:cNvSpPr>
          <p:nvPr/>
        </p:nvSpPr>
        <p:spPr bwMode="auto">
          <a:xfrm>
            <a:off x="0" y="4953000"/>
            <a:ext cx="1219200" cy="1371600"/>
          </a:xfrm>
          <a:prstGeom prst="rect">
            <a:avLst/>
          </a:prstGeom>
          <a:solidFill>
            <a:srgbClr val="0053A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174" name="Oval 6"/>
          <p:cNvSpPr>
            <a:spLocks noChangeArrowheads="1"/>
          </p:cNvSpPr>
          <p:nvPr/>
        </p:nvSpPr>
        <p:spPr bwMode="auto">
          <a:xfrm>
            <a:off x="0" y="3429000"/>
            <a:ext cx="2514600" cy="2895600"/>
          </a:xfrm>
          <a:prstGeom prst="ellipse">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pic>
        <p:nvPicPr>
          <p:cNvPr id="7175" name="Picture 7"/>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76200" y="6248400"/>
            <a:ext cx="603250" cy="609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176" name="Rectangle 8"/>
          <p:cNvSpPr>
            <a:spLocks noGrp="1" noChangeArrowheads="1"/>
          </p:cNvSpPr>
          <p:nvPr>
            <p:ph type="title"/>
          </p:nvPr>
        </p:nvSpPr>
        <p:spPr bwMode="auto">
          <a:xfrm>
            <a:off x="457200" y="265113"/>
            <a:ext cx="8226425"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7177" name="Rectangle 9"/>
          <p:cNvSpPr>
            <a:spLocks noGrp="1" noChangeArrowheads="1"/>
          </p:cNvSpPr>
          <p:nvPr>
            <p:ph type="body" idx="1"/>
          </p:nvPr>
        </p:nvSpPr>
        <p:spPr bwMode="auto">
          <a:xfrm>
            <a:off x="457200" y="1066800"/>
            <a:ext cx="8226425" cy="452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6804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7178" name="Rectangle 10"/>
          <p:cNvSpPr>
            <a:spLocks noGrp="1" noChangeArrowheads="1"/>
          </p:cNvSpPr>
          <p:nvPr>
            <p:ph type="ftr"/>
          </p:nvPr>
        </p:nvSpPr>
        <p:spPr bwMode="auto">
          <a:xfrm>
            <a:off x="5105400" y="6553200"/>
            <a:ext cx="3959225"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a:lnSpc>
                <a:spcPct val="93000"/>
              </a:lnSpc>
              <a:tabLst>
                <a:tab pos="723900" algn="l"/>
                <a:tab pos="1447800" algn="l"/>
                <a:tab pos="2171700" algn="l"/>
                <a:tab pos="2895600" algn="l"/>
                <a:tab pos="3619500" algn="l"/>
              </a:tabLst>
              <a:defRPr sz="1200" b="1" i="1">
                <a:solidFill>
                  <a:srgbClr val="FFFFFF"/>
                </a:solidFill>
                <a:latin typeface="Times New Roman" charset="0"/>
              </a:defRPr>
            </a:lvl1pPr>
          </a:lstStyle>
          <a:p>
            <a:r>
              <a:rPr lang="en-US"/>
              <a:t>The LHC Computing Grid – Marian Babik (orig. by Marian Babik (orig. by Rafal Otto, GridCafe), GridCafe),, CERN  </a:t>
            </a: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sldNum="0" hdr="0" dt="0"/>
  <p:txStyles>
    <p:titleStyle>
      <a:lvl1pPr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mj-lt"/>
          <a:ea typeface="+mj-ea"/>
          <a:cs typeface="+mj-cs"/>
        </a:defRPr>
      </a:lvl1pPr>
      <a:lvl2pPr marL="742950" indent="-28575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2pPr>
      <a:lvl3pPr marL="1143000" indent="-22860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3pPr>
      <a:lvl4pPr marL="1600200" indent="-22860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4pPr>
      <a:lvl5pPr marL="2057400" indent="-22860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5pPr>
      <a:lvl6pPr marL="2514600" indent="-22860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6pPr>
      <a:lvl7pPr marL="2971800" indent="-22860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7pPr>
      <a:lvl8pPr marL="3429000" indent="-22860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8pPr>
      <a:lvl9pPr marL="3886200" indent="-22860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9pPr>
    </p:titleStyle>
    <p:bodyStyle>
      <a:lvl1pPr marL="342900" indent="-342900" algn="l" defTabSz="457200" rtl="0" eaLnBrk="0" fontAlgn="base" hangingPunct="0">
        <a:lnSpc>
          <a:spcPct val="93000"/>
        </a:lnSpc>
        <a:spcBef>
          <a:spcPts val="600"/>
        </a:spcBef>
        <a:spcAft>
          <a:spcPct val="0"/>
        </a:spcAft>
        <a:buClr>
          <a:srgbClr val="000000"/>
        </a:buClr>
        <a:buSzPct val="100000"/>
        <a:buFont typeface="Times New Roman" charset="0"/>
        <a:defRPr sz="2400">
          <a:solidFill>
            <a:srgbClr val="0053A0"/>
          </a:solidFill>
          <a:latin typeface="+mn-lt"/>
          <a:ea typeface="+mn-ea"/>
          <a:cs typeface="+mn-cs"/>
        </a:defRPr>
      </a:lvl1pPr>
      <a:lvl2pPr marL="742950" indent="-285750" algn="l" defTabSz="457200" rtl="0" eaLnBrk="0" fontAlgn="base" hangingPunct="0">
        <a:lnSpc>
          <a:spcPct val="93000"/>
        </a:lnSpc>
        <a:spcBef>
          <a:spcPts val="500"/>
        </a:spcBef>
        <a:spcAft>
          <a:spcPct val="0"/>
        </a:spcAft>
        <a:buClr>
          <a:srgbClr val="000000"/>
        </a:buClr>
        <a:buSzPct val="100000"/>
        <a:buFont typeface="Times New Roman" charset="0"/>
        <a:defRPr sz="2000">
          <a:solidFill>
            <a:srgbClr val="0053A0"/>
          </a:solidFill>
          <a:latin typeface="+mn-lt"/>
          <a:ea typeface="+mn-ea"/>
          <a:cs typeface="+mn-cs"/>
        </a:defRPr>
      </a:lvl2pPr>
      <a:lvl3pPr marL="1143000" indent="-228600" algn="l" defTabSz="457200" rtl="0" eaLnBrk="0" fontAlgn="base" hangingPunct="0">
        <a:lnSpc>
          <a:spcPct val="93000"/>
        </a:lnSpc>
        <a:spcBef>
          <a:spcPts val="450"/>
        </a:spcBef>
        <a:spcAft>
          <a:spcPct val="0"/>
        </a:spcAft>
        <a:buClr>
          <a:srgbClr val="000000"/>
        </a:buClr>
        <a:buSzPct val="100000"/>
        <a:buFont typeface="Times New Roman" charset="0"/>
        <a:defRPr>
          <a:solidFill>
            <a:srgbClr val="0053A0"/>
          </a:solidFill>
          <a:latin typeface="+mn-lt"/>
          <a:ea typeface="+mn-ea"/>
          <a:cs typeface="+mn-cs"/>
        </a:defRPr>
      </a:lvl3pPr>
      <a:lvl4pPr marL="1600200" indent="-228600" algn="l" defTabSz="457200" rtl="0" eaLnBrk="0" fontAlgn="base" hangingPunct="0">
        <a:lnSpc>
          <a:spcPct val="93000"/>
        </a:lnSpc>
        <a:spcBef>
          <a:spcPts val="450"/>
        </a:spcBef>
        <a:spcAft>
          <a:spcPct val="0"/>
        </a:spcAft>
        <a:buClr>
          <a:srgbClr val="000000"/>
        </a:buClr>
        <a:buSzPct val="100000"/>
        <a:buFont typeface="Times New Roman" charset="0"/>
        <a:defRPr>
          <a:solidFill>
            <a:srgbClr val="0053A0"/>
          </a:solidFill>
          <a:latin typeface="+mn-lt"/>
          <a:ea typeface="+mn-ea"/>
          <a:cs typeface="+mn-cs"/>
        </a:defRPr>
      </a:lvl4pPr>
      <a:lvl5pPr marL="2057400" indent="-228600" algn="l" defTabSz="457200" rtl="0" eaLnBrk="0" fontAlgn="base" hangingPunct="0">
        <a:lnSpc>
          <a:spcPct val="93000"/>
        </a:lnSpc>
        <a:spcBef>
          <a:spcPts val="450"/>
        </a:spcBef>
        <a:spcAft>
          <a:spcPct val="0"/>
        </a:spcAft>
        <a:buClr>
          <a:srgbClr val="000000"/>
        </a:buClr>
        <a:buSzPct val="100000"/>
        <a:buFont typeface="Times New Roman" charset="0"/>
        <a:defRPr>
          <a:solidFill>
            <a:srgbClr val="0053A0"/>
          </a:solidFill>
          <a:latin typeface="+mn-lt"/>
          <a:ea typeface="+mn-ea"/>
          <a:cs typeface="+mn-cs"/>
        </a:defRPr>
      </a:lvl5pPr>
      <a:lvl6pPr marL="2514600" indent="-228600" algn="l" defTabSz="457200" rtl="0" eaLnBrk="0" fontAlgn="base" hangingPunct="0">
        <a:lnSpc>
          <a:spcPct val="93000"/>
        </a:lnSpc>
        <a:spcBef>
          <a:spcPts val="450"/>
        </a:spcBef>
        <a:spcAft>
          <a:spcPct val="0"/>
        </a:spcAft>
        <a:buClr>
          <a:srgbClr val="000000"/>
        </a:buClr>
        <a:buSzPct val="100000"/>
        <a:buFont typeface="Times New Roman" charset="0"/>
        <a:defRPr>
          <a:solidFill>
            <a:srgbClr val="0053A0"/>
          </a:solidFill>
          <a:latin typeface="+mn-lt"/>
          <a:ea typeface="+mn-ea"/>
          <a:cs typeface="+mn-cs"/>
        </a:defRPr>
      </a:lvl6pPr>
      <a:lvl7pPr marL="2971800" indent="-228600" algn="l" defTabSz="457200" rtl="0" eaLnBrk="0" fontAlgn="base" hangingPunct="0">
        <a:lnSpc>
          <a:spcPct val="93000"/>
        </a:lnSpc>
        <a:spcBef>
          <a:spcPts val="450"/>
        </a:spcBef>
        <a:spcAft>
          <a:spcPct val="0"/>
        </a:spcAft>
        <a:buClr>
          <a:srgbClr val="000000"/>
        </a:buClr>
        <a:buSzPct val="100000"/>
        <a:buFont typeface="Times New Roman" charset="0"/>
        <a:defRPr>
          <a:solidFill>
            <a:srgbClr val="0053A0"/>
          </a:solidFill>
          <a:latin typeface="+mn-lt"/>
          <a:ea typeface="+mn-ea"/>
          <a:cs typeface="+mn-cs"/>
        </a:defRPr>
      </a:lvl7pPr>
      <a:lvl8pPr marL="3429000" indent="-228600" algn="l" defTabSz="457200" rtl="0" eaLnBrk="0" fontAlgn="base" hangingPunct="0">
        <a:lnSpc>
          <a:spcPct val="93000"/>
        </a:lnSpc>
        <a:spcBef>
          <a:spcPts val="450"/>
        </a:spcBef>
        <a:spcAft>
          <a:spcPct val="0"/>
        </a:spcAft>
        <a:buClr>
          <a:srgbClr val="000000"/>
        </a:buClr>
        <a:buSzPct val="100000"/>
        <a:buFont typeface="Times New Roman" charset="0"/>
        <a:defRPr>
          <a:solidFill>
            <a:srgbClr val="0053A0"/>
          </a:solidFill>
          <a:latin typeface="+mn-lt"/>
          <a:ea typeface="+mn-ea"/>
          <a:cs typeface="+mn-cs"/>
        </a:defRPr>
      </a:lvl8pPr>
      <a:lvl9pPr marL="3886200" indent="-228600" algn="l" defTabSz="457200" rtl="0" eaLnBrk="0" fontAlgn="base" hangingPunct="0">
        <a:lnSpc>
          <a:spcPct val="93000"/>
        </a:lnSpc>
        <a:spcBef>
          <a:spcPts val="450"/>
        </a:spcBef>
        <a:spcAft>
          <a:spcPct val="0"/>
        </a:spcAft>
        <a:buClr>
          <a:srgbClr val="000000"/>
        </a:buClr>
        <a:buSzPct val="100000"/>
        <a:buFont typeface="Times New Roman" charset="0"/>
        <a:defRPr>
          <a:solidFill>
            <a:srgbClr val="0053A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flipH="1" flipV="1">
            <a:off x="7923213" y="0"/>
            <a:ext cx="1219200" cy="1371600"/>
          </a:xfrm>
          <a:prstGeom prst="rect">
            <a:avLst/>
          </a:prstGeom>
          <a:solidFill>
            <a:srgbClr val="0053A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194" name="Oval 2"/>
          <p:cNvSpPr>
            <a:spLocks noChangeArrowheads="1"/>
          </p:cNvSpPr>
          <p:nvPr/>
        </p:nvSpPr>
        <p:spPr bwMode="auto">
          <a:xfrm flipH="1" flipV="1">
            <a:off x="6627813" y="-1588"/>
            <a:ext cx="2514600" cy="2895601"/>
          </a:xfrm>
          <a:prstGeom prst="ellipse">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195" name="Rectangle 3"/>
          <p:cNvSpPr>
            <a:spLocks noChangeArrowheads="1"/>
          </p:cNvSpPr>
          <p:nvPr/>
        </p:nvSpPr>
        <p:spPr bwMode="auto">
          <a:xfrm>
            <a:off x="0" y="6324600"/>
            <a:ext cx="9144000" cy="533400"/>
          </a:xfrm>
          <a:prstGeom prst="rect">
            <a:avLst/>
          </a:prstGeom>
          <a:solidFill>
            <a:srgbClr val="0053A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196" name="Line 4"/>
          <p:cNvSpPr>
            <a:spLocks noChangeShapeType="1"/>
          </p:cNvSpPr>
          <p:nvPr/>
        </p:nvSpPr>
        <p:spPr bwMode="auto">
          <a:xfrm>
            <a:off x="838200" y="6400800"/>
            <a:ext cx="8305800" cy="1588"/>
          </a:xfrm>
          <a:prstGeom prst="line">
            <a:avLst/>
          </a:prstGeom>
          <a:noFill/>
          <a:ln w="936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8197" name="Rectangle 5"/>
          <p:cNvSpPr>
            <a:spLocks noChangeArrowheads="1"/>
          </p:cNvSpPr>
          <p:nvPr/>
        </p:nvSpPr>
        <p:spPr bwMode="auto">
          <a:xfrm>
            <a:off x="0" y="4953000"/>
            <a:ext cx="1219200" cy="1371600"/>
          </a:xfrm>
          <a:prstGeom prst="rect">
            <a:avLst/>
          </a:prstGeom>
          <a:solidFill>
            <a:srgbClr val="0053A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198" name="Oval 6"/>
          <p:cNvSpPr>
            <a:spLocks noChangeArrowheads="1"/>
          </p:cNvSpPr>
          <p:nvPr/>
        </p:nvSpPr>
        <p:spPr bwMode="auto">
          <a:xfrm>
            <a:off x="0" y="3429000"/>
            <a:ext cx="2514600" cy="2895600"/>
          </a:xfrm>
          <a:prstGeom prst="ellipse">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pic>
        <p:nvPicPr>
          <p:cNvPr id="8199" name="Picture 7"/>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76200" y="6248400"/>
            <a:ext cx="603250" cy="609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200" name="Rectangle 8"/>
          <p:cNvSpPr>
            <a:spLocks noGrp="1" noChangeArrowheads="1"/>
          </p:cNvSpPr>
          <p:nvPr>
            <p:ph type="title"/>
          </p:nvPr>
        </p:nvSpPr>
        <p:spPr bwMode="auto">
          <a:xfrm>
            <a:off x="457200" y="265113"/>
            <a:ext cx="8226425"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8201" name="Rectangle 9"/>
          <p:cNvSpPr>
            <a:spLocks noGrp="1" noChangeArrowheads="1"/>
          </p:cNvSpPr>
          <p:nvPr>
            <p:ph type="body" idx="1"/>
          </p:nvPr>
        </p:nvSpPr>
        <p:spPr bwMode="auto">
          <a:xfrm>
            <a:off x="457200" y="1066800"/>
            <a:ext cx="8226425" cy="452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6804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8202" name="Rectangle 10"/>
          <p:cNvSpPr>
            <a:spLocks noGrp="1" noChangeArrowheads="1"/>
          </p:cNvSpPr>
          <p:nvPr>
            <p:ph type="ftr"/>
          </p:nvPr>
        </p:nvSpPr>
        <p:spPr bwMode="auto">
          <a:xfrm>
            <a:off x="5105400" y="6553200"/>
            <a:ext cx="3959225"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a:lnSpc>
                <a:spcPct val="93000"/>
              </a:lnSpc>
              <a:tabLst>
                <a:tab pos="723900" algn="l"/>
                <a:tab pos="1447800" algn="l"/>
                <a:tab pos="2171700" algn="l"/>
                <a:tab pos="2895600" algn="l"/>
                <a:tab pos="3619500" algn="l"/>
              </a:tabLst>
              <a:defRPr sz="1200" b="1" i="1">
                <a:solidFill>
                  <a:srgbClr val="FFFFFF"/>
                </a:solidFill>
                <a:latin typeface="Times New Roman" charset="0"/>
              </a:defRPr>
            </a:lvl1pPr>
          </a:lstStyle>
          <a:p>
            <a:r>
              <a:rPr lang="en-US"/>
              <a:t>The LHC Computing Grid – Marian Babik (orig. by Marian Babik (orig. by Rafal Otto, GridCafe), GridCafe),, CERN  </a:t>
            </a:r>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sldNum="0" hdr="0" dt="0"/>
  <p:txStyles>
    <p:titleStyle>
      <a:lvl1pPr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mj-lt"/>
          <a:ea typeface="+mj-ea"/>
          <a:cs typeface="+mj-cs"/>
        </a:defRPr>
      </a:lvl1pPr>
      <a:lvl2pPr marL="742950" indent="-28575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2pPr>
      <a:lvl3pPr marL="1143000" indent="-22860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3pPr>
      <a:lvl4pPr marL="1600200" indent="-22860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4pPr>
      <a:lvl5pPr marL="2057400" indent="-22860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5pPr>
      <a:lvl6pPr marL="2514600" indent="-22860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6pPr>
      <a:lvl7pPr marL="2971800" indent="-22860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7pPr>
      <a:lvl8pPr marL="3429000" indent="-22860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8pPr>
      <a:lvl9pPr marL="3886200" indent="-22860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9pPr>
    </p:titleStyle>
    <p:bodyStyle>
      <a:lvl1pPr marL="342900" indent="-342900" algn="l" defTabSz="457200" rtl="0" eaLnBrk="0" fontAlgn="base" hangingPunct="0">
        <a:lnSpc>
          <a:spcPct val="93000"/>
        </a:lnSpc>
        <a:spcBef>
          <a:spcPts val="600"/>
        </a:spcBef>
        <a:spcAft>
          <a:spcPct val="0"/>
        </a:spcAft>
        <a:buClr>
          <a:srgbClr val="000000"/>
        </a:buClr>
        <a:buSzPct val="100000"/>
        <a:buFont typeface="Times New Roman" charset="0"/>
        <a:defRPr sz="2400">
          <a:solidFill>
            <a:srgbClr val="0053A0"/>
          </a:solidFill>
          <a:latin typeface="+mn-lt"/>
          <a:ea typeface="+mn-ea"/>
          <a:cs typeface="+mn-cs"/>
        </a:defRPr>
      </a:lvl1pPr>
      <a:lvl2pPr marL="742950" indent="-285750" algn="l" defTabSz="457200" rtl="0" eaLnBrk="0" fontAlgn="base" hangingPunct="0">
        <a:lnSpc>
          <a:spcPct val="93000"/>
        </a:lnSpc>
        <a:spcBef>
          <a:spcPts val="500"/>
        </a:spcBef>
        <a:spcAft>
          <a:spcPct val="0"/>
        </a:spcAft>
        <a:buClr>
          <a:srgbClr val="000000"/>
        </a:buClr>
        <a:buSzPct val="100000"/>
        <a:buFont typeface="Times New Roman" charset="0"/>
        <a:defRPr sz="2000">
          <a:solidFill>
            <a:srgbClr val="0053A0"/>
          </a:solidFill>
          <a:latin typeface="+mn-lt"/>
          <a:ea typeface="+mn-ea"/>
          <a:cs typeface="+mn-cs"/>
        </a:defRPr>
      </a:lvl2pPr>
      <a:lvl3pPr marL="1143000" indent="-228600" algn="l" defTabSz="457200" rtl="0" eaLnBrk="0" fontAlgn="base" hangingPunct="0">
        <a:lnSpc>
          <a:spcPct val="93000"/>
        </a:lnSpc>
        <a:spcBef>
          <a:spcPts val="450"/>
        </a:spcBef>
        <a:spcAft>
          <a:spcPct val="0"/>
        </a:spcAft>
        <a:buClr>
          <a:srgbClr val="000000"/>
        </a:buClr>
        <a:buSzPct val="100000"/>
        <a:buFont typeface="Times New Roman" charset="0"/>
        <a:defRPr>
          <a:solidFill>
            <a:srgbClr val="0053A0"/>
          </a:solidFill>
          <a:latin typeface="+mn-lt"/>
          <a:ea typeface="+mn-ea"/>
          <a:cs typeface="+mn-cs"/>
        </a:defRPr>
      </a:lvl3pPr>
      <a:lvl4pPr marL="1600200" indent="-228600" algn="l" defTabSz="457200" rtl="0" eaLnBrk="0" fontAlgn="base" hangingPunct="0">
        <a:lnSpc>
          <a:spcPct val="93000"/>
        </a:lnSpc>
        <a:spcBef>
          <a:spcPts val="450"/>
        </a:spcBef>
        <a:spcAft>
          <a:spcPct val="0"/>
        </a:spcAft>
        <a:buClr>
          <a:srgbClr val="000000"/>
        </a:buClr>
        <a:buSzPct val="100000"/>
        <a:buFont typeface="Times New Roman" charset="0"/>
        <a:defRPr>
          <a:solidFill>
            <a:srgbClr val="0053A0"/>
          </a:solidFill>
          <a:latin typeface="+mn-lt"/>
          <a:ea typeface="+mn-ea"/>
          <a:cs typeface="+mn-cs"/>
        </a:defRPr>
      </a:lvl4pPr>
      <a:lvl5pPr marL="2057400" indent="-228600" algn="l" defTabSz="457200" rtl="0" eaLnBrk="0" fontAlgn="base" hangingPunct="0">
        <a:lnSpc>
          <a:spcPct val="93000"/>
        </a:lnSpc>
        <a:spcBef>
          <a:spcPts val="450"/>
        </a:spcBef>
        <a:spcAft>
          <a:spcPct val="0"/>
        </a:spcAft>
        <a:buClr>
          <a:srgbClr val="000000"/>
        </a:buClr>
        <a:buSzPct val="100000"/>
        <a:buFont typeface="Times New Roman" charset="0"/>
        <a:defRPr>
          <a:solidFill>
            <a:srgbClr val="0053A0"/>
          </a:solidFill>
          <a:latin typeface="+mn-lt"/>
          <a:ea typeface="+mn-ea"/>
          <a:cs typeface="+mn-cs"/>
        </a:defRPr>
      </a:lvl5pPr>
      <a:lvl6pPr marL="2514600" indent="-228600" algn="l" defTabSz="457200" rtl="0" eaLnBrk="0" fontAlgn="base" hangingPunct="0">
        <a:lnSpc>
          <a:spcPct val="93000"/>
        </a:lnSpc>
        <a:spcBef>
          <a:spcPts val="450"/>
        </a:spcBef>
        <a:spcAft>
          <a:spcPct val="0"/>
        </a:spcAft>
        <a:buClr>
          <a:srgbClr val="000000"/>
        </a:buClr>
        <a:buSzPct val="100000"/>
        <a:buFont typeface="Times New Roman" charset="0"/>
        <a:defRPr>
          <a:solidFill>
            <a:srgbClr val="0053A0"/>
          </a:solidFill>
          <a:latin typeface="+mn-lt"/>
          <a:ea typeface="+mn-ea"/>
          <a:cs typeface="+mn-cs"/>
        </a:defRPr>
      </a:lvl6pPr>
      <a:lvl7pPr marL="2971800" indent="-228600" algn="l" defTabSz="457200" rtl="0" eaLnBrk="0" fontAlgn="base" hangingPunct="0">
        <a:lnSpc>
          <a:spcPct val="93000"/>
        </a:lnSpc>
        <a:spcBef>
          <a:spcPts val="450"/>
        </a:spcBef>
        <a:spcAft>
          <a:spcPct val="0"/>
        </a:spcAft>
        <a:buClr>
          <a:srgbClr val="000000"/>
        </a:buClr>
        <a:buSzPct val="100000"/>
        <a:buFont typeface="Times New Roman" charset="0"/>
        <a:defRPr>
          <a:solidFill>
            <a:srgbClr val="0053A0"/>
          </a:solidFill>
          <a:latin typeface="+mn-lt"/>
          <a:ea typeface="+mn-ea"/>
          <a:cs typeface="+mn-cs"/>
        </a:defRPr>
      </a:lvl7pPr>
      <a:lvl8pPr marL="3429000" indent="-228600" algn="l" defTabSz="457200" rtl="0" eaLnBrk="0" fontAlgn="base" hangingPunct="0">
        <a:lnSpc>
          <a:spcPct val="93000"/>
        </a:lnSpc>
        <a:spcBef>
          <a:spcPts val="450"/>
        </a:spcBef>
        <a:spcAft>
          <a:spcPct val="0"/>
        </a:spcAft>
        <a:buClr>
          <a:srgbClr val="000000"/>
        </a:buClr>
        <a:buSzPct val="100000"/>
        <a:buFont typeface="Times New Roman" charset="0"/>
        <a:defRPr>
          <a:solidFill>
            <a:srgbClr val="0053A0"/>
          </a:solidFill>
          <a:latin typeface="+mn-lt"/>
          <a:ea typeface="+mn-ea"/>
          <a:cs typeface="+mn-cs"/>
        </a:defRPr>
      </a:lvl8pPr>
      <a:lvl9pPr marL="3886200" indent="-228600" algn="l" defTabSz="457200" rtl="0" eaLnBrk="0" fontAlgn="base" hangingPunct="0">
        <a:lnSpc>
          <a:spcPct val="93000"/>
        </a:lnSpc>
        <a:spcBef>
          <a:spcPts val="450"/>
        </a:spcBef>
        <a:spcAft>
          <a:spcPct val="0"/>
        </a:spcAft>
        <a:buClr>
          <a:srgbClr val="000000"/>
        </a:buClr>
        <a:buSzPct val="100000"/>
        <a:buFont typeface="Times New Roman" charset="0"/>
        <a:defRPr>
          <a:solidFill>
            <a:srgbClr val="0053A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p:cNvSpPr>
            <a:spLocks noChangeArrowheads="1"/>
          </p:cNvSpPr>
          <p:nvPr/>
        </p:nvSpPr>
        <p:spPr bwMode="auto">
          <a:xfrm flipH="1" flipV="1">
            <a:off x="7923213" y="0"/>
            <a:ext cx="1219200" cy="1371600"/>
          </a:xfrm>
          <a:prstGeom prst="rect">
            <a:avLst/>
          </a:prstGeom>
          <a:solidFill>
            <a:srgbClr val="0053A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218" name="Oval 2"/>
          <p:cNvSpPr>
            <a:spLocks noChangeArrowheads="1"/>
          </p:cNvSpPr>
          <p:nvPr/>
        </p:nvSpPr>
        <p:spPr bwMode="auto">
          <a:xfrm flipH="1" flipV="1">
            <a:off x="6627813" y="-1588"/>
            <a:ext cx="2514600" cy="2895601"/>
          </a:xfrm>
          <a:prstGeom prst="ellipse">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219" name="Rectangle 3"/>
          <p:cNvSpPr>
            <a:spLocks noChangeArrowheads="1"/>
          </p:cNvSpPr>
          <p:nvPr/>
        </p:nvSpPr>
        <p:spPr bwMode="auto">
          <a:xfrm>
            <a:off x="0" y="6324600"/>
            <a:ext cx="9144000" cy="533400"/>
          </a:xfrm>
          <a:prstGeom prst="rect">
            <a:avLst/>
          </a:prstGeom>
          <a:solidFill>
            <a:srgbClr val="0053A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220" name="Line 4"/>
          <p:cNvSpPr>
            <a:spLocks noChangeShapeType="1"/>
          </p:cNvSpPr>
          <p:nvPr/>
        </p:nvSpPr>
        <p:spPr bwMode="auto">
          <a:xfrm>
            <a:off x="838200" y="6400800"/>
            <a:ext cx="8305800" cy="1588"/>
          </a:xfrm>
          <a:prstGeom prst="line">
            <a:avLst/>
          </a:prstGeom>
          <a:noFill/>
          <a:ln w="936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221" name="Rectangle 5"/>
          <p:cNvSpPr>
            <a:spLocks noChangeArrowheads="1"/>
          </p:cNvSpPr>
          <p:nvPr/>
        </p:nvSpPr>
        <p:spPr bwMode="auto">
          <a:xfrm>
            <a:off x="0" y="4953000"/>
            <a:ext cx="1219200" cy="1371600"/>
          </a:xfrm>
          <a:prstGeom prst="rect">
            <a:avLst/>
          </a:prstGeom>
          <a:solidFill>
            <a:srgbClr val="0053A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222" name="Oval 6"/>
          <p:cNvSpPr>
            <a:spLocks noChangeArrowheads="1"/>
          </p:cNvSpPr>
          <p:nvPr/>
        </p:nvSpPr>
        <p:spPr bwMode="auto">
          <a:xfrm>
            <a:off x="0" y="3429000"/>
            <a:ext cx="2514600" cy="2895600"/>
          </a:xfrm>
          <a:prstGeom prst="ellipse">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pic>
        <p:nvPicPr>
          <p:cNvPr id="9223" name="Picture 7"/>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76200" y="6248400"/>
            <a:ext cx="603250" cy="609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224" name="Rectangle 8"/>
          <p:cNvSpPr>
            <a:spLocks noGrp="1" noChangeArrowheads="1"/>
          </p:cNvSpPr>
          <p:nvPr>
            <p:ph type="title"/>
          </p:nvPr>
        </p:nvSpPr>
        <p:spPr bwMode="auto">
          <a:xfrm>
            <a:off x="457200" y="265113"/>
            <a:ext cx="8226425"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9225" name="Rectangle 9"/>
          <p:cNvSpPr>
            <a:spLocks noGrp="1" noChangeArrowheads="1"/>
          </p:cNvSpPr>
          <p:nvPr>
            <p:ph type="body" idx="1"/>
          </p:nvPr>
        </p:nvSpPr>
        <p:spPr bwMode="auto">
          <a:xfrm>
            <a:off x="457200" y="1066800"/>
            <a:ext cx="8226425" cy="452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6804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9226" name="Rectangle 10"/>
          <p:cNvSpPr>
            <a:spLocks noGrp="1" noChangeArrowheads="1"/>
          </p:cNvSpPr>
          <p:nvPr>
            <p:ph type="ftr"/>
          </p:nvPr>
        </p:nvSpPr>
        <p:spPr bwMode="auto">
          <a:xfrm>
            <a:off x="5105400" y="6553200"/>
            <a:ext cx="3959225"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a:lnSpc>
                <a:spcPct val="93000"/>
              </a:lnSpc>
              <a:tabLst>
                <a:tab pos="723900" algn="l"/>
                <a:tab pos="1447800" algn="l"/>
                <a:tab pos="2171700" algn="l"/>
                <a:tab pos="2895600" algn="l"/>
                <a:tab pos="3619500" algn="l"/>
              </a:tabLst>
              <a:defRPr sz="1200" b="1" i="1">
                <a:solidFill>
                  <a:srgbClr val="FFFFFF"/>
                </a:solidFill>
                <a:latin typeface="Times New Roman" charset="0"/>
              </a:defRPr>
            </a:lvl1pPr>
          </a:lstStyle>
          <a:p>
            <a:r>
              <a:rPr lang="en-US"/>
              <a:t>The LHC Computing Grid – Marian Babik (orig. by Marian Babik (orig. by Rafal Otto, GridCafe), GridCafe),, CERN  </a:t>
            </a: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mj-lt"/>
          <a:ea typeface="+mj-ea"/>
          <a:cs typeface="+mj-cs"/>
        </a:defRPr>
      </a:lvl1pPr>
      <a:lvl2pPr marL="742950" indent="-28575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2pPr>
      <a:lvl3pPr marL="1143000" indent="-22860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3pPr>
      <a:lvl4pPr marL="1600200" indent="-22860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4pPr>
      <a:lvl5pPr marL="2057400" indent="-22860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5pPr>
      <a:lvl6pPr marL="2514600" indent="-22860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6pPr>
      <a:lvl7pPr marL="2971800" indent="-22860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7pPr>
      <a:lvl8pPr marL="3429000" indent="-22860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8pPr>
      <a:lvl9pPr marL="3886200" indent="-228600" algn="ctr" defTabSz="457200" rtl="0" eaLnBrk="0" fontAlgn="base" hangingPunct="0">
        <a:lnSpc>
          <a:spcPct val="93000"/>
        </a:lnSpc>
        <a:spcBef>
          <a:spcPct val="0"/>
        </a:spcBef>
        <a:spcAft>
          <a:spcPct val="0"/>
        </a:spcAft>
        <a:buClr>
          <a:srgbClr val="000000"/>
        </a:buClr>
        <a:buSzPct val="100000"/>
        <a:buFont typeface="Times New Roman" charset="0"/>
        <a:defRPr sz="3200" b="1">
          <a:solidFill>
            <a:srgbClr val="0053A0"/>
          </a:solidFill>
          <a:latin typeface="Arial" charset="0"/>
          <a:ea typeface="ＭＳ Ｐゴシック" charset="0"/>
          <a:cs typeface="DejaVu Sans" charset="0"/>
        </a:defRPr>
      </a:lvl9pPr>
    </p:titleStyle>
    <p:bodyStyle>
      <a:lvl1pPr marL="342900" indent="-342900" algn="l" defTabSz="457200" rtl="0" eaLnBrk="0" fontAlgn="base" hangingPunct="0">
        <a:lnSpc>
          <a:spcPct val="93000"/>
        </a:lnSpc>
        <a:spcBef>
          <a:spcPts val="600"/>
        </a:spcBef>
        <a:spcAft>
          <a:spcPct val="0"/>
        </a:spcAft>
        <a:buClr>
          <a:srgbClr val="000000"/>
        </a:buClr>
        <a:buSzPct val="100000"/>
        <a:buFont typeface="Times New Roman" charset="0"/>
        <a:defRPr sz="2400">
          <a:solidFill>
            <a:srgbClr val="0053A0"/>
          </a:solidFill>
          <a:latin typeface="+mn-lt"/>
          <a:ea typeface="+mn-ea"/>
          <a:cs typeface="+mn-cs"/>
        </a:defRPr>
      </a:lvl1pPr>
      <a:lvl2pPr marL="742950" indent="-285750" algn="l" defTabSz="457200" rtl="0" eaLnBrk="0" fontAlgn="base" hangingPunct="0">
        <a:lnSpc>
          <a:spcPct val="93000"/>
        </a:lnSpc>
        <a:spcBef>
          <a:spcPts val="500"/>
        </a:spcBef>
        <a:spcAft>
          <a:spcPct val="0"/>
        </a:spcAft>
        <a:buClr>
          <a:srgbClr val="000000"/>
        </a:buClr>
        <a:buSzPct val="100000"/>
        <a:buFont typeface="Times New Roman" charset="0"/>
        <a:defRPr sz="2000">
          <a:solidFill>
            <a:srgbClr val="0053A0"/>
          </a:solidFill>
          <a:latin typeface="+mn-lt"/>
          <a:ea typeface="+mn-ea"/>
          <a:cs typeface="+mn-cs"/>
        </a:defRPr>
      </a:lvl2pPr>
      <a:lvl3pPr marL="1143000" indent="-228600" algn="l" defTabSz="457200" rtl="0" eaLnBrk="0" fontAlgn="base" hangingPunct="0">
        <a:lnSpc>
          <a:spcPct val="93000"/>
        </a:lnSpc>
        <a:spcBef>
          <a:spcPts val="450"/>
        </a:spcBef>
        <a:spcAft>
          <a:spcPct val="0"/>
        </a:spcAft>
        <a:buClr>
          <a:srgbClr val="000000"/>
        </a:buClr>
        <a:buSzPct val="100000"/>
        <a:buFont typeface="Times New Roman" charset="0"/>
        <a:defRPr>
          <a:solidFill>
            <a:srgbClr val="0053A0"/>
          </a:solidFill>
          <a:latin typeface="+mn-lt"/>
          <a:ea typeface="+mn-ea"/>
          <a:cs typeface="+mn-cs"/>
        </a:defRPr>
      </a:lvl3pPr>
      <a:lvl4pPr marL="1600200" indent="-228600" algn="l" defTabSz="457200" rtl="0" eaLnBrk="0" fontAlgn="base" hangingPunct="0">
        <a:lnSpc>
          <a:spcPct val="93000"/>
        </a:lnSpc>
        <a:spcBef>
          <a:spcPts val="450"/>
        </a:spcBef>
        <a:spcAft>
          <a:spcPct val="0"/>
        </a:spcAft>
        <a:buClr>
          <a:srgbClr val="000000"/>
        </a:buClr>
        <a:buSzPct val="100000"/>
        <a:buFont typeface="Times New Roman" charset="0"/>
        <a:defRPr>
          <a:solidFill>
            <a:srgbClr val="0053A0"/>
          </a:solidFill>
          <a:latin typeface="+mn-lt"/>
          <a:ea typeface="+mn-ea"/>
          <a:cs typeface="+mn-cs"/>
        </a:defRPr>
      </a:lvl4pPr>
      <a:lvl5pPr marL="2057400" indent="-228600" algn="l" defTabSz="457200" rtl="0" eaLnBrk="0" fontAlgn="base" hangingPunct="0">
        <a:lnSpc>
          <a:spcPct val="93000"/>
        </a:lnSpc>
        <a:spcBef>
          <a:spcPts val="450"/>
        </a:spcBef>
        <a:spcAft>
          <a:spcPct val="0"/>
        </a:spcAft>
        <a:buClr>
          <a:srgbClr val="000000"/>
        </a:buClr>
        <a:buSzPct val="100000"/>
        <a:buFont typeface="Times New Roman" charset="0"/>
        <a:defRPr>
          <a:solidFill>
            <a:srgbClr val="0053A0"/>
          </a:solidFill>
          <a:latin typeface="+mn-lt"/>
          <a:ea typeface="+mn-ea"/>
          <a:cs typeface="+mn-cs"/>
        </a:defRPr>
      </a:lvl5pPr>
      <a:lvl6pPr marL="2514600" indent="-228600" algn="l" defTabSz="457200" rtl="0" eaLnBrk="0" fontAlgn="base" hangingPunct="0">
        <a:lnSpc>
          <a:spcPct val="93000"/>
        </a:lnSpc>
        <a:spcBef>
          <a:spcPts val="450"/>
        </a:spcBef>
        <a:spcAft>
          <a:spcPct val="0"/>
        </a:spcAft>
        <a:buClr>
          <a:srgbClr val="000000"/>
        </a:buClr>
        <a:buSzPct val="100000"/>
        <a:buFont typeface="Times New Roman" charset="0"/>
        <a:defRPr>
          <a:solidFill>
            <a:srgbClr val="0053A0"/>
          </a:solidFill>
          <a:latin typeface="+mn-lt"/>
          <a:ea typeface="+mn-ea"/>
          <a:cs typeface="+mn-cs"/>
        </a:defRPr>
      </a:lvl6pPr>
      <a:lvl7pPr marL="2971800" indent="-228600" algn="l" defTabSz="457200" rtl="0" eaLnBrk="0" fontAlgn="base" hangingPunct="0">
        <a:lnSpc>
          <a:spcPct val="93000"/>
        </a:lnSpc>
        <a:spcBef>
          <a:spcPts val="450"/>
        </a:spcBef>
        <a:spcAft>
          <a:spcPct val="0"/>
        </a:spcAft>
        <a:buClr>
          <a:srgbClr val="000000"/>
        </a:buClr>
        <a:buSzPct val="100000"/>
        <a:buFont typeface="Times New Roman" charset="0"/>
        <a:defRPr>
          <a:solidFill>
            <a:srgbClr val="0053A0"/>
          </a:solidFill>
          <a:latin typeface="+mn-lt"/>
          <a:ea typeface="+mn-ea"/>
          <a:cs typeface="+mn-cs"/>
        </a:defRPr>
      </a:lvl7pPr>
      <a:lvl8pPr marL="3429000" indent="-228600" algn="l" defTabSz="457200" rtl="0" eaLnBrk="0" fontAlgn="base" hangingPunct="0">
        <a:lnSpc>
          <a:spcPct val="93000"/>
        </a:lnSpc>
        <a:spcBef>
          <a:spcPts val="450"/>
        </a:spcBef>
        <a:spcAft>
          <a:spcPct val="0"/>
        </a:spcAft>
        <a:buClr>
          <a:srgbClr val="000000"/>
        </a:buClr>
        <a:buSzPct val="100000"/>
        <a:buFont typeface="Times New Roman" charset="0"/>
        <a:defRPr>
          <a:solidFill>
            <a:srgbClr val="0053A0"/>
          </a:solidFill>
          <a:latin typeface="+mn-lt"/>
          <a:ea typeface="+mn-ea"/>
          <a:cs typeface="+mn-cs"/>
        </a:defRPr>
      </a:lvl8pPr>
      <a:lvl9pPr marL="3886200" indent="-228600" algn="l" defTabSz="457200" rtl="0" eaLnBrk="0" fontAlgn="base" hangingPunct="0">
        <a:lnSpc>
          <a:spcPct val="93000"/>
        </a:lnSpc>
        <a:spcBef>
          <a:spcPts val="450"/>
        </a:spcBef>
        <a:spcAft>
          <a:spcPct val="0"/>
        </a:spcAft>
        <a:buClr>
          <a:srgbClr val="000000"/>
        </a:buClr>
        <a:buSzPct val="100000"/>
        <a:buFont typeface="Times New Roman" charset="0"/>
        <a:defRPr>
          <a:solidFill>
            <a:srgbClr val="0053A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2.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5.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jpeg"/><Relationship Id="rId1" Type="http://schemas.openxmlformats.org/officeDocument/2006/relationships/slideLayout" Target="../slideLayouts/slideLayout25.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7.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27.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xml"/><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5.xml"/><Relationship Id="rId3" Type="http://schemas.openxmlformats.org/officeDocument/2006/relationships/image" Target="../media/image2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6.xml"/><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0.xml"/><Relationship Id="rId3"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2.xml"/><Relationship Id="rId3"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3.xml"/><Relationship Id="rId3"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4.xml"/><Relationship Id="rId3"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oleObject2.bin"/><Relationship Id="rId5" Type="http://schemas.openxmlformats.org/officeDocument/2006/relationships/image" Target="../media/image31.png"/><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7.xml"/><Relationship Id="rId3" Type="http://schemas.openxmlformats.org/officeDocument/2006/relationships/image" Target="../media/image3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8.xml"/><Relationship Id="rId3" Type="http://schemas.openxmlformats.org/officeDocument/2006/relationships/image" Target="../media/image3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3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3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3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3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3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4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4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4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43.png"/></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47.png"/><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48.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oleObject" Target="../embeddings/oleObject3.bin"/><Relationship Id="rId5" Type="http://schemas.openxmlformats.org/officeDocument/2006/relationships/image" Target="../media/image49.png"/><Relationship Id="rId1" Type="http://schemas.openxmlformats.org/officeDocument/2006/relationships/vmlDrawing" Target="../drawings/vmlDrawing3.vml"/><Relationship Id="rId2"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5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51.jpe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3.xml"/><Relationship Id="rId4" Type="http://schemas.openxmlformats.org/officeDocument/2006/relationships/oleObject" Target="../embeddings/oleObject4.bin"/><Relationship Id="rId5" Type="http://schemas.openxmlformats.org/officeDocument/2006/relationships/image" Target="../media/image52.png"/><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44.xml"/><Relationship Id="rId3" Type="http://schemas.openxmlformats.org/officeDocument/2006/relationships/image" Target="../media/image5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 Id="rId3" Type="http://schemas.openxmlformats.org/officeDocument/2006/relationships/image" Target="../media/image54.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 Id="rId3" Type="http://schemas.openxmlformats.org/officeDocument/2006/relationships/image" Target="../media/image5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 Id="rId3" Type="http://schemas.openxmlformats.org/officeDocument/2006/relationships/image" Target="../media/image5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 Id="rId3" Type="http://schemas.openxmlformats.org/officeDocument/2006/relationships/image" Target="../media/image5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 Id="rId3" Type="http://schemas.openxmlformats.org/officeDocument/2006/relationships/image" Target="../media/image58.jpeg"/></Relationships>
</file>

<file path=ppt/slides/_rels/slide55.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image" Target="../media/image61.jpeg"/><Relationship Id="rId6" Type="http://schemas.openxmlformats.org/officeDocument/2006/relationships/image" Target="../media/image62.png"/><Relationship Id="rId7" Type="http://schemas.openxmlformats.org/officeDocument/2006/relationships/hyperlink" Target="http://www.nordugrid.org/" TargetMode="External"/><Relationship Id="rId8" Type="http://schemas.openxmlformats.org/officeDocument/2006/relationships/image" Target="../media/image63.png"/><Relationship Id="rId9" Type="http://schemas.openxmlformats.org/officeDocument/2006/relationships/image" Target="../media/image64.jpeg"/><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 Id="rId3" Type="http://schemas.openxmlformats.org/officeDocument/2006/relationships/image" Target="../media/image6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52.xml"/><Relationship Id="rId3" Type="http://schemas.openxmlformats.org/officeDocument/2006/relationships/image" Target="../media/image6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3.xml"/><Relationship Id="rId3" Type="http://schemas.openxmlformats.org/officeDocument/2006/relationships/hyperlink" Target="http://www.metacentrum.cz/"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67.png"/><Relationship Id="rId3" Type="http://schemas.openxmlformats.org/officeDocument/2006/relationships/image" Target="../media/image6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www.google.com/"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54.xml"/><Relationship Id="rId3" Type="http://schemas.openxmlformats.org/officeDocument/2006/relationships/image" Target="../media/image69.png"/></Relationships>
</file>

<file path=ppt/slides/_rels/slide61.xml.rels><?xml version="1.0" encoding="UTF-8" standalone="yes"?>
<Relationships xmlns="http://schemas.openxmlformats.org/package/2006/relationships"><Relationship Id="rId3" Type="http://schemas.openxmlformats.org/officeDocument/2006/relationships/image" Target="../media/image70.png"/><Relationship Id="rId4" Type="http://schemas.openxmlformats.org/officeDocument/2006/relationships/image" Target="../media/image71.png"/><Relationship Id="rId1" Type="http://schemas.openxmlformats.org/officeDocument/2006/relationships/slideLayout" Target="../slideLayouts/slideLayout7.xml"/><Relationship Id="rId2" Type="http://schemas.openxmlformats.org/officeDocument/2006/relationships/notesSlide" Target="../notesSlides/notesSlide55.xml"/></Relationships>
</file>

<file path=ppt/slides/_rels/slide62.xml.rels><?xml version="1.0" encoding="UTF-8" standalone="yes"?>
<Relationships xmlns="http://schemas.openxmlformats.org/package/2006/relationships"><Relationship Id="rId3" Type="http://schemas.openxmlformats.org/officeDocument/2006/relationships/image" Target="../media/image72.jpeg"/><Relationship Id="rId4" Type="http://schemas.openxmlformats.org/officeDocument/2006/relationships/image" Target="../media/image73.png"/><Relationship Id="rId5" Type="http://schemas.openxmlformats.org/officeDocument/2006/relationships/image" Target="../media/image74.jpeg"/><Relationship Id="rId6" Type="http://schemas.openxmlformats.org/officeDocument/2006/relationships/image" Target="../media/image75.png"/><Relationship Id="rId7" Type="http://schemas.openxmlformats.org/officeDocument/2006/relationships/image" Target="../media/image76.png"/><Relationship Id="rId8" Type="http://schemas.openxmlformats.org/officeDocument/2006/relationships/image" Target="../media/image77.jpeg"/><Relationship Id="rId1" Type="http://schemas.openxmlformats.org/officeDocument/2006/relationships/slideLayout" Target="../slideLayouts/slideLayout7.xml"/><Relationship Id="rId2" Type="http://schemas.openxmlformats.org/officeDocument/2006/relationships/notesSlide" Target="../notesSlides/notesSlide5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57.xml"/><Relationship Id="rId3" Type="http://schemas.openxmlformats.org/officeDocument/2006/relationships/image" Target="../media/image78.jpeg"/></Relationships>
</file>

<file path=ppt/slides/_rels/slide64.xml.rels><?xml version="1.0" encoding="UTF-8" standalone="yes"?>
<Relationships xmlns="http://schemas.openxmlformats.org/package/2006/relationships"><Relationship Id="rId3" Type="http://schemas.openxmlformats.org/officeDocument/2006/relationships/image" Target="../media/image79.jpeg"/><Relationship Id="rId4" Type="http://schemas.openxmlformats.org/officeDocument/2006/relationships/image" Target="../media/image80.png"/><Relationship Id="rId5" Type="http://schemas.openxmlformats.org/officeDocument/2006/relationships/image" Target="../media/image81.png"/><Relationship Id="rId1" Type="http://schemas.openxmlformats.org/officeDocument/2006/relationships/slideLayout" Target="../slideLayouts/slideLayout30.xml"/><Relationship Id="rId2" Type="http://schemas.openxmlformats.org/officeDocument/2006/relationships/notesSlide" Target="../notesSlides/notesSlide5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59.xml"/><Relationship Id="rId3" Type="http://schemas.openxmlformats.org/officeDocument/2006/relationships/image" Target="../media/image8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60.xml"/><Relationship Id="rId3" Type="http://schemas.openxmlformats.org/officeDocument/2006/relationships/image" Target="../media/image83.png"/></Relationships>
</file>

<file path=ppt/slides/_rels/slide67.xml.rels><?xml version="1.0" encoding="UTF-8" standalone="yes"?>
<Relationships xmlns="http://schemas.openxmlformats.org/package/2006/relationships"><Relationship Id="rId3" Type="http://schemas.openxmlformats.org/officeDocument/2006/relationships/image" Target="../media/image84.jpeg"/><Relationship Id="rId4" Type="http://schemas.openxmlformats.org/officeDocument/2006/relationships/image" Target="../media/image85.png"/><Relationship Id="rId5" Type="http://schemas.openxmlformats.org/officeDocument/2006/relationships/image" Target="../media/image86.png"/><Relationship Id="rId1" Type="http://schemas.openxmlformats.org/officeDocument/2006/relationships/slideLayout" Target="../slideLayouts/slideLayout30.xml"/><Relationship Id="rId2" Type="http://schemas.openxmlformats.org/officeDocument/2006/relationships/notesSlide" Target="../notesSlides/notesSlide61.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2.xml"/><Relationship Id="rId4" Type="http://schemas.openxmlformats.org/officeDocument/2006/relationships/hyperlink" Target="http://setiathome.berkeley.edu/sah_donate.php" TargetMode="External"/><Relationship Id="rId5" Type="http://schemas.openxmlformats.org/officeDocument/2006/relationships/image" Target="../media/image88.png"/><Relationship Id="rId6" Type="http://schemas.openxmlformats.org/officeDocument/2006/relationships/oleObject" Target="../embeddings/oleObject5.bin"/><Relationship Id="rId7" Type="http://schemas.openxmlformats.org/officeDocument/2006/relationships/image" Target="../media/image87.wmf"/><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3.xml"/></Relationships>
</file>

<file path=ppt/slides/_rels/slide71.xml.rels><?xml version="1.0" encoding="UTF-8" standalone="yes"?>
<Relationships xmlns="http://schemas.openxmlformats.org/package/2006/relationships"><Relationship Id="rId3" Type="http://schemas.openxmlformats.org/officeDocument/2006/relationships/hyperlink" Target="http://www.wikipedia.org/" TargetMode="External"/><Relationship Id="rId4" Type="http://schemas.openxmlformats.org/officeDocument/2006/relationships/hyperlink" Target="http://www.eu-egee.org/" TargetMode="External"/><Relationship Id="rId5" Type="http://schemas.openxmlformats.org/officeDocument/2006/relationships/hyperlink" Target="http://www.slovakgrid.sk/" TargetMode="External"/><Relationship Id="rId1" Type="http://schemas.openxmlformats.org/officeDocument/2006/relationships/slideLayout" Target="../slideLayouts/slideLayout25.xml"/><Relationship Id="rId2" Type="http://schemas.openxmlformats.org/officeDocument/2006/relationships/notesSlide" Target="../notesSlides/notesSlide6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65.xml"/></Relationships>
</file>

<file path=ppt/slides/_rels/slide73.xml.rels><?xml version="1.0" encoding="UTF-8" standalone="yes"?>
<Relationships xmlns="http://schemas.openxmlformats.org/package/2006/relationships"><Relationship Id="rId3" Type="http://schemas.openxmlformats.org/officeDocument/2006/relationships/hyperlink" Target="http://www.gaussian.com/" TargetMode="External"/><Relationship Id="rId4" Type="http://schemas.openxmlformats.org/officeDocument/2006/relationships/hyperlink" Target="http://www.mathworks.com/" TargetMode="External"/><Relationship Id="rId5" Type="http://schemas.openxmlformats.org/officeDocument/2006/relationships/hyperlink" Target="http://www.interactivesupercomputing.com/" TargetMode="External"/><Relationship Id="rId1" Type="http://schemas.openxmlformats.org/officeDocument/2006/relationships/slideLayout" Target="../slideLayouts/slideLayout30.xml"/><Relationship Id="rId2" Type="http://schemas.openxmlformats.org/officeDocument/2006/relationships/notesSlide" Target="../notesSlides/notesSlide66.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7.xml"/><Relationship Id="rId4" Type="http://schemas.openxmlformats.org/officeDocument/2006/relationships/oleObject" Target="../embeddings/oleObject6.bin"/><Relationship Id="rId5" Type="http://schemas.openxmlformats.org/officeDocument/2006/relationships/image" Target="../media/image89.png"/><Relationship Id="rId1" Type="http://schemas.openxmlformats.org/officeDocument/2006/relationships/vmlDrawing" Target="../drawings/vmlDrawing6.vml"/><Relationship Id="rId2" Type="http://schemas.openxmlformats.org/officeDocument/2006/relationships/slideLayout" Target="../slideLayouts/slideLayout30.xml"/></Relationships>
</file>

<file path=ppt/slides/_rels/slide75.xml.rels><?xml version="1.0" encoding="UTF-8" standalone="yes"?>
<Relationships xmlns="http://schemas.openxmlformats.org/package/2006/relationships"><Relationship Id="rId3" Type="http://schemas.openxmlformats.org/officeDocument/2006/relationships/image" Target="../media/image90.jpeg"/><Relationship Id="rId4" Type="http://schemas.openxmlformats.org/officeDocument/2006/relationships/image" Target="../media/image91.jpeg"/><Relationship Id="rId1" Type="http://schemas.openxmlformats.org/officeDocument/2006/relationships/slideLayout" Target="../slideLayouts/slideLayout30.xml"/><Relationship Id="rId2" Type="http://schemas.openxmlformats.org/officeDocument/2006/relationships/notesSlide" Target="../notesSlides/notesSlide68.xml"/></Relationships>
</file>

<file path=ppt/slides/_rels/slide7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eg"/><Relationship Id="rId1" Type="http://schemas.openxmlformats.org/officeDocument/2006/relationships/slideLayout" Target="../slideLayouts/slideLayout30.xml"/><Relationship Id="rId2" Type="http://schemas.openxmlformats.org/officeDocument/2006/relationships/notesSlide" Target="../notesSlides/notesSlide6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jpeg"/><Relationship Id="rId8" Type="http://schemas.openxmlformats.org/officeDocument/2006/relationships/image" Target="../media/image11.jpeg"/><Relationship Id="rId1" Type="http://schemas.openxmlformats.org/officeDocument/2006/relationships/slideLayout" Target="../slideLayouts/slideLayout30.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347663" y="4229100"/>
            <a:ext cx="8229600" cy="168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tIns="73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ctr">
              <a:lnSpc>
                <a:spcPct val="93000"/>
              </a:lnSpc>
            </a:pPr>
            <a:r>
              <a:rPr lang="en-US" sz="3200" b="1" dirty="0" smtClean="0">
                <a:solidFill>
                  <a:srgbClr val="0053A0"/>
                </a:solidFill>
              </a:rPr>
              <a:t>Introduction to Grid </a:t>
            </a:r>
            <a:r>
              <a:rPr lang="en-US" sz="3200" b="1" dirty="0">
                <a:solidFill>
                  <a:srgbClr val="0053A0"/>
                </a:solidFill>
              </a:rPr>
              <a:t>Computing</a:t>
            </a:r>
            <a:br>
              <a:rPr lang="en-US" sz="3200" b="1" dirty="0">
                <a:solidFill>
                  <a:srgbClr val="0053A0"/>
                </a:solidFill>
              </a:rPr>
            </a:br>
            <a:r>
              <a:rPr lang="en-US" sz="3200" b="1" dirty="0" smtClean="0">
                <a:solidFill>
                  <a:srgbClr val="0053A0"/>
                </a:solidFill>
              </a:rPr>
              <a:t>May</a:t>
            </a:r>
            <a:r>
              <a:rPr lang="en-US" sz="3200" b="1" dirty="0" smtClean="0">
                <a:solidFill>
                  <a:srgbClr val="0053A0"/>
                </a:solidFill>
              </a:rPr>
              <a:t> 2013</a:t>
            </a:r>
            <a:r>
              <a:rPr lang="en-US" sz="3200" b="1" dirty="0">
                <a:solidFill>
                  <a:srgbClr val="0053A0"/>
                </a:solidFill>
              </a:rPr>
              <a:t/>
            </a:r>
            <a:br>
              <a:rPr lang="en-US" sz="3200" b="1" dirty="0">
                <a:solidFill>
                  <a:srgbClr val="0053A0"/>
                </a:solidFill>
              </a:rPr>
            </a:br>
            <a:r>
              <a:rPr lang="en-US" sz="2400" b="1" dirty="0">
                <a:solidFill>
                  <a:srgbClr val="0053A0"/>
                </a:solidFill>
              </a:rPr>
              <a:t>Marian </a:t>
            </a:r>
            <a:r>
              <a:rPr lang="en-US" sz="2400" b="1" dirty="0" smtClean="0">
                <a:solidFill>
                  <a:srgbClr val="0053A0"/>
                </a:solidFill>
              </a:rPr>
              <a:t>Babik</a:t>
            </a:r>
            <a:r>
              <a:rPr lang="en-US" sz="2400" b="1" dirty="0">
                <a:solidFill>
                  <a:srgbClr val="0053A0"/>
                </a:solidFill>
              </a:rPr>
              <a:t/>
            </a:r>
            <a:br>
              <a:rPr lang="en-US" sz="2400" b="1" dirty="0">
                <a:solidFill>
                  <a:srgbClr val="0053A0"/>
                </a:solidFill>
              </a:rPr>
            </a:br>
            <a:r>
              <a:rPr lang="en-US" sz="2400" b="1" dirty="0">
                <a:solidFill>
                  <a:srgbClr val="0053A0"/>
                </a:solidFill>
              </a:rPr>
              <a:t> CERN</a:t>
            </a:r>
          </a:p>
        </p:txBody>
      </p:sp>
      <p:sp>
        <p:nvSpPr>
          <p:cNvPr id="11266" name="Text Box 2"/>
          <p:cNvSpPr txBox="1">
            <a:spLocks noChangeArrowheads="1"/>
          </p:cNvSpPr>
          <p:nvPr/>
        </p:nvSpPr>
        <p:spPr bwMode="auto">
          <a:xfrm>
            <a:off x="2279650" y="6553200"/>
            <a:ext cx="678815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724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r">
              <a:lnSpc>
                <a:spcPct val="93000"/>
              </a:lnSpc>
            </a:pPr>
            <a:r>
              <a:rPr lang="en-US" sz="1200" b="1" i="1" dirty="0">
                <a:solidFill>
                  <a:srgbClr val="FFFFFF"/>
                </a:solidFill>
                <a:latin typeface="Times New Roman" charset="0"/>
              </a:rPr>
              <a:t>The LHC Computing Grid Marian Babik </a:t>
            </a:r>
            <a:r>
              <a:rPr lang="en-US" sz="1200" b="1" i="1" dirty="0" smtClean="0">
                <a:solidFill>
                  <a:srgbClr val="FFFFFF"/>
                </a:solidFill>
                <a:latin typeface="Times New Roman" charset="0"/>
              </a:rPr>
              <a:t>(orig</a:t>
            </a:r>
            <a:r>
              <a:rPr lang="en-US" sz="1200" b="1" i="1" dirty="0">
                <a:solidFill>
                  <a:srgbClr val="FFFFFF"/>
                </a:solidFill>
                <a:latin typeface="Times New Roman" charset="0"/>
              </a:rPr>
              <a:t>. by </a:t>
            </a:r>
            <a:r>
              <a:rPr lang="en-US" sz="1200" b="1" i="1" dirty="0" err="1">
                <a:solidFill>
                  <a:srgbClr val="FFFFFF"/>
                </a:solidFill>
                <a:latin typeface="Times New Roman" charset="0"/>
              </a:rPr>
              <a:t>Rafal</a:t>
            </a:r>
            <a:r>
              <a:rPr lang="en-US" sz="1200" b="1" i="1" dirty="0">
                <a:solidFill>
                  <a:srgbClr val="FFFFFF"/>
                </a:solidFill>
                <a:latin typeface="Times New Roman" charset="0"/>
              </a:rPr>
              <a:t> Otto, </a:t>
            </a:r>
            <a:r>
              <a:rPr lang="en-US" sz="1200" b="1" i="1" dirty="0" err="1">
                <a:solidFill>
                  <a:srgbClr val="FFFFFF"/>
                </a:solidFill>
                <a:latin typeface="Times New Roman" charset="0"/>
              </a:rPr>
              <a:t>GridCafe</a:t>
            </a:r>
            <a:r>
              <a:rPr lang="en-US" sz="1200" b="1" i="1" dirty="0">
                <a:solidFill>
                  <a:srgbClr val="FFFFFF"/>
                </a:solidFill>
                <a:latin typeface="Times New Roman" charset="0"/>
              </a:rPr>
              <a:t>)</a:t>
            </a:r>
            <a:r>
              <a:rPr lang="en-US" sz="1200" b="1" i="1" dirty="0" smtClean="0">
                <a:solidFill>
                  <a:srgbClr val="FFFFFF"/>
                </a:solidFill>
                <a:latin typeface="Times New Roman" charset="0"/>
              </a:rPr>
              <a:t>, </a:t>
            </a:r>
            <a:r>
              <a:rPr lang="en-US" sz="1200" b="1" i="1" dirty="0">
                <a:solidFill>
                  <a:srgbClr val="FFFFFF"/>
                </a:solidFill>
                <a:latin typeface="Times New Roman" charset="0"/>
              </a:rPr>
              <a:t>CERN  </a:t>
            </a:r>
          </a:p>
        </p:txBody>
      </p:sp>
      <p:graphicFrame>
        <p:nvGraphicFramePr>
          <p:cNvPr id="11267" name="Object 3"/>
          <p:cNvGraphicFramePr>
            <a:graphicFrameLocks noChangeAspect="1"/>
          </p:cNvGraphicFramePr>
          <p:nvPr/>
        </p:nvGraphicFramePr>
        <p:xfrm>
          <a:off x="2243138" y="0"/>
          <a:ext cx="4287837" cy="4065588"/>
        </p:xfrm>
        <a:graphic>
          <a:graphicData uri="http://schemas.openxmlformats.org/presentationml/2006/ole">
            <mc:AlternateContent xmlns:mc="http://schemas.openxmlformats.org/markup-compatibility/2006">
              <mc:Choice xmlns:v="urn:schemas-microsoft-com:vml" Requires="v">
                <p:oleObj spid="_x0000_s11349" r:id="rId4" imgW="4287983" imgH="4065591" progId="">
                  <p:embed/>
                </p:oleObj>
              </mc:Choice>
              <mc:Fallback>
                <p:oleObj r:id="rId4" imgW="4287983" imgH="4065591"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3138" y="0"/>
                        <a:ext cx="4287837" cy="4065588"/>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Web of Today</a:t>
            </a:r>
            <a:endParaRPr lang="en-US" dirty="0"/>
          </a:p>
        </p:txBody>
      </p:sp>
      <p:pic>
        <p:nvPicPr>
          <p:cNvPr id="9" name="Picture 8" descr="Screen shot 2013-06-03 at 11.27.1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3717032"/>
            <a:ext cx="6433813" cy="2498080"/>
          </a:xfrm>
          <a:prstGeom prst="rect">
            <a:avLst/>
          </a:prstGeom>
        </p:spPr>
      </p:pic>
      <p:pic>
        <p:nvPicPr>
          <p:cNvPr id="10" name="Picture 9" descr="Screen shot 2013-06-03 at 11.27.02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632" y="836712"/>
            <a:ext cx="6624736" cy="2732650"/>
          </a:xfrm>
          <a:prstGeom prst="rect">
            <a:avLst/>
          </a:prstGeom>
        </p:spPr>
      </p:pic>
      <p:sp>
        <p:nvSpPr>
          <p:cNvPr id="11" name="TextBox 10"/>
          <p:cNvSpPr txBox="1"/>
          <p:nvPr/>
        </p:nvSpPr>
        <p:spPr>
          <a:xfrm>
            <a:off x="1115616" y="6381328"/>
            <a:ext cx="6120680" cy="369332"/>
          </a:xfrm>
          <a:prstGeom prst="rect">
            <a:avLst/>
          </a:prstGeom>
          <a:noFill/>
        </p:spPr>
        <p:txBody>
          <a:bodyPr wrap="square" rtlCol="0">
            <a:spAutoFit/>
          </a:bodyPr>
          <a:lstStyle/>
          <a:p>
            <a:r>
              <a:rPr lang="en-US" dirty="0"/>
              <a:t>source: http://</a:t>
            </a:r>
            <a:r>
              <a:rPr lang="en-US" dirty="0" err="1"/>
              <a:t>www.evolutionoftheweb.com</a:t>
            </a:r>
            <a:r>
              <a:rPr lang="en-US" dirty="0"/>
              <a:t>/</a:t>
            </a:r>
          </a:p>
        </p:txBody>
      </p:sp>
    </p:spTree>
    <p:extLst>
      <p:ext uri="{BB962C8B-B14F-4D97-AF65-F5344CB8AC3E}">
        <p14:creationId xmlns:p14="http://schemas.microsoft.com/office/powerpoint/2010/main" val="386664637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idx="4294967295"/>
          </p:nvPr>
        </p:nvSpPr>
        <p:spPr>
          <a:xfrm>
            <a:off x="457200" y="263525"/>
            <a:ext cx="8229600" cy="585788"/>
          </a:xfrm>
          <a:ln/>
        </p:spPr>
        <p:txBody>
          <a:bodyPr tIns="7488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What is the Web ?</a:t>
            </a:r>
          </a:p>
        </p:txBody>
      </p:sp>
      <p:sp>
        <p:nvSpPr>
          <p:cNvPr id="18434" name="Rectangle 2"/>
          <p:cNvSpPr>
            <a:spLocks noGrp="1" noChangeArrowheads="1"/>
          </p:cNvSpPr>
          <p:nvPr>
            <p:ph type="body" idx="4294967295"/>
          </p:nvPr>
        </p:nvSpPr>
        <p:spPr>
          <a:xfrm>
            <a:off x="457200" y="1066800"/>
            <a:ext cx="8229600" cy="4529138"/>
          </a:xfrm>
          <a:ln/>
        </p:spPr>
        <p:txBody>
          <a:bodyPr/>
          <a:lstStyle/>
          <a:p>
            <a:pPr marL="339725" indent="-339725">
              <a:buClr>
                <a:srgbClr val="0053A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t>Internet + Hypertext</a:t>
            </a:r>
          </a:p>
          <a:p>
            <a:pPr marL="339725" indent="-339725">
              <a:buClr>
                <a:srgbClr val="0053A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t>Hypertext ?</a:t>
            </a:r>
          </a:p>
          <a:p>
            <a:pPr marL="739775" lvl="1" indent="-282575">
              <a:buClr>
                <a:srgbClr val="99CC0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t>text displayed on a computer or other electronic device with references</a:t>
            </a:r>
          </a:p>
          <a:p>
            <a:pPr marL="339725" indent="-339725" eaLnBrk="1" hangingPunct="1">
              <a:spcBef>
                <a:spcPts val="500"/>
              </a:spcBef>
              <a:buClrTx/>
              <a:buSzTx/>
              <a:buFontTx/>
              <a:buNone/>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000"/>
              <a:t>1991: Early </a:t>
            </a:r>
            <a:r>
              <a:rPr lang="en-US" sz="2000" b="1"/>
              <a:t>www system released</a:t>
            </a:r>
            <a:r>
              <a:rPr lang="en-US" sz="2000"/>
              <a:t> to HEP via the CERN program library. First web servers located in European physics laboratories.</a:t>
            </a:r>
          </a:p>
          <a:p>
            <a:pPr marL="339725" indent="-339725" eaLnBrk="1" hangingPunct="1">
              <a:spcBef>
                <a:spcPts val="500"/>
              </a:spcBef>
              <a:buClrTx/>
              <a:buSzTx/>
              <a:buFontTx/>
              <a:buNone/>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000"/>
              <a:t>1993: First Mosaic browser; web reaches 500 servers and 1% of Internet traffic; CERN places </a:t>
            </a:r>
            <a:r>
              <a:rPr lang="en-US" sz="2000" b="1"/>
              <a:t>WWW in the public domain</a:t>
            </a:r>
            <a:r>
              <a:rPr lang="en-US" sz="2000"/>
              <a:t>.</a:t>
            </a:r>
          </a:p>
          <a:p>
            <a:pPr marL="339725" indent="-339725">
              <a:spcBef>
                <a:spcPts val="500"/>
              </a:spcBef>
              <a:buClrTx/>
              <a:buSzTx/>
              <a:buFontTx/>
              <a:buNone/>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a:p>
          <a:p>
            <a:pPr marL="339725" indent="-339725">
              <a:spcBef>
                <a:spcPts val="500"/>
              </a:spcBef>
              <a:buClrTx/>
              <a:buSzTx/>
              <a:buFontTx/>
              <a:buNone/>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a:p>
          <a:p>
            <a:pPr marL="339725" indent="-339725">
              <a:spcBef>
                <a:spcPts val="500"/>
              </a:spcBef>
              <a:buClrTx/>
              <a:buSzTx/>
              <a:buFontTx/>
              <a:buNone/>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29400" y="74613"/>
            <a:ext cx="2338388" cy="17541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843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19200" y="4017963"/>
            <a:ext cx="2667000" cy="23860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8437"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379913" y="4041775"/>
            <a:ext cx="3429000" cy="2311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idx="4294967295"/>
          </p:nvPr>
        </p:nvSpPr>
        <p:spPr>
          <a:xfrm>
            <a:off x="457200" y="263525"/>
            <a:ext cx="8229600" cy="585788"/>
          </a:xfrm>
          <a:ln/>
        </p:spPr>
        <p:txBody>
          <a:bodyPr tIns="7488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Web browser</a:t>
            </a:r>
          </a:p>
        </p:txBody>
      </p:sp>
      <p:grpSp>
        <p:nvGrpSpPr>
          <p:cNvPr id="19458" name="Group 2"/>
          <p:cNvGrpSpPr>
            <a:grpSpLocks/>
          </p:cNvGrpSpPr>
          <p:nvPr/>
        </p:nvGrpSpPr>
        <p:grpSpPr bwMode="auto">
          <a:xfrm>
            <a:off x="757238" y="842963"/>
            <a:ext cx="7342187" cy="5484812"/>
            <a:chOff x="477" y="531"/>
            <a:chExt cx="4625" cy="3455"/>
          </a:xfrm>
        </p:grpSpPr>
        <p:pic>
          <p:nvPicPr>
            <p:cNvPr id="1945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7" y="531"/>
              <a:ext cx="4626" cy="345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9460" name="Text Box 4"/>
            <p:cNvSpPr txBox="1">
              <a:spLocks noChangeArrowheads="1"/>
            </p:cNvSpPr>
            <p:nvPr/>
          </p:nvSpPr>
          <p:spPr bwMode="auto">
            <a:xfrm>
              <a:off x="477" y="531"/>
              <a:ext cx="4626" cy="34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idx="4294967295"/>
          </p:nvPr>
        </p:nvSpPr>
        <p:spPr>
          <a:xfrm>
            <a:off x="457200" y="219075"/>
            <a:ext cx="8229600" cy="674688"/>
          </a:xfrm>
          <a:ln/>
        </p:spPr>
        <p:txBody>
          <a:bodyPr tIns="7488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What happens when you visit a web page</a:t>
            </a:r>
          </a:p>
        </p:txBody>
      </p:sp>
      <p:sp>
        <p:nvSpPr>
          <p:cNvPr id="20482" name="Rectangle 2"/>
          <p:cNvSpPr>
            <a:spLocks noGrp="1" noChangeArrowheads="1"/>
          </p:cNvSpPr>
          <p:nvPr>
            <p:ph type="body" idx="4294967295"/>
          </p:nvPr>
        </p:nvSpPr>
        <p:spPr>
          <a:xfrm>
            <a:off x="457200" y="1066800"/>
            <a:ext cx="7315200" cy="4619625"/>
          </a:xfrm>
          <a:ln/>
        </p:spPr>
        <p:txBody>
          <a:bodyPr/>
          <a:lstStyle/>
          <a:p>
            <a:pPr marL="339725" indent="-339725">
              <a:buClr>
                <a:srgbClr val="0053A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t>HTTP (HyperText Transfer Protocol) request</a:t>
            </a:r>
          </a:p>
          <a:p>
            <a:pPr marL="339725" indent="-339725">
              <a:spcBef>
                <a:spcPts val="500"/>
              </a:spcBef>
              <a:buClrTx/>
              <a:buSzTx/>
              <a:buFontTx/>
              <a:buNone/>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a:p>
        </p:txBody>
      </p:sp>
      <p:pic>
        <p:nvPicPr>
          <p:cNvPr id="2048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18288" y="4800600"/>
            <a:ext cx="2297112" cy="1009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0484"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14400" y="1600200"/>
            <a:ext cx="6240463" cy="1552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0485" name="Text Box 5"/>
          <p:cNvSpPr txBox="1">
            <a:spLocks noChangeArrowheads="1"/>
          </p:cNvSpPr>
          <p:nvPr/>
        </p:nvSpPr>
        <p:spPr bwMode="auto">
          <a:xfrm>
            <a:off x="555625" y="3200400"/>
            <a:ext cx="6302375" cy="251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8040" rIns="90000" bIns="46800"/>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1pPr>
            <a:lvl2pPr marL="739775" indent="-28257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9pPr>
          </a:lstStyle>
          <a:p>
            <a:pPr>
              <a:lnSpc>
                <a:spcPct val="93000"/>
              </a:lnSpc>
              <a:spcBef>
                <a:spcPts val="600"/>
              </a:spcBef>
              <a:buClr>
                <a:srgbClr val="0053A0"/>
              </a:buClr>
              <a:buFont typeface="Arial" charset="0"/>
              <a:buChar char="•"/>
            </a:pPr>
            <a:r>
              <a:rPr lang="en-US" sz="2400">
                <a:solidFill>
                  <a:srgbClr val="0053A0"/>
                </a:solidFill>
              </a:rPr>
              <a:t>DNS</a:t>
            </a:r>
          </a:p>
          <a:p>
            <a:pPr lvl="1">
              <a:lnSpc>
                <a:spcPct val="93000"/>
              </a:lnSpc>
              <a:spcBef>
                <a:spcPts val="500"/>
              </a:spcBef>
              <a:buClr>
                <a:srgbClr val="99CC00"/>
              </a:buClr>
              <a:buFont typeface="Arial" charset="0"/>
              <a:buChar char="•"/>
            </a:pPr>
            <a:r>
              <a:rPr lang="en-US" sz="2000">
                <a:solidFill>
                  <a:srgbClr val="0053A0"/>
                </a:solidFill>
              </a:rPr>
              <a:t>facebook.com -&gt; 66.220.156.25</a:t>
            </a:r>
          </a:p>
          <a:p>
            <a:pPr>
              <a:lnSpc>
                <a:spcPct val="93000"/>
              </a:lnSpc>
              <a:spcBef>
                <a:spcPts val="600"/>
              </a:spcBef>
              <a:buClr>
                <a:srgbClr val="0053A0"/>
              </a:buClr>
              <a:buFont typeface="Arial" charset="0"/>
              <a:buChar char="•"/>
            </a:pPr>
            <a:r>
              <a:rPr lang="en-US" sz="2400">
                <a:solidFill>
                  <a:srgbClr val="0053A0"/>
                </a:solidFill>
              </a:rPr>
              <a:t>TCP/IP</a:t>
            </a:r>
          </a:p>
          <a:p>
            <a:pPr lvl="1">
              <a:lnSpc>
                <a:spcPct val="93000"/>
              </a:lnSpc>
              <a:spcBef>
                <a:spcPts val="500"/>
              </a:spcBef>
              <a:buClr>
                <a:srgbClr val="99CC00"/>
              </a:buClr>
              <a:buFont typeface="Arial" charset="0"/>
              <a:buChar char="•"/>
            </a:pPr>
            <a:r>
              <a:rPr lang="en-US" sz="2000">
                <a:solidFill>
                  <a:srgbClr val="0053A0"/>
                </a:solidFill>
              </a:rPr>
              <a:t>Message -&gt; packets -&gt; datagrams </a:t>
            </a:r>
          </a:p>
          <a:p>
            <a:pPr lvl="1">
              <a:lnSpc>
                <a:spcPct val="93000"/>
              </a:lnSpc>
              <a:spcBef>
                <a:spcPts val="500"/>
              </a:spcBef>
              <a:buClr>
                <a:srgbClr val="99CC00"/>
              </a:buClr>
              <a:buFont typeface="Arial" charset="0"/>
              <a:buChar char="•"/>
            </a:pPr>
            <a:r>
              <a:rPr lang="en-US" sz="2000">
                <a:solidFill>
                  <a:srgbClr val="0053A0"/>
                </a:solidFill>
              </a:rPr>
              <a:t>Routed to 66.220.156.25 port 80</a:t>
            </a:r>
          </a:p>
          <a:p>
            <a:pPr>
              <a:lnSpc>
                <a:spcPct val="93000"/>
              </a:lnSpc>
              <a:spcBef>
                <a:spcPts val="600"/>
              </a:spcBef>
              <a:buClr>
                <a:srgbClr val="0053A0"/>
              </a:buClr>
              <a:buFont typeface="Arial" charset="0"/>
              <a:buChar char="•"/>
            </a:pPr>
            <a:r>
              <a:rPr lang="en-US" sz="2400">
                <a:solidFill>
                  <a:srgbClr val="0053A0"/>
                </a:solidFill>
              </a:rPr>
              <a:t>HTTP</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idx="4294967295"/>
          </p:nvPr>
        </p:nvSpPr>
        <p:spPr>
          <a:xfrm>
            <a:off x="457200" y="263525"/>
            <a:ext cx="8229600" cy="585788"/>
          </a:xfrm>
          <a:ln/>
        </p:spPr>
        <p:txBody>
          <a:bodyPr tIns="7488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What happens when you visit a web page</a:t>
            </a:r>
          </a:p>
        </p:txBody>
      </p:sp>
      <p:sp>
        <p:nvSpPr>
          <p:cNvPr id="21506" name="Rectangle 2"/>
          <p:cNvSpPr>
            <a:spLocks noGrp="1" noChangeArrowheads="1"/>
          </p:cNvSpPr>
          <p:nvPr>
            <p:ph type="body" idx="4294967295"/>
          </p:nvPr>
        </p:nvSpPr>
        <p:spPr>
          <a:xfrm>
            <a:off x="457200" y="1066800"/>
            <a:ext cx="6172200" cy="2133600"/>
          </a:xfrm>
          <a:ln/>
        </p:spPr>
        <p:txBody>
          <a:bodyPr/>
          <a:lstStyle/>
          <a:p>
            <a:pPr marL="339725" indent="-339725">
              <a:buClr>
                <a:srgbClr val="0053A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t>HTTP response</a:t>
            </a:r>
          </a:p>
          <a:p>
            <a:pPr marL="739775" lvl="1" indent="-282575">
              <a:buClr>
                <a:srgbClr val="99CC0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t>DNS, TCP/IP</a:t>
            </a:r>
          </a:p>
          <a:p>
            <a:pPr marL="739775" lvl="1" indent="-282575">
              <a:buClr>
                <a:srgbClr val="99CC0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t>HTML (HyperText Markup Language)</a:t>
            </a:r>
          </a:p>
          <a:p>
            <a:pPr marL="339725" indent="-339725">
              <a:spcBef>
                <a:spcPts val="500"/>
              </a:spcBef>
              <a:buClrTx/>
              <a:buSzTx/>
              <a:buFontTx/>
              <a:buNone/>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a:p>
        </p:txBody>
      </p:sp>
      <p:pic>
        <p:nvPicPr>
          <p:cNvPr id="2150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29400" y="914400"/>
            <a:ext cx="2274888" cy="9255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150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5938" y="2351088"/>
            <a:ext cx="5427662" cy="16684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1509"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8638" y="4087813"/>
            <a:ext cx="5341937" cy="13985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idx="4294967295"/>
          </p:nvPr>
        </p:nvSpPr>
        <p:spPr>
          <a:xfrm>
            <a:off x="457200" y="219075"/>
            <a:ext cx="8229600" cy="674688"/>
          </a:xfrm>
          <a:ln/>
        </p:spPr>
        <p:txBody>
          <a:bodyPr tIns="7488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What happens when you visit a web page</a:t>
            </a:r>
          </a:p>
        </p:txBody>
      </p:sp>
      <p:pic>
        <p:nvPicPr>
          <p:cNvPr id="2253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9300" y="844550"/>
            <a:ext cx="7974013" cy="5521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idx="4294967295"/>
          </p:nvPr>
        </p:nvSpPr>
        <p:spPr>
          <a:xfrm>
            <a:off x="457200" y="219075"/>
            <a:ext cx="8229600" cy="674688"/>
          </a:xfrm>
          <a:ln/>
        </p:spPr>
        <p:txBody>
          <a:bodyPr tIns="7488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Web</a:t>
            </a:r>
          </a:p>
        </p:txBody>
      </p:sp>
      <p:sp>
        <p:nvSpPr>
          <p:cNvPr id="23554" name="Rectangle 2"/>
          <p:cNvSpPr>
            <a:spLocks noGrp="1" noChangeArrowheads="1"/>
          </p:cNvSpPr>
          <p:nvPr>
            <p:ph type="body" idx="4294967295"/>
          </p:nvPr>
        </p:nvSpPr>
        <p:spPr>
          <a:xfrm>
            <a:off x="467544" y="3284984"/>
            <a:ext cx="8229600" cy="2794248"/>
          </a:xfrm>
          <a:ln/>
        </p:spPr>
        <p:txBody>
          <a:bodyPr/>
          <a:lstStyle/>
          <a:p>
            <a:pPr marL="339725" indent="-339725">
              <a:buClr>
                <a:srgbClr val="0053A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dirty="0"/>
              <a:t>Search</a:t>
            </a:r>
          </a:p>
          <a:p>
            <a:pPr marL="739775" lvl="1" indent="-282575">
              <a:buClr>
                <a:srgbClr val="99CC0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dirty="0" err="1"/>
              <a:t>Pagerank</a:t>
            </a:r>
            <a:r>
              <a:rPr lang="en-US" dirty="0"/>
              <a:t> – Sergey </a:t>
            </a:r>
            <a:r>
              <a:rPr lang="en-US" dirty="0" err="1"/>
              <a:t>Brin</a:t>
            </a:r>
            <a:r>
              <a:rPr lang="en-US" dirty="0"/>
              <a:t>, Larry Page (Google)</a:t>
            </a:r>
          </a:p>
          <a:p>
            <a:pPr marL="739775" lvl="1" indent="-282575">
              <a:buClr>
                <a:srgbClr val="99CC0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200" dirty="0"/>
              <a:t>rank web pages that match a given search string</a:t>
            </a:r>
          </a:p>
          <a:p>
            <a:pPr marL="739775" lvl="1" indent="-282575">
              <a:buClr>
                <a:srgbClr val="99CC0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200" dirty="0"/>
              <a:t>assumes that web pages linked from many important pages are themselves likely to be important</a:t>
            </a:r>
          </a:p>
          <a:p>
            <a:pPr marL="739775" lvl="1" indent="-282575">
              <a:buClr>
                <a:srgbClr val="99CC0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200" dirty="0"/>
              <a:t>a recursive score for pages, based on the weighted sum of the </a:t>
            </a:r>
            <a:r>
              <a:rPr lang="en-US" sz="2200" dirty="0" err="1"/>
              <a:t>PageRanks</a:t>
            </a:r>
            <a:r>
              <a:rPr lang="en-US" sz="2200" dirty="0"/>
              <a:t> of the pages linking to them</a:t>
            </a:r>
          </a:p>
        </p:txBody>
      </p:sp>
      <p:pic>
        <p:nvPicPr>
          <p:cNvPr id="3" name="Picture 2" descr="Screen shot 2013-06-03 at 11.38.4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836712"/>
            <a:ext cx="4368800" cy="2454668"/>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web 2.0</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171438735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p:cNvSpPr txBox="1">
            <a:spLocks noChangeArrowheads="1"/>
          </p:cNvSpPr>
          <p:nvPr/>
        </p:nvSpPr>
        <p:spPr bwMode="auto">
          <a:xfrm>
            <a:off x="1814513" y="6553200"/>
            <a:ext cx="7253287"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724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r">
              <a:lnSpc>
                <a:spcPct val="93000"/>
              </a:lnSpc>
            </a:pPr>
            <a:r>
              <a:rPr lang="en-US" sz="1200" b="1" i="1">
                <a:solidFill>
                  <a:srgbClr val="FFFFFF"/>
                </a:solidFill>
                <a:latin typeface="Times New Roman" charset="0"/>
              </a:rPr>
              <a:t>The LHC Computing Grid Marian Babik (orig. by Marian Babik (orig. by Rafal Otto, GridCafe), GridCafe),, CERN  </a:t>
            </a:r>
          </a:p>
        </p:txBody>
      </p:sp>
      <p:pic>
        <p:nvPicPr>
          <p:cNvPr id="2457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46238" y="757238"/>
            <a:ext cx="5248275" cy="5715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579" name="Rectangle 3"/>
          <p:cNvSpPr>
            <a:spLocks noGrp="1" noChangeArrowheads="1"/>
          </p:cNvSpPr>
          <p:nvPr>
            <p:ph type="title" idx="4294967295"/>
          </p:nvPr>
        </p:nvSpPr>
        <p:spPr>
          <a:xfrm>
            <a:off x="457200" y="263525"/>
            <a:ext cx="8229600" cy="585788"/>
          </a:xfrm>
          <a:ln/>
        </p:spPr>
        <p:txBody>
          <a:bodyPr tIns="7488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Web 2.0</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idx="4294967295"/>
          </p:nvPr>
        </p:nvSpPr>
        <p:spPr>
          <a:xfrm>
            <a:off x="457200" y="263525"/>
            <a:ext cx="8229600" cy="585788"/>
          </a:xfrm>
          <a:ln/>
        </p:spPr>
        <p:txBody>
          <a:bodyPr tIns="7488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Web 2.0</a:t>
            </a:r>
          </a:p>
        </p:txBody>
      </p:sp>
      <p:sp>
        <p:nvSpPr>
          <p:cNvPr id="25602" name="Rectangle 2"/>
          <p:cNvSpPr>
            <a:spLocks noGrp="1" noChangeArrowheads="1"/>
          </p:cNvSpPr>
          <p:nvPr>
            <p:ph type="body" idx="4294967295"/>
          </p:nvPr>
        </p:nvSpPr>
        <p:spPr>
          <a:xfrm>
            <a:off x="457200" y="1066800"/>
            <a:ext cx="8229600" cy="4529138"/>
          </a:xfrm>
          <a:ln/>
        </p:spPr>
        <p:txBody>
          <a:bodyPr/>
          <a:lstStyle/>
          <a:p>
            <a:pPr marL="339725" indent="-339725">
              <a:buClr>
                <a:srgbClr val="0053A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t>Javascript</a:t>
            </a:r>
          </a:p>
          <a:p>
            <a:pPr marL="339725" indent="-339725">
              <a:buClr>
                <a:srgbClr val="0053A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t>AJAX</a:t>
            </a:r>
          </a:p>
        </p:txBody>
      </p:sp>
      <p:pic>
        <p:nvPicPr>
          <p:cNvPr id="2560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16188" y="1168400"/>
            <a:ext cx="4814887" cy="46116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idx="4294967295"/>
          </p:nvPr>
        </p:nvSpPr>
        <p:spPr>
          <a:xfrm>
            <a:off x="457200" y="263525"/>
            <a:ext cx="8229600" cy="585788"/>
          </a:xfrm>
          <a:ln/>
        </p:spPr>
        <p:txBody>
          <a:bodyPr tIns="7488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Outline</a:t>
            </a:r>
          </a:p>
        </p:txBody>
      </p:sp>
      <p:sp>
        <p:nvSpPr>
          <p:cNvPr id="12290" name="Rectangle 2"/>
          <p:cNvSpPr>
            <a:spLocks noGrp="1" noChangeArrowheads="1"/>
          </p:cNvSpPr>
          <p:nvPr>
            <p:ph type="body" idx="4294967295"/>
          </p:nvPr>
        </p:nvSpPr>
        <p:spPr>
          <a:xfrm>
            <a:off x="457200" y="1066800"/>
            <a:ext cx="8229600" cy="4529138"/>
          </a:xfrm>
          <a:ln/>
        </p:spPr>
        <p:txBody>
          <a:bodyPr/>
          <a:lstStyle/>
          <a:p>
            <a:pPr marL="339725" indent="-339725">
              <a:buClr>
                <a:srgbClr val="0053A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dirty="0"/>
              <a:t>Networking</a:t>
            </a:r>
          </a:p>
          <a:p>
            <a:pPr marL="339725" indent="-339725">
              <a:buClr>
                <a:srgbClr val="0053A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dirty="0"/>
              <a:t>Web</a:t>
            </a:r>
          </a:p>
          <a:p>
            <a:pPr marL="339725" indent="-339725">
              <a:buClr>
                <a:srgbClr val="0053A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dirty="0"/>
              <a:t>Web 2.0</a:t>
            </a:r>
          </a:p>
          <a:p>
            <a:pPr marL="339725" indent="-339725">
              <a:buClr>
                <a:srgbClr val="0053A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dirty="0"/>
              <a:t>Distributed </a:t>
            </a:r>
            <a:r>
              <a:rPr lang="en-US" dirty="0" smtClean="0"/>
              <a:t>systems</a:t>
            </a:r>
            <a:endParaRPr lang="en-US" dirty="0"/>
          </a:p>
          <a:p>
            <a:pPr marL="339725" indent="-339725">
              <a:buClr>
                <a:srgbClr val="0053A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dirty="0"/>
              <a:t>Grid</a:t>
            </a:r>
          </a:p>
          <a:p>
            <a:pPr marL="339725" indent="-339725">
              <a:buClr>
                <a:srgbClr val="0053A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dirty="0"/>
              <a:t>Cloud</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idx="4294967295"/>
          </p:nvPr>
        </p:nvSpPr>
        <p:spPr>
          <a:xfrm>
            <a:off x="457200" y="263525"/>
            <a:ext cx="8229600" cy="585788"/>
          </a:xfrm>
          <a:ln/>
        </p:spPr>
        <p:txBody>
          <a:bodyPr tIns="7488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Semantic Web</a:t>
            </a:r>
          </a:p>
        </p:txBody>
      </p:sp>
      <p:sp>
        <p:nvSpPr>
          <p:cNvPr id="26626" name="Rectangle 2"/>
          <p:cNvSpPr>
            <a:spLocks noGrp="1" noChangeArrowheads="1"/>
          </p:cNvSpPr>
          <p:nvPr>
            <p:ph type="body" idx="4294967295"/>
          </p:nvPr>
        </p:nvSpPr>
        <p:spPr>
          <a:xfrm>
            <a:off x="457200" y="1066800"/>
            <a:ext cx="8229600" cy="4529138"/>
          </a:xfrm>
          <a:ln/>
        </p:spPr>
        <p:txBody>
          <a:bodyPr/>
          <a:lstStyle/>
          <a:p>
            <a:pPr marL="339725" indent="-339725">
              <a:buClr>
                <a:srgbClr val="0053A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t>group of methods and technologies to allow machines to understand the meaning - or "semantics" - of information on the Web</a:t>
            </a:r>
          </a:p>
          <a:p>
            <a:pPr marL="339725" indent="-339725">
              <a:buClr>
                <a:srgbClr val="0053A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t>Based on </a:t>
            </a:r>
          </a:p>
          <a:p>
            <a:pPr marL="739775" lvl="1" indent="-282575">
              <a:buClr>
                <a:srgbClr val="99CC0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t>Logic models</a:t>
            </a:r>
          </a:p>
          <a:p>
            <a:pPr marL="739775" lvl="1" indent="-282575">
              <a:buClr>
                <a:srgbClr val="99CC0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t>Information retrieval</a:t>
            </a:r>
          </a:p>
          <a:p>
            <a:pPr marL="739775" lvl="1" indent="-282575">
              <a:buClr>
                <a:srgbClr val="99CC0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t>Machine learning</a:t>
            </a:r>
          </a:p>
          <a:p>
            <a:pPr marL="339725" indent="-339725">
              <a:buClr>
                <a:srgbClr val="0053A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t>e.g. Wolfram Alpha (http://www.wolframalpha.com/)</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distributed systems</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335208699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idx="4294967295"/>
          </p:nvPr>
        </p:nvSpPr>
        <p:spPr>
          <a:xfrm>
            <a:off x="457200" y="263525"/>
            <a:ext cx="8229600" cy="585788"/>
          </a:xfrm>
          <a:ln/>
        </p:spPr>
        <p:txBody>
          <a:bodyPr tIns="7488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Distributed systems</a:t>
            </a:r>
          </a:p>
        </p:txBody>
      </p:sp>
      <p:sp>
        <p:nvSpPr>
          <p:cNvPr id="27650" name="Rectangle 2"/>
          <p:cNvSpPr>
            <a:spLocks noGrp="1" noChangeArrowheads="1"/>
          </p:cNvSpPr>
          <p:nvPr>
            <p:ph type="body" idx="4294967295"/>
          </p:nvPr>
        </p:nvSpPr>
        <p:spPr>
          <a:xfrm>
            <a:off x="457200" y="1066800"/>
            <a:ext cx="8229600" cy="4529138"/>
          </a:xfrm>
          <a:ln/>
        </p:spPr>
        <p:txBody>
          <a:bodyPr tIns="64440"/>
          <a:lstStyle/>
          <a:p>
            <a:pPr marL="339725" indent="-339725">
              <a:buClr>
                <a:srgbClr val="0053A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000" dirty="0"/>
              <a:t>Distributed system</a:t>
            </a:r>
          </a:p>
          <a:p>
            <a:pPr marL="739775" lvl="1" indent="-282575">
              <a:buClr>
                <a:srgbClr val="99CC0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dirty="0"/>
              <a:t>Web (WIKIPEDIA)</a:t>
            </a:r>
          </a:p>
          <a:p>
            <a:pPr marL="739775" lvl="1" indent="-282575">
              <a:buClr>
                <a:srgbClr val="99CC0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dirty="0"/>
              <a:t>Torrent</a:t>
            </a:r>
          </a:p>
          <a:p>
            <a:pPr marL="739775" lvl="1" indent="-282575">
              <a:buClr>
                <a:srgbClr val="99CC0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dirty="0"/>
              <a:t>Distributed computing system:</a:t>
            </a:r>
          </a:p>
          <a:p>
            <a:pPr marL="1139825" lvl="2" indent="-225425">
              <a:buClr>
                <a:srgbClr val="0053A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000" dirty="0"/>
              <a:t>Data intensive (</a:t>
            </a:r>
            <a:r>
              <a:rPr lang="en-US" sz="2000" dirty="0" err="1" smtClean="0"/>
              <a:t>Hadoop</a:t>
            </a:r>
            <a:r>
              <a:rPr lang="en-US" sz="2000" dirty="0" smtClean="0"/>
              <a:t>, map-reduce)</a:t>
            </a:r>
            <a:endParaRPr lang="en-US" sz="2000" dirty="0"/>
          </a:p>
          <a:p>
            <a:pPr marL="1139825" lvl="2" indent="-225425">
              <a:buClr>
                <a:srgbClr val="0053A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000" dirty="0"/>
              <a:t>CPU intensive (Condor)</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idx="4294967295"/>
          </p:nvPr>
        </p:nvSpPr>
        <p:spPr>
          <a:xfrm>
            <a:off x="457200" y="263525"/>
            <a:ext cx="8229600" cy="585788"/>
          </a:xfrm>
          <a:ln/>
        </p:spPr>
        <p:txBody>
          <a:bodyPr tIns="7488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Distributed systems</a:t>
            </a:r>
          </a:p>
        </p:txBody>
      </p:sp>
      <p:sp>
        <p:nvSpPr>
          <p:cNvPr id="28674" name="Rectangle 2"/>
          <p:cNvSpPr>
            <a:spLocks noGrp="1" noChangeArrowheads="1"/>
          </p:cNvSpPr>
          <p:nvPr>
            <p:ph type="body" idx="4294967295"/>
          </p:nvPr>
        </p:nvSpPr>
        <p:spPr>
          <a:xfrm>
            <a:off x="457200" y="1066800"/>
            <a:ext cx="8229600" cy="5292725"/>
          </a:xfrm>
          <a:ln/>
        </p:spPr>
        <p:txBody>
          <a:bodyPr tIns="95040"/>
          <a:lstStyle/>
          <a:p>
            <a:pPr marL="339725" indent="-339725">
              <a:lnSpc>
                <a:spcPct val="84000"/>
              </a:lnSpc>
              <a:buClr>
                <a:srgbClr val="0053A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t>Common properties</a:t>
            </a:r>
          </a:p>
          <a:p>
            <a:pPr marL="739775" lvl="1" indent="-282575">
              <a:buClr>
                <a:srgbClr val="99CC0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t>Fault tolerance</a:t>
            </a:r>
          </a:p>
          <a:p>
            <a:pPr marL="1139825" lvl="2" indent="-225425">
              <a:buClr>
                <a:srgbClr val="0053A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t>When one or some nodes fails, the whole system can still work fine except performance.</a:t>
            </a:r>
          </a:p>
          <a:p>
            <a:pPr marL="1139825" lvl="2" indent="-225425">
              <a:buClr>
                <a:srgbClr val="0053A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t>Need to check the status of each node</a:t>
            </a:r>
          </a:p>
          <a:p>
            <a:pPr marL="1139825" lvl="2" indent="-225425">
              <a:buClr>
                <a:srgbClr val="0053A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t>Each node play partial role</a:t>
            </a:r>
          </a:p>
          <a:p>
            <a:pPr marL="1139825" lvl="2" indent="-225425">
              <a:buClr>
                <a:srgbClr val="0053A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t>Each computer has only a limited, incomplete view of the system. Each computer may know only one part of the input.</a:t>
            </a:r>
          </a:p>
          <a:p>
            <a:pPr marL="739775" lvl="1" indent="-282575">
              <a:buClr>
                <a:srgbClr val="99CC0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t>Resource sharing</a:t>
            </a:r>
          </a:p>
          <a:p>
            <a:pPr marL="1139825" lvl="2" indent="-225425">
              <a:buClr>
                <a:srgbClr val="0053A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t>Each user can share the computing power and storage resource in the system with other users</a:t>
            </a:r>
          </a:p>
          <a:p>
            <a:pPr marL="739775" lvl="1" indent="-282575">
              <a:buClr>
                <a:srgbClr val="99CC0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t>Load Sharing</a:t>
            </a:r>
          </a:p>
          <a:p>
            <a:pPr marL="1139825" lvl="2" indent="-225425">
              <a:buClr>
                <a:srgbClr val="0053A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t>Dispatching several tasks to each nodes can help share loading to the whole system.</a:t>
            </a:r>
          </a:p>
          <a:p>
            <a:pPr marL="739775" lvl="1" indent="-282575">
              <a:buClr>
                <a:srgbClr val="99CC0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t>Easy to expand</a:t>
            </a:r>
          </a:p>
          <a:p>
            <a:pPr marL="1139825" lvl="2" indent="-225425">
              <a:buClr>
                <a:srgbClr val="0053A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t>We expect to use few time when adding nodes. Hope to spend no time if possible.</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idx="4294967295"/>
          </p:nvPr>
        </p:nvSpPr>
        <p:spPr>
          <a:xfrm>
            <a:off x="457200" y="263525"/>
            <a:ext cx="8229600" cy="585788"/>
          </a:xfrm>
          <a:ln/>
        </p:spPr>
        <p:txBody>
          <a:bodyPr tIns="7488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Wikipedia</a:t>
            </a:r>
          </a:p>
        </p:txBody>
      </p:sp>
      <p:sp>
        <p:nvSpPr>
          <p:cNvPr id="29698" name="Rectangle 2"/>
          <p:cNvSpPr>
            <a:spLocks noGrp="1" noChangeArrowheads="1"/>
          </p:cNvSpPr>
          <p:nvPr>
            <p:ph type="body" idx="4294967295"/>
          </p:nvPr>
        </p:nvSpPr>
        <p:spPr>
          <a:xfrm>
            <a:off x="457200" y="1066800"/>
            <a:ext cx="8229600" cy="4529138"/>
          </a:xfrm>
          <a:ln/>
        </p:spPr>
        <p:txBody>
          <a:bodyPr/>
          <a:lstStyle/>
          <a:p>
            <a:pPr marL="339725" indent="-339725">
              <a:buClr>
                <a:srgbClr val="0053A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t>Web</a:t>
            </a:r>
          </a:p>
        </p:txBody>
      </p:sp>
      <p:pic>
        <p:nvPicPr>
          <p:cNvPr id="2969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0200" y="1143000"/>
            <a:ext cx="5486400" cy="457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idx="4294967295"/>
          </p:nvPr>
        </p:nvSpPr>
        <p:spPr>
          <a:xfrm>
            <a:off x="457200" y="263525"/>
            <a:ext cx="8229600" cy="585788"/>
          </a:xfrm>
          <a:ln/>
        </p:spPr>
        <p:txBody>
          <a:bodyPr tIns="7488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Torrent</a:t>
            </a:r>
          </a:p>
        </p:txBody>
      </p:sp>
      <p:grpSp>
        <p:nvGrpSpPr>
          <p:cNvPr id="30722" name="Group 2"/>
          <p:cNvGrpSpPr>
            <a:grpSpLocks/>
          </p:cNvGrpSpPr>
          <p:nvPr/>
        </p:nvGrpSpPr>
        <p:grpSpPr bwMode="auto">
          <a:xfrm>
            <a:off x="965200" y="831850"/>
            <a:ext cx="7085013" cy="5356225"/>
            <a:chOff x="608" y="524"/>
            <a:chExt cx="4463" cy="3374"/>
          </a:xfrm>
        </p:grpSpPr>
        <p:sp>
          <p:nvSpPr>
            <p:cNvPr id="30723" name="AutoShape 3"/>
            <p:cNvSpPr>
              <a:spLocks noChangeArrowheads="1"/>
            </p:cNvSpPr>
            <p:nvPr/>
          </p:nvSpPr>
          <p:spPr bwMode="auto">
            <a:xfrm rot="10680000">
              <a:off x="1042" y="718"/>
              <a:ext cx="576" cy="576"/>
            </a:xfrm>
            <a:prstGeom prst="foldedCorner">
              <a:avLst>
                <a:gd name="adj" fmla="val 12500"/>
              </a:avLst>
            </a:prstGeom>
            <a:solidFill>
              <a:srgbClr val="BBE0E3"/>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rot="10800000" wrap="none"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a:solidFill>
                    <a:srgbClr val="000000"/>
                  </a:solidFill>
                </a:rPr>
                <a:t>Web page </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a:solidFill>
                    <a:srgbClr val="000000"/>
                  </a:solidFill>
                </a:rPr>
                <a:t>with link </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a:solidFill>
                    <a:srgbClr val="000000"/>
                  </a:solidFill>
                </a:rPr>
                <a:t>to .torrent</a:t>
              </a:r>
            </a:p>
          </p:txBody>
        </p:sp>
        <p:sp>
          <p:nvSpPr>
            <p:cNvPr id="30724" name="AutoShape 4"/>
            <p:cNvSpPr>
              <a:spLocks noChangeArrowheads="1"/>
            </p:cNvSpPr>
            <p:nvPr/>
          </p:nvSpPr>
          <p:spPr bwMode="auto">
            <a:xfrm>
              <a:off x="2960" y="716"/>
              <a:ext cx="768" cy="624"/>
            </a:xfrm>
            <a:prstGeom prst="parallelogram">
              <a:avLst>
                <a:gd name="adj" fmla="val 30769"/>
              </a:avLst>
            </a:prstGeom>
            <a:solidFill>
              <a:srgbClr val="BBE0E3"/>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725" name="Rectangle 5"/>
            <p:cNvSpPr>
              <a:spLocks noChangeArrowheads="1"/>
            </p:cNvSpPr>
            <p:nvPr/>
          </p:nvSpPr>
          <p:spPr bwMode="auto">
            <a:xfrm>
              <a:off x="848" y="2300"/>
              <a:ext cx="624" cy="432"/>
            </a:xfrm>
            <a:prstGeom prst="rect">
              <a:avLst/>
            </a:prstGeom>
            <a:solidFill>
              <a:srgbClr val="BBE0E3"/>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rPr>
                <a:t>A</a:t>
              </a:r>
            </a:p>
          </p:txBody>
        </p:sp>
        <p:sp>
          <p:nvSpPr>
            <p:cNvPr id="30726" name="Rectangle 6"/>
            <p:cNvSpPr>
              <a:spLocks noChangeArrowheads="1"/>
            </p:cNvSpPr>
            <p:nvPr/>
          </p:nvSpPr>
          <p:spPr bwMode="auto">
            <a:xfrm>
              <a:off x="2384" y="2924"/>
              <a:ext cx="624" cy="432"/>
            </a:xfrm>
            <a:prstGeom prst="rect">
              <a:avLst/>
            </a:prstGeom>
            <a:solidFill>
              <a:srgbClr val="BBE0E3"/>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rPr>
                <a:t>B</a:t>
              </a:r>
            </a:p>
          </p:txBody>
        </p:sp>
        <p:sp>
          <p:nvSpPr>
            <p:cNvPr id="30727" name="Rectangle 7"/>
            <p:cNvSpPr>
              <a:spLocks noChangeArrowheads="1"/>
            </p:cNvSpPr>
            <p:nvPr/>
          </p:nvSpPr>
          <p:spPr bwMode="auto">
            <a:xfrm>
              <a:off x="4448" y="2108"/>
              <a:ext cx="624" cy="432"/>
            </a:xfrm>
            <a:prstGeom prst="rect">
              <a:avLst/>
            </a:prstGeom>
            <a:solidFill>
              <a:srgbClr val="BBE0E3"/>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rPr>
                <a:t>C</a:t>
              </a:r>
            </a:p>
          </p:txBody>
        </p:sp>
        <p:sp>
          <p:nvSpPr>
            <p:cNvPr id="30728" name="Text Box 8"/>
            <p:cNvSpPr txBox="1">
              <a:spLocks noChangeArrowheads="1"/>
            </p:cNvSpPr>
            <p:nvPr/>
          </p:nvSpPr>
          <p:spPr bwMode="auto">
            <a:xfrm>
              <a:off x="608" y="2876"/>
              <a:ext cx="912" cy="10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ctr">
                <a:spcBef>
                  <a:spcPts val="1125"/>
                </a:spcBef>
              </a:pPr>
              <a:r>
                <a:rPr lang="en-US"/>
                <a:t>Peer</a:t>
              </a:r>
            </a:p>
            <a:p>
              <a:pPr algn="ctr">
                <a:spcBef>
                  <a:spcPts val="1125"/>
                </a:spcBef>
              </a:pPr>
              <a:r>
                <a:rPr lang="en-US"/>
                <a:t>[Leech]</a:t>
              </a:r>
            </a:p>
            <a:p>
              <a:pPr algn="ctr">
                <a:spcBef>
                  <a:spcPts val="1125"/>
                </a:spcBef>
              </a:pPr>
              <a:r>
                <a:rPr lang="en-US">
                  <a:solidFill>
                    <a:srgbClr val="0000FF"/>
                  </a:solidFill>
                </a:rPr>
                <a:t>Downloader</a:t>
              </a:r>
            </a:p>
            <a:p>
              <a:pPr algn="ctr">
                <a:spcBef>
                  <a:spcPts val="1125"/>
                </a:spcBef>
              </a:pPr>
              <a:r>
                <a:rPr lang="en-US">
                  <a:solidFill>
                    <a:srgbClr val="0000FF"/>
                  </a:solidFill>
                </a:rPr>
                <a:t>“US”</a:t>
              </a:r>
            </a:p>
          </p:txBody>
        </p:sp>
        <p:sp>
          <p:nvSpPr>
            <p:cNvPr id="30729" name="Text Box 9"/>
            <p:cNvSpPr txBox="1">
              <a:spLocks noChangeArrowheads="1"/>
            </p:cNvSpPr>
            <p:nvPr/>
          </p:nvSpPr>
          <p:spPr bwMode="auto">
            <a:xfrm>
              <a:off x="4496" y="2636"/>
              <a:ext cx="576" cy="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ctr">
                <a:spcBef>
                  <a:spcPts val="1125"/>
                </a:spcBef>
              </a:pPr>
              <a:r>
                <a:rPr lang="en-US"/>
                <a:t>Peer</a:t>
              </a:r>
            </a:p>
            <a:p>
              <a:pPr algn="ctr">
                <a:spcBef>
                  <a:spcPts val="1125"/>
                </a:spcBef>
              </a:pPr>
              <a:r>
                <a:rPr lang="en-US"/>
                <a:t>[Seed]</a:t>
              </a:r>
            </a:p>
          </p:txBody>
        </p:sp>
        <p:sp>
          <p:nvSpPr>
            <p:cNvPr id="30730" name="Text Box 10"/>
            <p:cNvSpPr txBox="1">
              <a:spLocks noChangeArrowheads="1"/>
            </p:cNvSpPr>
            <p:nvPr/>
          </p:nvSpPr>
          <p:spPr bwMode="auto">
            <a:xfrm>
              <a:off x="2384" y="3404"/>
              <a:ext cx="624" cy="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ctr">
                <a:spcBef>
                  <a:spcPts val="1125"/>
                </a:spcBef>
              </a:pPr>
              <a:r>
                <a:rPr lang="en-US"/>
                <a:t>Peer</a:t>
              </a:r>
            </a:p>
            <a:p>
              <a:pPr algn="ctr">
                <a:spcBef>
                  <a:spcPts val="1125"/>
                </a:spcBef>
              </a:pPr>
              <a:r>
                <a:rPr lang="en-US"/>
                <a:t>[Leech]</a:t>
              </a:r>
            </a:p>
          </p:txBody>
        </p:sp>
        <p:sp>
          <p:nvSpPr>
            <p:cNvPr id="30731" name="Text Box 11"/>
            <p:cNvSpPr txBox="1">
              <a:spLocks noChangeArrowheads="1"/>
            </p:cNvSpPr>
            <p:nvPr/>
          </p:nvSpPr>
          <p:spPr bwMode="auto">
            <a:xfrm>
              <a:off x="3776" y="524"/>
              <a:ext cx="672" cy="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ctr">
                <a:spcBef>
                  <a:spcPts val="1125"/>
                </a:spcBef>
              </a:pPr>
              <a:r>
                <a:rPr lang="en-US"/>
                <a:t>Tracker</a:t>
              </a:r>
            </a:p>
          </p:txBody>
        </p:sp>
        <p:grpSp>
          <p:nvGrpSpPr>
            <p:cNvPr id="30732" name="Group 12"/>
            <p:cNvGrpSpPr>
              <a:grpSpLocks/>
            </p:cNvGrpSpPr>
            <p:nvPr/>
          </p:nvGrpSpPr>
          <p:grpSpPr bwMode="auto">
            <a:xfrm>
              <a:off x="1232" y="1266"/>
              <a:ext cx="1953" cy="1114"/>
              <a:chOff x="1232" y="1266"/>
              <a:chExt cx="1953" cy="1114"/>
            </a:xfrm>
          </p:grpSpPr>
          <p:sp>
            <p:nvSpPr>
              <p:cNvPr id="30733" name="Line 13"/>
              <p:cNvSpPr>
                <a:spLocks noChangeShapeType="1"/>
              </p:cNvSpPr>
              <p:nvPr/>
            </p:nvSpPr>
            <p:spPr bwMode="auto">
              <a:xfrm flipV="1">
                <a:off x="1232" y="1338"/>
                <a:ext cx="1776" cy="964"/>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734" name="Line 14"/>
              <p:cNvSpPr>
                <a:spLocks noChangeShapeType="1"/>
              </p:cNvSpPr>
              <p:nvPr/>
            </p:nvSpPr>
            <p:spPr bwMode="auto">
              <a:xfrm flipH="1">
                <a:off x="1422" y="1340"/>
                <a:ext cx="1732" cy="96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735" name="Text Box 15"/>
              <p:cNvSpPr txBox="1">
                <a:spLocks noChangeArrowheads="1"/>
              </p:cNvSpPr>
              <p:nvPr/>
            </p:nvSpPr>
            <p:spPr bwMode="auto">
              <a:xfrm rot="19800000">
                <a:off x="1659" y="1514"/>
                <a:ext cx="1055" cy="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spcBef>
                    <a:spcPts val="1125"/>
                  </a:spcBef>
                </a:pPr>
                <a:r>
                  <a:rPr lang="en-US"/>
                  <a:t>Get-announce</a:t>
                </a:r>
              </a:p>
            </p:txBody>
          </p:sp>
          <p:sp>
            <p:nvSpPr>
              <p:cNvPr id="30736" name="Text Box 16"/>
              <p:cNvSpPr txBox="1">
                <a:spLocks noChangeArrowheads="1"/>
              </p:cNvSpPr>
              <p:nvPr/>
            </p:nvSpPr>
            <p:spPr bwMode="auto">
              <a:xfrm rot="19800000">
                <a:off x="1665" y="1773"/>
                <a:ext cx="1568" cy="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spcBef>
                    <a:spcPts val="1125"/>
                  </a:spcBef>
                </a:pPr>
                <a:r>
                  <a:rPr lang="en-US"/>
                  <a:t>Response-peer list</a:t>
                </a:r>
              </a:p>
            </p:txBody>
          </p:sp>
        </p:grpSp>
        <p:grpSp>
          <p:nvGrpSpPr>
            <p:cNvPr id="30737" name="Group 17"/>
            <p:cNvGrpSpPr>
              <a:grpSpLocks/>
            </p:cNvGrpSpPr>
            <p:nvPr/>
          </p:nvGrpSpPr>
          <p:grpSpPr bwMode="auto">
            <a:xfrm>
              <a:off x="1471" y="2039"/>
              <a:ext cx="2977" cy="1212"/>
              <a:chOff x="1471" y="2039"/>
              <a:chExt cx="2977" cy="1212"/>
            </a:xfrm>
          </p:grpSpPr>
          <p:sp>
            <p:nvSpPr>
              <p:cNvPr id="30738" name="Line 18"/>
              <p:cNvSpPr>
                <a:spLocks noChangeShapeType="1"/>
              </p:cNvSpPr>
              <p:nvPr/>
            </p:nvSpPr>
            <p:spPr bwMode="auto">
              <a:xfrm>
                <a:off x="1472" y="2636"/>
                <a:ext cx="912" cy="528"/>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739" name="Line 19"/>
              <p:cNvSpPr>
                <a:spLocks noChangeShapeType="1"/>
              </p:cNvSpPr>
              <p:nvPr/>
            </p:nvSpPr>
            <p:spPr bwMode="auto">
              <a:xfrm flipH="1" flipV="1">
                <a:off x="1470" y="2490"/>
                <a:ext cx="916" cy="532"/>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740" name="Line 20"/>
              <p:cNvSpPr>
                <a:spLocks noChangeShapeType="1"/>
              </p:cNvSpPr>
              <p:nvPr/>
            </p:nvSpPr>
            <p:spPr bwMode="auto">
              <a:xfrm flipH="1">
                <a:off x="1470" y="2252"/>
                <a:ext cx="2980" cy="144"/>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741" name="Text Box 21"/>
              <p:cNvSpPr txBox="1">
                <a:spLocks noChangeArrowheads="1"/>
              </p:cNvSpPr>
              <p:nvPr/>
            </p:nvSpPr>
            <p:spPr bwMode="auto">
              <a:xfrm rot="1860000">
                <a:off x="1712" y="2588"/>
                <a:ext cx="624" cy="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spcBef>
                    <a:spcPts val="1125"/>
                  </a:spcBef>
                </a:pPr>
                <a:r>
                  <a:rPr lang="en-US"/>
                  <a:t>pieces</a:t>
                </a:r>
              </a:p>
            </p:txBody>
          </p:sp>
          <p:sp>
            <p:nvSpPr>
              <p:cNvPr id="30742" name="Text Box 22"/>
              <p:cNvSpPr txBox="1">
                <a:spLocks noChangeArrowheads="1"/>
              </p:cNvSpPr>
              <p:nvPr/>
            </p:nvSpPr>
            <p:spPr bwMode="auto">
              <a:xfrm rot="1860000">
                <a:off x="1568" y="2876"/>
                <a:ext cx="624" cy="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spcBef>
                    <a:spcPts val="1125"/>
                  </a:spcBef>
                </a:pPr>
                <a:r>
                  <a:rPr lang="en-US"/>
                  <a:t>pieces</a:t>
                </a:r>
              </a:p>
            </p:txBody>
          </p:sp>
          <p:sp>
            <p:nvSpPr>
              <p:cNvPr id="30743" name="Text Box 23"/>
              <p:cNvSpPr txBox="1">
                <a:spLocks noChangeArrowheads="1"/>
              </p:cNvSpPr>
              <p:nvPr/>
            </p:nvSpPr>
            <p:spPr bwMode="auto">
              <a:xfrm rot="21360000">
                <a:off x="2816" y="2061"/>
                <a:ext cx="624" cy="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spcBef>
                    <a:spcPts val="1125"/>
                  </a:spcBef>
                </a:pPr>
                <a:r>
                  <a:rPr lang="en-US"/>
                  <a:t>pieces</a:t>
                </a:r>
              </a:p>
            </p:txBody>
          </p:sp>
        </p:grpSp>
        <p:sp>
          <p:nvSpPr>
            <p:cNvPr id="30744" name="Text Box 24"/>
            <p:cNvSpPr txBox="1">
              <a:spLocks noChangeArrowheads="1"/>
            </p:cNvSpPr>
            <p:nvPr/>
          </p:nvSpPr>
          <p:spPr bwMode="auto">
            <a:xfrm>
              <a:off x="1664" y="572"/>
              <a:ext cx="912" cy="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ctr">
                <a:spcBef>
                  <a:spcPts val="1125"/>
                </a:spcBef>
              </a:pPr>
              <a:r>
                <a:rPr lang="en-US"/>
                <a:t>Web Server</a:t>
              </a:r>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idx="4294967295"/>
          </p:nvPr>
        </p:nvSpPr>
        <p:spPr>
          <a:xfrm>
            <a:off x="457200" y="263525"/>
            <a:ext cx="8229600" cy="585788"/>
          </a:xfrm>
          <a:ln/>
        </p:spPr>
        <p:txBody>
          <a:bodyPr tIns="7488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Hadoop (MapReduce)</a:t>
            </a:r>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95450" y="852488"/>
            <a:ext cx="5570538" cy="5391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idx="4294967295"/>
          </p:nvPr>
        </p:nvSpPr>
        <p:spPr>
          <a:xfrm>
            <a:off x="457200" y="263525"/>
            <a:ext cx="8228013" cy="584200"/>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Condor</a:t>
            </a:r>
          </a:p>
        </p:txBody>
      </p:sp>
      <p:sp>
        <p:nvSpPr>
          <p:cNvPr id="32770" name="Rectangle 2"/>
          <p:cNvSpPr>
            <a:spLocks noGrp="1" noChangeArrowheads="1"/>
          </p:cNvSpPr>
          <p:nvPr>
            <p:ph type="body" idx="4294967295"/>
          </p:nvPr>
        </p:nvSpPr>
        <p:spPr>
          <a:xfrm>
            <a:off x="457200" y="1066800"/>
            <a:ext cx="8228013" cy="533400"/>
          </a:xfrm>
          <a:ln/>
        </p:spPr>
        <p:txBody>
          <a:bodyPr/>
          <a:lstStyle/>
          <a:p>
            <a:pPr marL="684213" indent="-682625">
              <a:buFont typeface="Times New Roman"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a:t>Distributed computing (clusters, farms)</a:t>
            </a:r>
          </a:p>
        </p:txBody>
      </p:sp>
      <p:pic>
        <p:nvPicPr>
          <p:cNvPr id="3277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1555750"/>
            <a:ext cx="7197725" cy="46402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idx="4294967295"/>
          </p:nvPr>
        </p:nvSpPr>
        <p:spPr>
          <a:xfrm>
            <a:off x="457200" y="219075"/>
            <a:ext cx="8229600" cy="674688"/>
          </a:xfrm>
          <a:ln/>
        </p:spPr>
        <p:txBody>
          <a:bodyPr tIns="7488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Condor</a:t>
            </a:r>
          </a:p>
        </p:txBody>
      </p:sp>
      <p:pic>
        <p:nvPicPr>
          <p:cNvPr id="3379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784350"/>
            <a:ext cx="4016375" cy="3089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3795" name="Rectangle 3"/>
          <p:cNvSpPr>
            <a:spLocks noGrp="1" noChangeArrowheads="1"/>
          </p:cNvSpPr>
          <p:nvPr>
            <p:ph type="body" idx="4294967295"/>
          </p:nvPr>
        </p:nvSpPr>
        <p:spPr>
          <a:xfrm>
            <a:off x="4673600" y="887413"/>
            <a:ext cx="4016375" cy="5419725"/>
          </a:xfrm>
          <a:ln/>
        </p:spPr>
        <p:txBody>
          <a:bodyPr/>
          <a:lstStyle/>
          <a:p>
            <a:pPr marL="339725" indent="-339725">
              <a:buClr>
                <a:srgbClr val="0053A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t>1992 </a:t>
            </a:r>
          </a:p>
          <a:p>
            <a:pPr marL="339725" indent="-339725">
              <a:buClr>
                <a:srgbClr val="0053A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t>Queuing policy</a:t>
            </a:r>
          </a:p>
          <a:p>
            <a:pPr marL="739775" lvl="1" indent="-282575">
              <a:buClr>
                <a:srgbClr val="99CC0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t>Match task and computing nodes</a:t>
            </a:r>
          </a:p>
          <a:p>
            <a:pPr marL="339725" indent="-339725">
              <a:buClr>
                <a:srgbClr val="0053A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t>Resource Classification</a:t>
            </a:r>
          </a:p>
          <a:p>
            <a:pPr marL="739775" lvl="1" indent="-282575">
              <a:buClr>
                <a:srgbClr val="99CC0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t>Each resource can advertise its attributes and master can classify according to this</a:t>
            </a:r>
          </a:p>
          <a:p>
            <a:pPr marL="339725" indent="-339725">
              <a:buClr>
                <a:srgbClr val="0053A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t>2010 (680k LOC)</a:t>
            </a:r>
          </a:p>
          <a:p>
            <a:pPr marL="739775" lvl="1" indent="-282575">
              <a:buClr>
                <a:srgbClr val="99CC0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t>Apache Web Server: ~60,000 LOC</a:t>
            </a:r>
          </a:p>
          <a:p>
            <a:pPr marL="739775" lvl="1" indent="-282575">
              <a:buClr>
                <a:srgbClr val="99CC0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t>Linux TCP/IP network stack: ~80,000 LOC</a:t>
            </a:r>
          </a:p>
          <a:p>
            <a:pPr marL="739775" lvl="1" indent="-282575">
              <a:buClr>
                <a:srgbClr val="99CC0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t>Windows XP (complete) : ~40 million LOC</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grid</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2945797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Networking</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218810379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1"/>
          <p:cNvSpPr txBox="1">
            <a:spLocks noChangeArrowheads="1"/>
          </p:cNvSpPr>
          <p:nvPr/>
        </p:nvSpPr>
        <p:spPr bwMode="auto">
          <a:xfrm>
            <a:off x="1987550" y="6553200"/>
            <a:ext cx="708025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724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r">
              <a:lnSpc>
                <a:spcPct val="93000"/>
              </a:lnSpc>
            </a:pPr>
            <a:r>
              <a:rPr lang="en-US" sz="1200" b="1" i="1">
                <a:solidFill>
                  <a:srgbClr val="FFFFFF"/>
                </a:solidFill>
                <a:latin typeface="Times New Roman" charset="0"/>
              </a:rPr>
              <a:t>The LHC Computing Grid – Marian Babik (orig. by Rafal Otto, GridCafe), CERN  </a:t>
            </a:r>
          </a:p>
        </p:txBody>
      </p:sp>
      <p:sp>
        <p:nvSpPr>
          <p:cNvPr id="34818" name="Text Box 2"/>
          <p:cNvSpPr txBox="1">
            <a:spLocks noChangeArrowheads="1"/>
          </p:cNvSpPr>
          <p:nvPr/>
        </p:nvSpPr>
        <p:spPr bwMode="auto">
          <a:xfrm>
            <a:off x="428625" y="1447800"/>
            <a:ext cx="3459163" cy="3227388"/>
          </a:xfrm>
          <a:prstGeom prst="rect">
            <a:avLst/>
          </a:prstGeom>
          <a:noFill/>
          <a:ln w="9360">
            <a:solidFill>
              <a:srgbClr val="3861A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444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nSpc>
                <a:spcPct val="93000"/>
              </a:lnSpc>
            </a:pPr>
            <a:r>
              <a:rPr lang="en-US" sz="2000">
                <a:solidFill>
                  <a:srgbClr val="3861AA"/>
                </a:solidFill>
                <a:latin typeface="Times New Roman" charset="0"/>
              </a:rPr>
              <a:t>The </a:t>
            </a:r>
            <a:r>
              <a:rPr lang="en-US" sz="2000" b="1">
                <a:solidFill>
                  <a:srgbClr val="3861AA"/>
                </a:solidFill>
                <a:latin typeface="Times New Roman" charset="0"/>
              </a:rPr>
              <a:t>World Wide Web</a:t>
            </a:r>
            <a:r>
              <a:rPr lang="en-US" sz="2000">
                <a:solidFill>
                  <a:srgbClr val="3861AA"/>
                </a:solidFill>
                <a:latin typeface="Times New Roman" charset="0"/>
              </a:rPr>
              <a:t> provides seamless access to information that is stored in many millions of different geographical locations</a:t>
            </a:r>
          </a:p>
          <a:p>
            <a:pPr>
              <a:lnSpc>
                <a:spcPct val="93000"/>
              </a:lnSpc>
            </a:pPr>
            <a:endParaRPr lang="en-US" sz="2000">
              <a:solidFill>
                <a:srgbClr val="3861AA"/>
              </a:solidFill>
              <a:latin typeface="Times New Roman" charset="0"/>
            </a:endParaRPr>
          </a:p>
          <a:p>
            <a:pPr>
              <a:lnSpc>
                <a:spcPct val="93000"/>
              </a:lnSpc>
            </a:pPr>
            <a:r>
              <a:rPr lang="en-US" sz="2000">
                <a:solidFill>
                  <a:srgbClr val="3861AA"/>
                </a:solidFill>
                <a:latin typeface="Times New Roman" charset="0"/>
              </a:rPr>
              <a:t>The </a:t>
            </a:r>
            <a:r>
              <a:rPr lang="en-US" sz="2000" b="1">
                <a:solidFill>
                  <a:srgbClr val="3861AA"/>
                </a:solidFill>
                <a:latin typeface="Times New Roman" charset="0"/>
              </a:rPr>
              <a:t>Grid</a:t>
            </a:r>
            <a:r>
              <a:rPr lang="en-US" sz="2000">
                <a:solidFill>
                  <a:srgbClr val="3861AA"/>
                </a:solidFill>
                <a:latin typeface="Times New Roman" charset="0"/>
              </a:rPr>
              <a:t> is an infrastructure that provides seamless access to computing power and data storage capacity distributed over the globe</a:t>
            </a:r>
          </a:p>
        </p:txBody>
      </p:sp>
      <p:sp>
        <p:nvSpPr>
          <p:cNvPr id="34819" name="Text Box 3"/>
          <p:cNvSpPr txBox="1">
            <a:spLocks noChangeArrowheads="1"/>
          </p:cNvSpPr>
          <p:nvPr/>
        </p:nvSpPr>
        <p:spPr bwMode="auto">
          <a:xfrm>
            <a:off x="457200" y="274638"/>
            <a:ext cx="8229600" cy="563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7164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ctr">
              <a:lnSpc>
                <a:spcPct val="93000"/>
              </a:lnSpc>
            </a:pPr>
            <a:r>
              <a:rPr lang="en-US" sz="2800" b="1">
                <a:solidFill>
                  <a:srgbClr val="0053A0"/>
                </a:solidFill>
                <a:latin typeface="Times New Roman" charset="0"/>
              </a:rPr>
              <a:t>What is the Grid?</a:t>
            </a:r>
          </a:p>
        </p:txBody>
      </p:sp>
      <p:graphicFrame>
        <p:nvGraphicFramePr>
          <p:cNvPr id="34820" name="Object 4"/>
          <p:cNvGraphicFramePr>
            <a:graphicFrameLocks noChangeAspect="1"/>
          </p:cNvGraphicFramePr>
          <p:nvPr/>
        </p:nvGraphicFramePr>
        <p:xfrm>
          <a:off x="4395788" y="1393825"/>
          <a:ext cx="3808412" cy="3751263"/>
        </p:xfrm>
        <a:graphic>
          <a:graphicData uri="http://schemas.openxmlformats.org/presentationml/2006/ole">
            <mc:AlternateContent xmlns:mc="http://schemas.openxmlformats.org/markup-compatibility/2006">
              <mc:Choice xmlns:v="urn:schemas-microsoft-com:vml" Requires="v">
                <p:oleObj spid="_x0000_s34901" r:id="rId4" imgW="3808516" imgH="3751389" progId="">
                  <p:embed/>
                </p:oleObj>
              </mc:Choice>
              <mc:Fallback>
                <p:oleObj r:id="rId4" imgW="3808516" imgH="3751389"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5788" y="1393825"/>
                        <a:ext cx="3808412" cy="3751263"/>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idx="4294967295"/>
          </p:nvPr>
        </p:nvSpPr>
        <p:spPr>
          <a:xfrm>
            <a:off x="457200" y="204788"/>
            <a:ext cx="8228013" cy="698500"/>
          </a:xfrm>
          <a:ln/>
        </p:spPr>
        <p:txBody>
          <a:bodyPr tIns="71640"/>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a:t>What is the Grid?</a:t>
            </a:r>
          </a:p>
        </p:txBody>
      </p:sp>
      <p:sp>
        <p:nvSpPr>
          <p:cNvPr id="35842" name="Rectangle 2"/>
          <p:cNvSpPr>
            <a:spLocks noGrp="1" noChangeArrowheads="1"/>
          </p:cNvSpPr>
          <p:nvPr>
            <p:ph type="body" idx="4294967295"/>
          </p:nvPr>
        </p:nvSpPr>
        <p:spPr>
          <a:xfrm>
            <a:off x="457200" y="1066800"/>
            <a:ext cx="8228013" cy="4640263"/>
          </a:xfrm>
          <a:ln/>
        </p:spPr>
        <p:txBody>
          <a:bodyPr/>
          <a:lstStyle/>
          <a:p>
            <a:pPr marL="684213" indent="-682625">
              <a:buFont typeface="Times New Roman"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a:t>Distributed computing + Web ;-)</a:t>
            </a:r>
          </a:p>
          <a:p>
            <a:pPr marL="684213" indent="-682625">
              <a:buFont typeface="Times New Roman"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a:t>Request/response</a:t>
            </a:r>
          </a:p>
          <a:p>
            <a:pPr marL="1084263" lvl="1" indent="-625475">
              <a:spcBef>
                <a:spcPts val="600"/>
              </a:spcBef>
              <a:buFont typeface="Times New Roman"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400"/>
              <a:t>Data resource (dataset)</a:t>
            </a:r>
          </a:p>
          <a:p>
            <a:pPr marL="1084263" lvl="1" indent="-625475">
              <a:spcBef>
                <a:spcPts val="600"/>
              </a:spcBef>
              <a:buFont typeface="Times New Roman"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400"/>
              <a:t>Computational job </a:t>
            </a:r>
          </a:p>
          <a:p>
            <a:pPr marL="1084263" lvl="1" indent="-625475">
              <a:spcBef>
                <a:spcPts val="600"/>
              </a:spcBef>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n-US" sz="2400"/>
          </a:p>
        </p:txBody>
      </p:sp>
      <p:pic>
        <p:nvPicPr>
          <p:cNvPr id="3584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3400" y="2573338"/>
            <a:ext cx="4570413" cy="3657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1"/>
          <p:cNvSpPr txBox="1">
            <a:spLocks noChangeArrowheads="1"/>
          </p:cNvSpPr>
          <p:nvPr/>
        </p:nvSpPr>
        <p:spPr bwMode="auto">
          <a:xfrm>
            <a:off x="2078038" y="6553200"/>
            <a:ext cx="6989762"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724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r">
              <a:lnSpc>
                <a:spcPct val="93000"/>
              </a:lnSpc>
            </a:pPr>
            <a:r>
              <a:rPr lang="en-US" sz="1200" b="1" i="1">
                <a:solidFill>
                  <a:srgbClr val="FFFFFF"/>
                </a:solidFill>
                <a:latin typeface="Times New Roman" charset="0"/>
              </a:rPr>
              <a:t>The LHC Computing Grid – Marian Babik (orig. by Rafal Otto, GridCafe), CERN  </a:t>
            </a:r>
          </a:p>
        </p:txBody>
      </p:sp>
      <p:sp>
        <p:nvSpPr>
          <p:cNvPr id="36866" name="Text Box 2"/>
          <p:cNvSpPr txBox="1">
            <a:spLocks noChangeArrowheads="1"/>
          </p:cNvSpPr>
          <p:nvPr/>
        </p:nvSpPr>
        <p:spPr bwMode="auto">
          <a:xfrm>
            <a:off x="457200" y="274638"/>
            <a:ext cx="8229600" cy="563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tIns="7056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ctr">
              <a:lnSpc>
                <a:spcPct val="93000"/>
              </a:lnSpc>
            </a:pPr>
            <a:r>
              <a:rPr lang="en-US" sz="2800" b="1">
                <a:solidFill>
                  <a:srgbClr val="0053A0"/>
                </a:solidFill>
              </a:rPr>
              <a:t>Grid history</a:t>
            </a:r>
          </a:p>
        </p:txBody>
      </p:sp>
      <p:sp>
        <p:nvSpPr>
          <p:cNvPr id="36867" name="Text Box 3"/>
          <p:cNvSpPr txBox="1">
            <a:spLocks noChangeArrowheads="1"/>
          </p:cNvSpPr>
          <p:nvPr/>
        </p:nvSpPr>
        <p:spPr bwMode="auto">
          <a:xfrm>
            <a:off x="457200" y="1189038"/>
            <a:ext cx="6019800"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tIns="66960"/>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9pPr>
          </a:lstStyle>
          <a:p>
            <a:pPr>
              <a:lnSpc>
                <a:spcPct val="93000"/>
              </a:lnSpc>
              <a:spcBef>
                <a:spcPts val="600"/>
              </a:spcBef>
              <a:buClr>
                <a:srgbClr val="0053A0"/>
              </a:buClr>
              <a:buFont typeface="Arial" charset="0"/>
              <a:buChar char="•"/>
            </a:pPr>
            <a:r>
              <a:rPr lang="en-US" sz="2400">
                <a:solidFill>
                  <a:srgbClr val="0053A0"/>
                </a:solidFill>
              </a:rPr>
              <a:t>Name “Grid” chosen by analogy with electric power grid (Foster and Kesselman 1997)</a:t>
            </a:r>
          </a:p>
          <a:p>
            <a:pPr>
              <a:lnSpc>
                <a:spcPct val="93000"/>
              </a:lnSpc>
              <a:spcBef>
                <a:spcPts val="600"/>
              </a:spcBef>
              <a:buClr>
                <a:srgbClr val="0053A0"/>
              </a:buClr>
              <a:buFont typeface="Arial" charset="0"/>
              <a:buChar char="•"/>
            </a:pPr>
            <a:r>
              <a:rPr lang="en-US" sz="2400">
                <a:solidFill>
                  <a:srgbClr val="0053A0"/>
                </a:solidFill>
              </a:rPr>
              <a:t>Vision: plug-in computer for processing power just like plugging in toaster for electricity.</a:t>
            </a:r>
          </a:p>
          <a:p>
            <a:pPr>
              <a:lnSpc>
                <a:spcPct val="93000"/>
              </a:lnSpc>
              <a:spcBef>
                <a:spcPts val="600"/>
              </a:spcBef>
              <a:buClr>
                <a:srgbClr val="0053A0"/>
              </a:buClr>
              <a:buFont typeface="Arial" charset="0"/>
              <a:buChar char="•"/>
            </a:pPr>
            <a:r>
              <a:rPr lang="en-US" sz="2400">
                <a:solidFill>
                  <a:srgbClr val="0053A0"/>
                </a:solidFill>
              </a:rPr>
              <a:t>Concept has been around for decades  (distributed computing, metacomputing)</a:t>
            </a:r>
          </a:p>
          <a:p>
            <a:pPr>
              <a:lnSpc>
                <a:spcPct val="93000"/>
              </a:lnSpc>
              <a:spcBef>
                <a:spcPts val="600"/>
              </a:spcBef>
              <a:buClr>
                <a:srgbClr val="0053A0"/>
              </a:buClr>
              <a:buFont typeface="Arial" charset="0"/>
              <a:buChar char="•"/>
            </a:pPr>
            <a:r>
              <a:rPr lang="en-US" sz="2400">
                <a:solidFill>
                  <a:srgbClr val="0053A0"/>
                </a:solidFill>
              </a:rPr>
              <a:t>Key difference with the Grid is to realise the vision on a global scale.</a:t>
            </a:r>
          </a:p>
        </p:txBody>
      </p:sp>
      <p:pic>
        <p:nvPicPr>
          <p:cNvPr id="36868"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29400" y="1676400"/>
            <a:ext cx="2270125" cy="31734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1"/>
          <p:cNvSpPr txBox="1">
            <a:spLocks noChangeArrowheads="1"/>
          </p:cNvSpPr>
          <p:nvPr/>
        </p:nvSpPr>
        <p:spPr bwMode="auto">
          <a:xfrm>
            <a:off x="2365375" y="6553200"/>
            <a:ext cx="67024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724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r">
              <a:lnSpc>
                <a:spcPct val="93000"/>
              </a:lnSpc>
            </a:pPr>
            <a:r>
              <a:rPr lang="en-US" sz="1200" b="1" i="1">
                <a:solidFill>
                  <a:srgbClr val="FFFFFF"/>
                </a:solidFill>
                <a:latin typeface="Times New Roman" charset="0"/>
              </a:rPr>
              <a:t>The LHC Computing Grid – Marian Babik (orig. by Rafal Otto, GridCafe), CERN  </a:t>
            </a:r>
          </a:p>
        </p:txBody>
      </p:sp>
      <p:sp>
        <p:nvSpPr>
          <p:cNvPr id="37890" name="Text Box 2"/>
          <p:cNvSpPr txBox="1">
            <a:spLocks noChangeArrowheads="1"/>
          </p:cNvSpPr>
          <p:nvPr/>
        </p:nvSpPr>
        <p:spPr bwMode="auto">
          <a:xfrm>
            <a:off x="457200" y="274638"/>
            <a:ext cx="8229600" cy="563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tIns="7056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ctr">
              <a:lnSpc>
                <a:spcPct val="93000"/>
              </a:lnSpc>
            </a:pPr>
            <a:r>
              <a:rPr lang="en-US" sz="2800" b="1">
                <a:solidFill>
                  <a:srgbClr val="0053A0"/>
                </a:solidFill>
              </a:rPr>
              <a:t>How does the Grid work?</a:t>
            </a:r>
          </a:p>
        </p:txBody>
      </p:sp>
      <p:sp>
        <p:nvSpPr>
          <p:cNvPr id="37891" name="Text Box 3"/>
          <p:cNvSpPr txBox="1">
            <a:spLocks noChangeArrowheads="1"/>
          </p:cNvSpPr>
          <p:nvPr/>
        </p:nvSpPr>
        <p:spPr bwMode="auto">
          <a:xfrm>
            <a:off x="163513" y="1227138"/>
            <a:ext cx="4572000" cy="431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tIns="66960"/>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9pPr>
          </a:lstStyle>
          <a:p>
            <a:pPr>
              <a:lnSpc>
                <a:spcPct val="93000"/>
              </a:lnSpc>
              <a:spcBef>
                <a:spcPts val="600"/>
              </a:spcBef>
              <a:buClr>
                <a:srgbClr val="0053A0"/>
              </a:buClr>
              <a:buFont typeface="Arial" charset="0"/>
              <a:buChar char="•"/>
            </a:pPr>
            <a:r>
              <a:rPr lang="en-GB" sz="2400">
                <a:solidFill>
                  <a:srgbClr val="0053A0"/>
                </a:solidFill>
              </a:rPr>
              <a:t>It relies on advanced software, called </a:t>
            </a:r>
            <a:r>
              <a:rPr lang="en-GB" sz="2400" b="1">
                <a:solidFill>
                  <a:srgbClr val="0053A0"/>
                </a:solidFill>
              </a:rPr>
              <a:t>middleware</a:t>
            </a:r>
            <a:r>
              <a:rPr lang="en-GB" sz="2400">
                <a:solidFill>
                  <a:srgbClr val="0053A0"/>
                </a:solidFill>
              </a:rPr>
              <a:t>. </a:t>
            </a:r>
          </a:p>
          <a:p>
            <a:pPr>
              <a:lnSpc>
                <a:spcPct val="93000"/>
              </a:lnSpc>
              <a:spcBef>
                <a:spcPts val="600"/>
              </a:spcBef>
              <a:buClr>
                <a:srgbClr val="0053A0"/>
              </a:buClr>
              <a:buFont typeface="Arial" charset="0"/>
              <a:buChar char="•"/>
            </a:pPr>
            <a:r>
              <a:rPr lang="en-GB" sz="2400">
                <a:solidFill>
                  <a:srgbClr val="0053A0"/>
                </a:solidFill>
              </a:rPr>
              <a:t>Middleware automatically finds the </a:t>
            </a:r>
            <a:r>
              <a:rPr lang="en-GB" sz="2400" b="1">
                <a:solidFill>
                  <a:srgbClr val="0053A0"/>
                </a:solidFill>
              </a:rPr>
              <a:t>data</a:t>
            </a:r>
            <a:r>
              <a:rPr lang="en-GB" sz="2400">
                <a:solidFill>
                  <a:srgbClr val="0053A0"/>
                </a:solidFill>
              </a:rPr>
              <a:t> the scientist needs, and the </a:t>
            </a:r>
            <a:r>
              <a:rPr lang="en-GB" sz="2400" b="1">
                <a:solidFill>
                  <a:srgbClr val="0053A0"/>
                </a:solidFill>
              </a:rPr>
              <a:t>computing power </a:t>
            </a:r>
            <a:r>
              <a:rPr lang="en-GB" sz="2400">
                <a:solidFill>
                  <a:srgbClr val="0053A0"/>
                </a:solidFill>
              </a:rPr>
              <a:t>to analyse it.</a:t>
            </a:r>
          </a:p>
          <a:p>
            <a:pPr>
              <a:lnSpc>
                <a:spcPct val="93000"/>
              </a:lnSpc>
              <a:spcBef>
                <a:spcPts val="600"/>
              </a:spcBef>
              <a:buClr>
                <a:srgbClr val="0053A0"/>
              </a:buClr>
              <a:buFont typeface="Arial" charset="0"/>
              <a:buChar char="•"/>
            </a:pPr>
            <a:r>
              <a:rPr lang="en-GB" sz="2400">
                <a:solidFill>
                  <a:srgbClr val="0053A0"/>
                </a:solidFill>
              </a:rPr>
              <a:t>Middleware balances the load on different resources. It also handles </a:t>
            </a:r>
            <a:r>
              <a:rPr lang="en-GB" sz="2400" b="1">
                <a:solidFill>
                  <a:srgbClr val="0053A0"/>
                </a:solidFill>
              </a:rPr>
              <a:t>security, accounting, monitoring </a:t>
            </a:r>
            <a:r>
              <a:rPr lang="en-GB" sz="2400">
                <a:solidFill>
                  <a:srgbClr val="0053A0"/>
                </a:solidFill>
              </a:rPr>
              <a:t>and much more. </a:t>
            </a:r>
          </a:p>
        </p:txBody>
      </p:sp>
      <p:pic>
        <p:nvPicPr>
          <p:cNvPr id="37892"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0113" y="1127125"/>
            <a:ext cx="4154487" cy="45259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1"/>
          <p:cNvSpPr txBox="1">
            <a:spLocks noChangeArrowheads="1"/>
          </p:cNvSpPr>
          <p:nvPr/>
        </p:nvSpPr>
        <p:spPr bwMode="auto">
          <a:xfrm>
            <a:off x="3140075" y="6553200"/>
            <a:ext cx="59277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724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r">
              <a:lnSpc>
                <a:spcPct val="93000"/>
              </a:lnSpc>
            </a:pPr>
            <a:r>
              <a:rPr lang="en-US" sz="1200" b="1" i="1">
                <a:solidFill>
                  <a:srgbClr val="FFFFFF"/>
                </a:solidFill>
                <a:latin typeface="Times New Roman" charset="0"/>
              </a:rPr>
              <a:t>The LHC Computing Grid – Marian Babik (orig. by Rafal Otto, GridCafe), CERN  </a:t>
            </a:r>
          </a:p>
        </p:txBody>
      </p:sp>
      <p:pic>
        <p:nvPicPr>
          <p:cNvPr id="3891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11275" y="1023938"/>
            <a:ext cx="6272213" cy="3975100"/>
          </a:xfrm>
          <a:prstGeom prst="rect">
            <a:avLst/>
          </a:prstGeom>
          <a:noFill/>
          <a:ln>
            <a:noFill/>
          </a:ln>
          <a:effectLst/>
          <a:extLst>
            <a:ext uri="{909E8E84-426E-40dd-AFC4-6F175D3DCCD1}">
              <a14:hiddenFill xmlns:a14="http://schemas.microsoft.com/office/drawing/2010/main">
                <a:blipFill dpi="0" rotWithShape="0">
                  <a:blip/>
                  <a:srcRect l="8769" t="27655" r="21852" b="17856"/>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8915" name="Text Box 3"/>
          <p:cNvSpPr txBox="1">
            <a:spLocks noChangeArrowheads="1"/>
          </p:cNvSpPr>
          <p:nvPr/>
        </p:nvSpPr>
        <p:spPr bwMode="auto">
          <a:xfrm>
            <a:off x="457200" y="274638"/>
            <a:ext cx="8229600" cy="563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7164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ctr">
              <a:lnSpc>
                <a:spcPct val="93000"/>
              </a:lnSpc>
            </a:pPr>
            <a:r>
              <a:rPr lang="en-GB" sz="2800" b="1">
                <a:solidFill>
                  <a:srgbClr val="0053A0"/>
                </a:solidFill>
                <a:latin typeface="Times New Roman" charset="0"/>
              </a:rPr>
              <a:t>Virtual Organization</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1"/>
          <p:cNvSpPr txBox="1">
            <a:spLocks noChangeArrowheads="1"/>
          </p:cNvSpPr>
          <p:nvPr/>
        </p:nvSpPr>
        <p:spPr bwMode="auto">
          <a:xfrm>
            <a:off x="3140075" y="6553200"/>
            <a:ext cx="59277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724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r">
              <a:lnSpc>
                <a:spcPct val="93000"/>
              </a:lnSpc>
            </a:pPr>
            <a:r>
              <a:rPr lang="en-US" sz="1200" b="1" i="1">
                <a:solidFill>
                  <a:srgbClr val="FFFFFF"/>
                </a:solidFill>
                <a:latin typeface="Times New Roman" charset="0"/>
              </a:rPr>
              <a:t>The LHC Computing Grid – Marian Babik (orig. by Rafal Otto, GridCafe), CERN  </a:t>
            </a:r>
          </a:p>
        </p:txBody>
      </p:sp>
      <p:sp>
        <p:nvSpPr>
          <p:cNvPr id="39938" name="Text Box 2"/>
          <p:cNvSpPr txBox="1">
            <a:spLocks noChangeArrowheads="1"/>
          </p:cNvSpPr>
          <p:nvPr/>
        </p:nvSpPr>
        <p:spPr bwMode="auto">
          <a:xfrm>
            <a:off x="457200" y="274638"/>
            <a:ext cx="8229600" cy="563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7164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ctr">
              <a:lnSpc>
                <a:spcPct val="93000"/>
              </a:lnSpc>
            </a:pPr>
            <a:r>
              <a:rPr lang="en-GB" sz="2800" b="1">
                <a:solidFill>
                  <a:srgbClr val="0053A0"/>
                </a:solidFill>
                <a:latin typeface="Times New Roman" charset="0"/>
              </a:rPr>
              <a:t>Step 1: Join Virtual Organization</a:t>
            </a:r>
          </a:p>
        </p:txBody>
      </p:sp>
      <p:pic>
        <p:nvPicPr>
          <p:cNvPr id="3993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79588" y="1103313"/>
            <a:ext cx="5356225" cy="3905250"/>
          </a:xfrm>
          <a:prstGeom prst="rect">
            <a:avLst/>
          </a:prstGeom>
          <a:noFill/>
          <a:ln>
            <a:noFill/>
          </a:ln>
          <a:effectLst/>
          <a:extLst>
            <a:ext uri="{909E8E84-426E-40dd-AFC4-6F175D3DCCD1}">
              <a14:hiddenFill xmlns:a14="http://schemas.microsoft.com/office/drawing/2010/main">
                <a:blipFill dpi="0" rotWithShape="0">
                  <a:blip/>
                  <a:srcRect l="9756" t="28606" r="30978" b="17856"/>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1"/>
          <p:cNvSpPr txBox="1">
            <a:spLocks noChangeArrowheads="1"/>
          </p:cNvSpPr>
          <p:nvPr/>
        </p:nvSpPr>
        <p:spPr bwMode="auto">
          <a:xfrm>
            <a:off x="3140075" y="6553200"/>
            <a:ext cx="59277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724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r">
              <a:lnSpc>
                <a:spcPct val="93000"/>
              </a:lnSpc>
            </a:pPr>
            <a:r>
              <a:rPr lang="en-US" sz="1200" b="1" i="1">
                <a:solidFill>
                  <a:srgbClr val="FFFFFF"/>
                </a:solidFill>
                <a:latin typeface="Times New Roman" charset="0"/>
              </a:rPr>
              <a:t>The LHC Computing Grid – Marian Babik (orig. by Rafal Otto, GridCafe), CERN  </a:t>
            </a:r>
          </a:p>
        </p:txBody>
      </p:sp>
      <p:sp>
        <p:nvSpPr>
          <p:cNvPr id="40962" name="Text Box 2"/>
          <p:cNvSpPr txBox="1">
            <a:spLocks noChangeArrowheads="1"/>
          </p:cNvSpPr>
          <p:nvPr/>
        </p:nvSpPr>
        <p:spPr bwMode="auto">
          <a:xfrm>
            <a:off x="457200" y="274638"/>
            <a:ext cx="8229600" cy="563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7164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ctr">
              <a:lnSpc>
                <a:spcPct val="93000"/>
              </a:lnSpc>
            </a:pPr>
            <a:r>
              <a:rPr lang="en-GB" sz="2800" b="1">
                <a:solidFill>
                  <a:srgbClr val="0053A0"/>
                </a:solidFill>
                <a:latin typeface="Times New Roman" charset="0"/>
              </a:rPr>
              <a:t>Step 3: Get a permission</a:t>
            </a:r>
          </a:p>
        </p:txBody>
      </p:sp>
      <p:pic>
        <p:nvPicPr>
          <p:cNvPr id="4096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4100" y="1371600"/>
            <a:ext cx="7026275" cy="3648075"/>
          </a:xfrm>
          <a:prstGeom prst="rect">
            <a:avLst/>
          </a:prstGeom>
          <a:noFill/>
          <a:ln>
            <a:noFill/>
          </a:ln>
          <a:effectLst/>
          <a:extLst>
            <a:ext uri="{909E8E84-426E-40dd-AFC4-6F175D3DCCD1}">
              <a14:hiddenFill xmlns:a14="http://schemas.microsoft.com/office/drawing/2010/main">
                <a:blipFill dpi="0" rotWithShape="0">
                  <a:blip/>
                  <a:srcRect l="8215" t="32014" r="14046" b="17993"/>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p:cNvSpPr txBox="1">
            <a:spLocks noChangeArrowheads="1"/>
          </p:cNvSpPr>
          <p:nvPr/>
        </p:nvSpPr>
        <p:spPr bwMode="auto">
          <a:xfrm>
            <a:off x="3140075" y="6553200"/>
            <a:ext cx="59277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724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r">
              <a:lnSpc>
                <a:spcPct val="93000"/>
              </a:lnSpc>
            </a:pPr>
            <a:r>
              <a:rPr lang="en-US" sz="1200" b="1" i="1">
                <a:solidFill>
                  <a:srgbClr val="FFFFFF"/>
                </a:solidFill>
                <a:latin typeface="Times New Roman" charset="0"/>
              </a:rPr>
              <a:t>The LHC Computing Grid – Marian Babik (orig. by Rafal Otto, GridCafe), CERN  </a:t>
            </a:r>
          </a:p>
        </p:txBody>
      </p:sp>
      <p:sp>
        <p:nvSpPr>
          <p:cNvPr id="41986" name="Text Box 2"/>
          <p:cNvSpPr txBox="1">
            <a:spLocks noChangeArrowheads="1"/>
          </p:cNvSpPr>
          <p:nvPr/>
        </p:nvSpPr>
        <p:spPr bwMode="auto">
          <a:xfrm>
            <a:off x="457200" y="274638"/>
            <a:ext cx="8229600" cy="563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7164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ctr">
              <a:lnSpc>
                <a:spcPct val="93000"/>
              </a:lnSpc>
            </a:pPr>
            <a:r>
              <a:rPr lang="en-GB" sz="2800" b="1">
                <a:solidFill>
                  <a:srgbClr val="0053A0"/>
                </a:solidFill>
                <a:latin typeface="Times New Roman" charset="0"/>
              </a:rPr>
              <a:t>Step 4: Write a file describing your job</a:t>
            </a:r>
          </a:p>
        </p:txBody>
      </p:sp>
      <p:pic>
        <p:nvPicPr>
          <p:cNvPr id="4198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42988" y="1143000"/>
            <a:ext cx="6927850" cy="3935413"/>
          </a:xfrm>
          <a:prstGeom prst="rect">
            <a:avLst/>
          </a:prstGeom>
          <a:noFill/>
          <a:ln>
            <a:noFill/>
          </a:ln>
          <a:effectLst/>
          <a:extLst>
            <a:ext uri="{909E8E84-426E-40dd-AFC4-6F175D3DCCD1}">
              <a14:hiddenFill xmlns:a14="http://schemas.microsoft.com/office/drawing/2010/main">
                <a:blipFill dpi="0" rotWithShape="0">
                  <a:blip/>
                  <a:srcRect l="9425" t="27925" r="13934" b="18130"/>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1"/>
          <p:cNvSpPr txBox="1">
            <a:spLocks noChangeArrowheads="1"/>
          </p:cNvSpPr>
          <p:nvPr/>
        </p:nvSpPr>
        <p:spPr bwMode="auto">
          <a:xfrm>
            <a:off x="3140075" y="6553200"/>
            <a:ext cx="59277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724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r">
              <a:lnSpc>
                <a:spcPct val="93000"/>
              </a:lnSpc>
            </a:pPr>
            <a:r>
              <a:rPr lang="en-US" sz="1200" b="1" i="1">
                <a:solidFill>
                  <a:srgbClr val="FFFFFF"/>
                </a:solidFill>
                <a:latin typeface="Times New Roman" charset="0"/>
              </a:rPr>
              <a:t>The LHC Computing Grid – Marian Babik (orig. by Rafal Otto, GridCafe), CERN  </a:t>
            </a:r>
          </a:p>
        </p:txBody>
      </p:sp>
      <p:sp>
        <p:nvSpPr>
          <p:cNvPr id="43010" name="Text Box 2"/>
          <p:cNvSpPr txBox="1">
            <a:spLocks noChangeArrowheads="1"/>
          </p:cNvSpPr>
          <p:nvPr/>
        </p:nvSpPr>
        <p:spPr bwMode="auto">
          <a:xfrm>
            <a:off x="457200" y="274638"/>
            <a:ext cx="8229600" cy="563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7164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ctr">
              <a:lnSpc>
                <a:spcPct val="93000"/>
              </a:lnSpc>
            </a:pPr>
            <a:r>
              <a:rPr lang="en-GB" sz="2800" b="1">
                <a:solidFill>
                  <a:srgbClr val="0053A0"/>
                </a:solidFill>
                <a:latin typeface="Times New Roman" charset="0"/>
              </a:rPr>
              <a:t>Step 5: Submit your job to the resource broker</a:t>
            </a:r>
          </a:p>
        </p:txBody>
      </p:sp>
      <p:pic>
        <p:nvPicPr>
          <p:cNvPr id="4301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52525" y="1350963"/>
            <a:ext cx="6918325" cy="3927475"/>
          </a:xfrm>
          <a:prstGeom prst="rect">
            <a:avLst/>
          </a:prstGeom>
          <a:noFill/>
          <a:ln>
            <a:noFill/>
          </a:ln>
          <a:effectLst/>
          <a:extLst>
            <a:ext uri="{909E8E84-426E-40dd-AFC4-6F175D3DCCD1}">
              <a14:hiddenFill xmlns:a14="http://schemas.microsoft.com/office/drawing/2010/main">
                <a:blipFill dpi="0" rotWithShape="0">
                  <a:blip/>
                  <a:srcRect l="9425" t="28337" r="14046" b="17856"/>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3140075" y="6553200"/>
            <a:ext cx="59277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724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r">
              <a:lnSpc>
                <a:spcPct val="93000"/>
              </a:lnSpc>
            </a:pPr>
            <a:r>
              <a:rPr lang="en-US" sz="1200" b="1" i="1">
                <a:solidFill>
                  <a:srgbClr val="FFFFFF"/>
                </a:solidFill>
                <a:latin typeface="Times New Roman" charset="0"/>
              </a:rPr>
              <a:t>The LHC Computing Grid – Marian Babik (orig. by Rafal Otto, GridCafe), CERN  </a:t>
            </a:r>
          </a:p>
        </p:txBody>
      </p:sp>
      <p:sp>
        <p:nvSpPr>
          <p:cNvPr id="44034" name="Text Box 2"/>
          <p:cNvSpPr txBox="1">
            <a:spLocks noChangeArrowheads="1"/>
          </p:cNvSpPr>
          <p:nvPr/>
        </p:nvSpPr>
        <p:spPr bwMode="auto">
          <a:xfrm>
            <a:off x="457200" y="274638"/>
            <a:ext cx="8229600" cy="563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7164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ctr">
              <a:lnSpc>
                <a:spcPct val="93000"/>
              </a:lnSpc>
            </a:pPr>
            <a:r>
              <a:rPr lang="en-GB" sz="2800" b="1">
                <a:solidFill>
                  <a:srgbClr val="0053A0"/>
                </a:solidFill>
                <a:latin typeface="Times New Roman" charset="0"/>
              </a:rPr>
              <a:t>Step 5: Submit your job to the resource broker</a:t>
            </a:r>
          </a:p>
        </p:txBody>
      </p:sp>
      <p:pic>
        <p:nvPicPr>
          <p:cNvPr id="4403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4075" y="1311275"/>
            <a:ext cx="7375525" cy="3916363"/>
          </a:xfrm>
          <a:prstGeom prst="rect">
            <a:avLst/>
          </a:prstGeom>
          <a:noFill/>
          <a:ln>
            <a:noFill/>
          </a:ln>
          <a:effectLst/>
          <a:extLst>
            <a:ext uri="{909E8E84-426E-40dd-AFC4-6F175D3DCCD1}">
              <a14:hiddenFill xmlns:a14="http://schemas.microsoft.com/office/drawing/2010/main">
                <a:blipFill dpi="0" rotWithShape="0">
                  <a:blip/>
                  <a:srcRect l="4370" t="28062" r="14046" b="18263"/>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idx="4294967295"/>
          </p:nvPr>
        </p:nvSpPr>
        <p:spPr>
          <a:xfrm>
            <a:off x="457200" y="219075"/>
            <a:ext cx="8229600" cy="674688"/>
          </a:xfrm>
          <a:ln/>
        </p:spPr>
        <p:txBody>
          <a:bodyPr tIns="7488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Networking</a:t>
            </a:r>
          </a:p>
        </p:txBody>
      </p:sp>
      <p:pic>
        <p:nvPicPr>
          <p:cNvPr id="1331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31875" y="914400"/>
            <a:ext cx="7654925" cy="5310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1"/>
          <p:cNvSpPr txBox="1">
            <a:spLocks noChangeArrowheads="1"/>
          </p:cNvSpPr>
          <p:nvPr/>
        </p:nvSpPr>
        <p:spPr bwMode="auto">
          <a:xfrm>
            <a:off x="3140075" y="6553200"/>
            <a:ext cx="59277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724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r">
              <a:lnSpc>
                <a:spcPct val="93000"/>
              </a:lnSpc>
            </a:pPr>
            <a:r>
              <a:rPr lang="en-US" sz="1200" b="1" i="1">
                <a:solidFill>
                  <a:srgbClr val="FFFFFF"/>
                </a:solidFill>
                <a:latin typeface="Times New Roman" charset="0"/>
              </a:rPr>
              <a:t>The LHC Computing Grid – Marian Babik (orig. by Rafal Otto, GridCafe), CERN  </a:t>
            </a:r>
          </a:p>
        </p:txBody>
      </p:sp>
      <p:sp>
        <p:nvSpPr>
          <p:cNvPr id="45058" name="Text Box 2"/>
          <p:cNvSpPr txBox="1">
            <a:spLocks noChangeArrowheads="1"/>
          </p:cNvSpPr>
          <p:nvPr/>
        </p:nvSpPr>
        <p:spPr bwMode="auto">
          <a:xfrm>
            <a:off x="457200" y="274638"/>
            <a:ext cx="8229600" cy="563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7164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ctr">
              <a:lnSpc>
                <a:spcPct val="93000"/>
              </a:lnSpc>
            </a:pPr>
            <a:r>
              <a:rPr lang="en-GB" sz="2800" b="1">
                <a:solidFill>
                  <a:srgbClr val="0053A0"/>
                </a:solidFill>
                <a:latin typeface="Times New Roman" charset="0"/>
              </a:rPr>
              <a:t>Step 5: Submit your job to the resource broker</a:t>
            </a:r>
          </a:p>
        </p:txBody>
      </p:sp>
      <p:pic>
        <p:nvPicPr>
          <p:cNvPr id="4505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3763" y="1331913"/>
            <a:ext cx="7405687" cy="3925887"/>
          </a:xfrm>
          <a:prstGeom prst="rect">
            <a:avLst/>
          </a:prstGeom>
          <a:noFill/>
          <a:ln>
            <a:noFill/>
          </a:ln>
          <a:effectLst/>
          <a:extLst>
            <a:ext uri="{909E8E84-426E-40dd-AFC4-6F175D3DCCD1}">
              <a14:hiddenFill xmlns:a14="http://schemas.microsoft.com/office/drawing/2010/main">
                <a:blipFill dpi="0" rotWithShape="0">
                  <a:blip/>
                  <a:srcRect l="4808" t="28200" r="13275" b="17993"/>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1"/>
          <p:cNvSpPr txBox="1">
            <a:spLocks noChangeArrowheads="1"/>
          </p:cNvSpPr>
          <p:nvPr/>
        </p:nvSpPr>
        <p:spPr bwMode="auto">
          <a:xfrm>
            <a:off x="3140075" y="6553200"/>
            <a:ext cx="59277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724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r">
              <a:lnSpc>
                <a:spcPct val="93000"/>
              </a:lnSpc>
            </a:pPr>
            <a:r>
              <a:rPr lang="en-US" sz="1200" b="1" i="1">
                <a:solidFill>
                  <a:srgbClr val="FFFFFF"/>
                </a:solidFill>
                <a:latin typeface="Times New Roman" charset="0"/>
              </a:rPr>
              <a:t>The LHC Computing Grid – Marian Babik (orig. by Rafal Otto, GridCafe), CERN  </a:t>
            </a:r>
          </a:p>
        </p:txBody>
      </p:sp>
      <p:sp>
        <p:nvSpPr>
          <p:cNvPr id="46082" name="Text Box 2"/>
          <p:cNvSpPr txBox="1">
            <a:spLocks noChangeArrowheads="1"/>
          </p:cNvSpPr>
          <p:nvPr/>
        </p:nvSpPr>
        <p:spPr bwMode="auto">
          <a:xfrm>
            <a:off x="457200" y="274638"/>
            <a:ext cx="8229600" cy="563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7164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ctr">
              <a:lnSpc>
                <a:spcPct val="93000"/>
              </a:lnSpc>
            </a:pPr>
            <a:r>
              <a:rPr lang="en-GB" sz="2800" b="1">
                <a:solidFill>
                  <a:srgbClr val="0053A0"/>
                </a:solidFill>
                <a:latin typeface="Times New Roman" charset="0"/>
              </a:rPr>
              <a:t>Step 5: Submit your job to the resource broker</a:t>
            </a:r>
          </a:p>
        </p:txBody>
      </p:sp>
      <p:pic>
        <p:nvPicPr>
          <p:cNvPr id="4608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5188" y="1292225"/>
            <a:ext cx="7434262" cy="3916363"/>
          </a:xfrm>
          <a:prstGeom prst="rect">
            <a:avLst/>
          </a:prstGeom>
          <a:noFill/>
          <a:ln>
            <a:noFill/>
          </a:ln>
          <a:effectLst/>
          <a:extLst>
            <a:ext uri="{909E8E84-426E-40dd-AFC4-6F175D3DCCD1}">
              <a14:hiddenFill xmlns:a14="http://schemas.microsoft.com/office/drawing/2010/main">
                <a:blipFill dpi="0" rotWithShape="0">
                  <a:blip/>
                  <a:srcRect l="4477" t="27925" r="13275" b="18401"/>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1"/>
          <p:cNvSpPr txBox="1">
            <a:spLocks noChangeArrowheads="1"/>
          </p:cNvSpPr>
          <p:nvPr/>
        </p:nvSpPr>
        <p:spPr bwMode="auto">
          <a:xfrm>
            <a:off x="3140075" y="6553200"/>
            <a:ext cx="59277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724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r">
              <a:lnSpc>
                <a:spcPct val="93000"/>
              </a:lnSpc>
            </a:pPr>
            <a:r>
              <a:rPr lang="en-US" sz="1200" b="1" i="1">
                <a:solidFill>
                  <a:srgbClr val="FFFFFF"/>
                </a:solidFill>
                <a:latin typeface="Times New Roman" charset="0"/>
              </a:rPr>
              <a:t>The LHC Computing Grid – Marian Babik (orig. by Rafal Otto, GridCafe), CERN  </a:t>
            </a:r>
          </a:p>
        </p:txBody>
      </p:sp>
      <p:sp>
        <p:nvSpPr>
          <p:cNvPr id="47106" name="Text Box 2"/>
          <p:cNvSpPr txBox="1">
            <a:spLocks noChangeArrowheads="1"/>
          </p:cNvSpPr>
          <p:nvPr/>
        </p:nvSpPr>
        <p:spPr bwMode="auto">
          <a:xfrm>
            <a:off x="457200" y="274638"/>
            <a:ext cx="8229600" cy="563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7164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ctr">
              <a:lnSpc>
                <a:spcPct val="93000"/>
              </a:lnSpc>
            </a:pPr>
            <a:r>
              <a:rPr lang="en-GB" sz="2800" b="1">
                <a:solidFill>
                  <a:srgbClr val="0053A0"/>
                </a:solidFill>
                <a:latin typeface="Times New Roman" charset="0"/>
              </a:rPr>
              <a:t>Step 6: Check the status of your job</a:t>
            </a:r>
          </a:p>
        </p:txBody>
      </p:sp>
      <p:pic>
        <p:nvPicPr>
          <p:cNvPr id="4710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4713" y="1322388"/>
            <a:ext cx="7454900" cy="3925887"/>
          </a:xfrm>
          <a:prstGeom prst="rect">
            <a:avLst/>
          </a:prstGeom>
          <a:noFill/>
          <a:ln>
            <a:noFill/>
          </a:ln>
          <a:effectLst/>
          <a:extLst>
            <a:ext uri="{909E8E84-426E-40dd-AFC4-6F175D3DCCD1}">
              <a14:hiddenFill xmlns:a14="http://schemas.microsoft.com/office/drawing/2010/main">
                <a:blipFill dpi="0" rotWithShape="0">
                  <a:blip/>
                  <a:srcRect l="4587" t="28337" r="12947" b="17856"/>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1"/>
          <p:cNvSpPr txBox="1">
            <a:spLocks noChangeArrowheads="1"/>
          </p:cNvSpPr>
          <p:nvPr/>
        </p:nvSpPr>
        <p:spPr bwMode="auto">
          <a:xfrm>
            <a:off x="3140075" y="6553200"/>
            <a:ext cx="59277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724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r">
              <a:lnSpc>
                <a:spcPct val="93000"/>
              </a:lnSpc>
            </a:pPr>
            <a:r>
              <a:rPr lang="en-US" sz="1200" b="1" i="1">
                <a:solidFill>
                  <a:srgbClr val="FFFFFF"/>
                </a:solidFill>
                <a:latin typeface="Times New Roman" charset="0"/>
              </a:rPr>
              <a:t>The LHC Computing Grid – Marian Babik (orig. by Rafal Otto, GridCafe), CERN  </a:t>
            </a:r>
          </a:p>
        </p:txBody>
      </p:sp>
      <p:sp>
        <p:nvSpPr>
          <p:cNvPr id="48130" name="Text Box 2"/>
          <p:cNvSpPr txBox="1">
            <a:spLocks noChangeArrowheads="1"/>
          </p:cNvSpPr>
          <p:nvPr/>
        </p:nvSpPr>
        <p:spPr bwMode="auto">
          <a:xfrm>
            <a:off x="457200" y="274638"/>
            <a:ext cx="8229600" cy="563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7164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ctr">
              <a:lnSpc>
                <a:spcPct val="93000"/>
              </a:lnSpc>
            </a:pPr>
            <a:r>
              <a:rPr lang="en-GB" sz="2800" b="1">
                <a:solidFill>
                  <a:srgbClr val="0053A0"/>
                </a:solidFill>
                <a:latin typeface="Times New Roman" charset="0"/>
              </a:rPr>
              <a:t>Step 6: Check the status of your job</a:t>
            </a:r>
          </a:p>
        </p:txBody>
      </p:sp>
      <p:grpSp>
        <p:nvGrpSpPr>
          <p:cNvPr id="48131" name="Group 3"/>
          <p:cNvGrpSpPr>
            <a:grpSpLocks/>
          </p:cNvGrpSpPr>
          <p:nvPr/>
        </p:nvGrpSpPr>
        <p:grpSpPr bwMode="auto">
          <a:xfrm>
            <a:off x="804863" y="1431925"/>
            <a:ext cx="7542212" cy="3913188"/>
            <a:chOff x="507" y="902"/>
            <a:chExt cx="4751" cy="2465"/>
          </a:xfrm>
        </p:grpSpPr>
        <p:pic>
          <p:nvPicPr>
            <p:cNvPr id="48132"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7" y="902"/>
              <a:ext cx="4752" cy="2466"/>
            </a:xfrm>
            <a:prstGeom prst="rect">
              <a:avLst/>
            </a:prstGeom>
            <a:noFill/>
            <a:ln>
              <a:noFill/>
            </a:ln>
            <a:effectLst/>
            <a:extLst>
              <a:ext uri="{909E8E84-426E-40dd-AFC4-6F175D3DCCD1}">
                <a14:hiddenFill xmlns:a14="http://schemas.microsoft.com/office/drawing/2010/main">
                  <a:blipFill dpi="0" rotWithShape="0">
                    <a:blip/>
                    <a:srcRect l="3821" t="28062" r="12726" b="18268"/>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8133"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r="2693"/>
            <a:stretch>
              <a:fillRect/>
            </a:stretch>
          </p:blipFill>
          <p:spPr bwMode="auto">
            <a:xfrm>
              <a:off x="2000" y="2209"/>
              <a:ext cx="1687" cy="378"/>
            </a:xfrm>
            <a:prstGeom prst="rect">
              <a:avLst/>
            </a:prstGeom>
            <a:noFill/>
            <a:ln>
              <a:noFill/>
            </a:ln>
            <a:effectLst/>
            <a:extLst>
              <a:ext uri="{909E8E84-426E-40dd-AFC4-6F175D3DCCD1}">
                <a14:hiddenFill xmlns:a14="http://schemas.microsoft.com/office/drawing/2010/main">
                  <a:blipFill dpi="0" rotWithShape="0">
                    <a:blip/>
                    <a:srcRect r="2693"/>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8134" name="Picture 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291" y="1576"/>
              <a:ext cx="828" cy="76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8135" name="Picture 7"/>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248" y="2423"/>
              <a:ext cx="972" cy="86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cxnSp>
          <p:nvCxnSpPr>
            <p:cNvPr id="48136" name="AutoShape 8"/>
            <p:cNvCxnSpPr>
              <a:cxnSpLocks noChangeShapeType="1"/>
            </p:cNvCxnSpPr>
            <p:nvPr/>
          </p:nvCxnSpPr>
          <p:spPr bwMode="auto">
            <a:xfrm flipH="1" flipV="1">
              <a:off x="3900" y="2523"/>
              <a:ext cx="31" cy="300"/>
            </a:xfrm>
            <a:prstGeom prst="straightConnector1">
              <a:avLst/>
            </a:prstGeom>
            <a:noFill/>
            <a:ln w="38160">
              <a:solidFill>
                <a:srgbClr val="E2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gr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Box 1"/>
          <p:cNvSpPr txBox="1">
            <a:spLocks noChangeArrowheads="1"/>
          </p:cNvSpPr>
          <p:nvPr/>
        </p:nvSpPr>
        <p:spPr bwMode="auto">
          <a:xfrm>
            <a:off x="3140075" y="6553200"/>
            <a:ext cx="59277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724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r">
              <a:lnSpc>
                <a:spcPct val="93000"/>
              </a:lnSpc>
            </a:pPr>
            <a:r>
              <a:rPr lang="en-US" sz="1200" b="1" i="1">
                <a:solidFill>
                  <a:srgbClr val="FFFFFF"/>
                </a:solidFill>
                <a:latin typeface="Times New Roman" charset="0"/>
              </a:rPr>
              <a:t>The LHC Computing Grid – Marian Babik (orig. by Rafal Otto, GridCafe), CERN  </a:t>
            </a:r>
          </a:p>
        </p:txBody>
      </p:sp>
      <p:sp>
        <p:nvSpPr>
          <p:cNvPr id="49154" name="Text Box 2"/>
          <p:cNvSpPr txBox="1">
            <a:spLocks noChangeArrowheads="1"/>
          </p:cNvSpPr>
          <p:nvPr/>
        </p:nvSpPr>
        <p:spPr bwMode="auto">
          <a:xfrm>
            <a:off x="457200" y="274638"/>
            <a:ext cx="8229600" cy="563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7164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ctr">
              <a:lnSpc>
                <a:spcPct val="93000"/>
              </a:lnSpc>
            </a:pPr>
            <a:r>
              <a:rPr lang="en-GB" sz="2800" b="1">
                <a:solidFill>
                  <a:srgbClr val="0053A0"/>
                </a:solidFill>
                <a:latin typeface="Times New Roman" charset="0"/>
              </a:rPr>
              <a:t>Step 7: Get the results</a:t>
            </a:r>
          </a:p>
        </p:txBody>
      </p:sp>
      <p:pic>
        <p:nvPicPr>
          <p:cNvPr id="4915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3763" y="1450975"/>
            <a:ext cx="7435850" cy="3935413"/>
          </a:xfrm>
          <a:prstGeom prst="rect">
            <a:avLst/>
          </a:prstGeom>
          <a:noFill/>
          <a:ln>
            <a:noFill/>
          </a:ln>
          <a:effectLst/>
          <a:extLst>
            <a:ext uri="{909E8E84-426E-40dd-AFC4-6F175D3DCCD1}">
              <a14:hiddenFill xmlns:a14="http://schemas.microsoft.com/office/drawing/2010/main">
                <a:blipFill dpi="0" rotWithShape="0">
                  <a:blip/>
                  <a:srcRect l="4698" t="28204" r="13054" b="17851"/>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1"/>
          <p:cNvSpPr txBox="1">
            <a:spLocks noChangeArrowheads="1"/>
          </p:cNvSpPr>
          <p:nvPr/>
        </p:nvSpPr>
        <p:spPr bwMode="auto">
          <a:xfrm>
            <a:off x="1968500" y="6553200"/>
            <a:ext cx="70993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724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r">
              <a:lnSpc>
                <a:spcPct val="93000"/>
              </a:lnSpc>
            </a:pPr>
            <a:r>
              <a:rPr lang="en-US" sz="1200" b="1" i="1">
                <a:solidFill>
                  <a:srgbClr val="FFFFFF"/>
                </a:solidFill>
                <a:latin typeface="Times New Roman" charset="0"/>
              </a:rPr>
              <a:t>The LHC Computing Grid – Marian Babik (orig. by Rafal Otto, GridCafe), CERN  </a:t>
            </a:r>
          </a:p>
        </p:txBody>
      </p:sp>
      <p:sp>
        <p:nvSpPr>
          <p:cNvPr id="50178" name="Text Box 2"/>
          <p:cNvSpPr txBox="1">
            <a:spLocks noChangeArrowheads="1"/>
          </p:cNvSpPr>
          <p:nvPr/>
        </p:nvSpPr>
        <p:spPr bwMode="auto">
          <a:xfrm>
            <a:off x="457200" y="254000"/>
            <a:ext cx="8229600" cy="60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tIns="774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ctr">
              <a:lnSpc>
                <a:spcPct val="93000"/>
              </a:lnSpc>
            </a:pPr>
            <a:r>
              <a:rPr lang="en-US" sz="3600" b="1">
                <a:solidFill>
                  <a:srgbClr val="0053A0"/>
                </a:solidFill>
              </a:rPr>
              <a:t>Why the Grid at CERN?</a:t>
            </a:r>
          </a:p>
        </p:txBody>
      </p:sp>
      <p:graphicFrame>
        <p:nvGraphicFramePr>
          <p:cNvPr id="50179" name="Object 3"/>
          <p:cNvGraphicFramePr>
            <a:graphicFrameLocks noChangeAspect="1"/>
          </p:cNvGraphicFramePr>
          <p:nvPr/>
        </p:nvGraphicFramePr>
        <p:xfrm>
          <a:off x="1920875" y="1123950"/>
          <a:ext cx="5260975" cy="4956175"/>
        </p:xfrm>
        <a:graphic>
          <a:graphicData uri="http://schemas.openxmlformats.org/presentationml/2006/ole">
            <mc:AlternateContent xmlns:mc="http://schemas.openxmlformats.org/markup-compatibility/2006">
              <mc:Choice xmlns:v="urn:schemas-microsoft-com:vml" Requires="v">
                <p:oleObj spid="_x0000_s50260" r:id="rId4" imgW="4439270" imgH="4439270" progId="">
                  <p:embed/>
                </p:oleObj>
              </mc:Choice>
              <mc:Fallback>
                <p:oleObj r:id="rId4" imgW="4439270" imgH="443927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0875" y="1123950"/>
                        <a:ext cx="5260975" cy="4956175"/>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1"/>
          <p:cNvSpPr txBox="1">
            <a:spLocks noChangeArrowheads="1"/>
          </p:cNvSpPr>
          <p:nvPr/>
        </p:nvSpPr>
        <p:spPr bwMode="auto">
          <a:xfrm>
            <a:off x="2782888" y="6553200"/>
            <a:ext cx="6284912"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724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r">
              <a:lnSpc>
                <a:spcPct val="93000"/>
              </a:lnSpc>
            </a:pPr>
            <a:r>
              <a:rPr lang="en-US" sz="1200" b="1" i="1">
                <a:solidFill>
                  <a:srgbClr val="FFFFFF"/>
                </a:solidFill>
                <a:latin typeface="Times New Roman" charset="0"/>
              </a:rPr>
              <a:t>The LHC Computing Grid – Marian Babik (orig. by Rafal Otto, GridCafe), CERN  </a:t>
            </a:r>
          </a:p>
        </p:txBody>
      </p:sp>
      <p:pic>
        <p:nvPicPr>
          <p:cNvPr id="5120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04888" y="804863"/>
            <a:ext cx="7494587" cy="5184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1203" name="Text Box 3"/>
          <p:cNvSpPr txBox="1">
            <a:spLocks noChangeArrowheads="1"/>
          </p:cNvSpPr>
          <p:nvPr/>
        </p:nvSpPr>
        <p:spPr bwMode="auto">
          <a:xfrm>
            <a:off x="779463" y="153988"/>
            <a:ext cx="6848475" cy="515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ctr">
              <a:lnSpc>
                <a:spcPct val="93000"/>
              </a:lnSpc>
            </a:pPr>
            <a:r>
              <a:rPr lang="en-GB" sz="2800" b="1">
                <a:solidFill>
                  <a:srgbClr val="0053A0"/>
                </a:solidFill>
                <a:latin typeface="Times New Roman" charset="0"/>
              </a:rPr>
              <a:t>The LHC accelerator and the 4 experiments</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1"/>
          <p:cNvSpPr txBox="1">
            <a:spLocks noChangeArrowheads="1"/>
          </p:cNvSpPr>
          <p:nvPr/>
        </p:nvSpPr>
        <p:spPr bwMode="auto">
          <a:xfrm>
            <a:off x="2097088" y="6553200"/>
            <a:ext cx="6970712"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724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r">
              <a:lnSpc>
                <a:spcPct val="93000"/>
              </a:lnSpc>
            </a:pPr>
            <a:r>
              <a:rPr lang="en-US" sz="1200" b="1" i="1">
                <a:solidFill>
                  <a:srgbClr val="FFFFFF"/>
                </a:solidFill>
                <a:latin typeface="Times New Roman" charset="0"/>
              </a:rPr>
              <a:t>The LHC Computing Grid – Marian Babik (orig. by Rafal Otto, GridCafe), CERN  </a:t>
            </a:r>
          </a:p>
        </p:txBody>
      </p:sp>
      <p:pic>
        <p:nvPicPr>
          <p:cNvPr id="522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2288" y="660400"/>
            <a:ext cx="8243887" cy="53705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2227" name="Text Box 3"/>
          <p:cNvSpPr txBox="1">
            <a:spLocks noChangeArrowheads="1"/>
          </p:cNvSpPr>
          <p:nvPr/>
        </p:nvSpPr>
        <p:spPr bwMode="auto">
          <a:xfrm>
            <a:off x="57150" y="142875"/>
            <a:ext cx="8637588"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804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ctr">
              <a:lnSpc>
                <a:spcPct val="93000"/>
              </a:lnSpc>
            </a:pPr>
            <a:r>
              <a:rPr lang="en-GB" sz="2400" b="1">
                <a:solidFill>
                  <a:srgbClr val="0053A0"/>
                </a:solidFill>
                <a:latin typeface="Times New Roman" charset="0"/>
              </a:rPr>
              <a:t>View of the ATLAS detector </a:t>
            </a:r>
          </a:p>
        </p:txBody>
      </p:sp>
      <p:sp>
        <p:nvSpPr>
          <p:cNvPr id="52228" name="Text Box 4"/>
          <p:cNvSpPr txBox="1">
            <a:spLocks noChangeArrowheads="1"/>
          </p:cNvSpPr>
          <p:nvPr/>
        </p:nvSpPr>
        <p:spPr bwMode="auto">
          <a:xfrm>
            <a:off x="1146175" y="2292350"/>
            <a:ext cx="7196138" cy="1841500"/>
          </a:xfrm>
          <a:prstGeom prst="rect">
            <a:avLst/>
          </a:prstGeom>
          <a:solidFill>
            <a:srgbClr val="FFFFFF">
              <a:alpha val="79999"/>
            </a:srgbClr>
          </a:solidFill>
          <a:ln w="57240">
            <a:solidFill>
              <a:srgbClr val="0053A0"/>
            </a:solidFill>
            <a:miter lim="800000"/>
            <a:headEnd/>
            <a:tailEnd/>
          </a:ln>
          <a:effectLst>
            <a:outerShdw blurRad="63500" dist="38184" dir="2700000" algn="ctr" rotWithShape="0">
              <a:srgbClr val="000000">
                <a:alpha val="40033"/>
              </a:srgbClr>
            </a:outerShdw>
          </a:effectLst>
        </p:spPr>
        <p:txBody>
          <a:bodyPr lIns="0" tIns="2808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ctr">
              <a:lnSpc>
                <a:spcPct val="93000"/>
              </a:lnSpc>
            </a:pPr>
            <a:r>
              <a:rPr lang="en-GB" sz="3200" b="1">
                <a:solidFill>
                  <a:srgbClr val="0053A0"/>
                </a:solidFill>
                <a:latin typeface="Times New Roman" charset="0"/>
              </a:rPr>
              <a:t/>
            </a:r>
            <a:br>
              <a:rPr lang="en-GB" sz="3200" b="1">
                <a:solidFill>
                  <a:srgbClr val="0053A0"/>
                </a:solidFill>
                <a:latin typeface="Times New Roman" charset="0"/>
              </a:rPr>
            </a:br>
            <a:r>
              <a:rPr lang="en-GB" sz="3200" b="1">
                <a:solidFill>
                  <a:srgbClr val="0053A0"/>
                </a:solidFill>
                <a:latin typeface="Times New Roman" charset="0"/>
              </a:rPr>
              <a:t>150 million sensors deliver data …</a:t>
            </a:r>
            <a:br>
              <a:rPr lang="en-GB" sz="3200" b="1">
                <a:solidFill>
                  <a:srgbClr val="0053A0"/>
                </a:solidFill>
                <a:latin typeface="Times New Roman" charset="0"/>
              </a:rPr>
            </a:br>
            <a:r>
              <a:rPr lang="en-GB" sz="3200" b="1">
                <a:solidFill>
                  <a:srgbClr val="0053A0"/>
                </a:solidFill>
                <a:latin typeface="Times New Roman" charset="0"/>
              </a:rPr>
              <a:t>… 40 million times per second</a:t>
            </a:r>
            <a:br>
              <a:rPr lang="en-GB" sz="3200" b="1">
                <a:solidFill>
                  <a:srgbClr val="0053A0"/>
                </a:solidFill>
                <a:latin typeface="Times New Roman" charset="0"/>
              </a:rPr>
            </a:br>
            <a:endParaRPr lang="en-GB" sz="3200" b="1">
              <a:solidFill>
                <a:srgbClr val="0053A0"/>
              </a:solidFill>
              <a:latin typeface="Times New Roman"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52228"/>
                                        </p:tgtEl>
                                        <p:attrNameLst>
                                          <p:attrName>style.visibility</p:attrName>
                                        </p:attrNameLst>
                                      </p:cBhvr>
                                      <p:to>
                                        <p:strVal val="visible"/>
                                      </p:to>
                                    </p:set>
                                    <p:animEffect transition="in" filter="fade">
                                      <p:cBhvr additive="repl">
                                        <p:cTn id="7" dur="500"/>
                                        <p:tgtEl>
                                          <p:spTgt spid="52228"/>
                                        </p:tgtEl>
                                      </p:cBhvr>
                                    </p:animEffect>
                                  </p:childTnLst>
                                </p:cTn>
                              </p:par>
                              <p:par>
                                <p:cTn id="8" presetID="9" presetClass="emph" fill="hold" nodeType="withEffect">
                                  <p:stCondLst>
                                    <p:cond delay="0"/>
                                  </p:stCondLst>
                                  <p:childTnLst>
                                    <p:set>
                                      <p:cBhvr additive="repl">
                                        <p:cTn id="9" dur="indefinite" fill="hold"/>
                                        <p:tgtEl>
                                          <p:spTgt spid="52226"/>
                                        </p:tgtEl>
                                        <p:attrNameLst>
                                          <p:attrName>style.opacity</p:attrName>
                                        </p:attrNameLst>
                                      </p:cBhvr>
                                      <p:to>
                                        <p:strVal val="0.5"/>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1"/>
          <p:cNvSpPr txBox="1">
            <a:spLocks noChangeArrowheads="1"/>
          </p:cNvSpPr>
          <p:nvPr/>
        </p:nvSpPr>
        <p:spPr bwMode="auto">
          <a:xfrm>
            <a:off x="5105400" y="6553200"/>
            <a:ext cx="39624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724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r">
              <a:lnSpc>
                <a:spcPct val="93000"/>
              </a:lnSpc>
            </a:pPr>
            <a:r>
              <a:rPr lang="en-US" sz="1200" b="1" i="1">
                <a:solidFill>
                  <a:srgbClr val="FFFFFF"/>
                </a:solidFill>
                <a:latin typeface="Times New Roman" charset="0"/>
              </a:rPr>
              <a:t>Frédéric Hemmer, CERN, IT Department </a:t>
            </a:r>
          </a:p>
        </p:txBody>
      </p:sp>
      <p:sp>
        <p:nvSpPr>
          <p:cNvPr id="53250" name="Rectangle 2"/>
          <p:cNvSpPr>
            <a:spLocks noChangeArrowheads="1"/>
          </p:cNvSpPr>
          <p:nvPr/>
        </p:nvSpPr>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aphicFrame>
        <p:nvGraphicFramePr>
          <p:cNvPr id="53251" name="Object 3"/>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53332" r:id="rId4" imgW="9142857" imgH="6857143" progId="">
                  <p:embed/>
                </p:oleObj>
              </mc:Choice>
              <mc:Fallback>
                <p:oleObj r:id="rId4" imgW="9142857" imgH="685714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1"/>
          <p:cNvSpPr txBox="1">
            <a:spLocks noChangeArrowheads="1"/>
          </p:cNvSpPr>
          <p:nvPr/>
        </p:nvSpPr>
        <p:spPr bwMode="auto">
          <a:xfrm>
            <a:off x="457200" y="274638"/>
            <a:ext cx="8229600" cy="563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tIns="7056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ctr">
              <a:lnSpc>
                <a:spcPct val="93000"/>
              </a:lnSpc>
            </a:pPr>
            <a:r>
              <a:rPr lang="en-GB" sz="2800" b="1">
                <a:solidFill>
                  <a:srgbClr val="0053A0"/>
                </a:solidFill>
              </a:rPr>
              <a:t>The LHC Data Challenge</a:t>
            </a:r>
          </a:p>
        </p:txBody>
      </p:sp>
      <p:sp>
        <p:nvSpPr>
          <p:cNvPr id="54274" name="Text Box 2"/>
          <p:cNvSpPr txBox="1">
            <a:spLocks noChangeArrowheads="1"/>
          </p:cNvSpPr>
          <p:nvPr/>
        </p:nvSpPr>
        <p:spPr bwMode="auto">
          <a:xfrm>
            <a:off x="1878013" y="6553200"/>
            <a:ext cx="7189787"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724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r">
              <a:lnSpc>
                <a:spcPct val="93000"/>
              </a:lnSpc>
            </a:pPr>
            <a:r>
              <a:rPr lang="en-US" sz="1200" b="1" i="1">
                <a:solidFill>
                  <a:srgbClr val="FFFFFF"/>
                </a:solidFill>
                <a:latin typeface="Times New Roman" charset="0"/>
              </a:rPr>
              <a:t>The LHC Computing Grid – Marian Babik (orig. by Rafal Otto, GridCafe), CERN  </a:t>
            </a:r>
          </a:p>
        </p:txBody>
      </p:sp>
      <p:sp>
        <p:nvSpPr>
          <p:cNvPr id="54275" name="Text Box 3"/>
          <p:cNvSpPr txBox="1">
            <a:spLocks noChangeArrowheads="1"/>
          </p:cNvSpPr>
          <p:nvPr/>
        </p:nvSpPr>
        <p:spPr bwMode="auto">
          <a:xfrm>
            <a:off x="244475" y="981075"/>
            <a:ext cx="4813300" cy="4797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tIns="65160"/>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9pPr>
          </a:lstStyle>
          <a:p>
            <a:pPr>
              <a:lnSpc>
                <a:spcPct val="93000"/>
              </a:lnSpc>
              <a:spcAft>
                <a:spcPts val="825"/>
              </a:spcAft>
              <a:buClr>
                <a:srgbClr val="0053A0"/>
              </a:buClr>
              <a:buFont typeface="Arial" charset="0"/>
              <a:buChar char="•"/>
            </a:pPr>
            <a:r>
              <a:rPr lang="en-GB" sz="2200" dirty="0">
                <a:solidFill>
                  <a:srgbClr val="0053A0"/>
                </a:solidFill>
              </a:rPr>
              <a:t>The accelerator </a:t>
            </a:r>
            <a:r>
              <a:rPr lang="en-GB" sz="2200" dirty="0" smtClean="0">
                <a:solidFill>
                  <a:srgbClr val="0053A0"/>
                </a:solidFill>
              </a:rPr>
              <a:t>will </a:t>
            </a:r>
            <a:r>
              <a:rPr lang="en-GB" sz="2200" dirty="0">
                <a:solidFill>
                  <a:srgbClr val="0053A0"/>
                </a:solidFill>
              </a:rPr>
              <a:t>run for 10-15 years</a:t>
            </a:r>
          </a:p>
          <a:p>
            <a:pPr>
              <a:lnSpc>
                <a:spcPct val="93000"/>
              </a:lnSpc>
              <a:spcAft>
                <a:spcPts val="825"/>
              </a:spcAft>
              <a:buClr>
                <a:srgbClr val="0053A0"/>
              </a:buClr>
              <a:buFont typeface="Arial" charset="0"/>
              <a:buChar char="•"/>
            </a:pPr>
            <a:r>
              <a:rPr lang="en-GB" sz="2200" dirty="0">
                <a:solidFill>
                  <a:srgbClr val="0053A0"/>
                </a:solidFill>
              </a:rPr>
              <a:t>Experiments will produce about</a:t>
            </a:r>
            <a:r>
              <a:rPr lang="en-GB" sz="2200" b="1" dirty="0">
                <a:solidFill>
                  <a:srgbClr val="0053A0"/>
                </a:solidFill>
              </a:rPr>
              <a:t> 15 Million Gigabytes</a:t>
            </a:r>
            <a:r>
              <a:rPr lang="en-GB" sz="2200" dirty="0">
                <a:solidFill>
                  <a:srgbClr val="0053A0"/>
                </a:solidFill>
              </a:rPr>
              <a:t> of data each year (about 20 million CDs!)</a:t>
            </a:r>
          </a:p>
          <a:p>
            <a:pPr>
              <a:lnSpc>
                <a:spcPct val="93000"/>
              </a:lnSpc>
              <a:spcAft>
                <a:spcPts val="825"/>
              </a:spcAft>
              <a:buClr>
                <a:srgbClr val="0053A0"/>
              </a:buClr>
              <a:buFont typeface="Arial" charset="0"/>
              <a:buChar char="•"/>
            </a:pPr>
            <a:r>
              <a:rPr lang="en-GB" sz="2200" dirty="0">
                <a:solidFill>
                  <a:srgbClr val="0053A0"/>
                </a:solidFill>
              </a:rPr>
              <a:t>LHC data analysis requires a computing power equivalent to </a:t>
            </a:r>
            <a:r>
              <a:rPr lang="en-GB" sz="2200" b="1" dirty="0">
                <a:solidFill>
                  <a:srgbClr val="0053A0"/>
                </a:solidFill>
              </a:rPr>
              <a:t>~100,000 of today's fastest PC processors</a:t>
            </a:r>
          </a:p>
          <a:p>
            <a:pPr>
              <a:lnSpc>
                <a:spcPct val="93000"/>
              </a:lnSpc>
              <a:spcAft>
                <a:spcPts val="825"/>
              </a:spcAft>
              <a:buClr>
                <a:srgbClr val="0053A0"/>
              </a:buClr>
              <a:buFont typeface="Arial" charset="0"/>
              <a:buChar char="•"/>
            </a:pPr>
            <a:r>
              <a:rPr lang="en-GB" sz="2200" dirty="0">
                <a:solidFill>
                  <a:srgbClr val="0053A0"/>
                </a:solidFill>
              </a:rPr>
              <a:t>Requires many cooperating computer centres, as CERN can </a:t>
            </a:r>
            <a:r>
              <a:rPr lang="en-GB" sz="2200" dirty="0">
                <a:solidFill>
                  <a:srgbClr val="FF0000"/>
                </a:solidFill>
              </a:rPr>
              <a:t>only</a:t>
            </a:r>
            <a:r>
              <a:rPr lang="en-GB" sz="2200" dirty="0">
                <a:solidFill>
                  <a:srgbClr val="0053A0"/>
                </a:solidFill>
              </a:rPr>
              <a:t> provide </a:t>
            </a:r>
            <a:r>
              <a:rPr lang="en-GB" sz="2200" dirty="0">
                <a:solidFill>
                  <a:srgbClr val="FF0000"/>
                </a:solidFill>
              </a:rPr>
              <a:t>~20% of the capacity</a:t>
            </a:r>
          </a:p>
        </p:txBody>
      </p:sp>
      <p:pic>
        <p:nvPicPr>
          <p:cNvPr id="54276"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56213" y="1035050"/>
            <a:ext cx="3333750" cy="3333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idx="4294967295"/>
          </p:nvPr>
        </p:nvSpPr>
        <p:spPr>
          <a:xfrm>
            <a:off x="457200" y="219075"/>
            <a:ext cx="8229600" cy="674688"/>
          </a:xfrm>
          <a:ln/>
        </p:spPr>
        <p:txBody>
          <a:bodyPr tIns="7488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Networking</a:t>
            </a:r>
          </a:p>
        </p:txBody>
      </p:sp>
      <p:sp>
        <p:nvSpPr>
          <p:cNvPr id="14338" name="Rectangle 2"/>
          <p:cNvSpPr>
            <a:spLocks noGrp="1" noChangeArrowheads="1"/>
          </p:cNvSpPr>
          <p:nvPr>
            <p:ph type="body" idx="4294967295"/>
          </p:nvPr>
        </p:nvSpPr>
        <p:spPr>
          <a:xfrm>
            <a:off x="457200" y="1066800"/>
            <a:ext cx="8229600" cy="4529138"/>
          </a:xfrm>
          <a:ln/>
        </p:spPr>
        <p:txBody>
          <a:bodyPr/>
          <a:lstStyle/>
          <a:p>
            <a:pPr marL="339725" indent="-339725">
              <a:buClr>
                <a:srgbClr val="0053A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t>ARPAnet (Advanced Research Projects Agency Network, 1962)</a:t>
            </a:r>
          </a:p>
          <a:p>
            <a:pPr marL="739775" lvl="1" indent="-282575">
              <a:buClr>
                <a:srgbClr val="99CC0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t>MIT, DARPA, US Dept. of Defense, </a:t>
            </a:r>
          </a:p>
          <a:p>
            <a:pPr marL="739775" lvl="1" indent="-282575">
              <a:buClr>
                <a:srgbClr val="99CC0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t>first operational packet switching network</a:t>
            </a:r>
          </a:p>
          <a:p>
            <a:pPr marL="739775" lvl="1" indent="-282575">
              <a:buClr>
                <a:srgbClr val="99CC0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t>data system could use one communications link to communicate with more than one machine by disassembling data into datagrams, then gather these as packets.</a:t>
            </a: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57588" y="3487738"/>
            <a:ext cx="5357812" cy="2987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1"/>
          <p:cNvSpPr txBox="1">
            <a:spLocks noChangeArrowheads="1"/>
          </p:cNvSpPr>
          <p:nvPr/>
        </p:nvSpPr>
        <p:spPr bwMode="auto">
          <a:xfrm>
            <a:off x="2862263" y="6553200"/>
            <a:ext cx="6205537"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724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r">
              <a:lnSpc>
                <a:spcPct val="93000"/>
              </a:lnSpc>
            </a:pPr>
            <a:r>
              <a:rPr lang="en-US" sz="1200" b="1" i="1">
                <a:solidFill>
                  <a:srgbClr val="FFFFFF"/>
                </a:solidFill>
                <a:latin typeface="Times New Roman" charset="0"/>
              </a:rPr>
              <a:t>The LHC Computing Grid – Marian Babik (orig. by Rafal Otto, GridCafe), CERN  </a:t>
            </a:r>
          </a:p>
        </p:txBody>
      </p:sp>
      <p:pic>
        <p:nvPicPr>
          <p:cNvPr id="552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272588" cy="69548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1"/>
          <p:cNvSpPr txBox="1">
            <a:spLocks noChangeArrowheads="1"/>
          </p:cNvSpPr>
          <p:nvPr/>
        </p:nvSpPr>
        <p:spPr bwMode="auto">
          <a:xfrm>
            <a:off x="5105400" y="6553200"/>
            <a:ext cx="39624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724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r">
              <a:lnSpc>
                <a:spcPct val="93000"/>
              </a:lnSpc>
            </a:pPr>
            <a:r>
              <a:rPr lang="en-US" sz="1200" b="1" i="1">
                <a:solidFill>
                  <a:srgbClr val="FFFFFF"/>
                </a:solidFill>
                <a:latin typeface="Times New Roman" charset="0"/>
              </a:rPr>
              <a:t>From the Web to the Grid –2006</a:t>
            </a:r>
          </a:p>
        </p:txBody>
      </p:sp>
      <p:pic>
        <p:nvPicPr>
          <p:cNvPr id="563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63" y="0"/>
            <a:ext cx="9153526"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6323" name="Text Box 3"/>
          <p:cNvSpPr txBox="1">
            <a:spLocks noChangeArrowheads="1"/>
          </p:cNvSpPr>
          <p:nvPr/>
        </p:nvSpPr>
        <p:spPr bwMode="auto">
          <a:xfrm>
            <a:off x="2463800" y="95250"/>
            <a:ext cx="419100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ctr">
              <a:lnSpc>
                <a:spcPct val="93000"/>
              </a:lnSpc>
            </a:pPr>
            <a:r>
              <a:rPr lang="en-GB" sz="2800" b="1">
                <a:solidFill>
                  <a:srgbClr val="0053A0"/>
                </a:solidFill>
                <a:latin typeface="Times New Roman" charset="0"/>
              </a:rPr>
              <a:t>One Tier0 Centre (CERN)</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1"/>
          <p:cNvSpPr txBox="1">
            <a:spLocks noChangeArrowheads="1"/>
          </p:cNvSpPr>
          <p:nvPr/>
        </p:nvSpPr>
        <p:spPr bwMode="auto">
          <a:xfrm>
            <a:off x="5105400" y="6553200"/>
            <a:ext cx="39624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724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r">
              <a:lnSpc>
                <a:spcPct val="93000"/>
              </a:lnSpc>
            </a:pPr>
            <a:r>
              <a:rPr lang="en-US" sz="1200" b="1" i="1">
                <a:solidFill>
                  <a:srgbClr val="FFFFFF"/>
                </a:solidFill>
                <a:latin typeface="Times New Roman" charset="0"/>
              </a:rPr>
              <a:t>From the Web to the Grid –2006</a:t>
            </a:r>
          </a:p>
        </p:txBody>
      </p:sp>
      <p:pic>
        <p:nvPicPr>
          <p:cNvPr id="5734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63" y="0"/>
            <a:ext cx="9153526"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7347" name="Text Box 3"/>
          <p:cNvSpPr txBox="1">
            <a:spLocks noChangeArrowheads="1"/>
          </p:cNvSpPr>
          <p:nvPr/>
        </p:nvSpPr>
        <p:spPr bwMode="auto">
          <a:xfrm>
            <a:off x="2862263" y="95250"/>
            <a:ext cx="339407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ctr">
              <a:lnSpc>
                <a:spcPct val="93000"/>
              </a:lnSpc>
            </a:pPr>
            <a:r>
              <a:rPr lang="en-GB" sz="2800" b="1">
                <a:solidFill>
                  <a:srgbClr val="0053A0"/>
                </a:solidFill>
                <a:latin typeface="Times New Roman" charset="0"/>
              </a:rPr>
              <a:t>Eleven Tier1 Centres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Box 1"/>
          <p:cNvSpPr txBox="1">
            <a:spLocks noChangeArrowheads="1"/>
          </p:cNvSpPr>
          <p:nvPr/>
        </p:nvSpPr>
        <p:spPr bwMode="auto">
          <a:xfrm>
            <a:off x="5105400" y="6553200"/>
            <a:ext cx="39624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724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r">
              <a:lnSpc>
                <a:spcPct val="93000"/>
              </a:lnSpc>
            </a:pPr>
            <a:r>
              <a:rPr lang="en-US" sz="1200" b="1" i="1">
                <a:solidFill>
                  <a:srgbClr val="FFFFFF"/>
                </a:solidFill>
                <a:latin typeface="Times New Roman" charset="0"/>
              </a:rPr>
              <a:t>From the Web to the Grid –2006</a:t>
            </a:r>
          </a:p>
        </p:txBody>
      </p:sp>
      <p:pic>
        <p:nvPicPr>
          <p:cNvPr id="5837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63" y="0"/>
            <a:ext cx="9153526"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8371" name="Text Box 3"/>
          <p:cNvSpPr txBox="1">
            <a:spLocks noChangeArrowheads="1"/>
          </p:cNvSpPr>
          <p:nvPr/>
        </p:nvSpPr>
        <p:spPr bwMode="auto">
          <a:xfrm>
            <a:off x="2428875" y="73025"/>
            <a:ext cx="426085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7164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ctr">
              <a:lnSpc>
                <a:spcPct val="93000"/>
              </a:lnSpc>
            </a:pPr>
            <a:r>
              <a:rPr lang="en-GB" sz="2800" b="1">
                <a:solidFill>
                  <a:srgbClr val="0053A0"/>
                </a:solidFill>
                <a:latin typeface="Times New Roman" charset="0"/>
              </a:rPr>
              <a:t>&gt;100 Tier2 Centres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1"/>
          <p:cNvSpPr txBox="1">
            <a:spLocks noChangeArrowheads="1"/>
          </p:cNvSpPr>
          <p:nvPr/>
        </p:nvSpPr>
        <p:spPr bwMode="auto">
          <a:xfrm>
            <a:off x="2743200" y="6553200"/>
            <a:ext cx="6324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724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r">
              <a:lnSpc>
                <a:spcPct val="93000"/>
              </a:lnSpc>
            </a:pPr>
            <a:r>
              <a:rPr lang="en-US" sz="1200" b="1" i="1">
                <a:solidFill>
                  <a:srgbClr val="FFFFFF"/>
                </a:solidFill>
                <a:latin typeface="Times New Roman" charset="0"/>
              </a:rPr>
              <a:t>The LHC Computing Grid – Marian Babik (orig. by Rafal Otto, GridCafe), CERN  </a:t>
            </a:r>
          </a:p>
        </p:txBody>
      </p:sp>
      <p:pic>
        <p:nvPicPr>
          <p:cNvPr id="5939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14750" y="889000"/>
            <a:ext cx="4991100" cy="5000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9395" name="Text Box 3"/>
          <p:cNvSpPr txBox="1">
            <a:spLocks noChangeArrowheads="1"/>
          </p:cNvSpPr>
          <p:nvPr/>
        </p:nvSpPr>
        <p:spPr bwMode="auto">
          <a:xfrm>
            <a:off x="433388" y="1284288"/>
            <a:ext cx="3043237" cy="371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4440" rIns="90000" bIns="46800"/>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9pPr>
          </a:lstStyle>
          <a:p>
            <a:pPr>
              <a:lnSpc>
                <a:spcPct val="93000"/>
              </a:lnSpc>
              <a:spcBef>
                <a:spcPts val="500"/>
              </a:spcBef>
              <a:buClr>
                <a:srgbClr val="0053A0"/>
              </a:buClr>
              <a:buFont typeface="Arial" charset="0"/>
              <a:buChar char="•"/>
            </a:pPr>
            <a:r>
              <a:rPr lang="en-GB" sz="2000" dirty="0">
                <a:solidFill>
                  <a:srgbClr val="0053A0"/>
                </a:solidFill>
                <a:latin typeface="Times New Roman" charset="0"/>
              </a:rPr>
              <a:t>More than </a:t>
            </a:r>
            <a:r>
              <a:rPr lang="en-GB" sz="2000" dirty="0" smtClean="0">
                <a:solidFill>
                  <a:srgbClr val="0053A0"/>
                </a:solidFill>
                <a:latin typeface="Times New Roman" charset="0"/>
              </a:rPr>
              <a:t>170 </a:t>
            </a:r>
            <a:r>
              <a:rPr lang="en-GB" sz="2000" dirty="0">
                <a:solidFill>
                  <a:srgbClr val="0053A0"/>
                </a:solidFill>
                <a:latin typeface="Times New Roman" charset="0"/>
              </a:rPr>
              <a:t>computing centres </a:t>
            </a:r>
          </a:p>
          <a:p>
            <a:pPr>
              <a:lnSpc>
                <a:spcPct val="93000"/>
              </a:lnSpc>
              <a:spcBef>
                <a:spcPts val="500"/>
              </a:spcBef>
              <a:buClr>
                <a:srgbClr val="0053A0"/>
              </a:buClr>
              <a:buFont typeface="Arial" charset="0"/>
              <a:buChar char="•"/>
            </a:pPr>
            <a:r>
              <a:rPr lang="en-GB" sz="2000" dirty="0">
                <a:solidFill>
                  <a:srgbClr val="0053A0"/>
                </a:solidFill>
                <a:latin typeface="Times New Roman" charset="0"/>
              </a:rPr>
              <a:t>12 large centres for primary data management: CERN (Tier-0) and eleven Tier-1s</a:t>
            </a:r>
          </a:p>
          <a:p>
            <a:pPr>
              <a:lnSpc>
                <a:spcPct val="93000"/>
              </a:lnSpc>
              <a:spcBef>
                <a:spcPts val="500"/>
              </a:spcBef>
              <a:buClr>
                <a:srgbClr val="0053A0"/>
              </a:buClr>
              <a:buFont typeface="Arial" charset="0"/>
              <a:buChar char="•"/>
            </a:pPr>
            <a:r>
              <a:rPr lang="en-GB" sz="2000" dirty="0">
                <a:solidFill>
                  <a:srgbClr val="0053A0"/>
                </a:solidFill>
                <a:latin typeface="Times New Roman" charset="0"/>
              </a:rPr>
              <a:t>38 federations of smaller Tier-2 centres</a:t>
            </a:r>
          </a:p>
          <a:p>
            <a:pPr>
              <a:lnSpc>
                <a:spcPct val="93000"/>
              </a:lnSpc>
              <a:spcBef>
                <a:spcPts val="500"/>
              </a:spcBef>
              <a:buClr>
                <a:srgbClr val="0053A0"/>
              </a:buClr>
              <a:buFont typeface="Arial" charset="0"/>
              <a:buChar char="•"/>
            </a:pPr>
            <a:r>
              <a:rPr lang="en-GB" sz="2000" dirty="0">
                <a:solidFill>
                  <a:srgbClr val="0053A0"/>
                </a:solidFill>
                <a:latin typeface="Times New Roman" charset="0"/>
              </a:rPr>
              <a:t>35 countries involved</a:t>
            </a:r>
          </a:p>
        </p:txBody>
      </p:sp>
      <p:sp>
        <p:nvSpPr>
          <p:cNvPr id="59396" name="Text Box 4"/>
          <p:cNvSpPr txBox="1">
            <a:spLocks noChangeArrowheads="1"/>
          </p:cNvSpPr>
          <p:nvPr/>
        </p:nvSpPr>
        <p:spPr bwMode="auto">
          <a:xfrm>
            <a:off x="1287463" y="193675"/>
            <a:ext cx="6684962"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7164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nSpc>
                <a:spcPct val="93000"/>
              </a:lnSpc>
            </a:pPr>
            <a:r>
              <a:rPr lang="en-US" sz="2800" b="1">
                <a:solidFill>
                  <a:srgbClr val="0053A0"/>
                </a:solidFill>
                <a:latin typeface="Times New Roman" charset="0"/>
              </a:rPr>
              <a:t>LHC Computing Grid project (LCG)</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1"/>
          <p:cNvSpPr txBox="1">
            <a:spLocks noChangeArrowheads="1"/>
          </p:cNvSpPr>
          <p:nvPr/>
        </p:nvSpPr>
        <p:spPr bwMode="auto">
          <a:xfrm>
            <a:off x="2992438" y="6553200"/>
            <a:ext cx="6075362"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724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r">
              <a:lnSpc>
                <a:spcPct val="93000"/>
              </a:lnSpc>
            </a:pPr>
            <a:r>
              <a:rPr lang="en-US" sz="1200" b="1" i="1">
                <a:solidFill>
                  <a:srgbClr val="FFFFFF"/>
                </a:solidFill>
                <a:latin typeface="Times New Roman" charset="0"/>
              </a:rPr>
              <a:t>The LHC Computing Grid – Marian Babik (orig. by Rafal Otto, GridCafe), CERN  </a:t>
            </a:r>
          </a:p>
        </p:txBody>
      </p:sp>
      <p:pic>
        <p:nvPicPr>
          <p:cNvPr id="604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b="61105"/>
          <a:stretch>
            <a:fillRect/>
          </a:stretch>
        </p:blipFill>
        <p:spPr bwMode="auto">
          <a:xfrm>
            <a:off x="4557713" y="1065213"/>
            <a:ext cx="4359275" cy="2532062"/>
          </a:xfrm>
          <a:prstGeom prst="rect">
            <a:avLst/>
          </a:prstGeom>
          <a:noFill/>
          <a:ln>
            <a:noFill/>
          </a:ln>
          <a:effectLst/>
          <a:extLst>
            <a:ext uri="{909E8E84-426E-40dd-AFC4-6F175D3DCCD1}">
              <a14:hiddenFill xmlns:a14="http://schemas.microsoft.com/office/drawing/2010/main">
                <a:blipFill dpi="0" rotWithShape="0">
                  <a:blip/>
                  <a:srcRect b="61105"/>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0419" name="Text Box 3"/>
          <p:cNvSpPr txBox="1">
            <a:spLocks noChangeArrowheads="1"/>
          </p:cNvSpPr>
          <p:nvPr/>
        </p:nvSpPr>
        <p:spPr bwMode="auto">
          <a:xfrm>
            <a:off x="457200" y="274638"/>
            <a:ext cx="8229600" cy="563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tIns="7056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ctr">
              <a:lnSpc>
                <a:spcPct val="93000"/>
              </a:lnSpc>
            </a:pPr>
            <a:r>
              <a:rPr lang="en-GB" sz="2800" b="1">
                <a:solidFill>
                  <a:srgbClr val="0053A0"/>
                </a:solidFill>
              </a:rPr>
              <a:t>WLCG: Worldwide LHC Computing Grid</a:t>
            </a:r>
          </a:p>
        </p:txBody>
      </p:sp>
      <p:pic>
        <p:nvPicPr>
          <p:cNvPr id="60420"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8350" y="2038350"/>
            <a:ext cx="1146175" cy="654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0421"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40475" y="1268413"/>
            <a:ext cx="673100" cy="403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0422" name="Text Box 6"/>
          <p:cNvSpPr txBox="1">
            <a:spLocks noChangeArrowheads="1"/>
          </p:cNvSpPr>
          <p:nvPr/>
        </p:nvSpPr>
        <p:spPr bwMode="auto">
          <a:xfrm>
            <a:off x="0" y="963613"/>
            <a:ext cx="4492625" cy="4443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8040" rIns="90000" bIns="46800"/>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1pPr>
            <a:lvl2pPr marL="7969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9pPr>
          </a:lstStyle>
          <a:p>
            <a:pPr>
              <a:lnSpc>
                <a:spcPct val="93000"/>
              </a:lnSpc>
              <a:spcBef>
                <a:spcPts val="600"/>
              </a:spcBef>
              <a:buClr>
                <a:srgbClr val="0053A0"/>
              </a:buClr>
              <a:buFont typeface="Arial" charset="0"/>
              <a:buChar char="•"/>
            </a:pPr>
            <a:r>
              <a:rPr lang="en-US" sz="2400" dirty="0">
                <a:solidFill>
                  <a:srgbClr val="0053A0"/>
                </a:solidFill>
                <a:latin typeface="Times New Roman" charset="0"/>
              </a:rPr>
              <a:t>Project to build and maintain data storage and computing infrastructure for LHC</a:t>
            </a:r>
          </a:p>
          <a:p>
            <a:pPr>
              <a:lnSpc>
                <a:spcPct val="93000"/>
              </a:lnSpc>
              <a:spcBef>
                <a:spcPts val="600"/>
              </a:spcBef>
              <a:buClr>
                <a:srgbClr val="0053A0"/>
              </a:buClr>
              <a:buFont typeface="Arial" charset="0"/>
              <a:buChar char="•"/>
            </a:pPr>
            <a:r>
              <a:rPr lang="en-US" sz="2400" dirty="0">
                <a:solidFill>
                  <a:srgbClr val="0053A0"/>
                </a:solidFill>
                <a:latin typeface="Times New Roman" charset="0"/>
              </a:rPr>
              <a:t>Uses infrastructure of several Grid organizations where 2 the biggest ones are</a:t>
            </a:r>
          </a:p>
          <a:p>
            <a:pPr lvl="1">
              <a:lnSpc>
                <a:spcPct val="93000"/>
              </a:lnSpc>
              <a:spcBef>
                <a:spcPts val="600"/>
              </a:spcBef>
              <a:buClr>
                <a:srgbClr val="0053A0"/>
              </a:buClr>
              <a:buFont typeface="Arial" charset="0"/>
              <a:buChar char="•"/>
            </a:pPr>
            <a:r>
              <a:rPr lang="en-US" sz="2400" dirty="0" smtClean="0">
                <a:solidFill>
                  <a:srgbClr val="0053A0"/>
                </a:solidFill>
              </a:rPr>
              <a:t>EGI </a:t>
            </a:r>
            <a:r>
              <a:rPr lang="en-US" sz="2400" dirty="0">
                <a:solidFill>
                  <a:srgbClr val="0053A0"/>
                </a:solidFill>
              </a:rPr>
              <a:t>(founded by EC)</a:t>
            </a:r>
          </a:p>
          <a:p>
            <a:pPr lvl="1">
              <a:lnSpc>
                <a:spcPct val="93000"/>
              </a:lnSpc>
              <a:spcBef>
                <a:spcPts val="600"/>
              </a:spcBef>
              <a:buClr>
                <a:srgbClr val="0053A0"/>
              </a:buClr>
              <a:buFont typeface="Arial" charset="0"/>
              <a:buChar char="•"/>
            </a:pPr>
            <a:r>
              <a:rPr lang="en-US" sz="2400" dirty="0">
                <a:solidFill>
                  <a:srgbClr val="0053A0"/>
                </a:solidFill>
              </a:rPr>
              <a:t>OSG (founded by US)</a:t>
            </a:r>
          </a:p>
        </p:txBody>
      </p:sp>
      <p:pic>
        <p:nvPicPr>
          <p:cNvPr id="60423" name="Picture 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31100" y="3657600"/>
            <a:ext cx="1379538" cy="24368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0424" name="Picture 8">
            <a:hlinkClick r:id="rId7"/>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075238" y="5153025"/>
            <a:ext cx="1905000" cy="714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0425" name="Picture 9"/>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279775" y="5362575"/>
            <a:ext cx="1651000" cy="593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1"/>
          <p:cNvSpPr txBox="1">
            <a:spLocks noChangeArrowheads="1"/>
          </p:cNvSpPr>
          <p:nvPr/>
        </p:nvSpPr>
        <p:spPr bwMode="auto">
          <a:xfrm>
            <a:off x="2682875" y="6553200"/>
            <a:ext cx="63849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724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r">
              <a:lnSpc>
                <a:spcPct val="93000"/>
              </a:lnSpc>
            </a:pPr>
            <a:r>
              <a:rPr lang="en-US" sz="1200" b="1" i="1">
                <a:solidFill>
                  <a:srgbClr val="FFFFFF"/>
                </a:solidFill>
                <a:latin typeface="Times New Roman" charset="0"/>
              </a:rPr>
              <a:t>The LHC Computing Grid – Marian Babik (orig. by Rafal Otto, GridCafe), CERN  </a:t>
            </a:r>
          </a:p>
        </p:txBody>
      </p:sp>
      <p:sp>
        <p:nvSpPr>
          <p:cNvPr id="61442" name="Text Box 2"/>
          <p:cNvSpPr txBox="1">
            <a:spLocks noChangeArrowheads="1"/>
          </p:cNvSpPr>
          <p:nvPr/>
        </p:nvSpPr>
        <p:spPr bwMode="auto">
          <a:xfrm>
            <a:off x="457200" y="274638"/>
            <a:ext cx="8229600" cy="563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7164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ctr">
              <a:lnSpc>
                <a:spcPct val="93000"/>
              </a:lnSpc>
            </a:pPr>
            <a:r>
              <a:rPr lang="en-GB" sz="2800" b="1">
                <a:solidFill>
                  <a:srgbClr val="0053A0"/>
                </a:solidFill>
                <a:latin typeface="Times New Roman" charset="0"/>
              </a:rPr>
              <a:t>Resources needed for the LHC computing</a:t>
            </a:r>
          </a:p>
        </p:txBody>
      </p:sp>
      <p:pic>
        <p:nvPicPr>
          <p:cNvPr id="6144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525" y="954088"/>
            <a:ext cx="9153525" cy="5241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Box 1"/>
          <p:cNvSpPr txBox="1">
            <a:spLocks noChangeArrowheads="1"/>
          </p:cNvSpPr>
          <p:nvPr/>
        </p:nvSpPr>
        <p:spPr bwMode="auto">
          <a:xfrm>
            <a:off x="2843213" y="6553200"/>
            <a:ext cx="6224587"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724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r">
              <a:lnSpc>
                <a:spcPct val="93000"/>
              </a:lnSpc>
            </a:pPr>
            <a:r>
              <a:rPr lang="en-US" sz="1200" b="1" i="1">
                <a:solidFill>
                  <a:srgbClr val="FFFFFF"/>
                </a:solidFill>
                <a:latin typeface="Times New Roman" charset="0"/>
              </a:rPr>
              <a:t>The LHC Computing Grid – Marian Babik (orig. by Rafal Otto, GridCafe), CERN  </a:t>
            </a:r>
          </a:p>
        </p:txBody>
      </p:sp>
      <p:sp>
        <p:nvSpPr>
          <p:cNvPr id="62466" name="Text Box 2"/>
          <p:cNvSpPr txBox="1">
            <a:spLocks noChangeArrowheads="1"/>
          </p:cNvSpPr>
          <p:nvPr/>
        </p:nvSpPr>
        <p:spPr bwMode="auto">
          <a:xfrm>
            <a:off x="457200" y="160338"/>
            <a:ext cx="8229600" cy="563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tIns="7056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ctr">
              <a:lnSpc>
                <a:spcPct val="93000"/>
              </a:lnSpc>
            </a:pPr>
            <a:r>
              <a:rPr lang="en-GB" sz="2800" b="1">
                <a:solidFill>
                  <a:srgbClr val="0053A0"/>
                </a:solidFill>
              </a:rPr>
              <a:t>The Géant Research Network</a:t>
            </a:r>
          </a:p>
        </p:txBody>
      </p:sp>
      <p:sp>
        <p:nvSpPr>
          <p:cNvPr id="62467" name="Text Box 3"/>
          <p:cNvSpPr txBox="1">
            <a:spLocks noChangeArrowheads="1"/>
          </p:cNvSpPr>
          <p:nvPr/>
        </p:nvSpPr>
        <p:spPr bwMode="auto">
          <a:xfrm>
            <a:off x="457200" y="1066800"/>
            <a:ext cx="3265488"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tIns="66960"/>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9pPr>
          </a:lstStyle>
          <a:p>
            <a:pPr>
              <a:lnSpc>
                <a:spcPct val="93000"/>
              </a:lnSpc>
              <a:spcBef>
                <a:spcPts val="600"/>
              </a:spcBef>
              <a:spcAft>
                <a:spcPts val="1500"/>
              </a:spcAft>
              <a:buClr>
                <a:srgbClr val="0053A0"/>
              </a:buClr>
              <a:buFont typeface="Arial" charset="0"/>
              <a:buChar char="•"/>
            </a:pPr>
            <a:r>
              <a:rPr lang="en-GB" sz="2400">
                <a:solidFill>
                  <a:srgbClr val="0053A0"/>
                </a:solidFill>
              </a:rPr>
              <a:t>General purpose network connecting national research and education nets (NREN)</a:t>
            </a:r>
          </a:p>
          <a:p>
            <a:pPr>
              <a:lnSpc>
                <a:spcPct val="93000"/>
              </a:lnSpc>
              <a:spcBef>
                <a:spcPts val="600"/>
              </a:spcBef>
              <a:buClr>
                <a:srgbClr val="0053A0"/>
              </a:buClr>
              <a:buFont typeface="Arial" charset="0"/>
              <a:buChar char="•"/>
            </a:pPr>
            <a:r>
              <a:rPr lang="en-GB" sz="2400">
                <a:solidFill>
                  <a:srgbClr val="0053A0"/>
                </a:solidFill>
              </a:rPr>
              <a:t>For LHC in addition: Optical Private Network with 10Gb/s links over dark fibres</a:t>
            </a:r>
          </a:p>
        </p:txBody>
      </p:sp>
      <p:pic>
        <p:nvPicPr>
          <p:cNvPr id="6246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43338" y="844550"/>
            <a:ext cx="5122862" cy="5451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MetaCentrum</a:t>
            </a:r>
            <a:r>
              <a:rPr lang="en-US" dirty="0" smtClean="0"/>
              <a:t> – Czech Grid Initiative</a:t>
            </a:r>
            <a:endParaRPr lang="en-US" dirty="0"/>
          </a:p>
        </p:txBody>
      </p:sp>
      <p:sp>
        <p:nvSpPr>
          <p:cNvPr id="4" name="Content Placeholder 3"/>
          <p:cNvSpPr>
            <a:spLocks noGrp="1"/>
          </p:cNvSpPr>
          <p:nvPr>
            <p:ph idx="1"/>
          </p:nvPr>
        </p:nvSpPr>
        <p:spPr/>
        <p:txBody>
          <a:bodyPr/>
          <a:lstStyle/>
          <a:p>
            <a:pPr>
              <a:buFont typeface="Arial"/>
              <a:buChar char="•"/>
            </a:pPr>
            <a:r>
              <a:rPr lang="en-US" dirty="0" smtClean="0"/>
              <a:t>Activity of CESNET association</a:t>
            </a:r>
          </a:p>
          <a:p>
            <a:pPr>
              <a:buFont typeface="Arial"/>
              <a:buChar char="•"/>
            </a:pPr>
            <a:r>
              <a:rPr lang="pl-PL" dirty="0">
                <a:hlinkClick r:id="rId3"/>
              </a:rPr>
              <a:t>http://www.metacentrum.cz</a:t>
            </a:r>
            <a:r>
              <a:rPr lang="pl-PL" dirty="0" smtClean="0">
                <a:hlinkClick r:id="rId3"/>
              </a:rPr>
              <a:t>/</a:t>
            </a:r>
            <a:endParaRPr lang="pl-PL" dirty="0" smtClean="0"/>
          </a:p>
          <a:p>
            <a:pPr>
              <a:buFont typeface="Arial"/>
              <a:buChar char="•"/>
            </a:pPr>
            <a:r>
              <a:rPr lang="en-US" dirty="0" smtClean="0"/>
              <a:t>Supporting ALICE, ATLAS, Auger, VOCE, </a:t>
            </a:r>
            <a:r>
              <a:rPr lang="en-US" dirty="0" err="1" smtClean="0"/>
              <a:t>EUAsiaVO</a:t>
            </a:r>
            <a:r>
              <a:rPr lang="en-US" dirty="0" smtClean="0"/>
              <a:t>, etc.</a:t>
            </a:r>
          </a:p>
          <a:p>
            <a:pPr>
              <a:buFont typeface="Arial"/>
              <a:buChar char="•"/>
            </a:pPr>
            <a:r>
              <a:rPr lang="en-US" dirty="0" smtClean="0"/>
              <a:t>Tier 2 Sites:</a:t>
            </a:r>
          </a:p>
          <a:p>
            <a:pPr lvl="1">
              <a:buFont typeface="Arial"/>
              <a:buChar char="•"/>
            </a:pPr>
            <a:r>
              <a:rPr lang="en-US" dirty="0" smtClean="0"/>
              <a:t>PragueLCG2</a:t>
            </a:r>
          </a:p>
          <a:p>
            <a:pPr lvl="1">
              <a:buFont typeface="Arial"/>
              <a:buChar char="•"/>
            </a:pPr>
            <a:r>
              <a:rPr lang="en-US" dirty="0" smtClean="0"/>
              <a:t>Prague_CESNET_LCG2</a:t>
            </a:r>
          </a:p>
          <a:p>
            <a:pPr>
              <a:buFont typeface="Arial"/>
              <a:buChar char="•"/>
            </a:pPr>
            <a:r>
              <a:rPr lang="en-US" dirty="0" smtClean="0"/>
              <a:t>Participating institutes:</a:t>
            </a:r>
          </a:p>
          <a:p>
            <a:pPr lvl="1">
              <a:buFont typeface="Arial"/>
              <a:buChar char="•"/>
            </a:pPr>
            <a:r>
              <a:rPr lang="en-US" dirty="0" smtClean="0"/>
              <a:t>CESNET</a:t>
            </a:r>
          </a:p>
          <a:p>
            <a:pPr lvl="1">
              <a:buFont typeface="Arial"/>
              <a:buChar char="•"/>
            </a:pPr>
            <a:r>
              <a:rPr lang="en-US" dirty="0" smtClean="0"/>
              <a:t>Masaryk University Brno</a:t>
            </a:r>
          </a:p>
          <a:p>
            <a:pPr lvl="1">
              <a:buFont typeface="Arial"/>
              <a:buChar char="•"/>
            </a:pPr>
            <a:r>
              <a:rPr lang="en-US" dirty="0" smtClean="0"/>
              <a:t>Charles University</a:t>
            </a:r>
          </a:p>
          <a:p>
            <a:pPr lvl="1">
              <a:buFont typeface="Arial"/>
              <a:buChar char="•"/>
            </a:pPr>
            <a:r>
              <a:rPr lang="en-US" dirty="0" smtClean="0"/>
              <a:t>West Bohemian University in </a:t>
            </a:r>
            <a:r>
              <a:rPr lang="en-US" dirty="0" err="1" smtClean="0"/>
              <a:t>Pilsen</a:t>
            </a:r>
            <a:endParaRPr lang="en-US" dirty="0" smtClean="0"/>
          </a:p>
          <a:p>
            <a:pPr lvl="1">
              <a:buFont typeface="Arial"/>
              <a:buChar char="•"/>
            </a:pPr>
            <a:r>
              <a:rPr lang="en-US" dirty="0" smtClean="0"/>
              <a:t>Brno University of Technology</a:t>
            </a:r>
          </a:p>
          <a:p>
            <a:pPr lvl="1">
              <a:buFont typeface="Arial"/>
              <a:buChar char="•"/>
            </a:pPr>
            <a:r>
              <a:rPr lang="en-US" dirty="0" smtClean="0"/>
              <a:t>South Bohemian University in Ceske Budejovice</a:t>
            </a:r>
          </a:p>
          <a:p>
            <a:pPr>
              <a:buFont typeface="Arial"/>
              <a:buChar char="•"/>
            </a:pPr>
            <a:endParaRPr lang="en-US" dirty="0" smtClean="0"/>
          </a:p>
          <a:p>
            <a:endParaRPr lang="en-US" dirty="0"/>
          </a:p>
        </p:txBody>
      </p:sp>
    </p:spTree>
    <p:extLst>
      <p:ext uri="{BB962C8B-B14F-4D97-AF65-F5344CB8AC3E}">
        <p14:creationId xmlns:p14="http://schemas.microsoft.com/office/powerpoint/2010/main" val="24560561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Czech Grid </a:t>
            </a:r>
            <a:r>
              <a:rPr lang="en-US" dirty="0" smtClean="0"/>
              <a:t>Initiative Activity</a:t>
            </a:r>
            <a:endParaRPr lang="en-US" dirty="0"/>
          </a:p>
        </p:txBody>
      </p:sp>
      <p:sp>
        <p:nvSpPr>
          <p:cNvPr id="4" name="Footer Placeholder 3"/>
          <p:cNvSpPr>
            <a:spLocks noGrp="1"/>
          </p:cNvSpPr>
          <p:nvPr>
            <p:ph type="ftr" idx="10"/>
          </p:nvPr>
        </p:nvSpPr>
        <p:spPr/>
        <p:txBody>
          <a:bodyPr/>
          <a:lstStyle/>
          <a:p>
            <a:r>
              <a:rPr lang="en-US" smtClean="0"/>
              <a:t>The LHC Computing Grid Marian Babik (orig. by Marian Babik (orig. by Rafal Otto, GridCafe), GridCafe),, CERN  </a:t>
            </a:r>
            <a:endParaRPr lang="en-US"/>
          </a:p>
        </p:txBody>
      </p:sp>
      <p:pic>
        <p:nvPicPr>
          <p:cNvPr id="5" name="Picture 4" descr="Screen shot 2013-06-03 at 2.18.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2924944"/>
            <a:ext cx="7056784" cy="3355149"/>
          </a:xfrm>
          <a:prstGeom prst="rect">
            <a:avLst/>
          </a:prstGeom>
        </p:spPr>
      </p:pic>
      <p:sp>
        <p:nvSpPr>
          <p:cNvPr id="6" name="Text Box 2"/>
          <p:cNvSpPr txBox="1">
            <a:spLocks noChangeArrowheads="1"/>
          </p:cNvSpPr>
          <p:nvPr/>
        </p:nvSpPr>
        <p:spPr bwMode="auto">
          <a:xfrm>
            <a:off x="4716016" y="980728"/>
            <a:ext cx="4353124" cy="1691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tIns="63360"/>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9pPr>
          </a:lstStyle>
          <a:p>
            <a:pPr>
              <a:lnSpc>
                <a:spcPct val="93000"/>
              </a:lnSpc>
              <a:spcBef>
                <a:spcPts val="500"/>
              </a:spcBef>
              <a:buClr>
                <a:srgbClr val="0053A0"/>
              </a:buClr>
              <a:buFont typeface="Arial" charset="0"/>
              <a:buChar char="•"/>
            </a:pPr>
            <a:r>
              <a:rPr lang="en-US" sz="2000" dirty="0" smtClean="0">
                <a:solidFill>
                  <a:srgbClr val="0053A0"/>
                </a:solidFill>
              </a:rPr>
              <a:t>Czech Grid </a:t>
            </a:r>
            <a:r>
              <a:rPr lang="en-US" sz="2000" dirty="0">
                <a:solidFill>
                  <a:srgbClr val="0053A0"/>
                </a:solidFill>
              </a:rPr>
              <a:t>ran ~ </a:t>
            </a:r>
            <a:r>
              <a:rPr lang="en-US" sz="2000" dirty="0" smtClean="0">
                <a:solidFill>
                  <a:srgbClr val="0053A0"/>
                </a:solidFill>
              </a:rPr>
              <a:t>5.7M</a:t>
            </a:r>
            <a:r>
              <a:rPr lang="en-US" sz="2000" dirty="0" smtClean="0">
                <a:solidFill>
                  <a:srgbClr val="0053A0"/>
                </a:solidFill>
              </a:rPr>
              <a:t> </a:t>
            </a:r>
            <a:r>
              <a:rPr lang="en-US" sz="2000" dirty="0">
                <a:solidFill>
                  <a:srgbClr val="0053A0"/>
                </a:solidFill>
              </a:rPr>
              <a:t>jobs in </a:t>
            </a:r>
            <a:r>
              <a:rPr lang="en-US" sz="2000" dirty="0" smtClean="0">
                <a:solidFill>
                  <a:srgbClr val="0053A0"/>
                </a:solidFill>
              </a:rPr>
              <a:t>2012 </a:t>
            </a:r>
            <a:r>
              <a:rPr lang="en-US" sz="2000" dirty="0">
                <a:solidFill>
                  <a:srgbClr val="0053A0"/>
                </a:solidFill>
              </a:rPr>
              <a:t>– workload has continued to increase</a:t>
            </a:r>
          </a:p>
          <a:p>
            <a:pPr>
              <a:lnSpc>
                <a:spcPct val="93000"/>
              </a:lnSpc>
              <a:spcBef>
                <a:spcPts val="500"/>
              </a:spcBef>
              <a:buClrTx/>
              <a:buSzTx/>
              <a:buFontTx/>
              <a:buNone/>
            </a:pPr>
            <a:endParaRPr lang="en-US" sz="2000" dirty="0">
              <a:solidFill>
                <a:srgbClr val="0053A0"/>
              </a:solidFill>
            </a:endParaRPr>
          </a:p>
        </p:txBody>
      </p:sp>
      <p:pic>
        <p:nvPicPr>
          <p:cNvPr id="7" name="Picture 6" descr="Screen shot 2013-06-03 at 2.22.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836712"/>
            <a:ext cx="4176464" cy="2071031"/>
          </a:xfrm>
          <a:prstGeom prst="rect">
            <a:avLst/>
          </a:prstGeom>
        </p:spPr>
      </p:pic>
    </p:spTree>
    <p:extLst>
      <p:ext uri="{BB962C8B-B14F-4D97-AF65-F5344CB8AC3E}">
        <p14:creationId xmlns:p14="http://schemas.microsoft.com/office/powerpoint/2010/main" val="3736165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idx="4294967295"/>
          </p:nvPr>
        </p:nvSpPr>
        <p:spPr>
          <a:xfrm>
            <a:off x="457200" y="263525"/>
            <a:ext cx="8229600" cy="585788"/>
          </a:xfrm>
          <a:ln/>
        </p:spPr>
        <p:txBody>
          <a:bodyPr tIns="7488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Networking</a:t>
            </a:r>
          </a:p>
        </p:txBody>
      </p:sp>
      <p:sp>
        <p:nvSpPr>
          <p:cNvPr id="15362" name="Rectangle 2"/>
          <p:cNvSpPr>
            <a:spLocks noGrp="1" noChangeArrowheads="1"/>
          </p:cNvSpPr>
          <p:nvPr>
            <p:ph type="body" idx="4294967295"/>
          </p:nvPr>
        </p:nvSpPr>
        <p:spPr>
          <a:xfrm>
            <a:off x="457200" y="1066800"/>
            <a:ext cx="8229600" cy="4529138"/>
          </a:xfrm>
          <a:ln/>
        </p:spPr>
        <p:txBody>
          <a:bodyPr/>
          <a:lstStyle/>
          <a:p>
            <a:pPr marL="339725" indent="-339725">
              <a:buClr>
                <a:srgbClr val="0053A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t>+ many others (UUCP, NPL, X.25, etc.)</a:t>
            </a:r>
          </a:p>
          <a:p>
            <a:pPr marL="339725" indent="-339725">
              <a:buClr>
                <a:srgbClr val="0053A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t>TCP/IP network stack</a:t>
            </a:r>
          </a:p>
          <a:p>
            <a:pPr marL="339725" indent="-339725">
              <a:buClr>
                <a:srgbClr val="0053A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t>IP(Internet protocol) – datagrams, packets, addressing</a:t>
            </a:r>
          </a:p>
          <a:p>
            <a:pPr marL="739775" lvl="1" indent="-282575">
              <a:buClr>
                <a:srgbClr val="99CC0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t>IP Address </a:t>
            </a:r>
          </a:p>
          <a:p>
            <a:pPr marL="1139825" lvl="2" indent="-225425">
              <a:buClr>
                <a:srgbClr val="0053A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t>32bit (4 bytes) (e.g. 209.85.229.147)</a:t>
            </a:r>
          </a:p>
          <a:p>
            <a:pPr marL="1139825" lvl="2" indent="-225425">
              <a:buClr>
                <a:srgbClr val="0053A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t>4,294,967,296 (2^32) </a:t>
            </a:r>
          </a:p>
          <a:p>
            <a:pPr marL="739775" lvl="1" indent="-282575">
              <a:buClr>
                <a:srgbClr val="99CC0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t>Domain Name System (DNS) </a:t>
            </a:r>
          </a:p>
          <a:p>
            <a:pPr marL="1139825" lvl="2" indent="-225425">
              <a:buClr>
                <a:srgbClr val="0053A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solidFill>
                  <a:srgbClr val="CCCCFF"/>
                </a:solidFill>
                <a:hlinkClick r:id="rId3"/>
              </a:rPr>
              <a:t>www.google.com</a:t>
            </a:r>
            <a:r>
              <a:rPr lang="en-US"/>
              <a:t> -&gt; 209.85.229.14</a:t>
            </a:r>
          </a:p>
          <a:p>
            <a:pPr marL="339725" indent="-339725">
              <a:buClr>
                <a:srgbClr val="0053A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t>TCP (Transmission Control Protocol)</a:t>
            </a:r>
          </a:p>
          <a:p>
            <a:pPr marL="739775" lvl="1" indent="-282575">
              <a:buClr>
                <a:srgbClr val="99CC0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t>provides the service of exchanging data reliably directly between two network hosts</a:t>
            </a:r>
          </a:p>
          <a:p>
            <a:pPr marL="339725" indent="-339725">
              <a:buClrTx/>
              <a:buSzTx/>
              <a:buFontTx/>
              <a:buNone/>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Box 1"/>
          <p:cNvSpPr txBox="1">
            <a:spLocks noChangeArrowheads="1"/>
          </p:cNvSpPr>
          <p:nvPr/>
        </p:nvSpPr>
        <p:spPr bwMode="auto">
          <a:xfrm>
            <a:off x="457200" y="274638"/>
            <a:ext cx="8229600" cy="563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tIns="73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ctr">
              <a:lnSpc>
                <a:spcPct val="93000"/>
              </a:lnSpc>
            </a:pPr>
            <a:r>
              <a:rPr lang="en-US" sz="3200" b="1" dirty="0">
                <a:solidFill>
                  <a:srgbClr val="0053A0"/>
                </a:solidFill>
              </a:rPr>
              <a:t>Slovak Grid </a:t>
            </a:r>
            <a:r>
              <a:rPr lang="en-US" sz="3200" b="1" dirty="0" smtClean="0">
                <a:solidFill>
                  <a:srgbClr val="0053A0"/>
                </a:solidFill>
              </a:rPr>
              <a:t>Infrastructure</a:t>
            </a:r>
            <a:endParaRPr lang="en-US" sz="3200" b="1" dirty="0">
              <a:solidFill>
                <a:srgbClr val="0053A0"/>
              </a:solidFill>
            </a:endParaRPr>
          </a:p>
        </p:txBody>
      </p:sp>
      <p:sp>
        <p:nvSpPr>
          <p:cNvPr id="64514" name="Text Box 2"/>
          <p:cNvSpPr txBox="1">
            <a:spLocks noChangeArrowheads="1"/>
          </p:cNvSpPr>
          <p:nvPr/>
        </p:nvSpPr>
        <p:spPr bwMode="auto">
          <a:xfrm>
            <a:off x="2319338" y="6553200"/>
            <a:ext cx="6748462"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724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r">
              <a:lnSpc>
                <a:spcPct val="93000"/>
              </a:lnSpc>
            </a:pPr>
            <a:r>
              <a:rPr lang="en-US" sz="1200" b="1" i="1">
                <a:solidFill>
                  <a:srgbClr val="FFFFFF"/>
                </a:solidFill>
                <a:latin typeface="Times New Roman" charset="0"/>
              </a:rPr>
              <a:t>The LHC Computing Grid – Marian Babik (orig. by Rafal Otto, GridCafe), CERN  </a:t>
            </a:r>
          </a:p>
        </p:txBody>
      </p:sp>
      <p:sp>
        <p:nvSpPr>
          <p:cNvPr id="64515" name="Rectangle 3"/>
          <p:cNvSpPr>
            <a:spLocks noChangeArrowheads="1"/>
          </p:cNvSpPr>
          <p:nvPr/>
        </p:nvSpPr>
        <p:spPr bwMode="auto">
          <a:xfrm>
            <a:off x="238124" y="923925"/>
            <a:ext cx="4189859" cy="14165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89280" rIns="90000" bIns="46800">
            <a:spAutoFit/>
          </a:bodyPr>
          <a:lstStyle/>
          <a:p>
            <a:pPr marL="354013" indent="-354013">
              <a:lnSpc>
                <a:spcPct val="86000"/>
              </a:lnSpc>
              <a:buClr>
                <a:srgbClr val="0053A0"/>
              </a:buClr>
              <a:buFont typeface="Arial" charset="0"/>
              <a:buChar char="•"/>
              <a:tabLst>
                <a:tab pos="354013" algn="l"/>
                <a:tab pos="811213" algn="l"/>
                <a:tab pos="1268413" algn="l"/>
                <a:tab pos="1725613" algn="l"/>
                <a:tab pos="2182813" algn="l"/>
                <a:tab pos="2640013" algn="l"/>
                <a:tab pos="3097213" algn="l"/>
                <a:tab pos="3554413" algn="l"/>
                <a:tab pos="4011613" algn="l"/>
                <a:tab pos="4468813" algn="l"/>
                <a:tab pos="4926013" algn="l"/>
                <a:tab pos="5383213" algn="l"/>
                <a:tab pos="5840413" algn="l"/>
                <a:tab pos="6297613" algn="l"/>
                <a:tab pos="6754813" algn="l"/>
                <a:tab pos="7212013" algn="l"/>
                <a:tab pos="7669213" algn="l"/>
                <a:tab pos="8126413" algn="l"/>
                <a:tab pos="8583613" algn="l"/>
                <a:tab pos="9040813" algn="l"/>
                <a:tab pos="9498013" algn="l"/>
              </a:tabLst>
            </a:pPr>
            <a:r>
              <a:rPr lang="en-GB" sz="2400" dirty="0">
                <a:solidFill>
                  <a:srgbClr val="0053A0"/>
                </a:solidFill>
                <a:latin typeface="Times New Roman" charset="0"/>
              </a:rPr>
              <a:t>Slovakia is a federated Tier-2/3 HEP community </a:t>
            </a:r>
          </a:p>
          <a:p>
            <a:pPr marL="354013" indent="-354013">
              <a:lnSpc>
                <a:spcPct val="86000"/>
              </a:lnSpc>
              <a:buClr>
                <a:srgbClr val="0053A0"/>
              </a:buClr>
              <a:buFont typeface="Arial" charset="0"/>
              <a:buChar char="•"/>
              <a:tabLst>
                <a:tab pos="354013" algn="l"/>
                <a:tab pos="811213" algn="l"/>
                <a:tab pos="1268413" algn="l"/>
                <a:tab pos="1725613" algn="l"/>
                <a:tab pos="2182813" algn="l"/>
                <a:tab pos="2640013" algn="l"/>
                <a:tab pos="3097213" algn="l"/>
                <a:tab pos="3554413" algn="l"/>
                <a:tab pos="4011613" algn="l"/>
                <a:tab pos="4468813" algn="l"/>
                <a:tab pos="4926013" algn="l"/>
                <a:tab pos="5383213" algn="l"/>
                <a:tab pos="5840413" algn="l"/>
                <a:tab pos="6297613" algn="l"/>
                <a:tab pos="6754813" algn="l"/>
                <a:tab pos="7212013" algn="l"/>
                <a:tab pos="7669213" algn="l"/>
                <a:tab pos="8126413" algn="l"/>
                <a:tab pos="8583613" algn="l"/>
                <a:tab pos="9040813" algn="l"/>
                <a:tab pos="9498013" algn="l"/>
              </a:tabLst>
            </a:pPr>
            <a:r>
              <a:rPr lang="en-GB" sz="2400" dirty="0">
                <a:solidFill>
                  <a:srgbClr val="0053A0"/>
                </a:solidFill>
                <a:latin typeface="Times New Roman" charset="0"/>
              </a:rPr>
              <a:t>Slovak Grid Initiative / </a:t>
            </a:r>
            <a:r>
              <a:rPr lang="en-GB" sz="2400" dirty="0" err="1" smtClean="0">
                <a:solidFill>
                  <a:srgbClr val="0053A0"/>
                </a:solidFill>
                <a:latin typeface="Times New Roman" charset="0"/>
              </a:rPr>
              <a:t>www.slovakgrid.sk</a:t>
            </a:r>
            <a:endParaRPr lang="en-GB" sz="2400" dirty="0">
              <a:solidFill>
                <a:srgbClr val="0053A0"/>
              </a:solidFill>
              <a:latin typeface="Times New Roman" charset="0"/>
            </a:endParaRPr>
          </a:p>
        </p:txBody>
      </p:sp>
      <p:pic>
        <p:nvPicPr>
          <p:cNvPr id="6451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35696" y="2492896"/>
            <a:ext cx="5856288" cy="34718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4517" name="Text Box 5"/>
          <p:cNvSpPr txBox="1">
            <a:spLocks noChangeArrowheads="1"/>
          </p:cNvSpPr>
          <p:nvPr/>
        </p:nvSpPr>
        <p:spPr bwMode="auto">
          <a:xfrm>
            <a:off x="4167188" y="957263"/>
            <a:ext cx="4019550" cy="16258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73080" rIns="90000" bIns="46800">
            <a:spAutoFit/>
          </a:bodyPr>
          <a:lstStyle>
            <a:lvl1pPr>
              <a:tabLst>
                <a:tab pos="622300" algn="l"/>
                <a:tab pos="1079500" algn="l"/>
                <a:tab pos="1536700" algn="l"/>
                <a:tab pos="1993900" algn="l"/>
                <a:tab pos="2451100" algn="l"/>
                <a:tab pos="2908300" algn="l"/>
                <a:tab pos="3365500" algn="l"/>
                <a:tab pos="3822700" algn="l"/>
                <a:tab pos="4279900" algn="l"/>
                <a:tab pos="4737100" algn="l"/>
                <a:tab pos="5194300" algn="l"/>
                <a:tab pos="5651500" algn="l"/>
                <a:tab pos="6108700" algn="l"/>
                <a:tab pos="6565900" algn="l"/>
                <a:tab pos="7023100" algn="l"/>
                <a:tab pos="7480300" algn="l"/>
                <a:tab pos="7937500" algn="l"/>
                <a:tab pos="8394700" algn="l"/>
                <a:tab pos="8851900" algn="l"/>
                <a:tab pos="9309100" algn="l"/>
                <a:tab pos="9766300" algn="l"/>
              </a:tabLst>
              <a:defRPr>
                <a:solidFill>
                  <a:srgbClr val="000000"/>
                </a:solidFill>
                <a:latin typeface="Arial" charset="0"/>
                <a:ea typeface="ＭＳ Ｐゴシック" charset="0"/>
                <a:cs typeface="DejaVu Sans" charset="0"/>
              </a:defRPr>
            </a:lvl1pPr>
            <a:lvl2pPr marL="622300" indent="-165100">
              <a:tabLst>
                <a:tab pos="622300" algn="l"/>
                <a:tab pos="1079500" algn="l"/>
                <a:tab pos="1536700" algn="l"/>
                <a:tab pos="1993900" algn="l"/>
                <a:tab pos="2451100" algn="l"/>
                <a:tab pos="2908300" algn="l"/>
                <a:tab pos="3365500" algn="l"/>
                <a:tab pos="3822700" algn="l"/>
                <a:tab pos="4279900" algn="l"/>
                <a:tab pos="4737100" algn="l"/>
                <a:tab pos="5194300" algn="l"/>
                <a:tab pos="5651500" algn="l"/>
                <a:tab pos="6108700" algn="l"/>
                <a:tab pos="6565900" algn="l"/>
                <a:tab pos="7023100" algn="l"/>
                <a:tab pos="7480300" algn="l"/>
                <a:tab pos="7937500" algn="l"/>
                <a:tab pos="8394700" algn="l"/>
                <a:tab pos="8851900" algn="l"/>
                <a:tab pos="9309100" algn="l"/>
                <a:tab pos="9766300" algn="l"/>
              </a:tabLst>
              <a:defRPr>
                <a:solidFill>
                  <a:srgbClr val="000000"/>
                </a:solidFill>
                <a:latin typeface="Arial" charset="0"/>
                <a:ea typeface="ＭＳ Ｐゴシック" charset="0"/>
                <a:cs typeface="DejaVu Sans" charset="0"/>
              </a:defRPr>
            </a:lvl2pPr>
            <a:lvl3pPr>
              <a:tabLst>
                <a:tab pos="622300" algn="l"/>
                <a:tab pos="1079500" algn="l"/>
                <a:tab pos="1536700" algn="l"/>
                <a:tab pos="1993900" algn="l"/>
                <a:tab pos="2451100" algn="l"/>
                <a:tab pos="2908300" algn="l"/>
                <a:tab pos="3365500" algn="l"/>
                <a:tab pos="3822700" algn="l"/>
                <a:tab pos="4279900" algn="l"/>
                <a:tab pos="4737100" algn="l"/>
                <a:tab pos="5194300" algn="l"/>
                <a:tab pos="5651500" algn="l"/>
                <a:tab pos="6108700" algn="l"/>
                <a:tab pos="6565900" algn="l"/>
                <a:tab pos="7023100" algn="l"/>
                <a:tab pos="7480300" algn="l"/>
                <a:tab pos="7937500" algn="l"/>
                <a:tab pos="8394700" algn="l"/>
                <a:tab pos="8851900" algn="l"/>
                <a:tab pos="9309100" algn="l"/>
                <a:tab pos="9766300" algn="l"/>
              </a:tabLst>
              <a:defRPr>
                <a:solidFill>
                  <a:srgbClr val="000000"/>
                </a:solidFill>
                <a:latin typeface="Arial" charset="0"/>
                <a:ea typeface="ＭＳ Ｐゴシック" charset="0"/>
                <a:cs typeface="DejaVu Sans" charset="0"/>
              </a:defRPr>
            </a:lvl3pPr>
            <a:lvl4pPr>
              <a:tabLst>
                <a:tab pos="622300" algn="l"/>
                <a:tab pos="1079500" algn="l"/>
                <a:tab pos="1536700" algn="l"/>
                <a:tab pos="1993900" algn="l"/>
                <a:tab pos="2451100" algn="l"/>
                <a:tab pos="2908300" algn="l"/>
                <a:tab pos="3365500" algn="l"/>
                <a:tab pos="3822700" algn="l"/>
                <a:tab pos="4279900" algn="l"/>
                <a:tab pos="4737100" algn="l"/>
                <a:tab pos="5194300" algn="l"/>
                <a:tab pos="5651500" algn="l"/>
                <a:tab pos="6108700" algn="l"/>
                <a:tab pos="6565900" algn="l"/>
                <a:tab pos="7023100" algn="l"/>
                <a:tab pos="7480300" algn="l"/>
                <a:tab pos="7937500" algn="l"/>
                <a:tab pos="8394700" algn="l"/>
                <a:tab pos="8851900" algn="l"/>
                <a:tab pos="9309100" algn="l"/>
                <a:tab pos="9766300" algn="l"/>
              </a:tabLst>
              <a:defRPr>
                <a:solidFill>
                  <a:srgbClr val="000000"/>
                </a:solidFill>
                <a:latin typeface="Arial" charset="0"/>
                <a:ea typeface="ＭＳ Ｐゴシック" charset="0"/>
                <a:cs typeface="DejaVu Sans" charset="0"/>
              </a:defRPr>
            </a:lvl4pPr>
            <a:lvl5pPr>
              <a:tabLst>
                <a:tab pos="622300" algn="l"/>
                <a:tab pos="1079500" algn="l"/>
                <a:tab pos="1536700" algn="l"/>
                <a:tab pos="1993900" algn="l"/>
                <a:tab pos="2451100" algn="l"/>
                <a:tab pos="2908300" algn="l"/>
                <a:tab pos="3365500" algn="l"/>
                <a:tab pos="3822700" algn="l"/>
                <a:tab pos="4279900" algn="l"/>
                <a:tab pos="4737100" algn="l"/>
                <a:tab pos="5194300" algn="l"/>
                <a:tab pos="5651500" algn="l"/>
                <a:tab pos="6108700" algn="l"/>
                <a:tab pos="6565900" algn="l"/>
                <a:tab pos="7023100" algn="l"/>
                <a:tab pos="7480300" algn="l"/>
                <a:tab pos="7937500" algn="l"/>
                <a:tab pos="8394700" algn="l"/>
                <a:tab pos="8851900" algn="l"/>
                <a:tab pos="9309100" algn="l"/>
                <a:tab pos="97663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622300" algn="l"/>
                <a:tab pos="1079500" algn="l"/>
                <a:tab pos="1536700" algn="l"/>
                <a:tab pos="1993900" algn="l"/>
                <a:tab pos="2451100" algn="l"/>
                <a:tab pos="2908300" algn="l"/>
                <a:tab pos="3365500" algn="l"/>
                <a:tab pos="3822700" algn="l"/>
                <a:tab pos="4279900" algn="l"/>
                <a:tab pos="4737100" algn="l"/>
                <a:tab pos="5194300" algn="l"/>
                <a:tab pos="5651500" algn="l"/>
                <a:tab pos="6108700" algn="l"/>
                <a:tab pos="6565900" algn="l"/>
                <a:tab pos="7023100" algn="l"/>
                <a:tab pos="7480300" algn="l"/>
                <a:tab pos="7937500" algn="l"/>
                <a:tab pos="8394700" algn="l"/>
                <a:tab pos="8851900" algn="l"/>
                <a:tab pos="9309100" algn="l"/>
                <a:tab pos="97663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622300" algn="l"/>
                <a:tab pos="1079500" algn="l"/>
                <a:tab pos="1536700" algn="l"/>
                <a:tab pos="1993900" algn="l"/>
                <a:tab pos="2451100" algn="l"/>
                <a:tab pos="2908300" algn="l"/>
                <a:tab pos="3365500" algn="l"/>
                <a:tab pos="3822700" algn="l"/>
                <a:tab pos="4279900" algn="l"/>
                <a:tab pos="4737100" algn="l"/>
                <a:tab pos="5194300" algn="l"/>
                <a:tab pos="5651500" algn="l"/>
                <a:tab pos="6108700" algn="l"/>
                <a:tab pos="6565900" algn="l"/>
                <a:tab pos="7023100" algn="l"/>
                <a:tab pos="7480300" algn="l"/>
                <a:tab pos="7937500" algn="l"/>
                <a:tab pos="8394700" algn="l"/>
                <a:tab pos="8851900" algn="l"/>
                <a:tab pos="9309100" algn="l"/>
                <a:tab pos="97663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622300" algn="l"/>
                <a:tab pos="1079500" algn="l"/>
                <a:tab pos="1536700" algn="l"/>
                <a:tab pos="1993900" algn="l"/>
                <a:tab pos="2451100" algn="l"/>
                <a:tab pos="2908300" algn="l"/>
                <a:tab pos="3365500" algn="l"/>
                <a:tab pos="3822700" algn="l"/>
                <a:tab pos="4279900" algn="l"/>
                <a:tab pos="4737100" algn="l"/>
                <a:tab pos="5194300" algn="l"/>
                <a:tab pos="5651500" algn="l"/>
                <a:tab pos="6108700" algn="l"/>
                <a:tab pos="6565900" algn="l"/>
                <a:tab pos="7023100" algn="l"/>
                <a:tab pos="7480300" algn="l"/>
                <a:tab pos="7937500" algn="l"/>
                <a:tab pos="8394700" algn="l"/>
                <a:tab pos="8851900" algn="l"/>
                <a:tab pos="9309100" algn="l"/>
                <a:tab pos="97663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622300" algn="l"/>
                <a:tab pos="1079500" algn="l"/>
                <a:tab pos="1536700" algn="l"/>
                <a:tab pos="1993900" algn="l"/>
                <a:tab pos="2451100" algn="l"/>
                <a:tab pos="2908300" algn="l"/>
                <a:tab pos="3365500" algn="l"/>
                <a:tab pos="3822700" algn="l"/>
                <a:tab pos="4279900" algn="l"/>
                <a:tab pos="4737100" algn="l"/>
                <a:tab pos="5194300" algn="l"/>
                <a:tab pos="5651500" algn="l"/>
                <a:tab pos="6108700" algn="l"/>
                <a:tab pos="6565900" algn="l"/>
                <a:tab pos="7023100" algn="l"/>
                <a:tab pos="7480300" algn="l"/>
                <a:tab pos="7937500" algn="l"/>
                <a:tab pos="8394700" algn="l"/>
                <a:tab pos="8851900" algn="l"/>
                <a:tab pos="9309100" algn="l"/>
                <a:tab pos="9766300" algn="l"/>
              </a:tabLst>
              <a:defRPr>
                <a:solidFill>
                  <a:srgbClr val="000000"/>
                </a:solidFill>
                <a:latin typeface="Arial" charset="0"/>
                <a:ea typeface="ＭＳ Ｐゴシック" charset="0"/>
                <a:cs typeface="DejaVu Sans" charset="0"/>
              </a:defRPr>
            </a:lvl9pPr>
          </a:lstStyle>
          <a:p>
            <a:pPr>
              <a:lnSpc>
                <a:spcPct val="87000"/>
              </a:lnSpc>
              <a:buClr>
                <a:srgbClr val="0053A0"/>
              </a:buClr>
              <a:buSzPct val="45000"/>
              <a:buFont typeface="Symbol" charset="0"/>
              <a:buChar char=""/>
            </a:pPr>
            <a:r>
              <a:rPr lang="en-GB" sz="1600" dirty="0" smtClean="0">
                <a:solidFill>
                  <a:srgbClr val="0053A0"/>
                </a:solidFill>
              </a:rPr>
              <a:t>Tier 2 sites:</a:t>
            </a:r>
          </a:p>
          <a:p>
            <a:pPr lvl="1">
              <a:lnSpc>
                <a:spcPct val="87000"/>
              </a:lnSpc>
              <a:buClr>
                <a:srgbClr val="0053A0"/>
              </a:buClr>
              <a:buSzPct val="45000"/>
              <a:buFont typeface="Symbol" charset="0"/>
              <a:buChar char=""/>
            </a:pPr>
            <a:r>
              <a:rPr lang="en-GB" sz="1600" dirty="0" err="1" smtClean="0">
                <a:solidFill>
                  <a:srgbClr val="0053A0"/>
                </a:solidFill>
              </a:rPr>
              <a:t>FMPHi</a:t>
            </a:r>
            <a:r>
              <a:rPr lang="en-GB" sz="1600" dirty="0">
                <a:solidFill>
                  <a:srgbClr val="0053A0"/>
                </a:solidFill>
              </a:rPr>
              <a:t>-UNIBA – ATLAS, ALICE</a:t>
            </a:r>
          </a:p>
          <a:p>
            <a:pPr lvl="1">
              <a:lnSpc>
                <a:spcPct val="87000"/>
              </a:lnSpc>
              <a:buClr>
                <a:srgbClr val="0053A0"/>
              </a:buClr>
              <a:buSzPct val="45000"/>
              <a:buFont typeface="Symbol" charset="0"/>
              <a:buChar char=""/>
            </a:pPr>
            <a:r>
              <a:rPr lang="en-GB" sz="1600" dirty="0">
                <a:solidFill>
                  <a:srgbClr val="0053A0"/>
                </a:solidFill>
              </a:rPr>
              <a:t>IEPSAS-Kosice – ATLAS, ALICE, CDF, H1</a:t>
            </a:r>
          </a:p>
          <a:p>
            <a:pPr>
              <a:lnSpc>
                <a:spcPct val="87000"/>
              </a:lnSpc>
              <a:buClr>
                <a:srgbClr val="0053A0"/>
              </a:buClr>
              <a:buSzPct val="45000"/>
              <a:buFont typeface="Symbol" charset="0"/>
              <a:buChar char=""/>
            </a:pPr>
            <a:r>
              <a:rPr lang="en-GB" sz="1600" dirty="0">
                <a:solidFill>
                  <a:srgbClr val="0053A0"/>
                </a:solidFill>
              </a:rPr>
              <a:t>TU-Kosice – VOCE, BIOMED</a:t>
            </a:r>
          </a:p>
          <a:p>
            <a:pPr>
              <a:lnSpc>
                <a:spcPct val="87000"/>
              </a:lnSpc>
              <a:buClr>
                <a:srgbClr val="0053A0"/>
              </a:buClr>
              <a:buSzPct val="45000"/>
              <a:buFont typeface="Symbol" charset="0"/>
              <a:buChar char=""/>
            </a:pPr>
            <a:r>
              <a:rPr lang="en-GB" sz="1600" dirty="0">
                <a:solidFill>
                  <a:srgbClr val="0053A0"/>
                </a:solidFill>
                <a:cs typeface="Times New Roman" charset="0"/>
              </a:rPr>
              <a:t>IISAS-Bratislava –  ESR, VOCE, BIOMED</a:t>
            </a:r>
          </a:p>
          <a:p>
            <a:pPr>
              <a:lnSpc>
                <a:spcPct val="93000"/>
              </a:lnSpc>
              <a:buClrTx/>
              <a:buSzTx/>
              <a:buFontTx/>
              <a:buNone/>
            </a:pPr>
            <a:endParaRPr lang="en-GB" sz="1600" dirty="0">
              <a:solidFill>
                <a:srgbClr val="0053A0"/>
              </a:solidFill>
              <a:cs typeface="Times New Roman"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 Box 1"/>
          <p:cNvSpPr txBox="1">
            <a:spLocks noChangeArrowheads="1"/>
          </p:cNvSpPr>
          <p:nvPr/>
        </p:nvSpPr>
        <p:spPr bwMode="auto">
          <a:xfrm>
            <a:off x="2071688" y="0"/>
            <a:ext cx="4429125" cy="1071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tIns="7056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ctr">
              <a:lnSpc>
                <a:spcPct val="93000"/>
              </a:lnSpc>
            </a:pPr>
            <a:r>
              <a:rPr lang="en-US" sz="2800" b="1">
                <a:solidFill>
                  <a:srgbClr val="0053A0"/>
                </a:solidFill>
              </a:rPr>
              <a:t>Slovak Grid activity</a:t>
            </a:r>
          </a:p>
        </p:txBody>
      </p:sp>
      <p:sp>
        <p:nvSpPr>
          <p:cNvPr id="65538" name="Text Box 2"/>
          <p:cNvSpPr txBox="1">
            <a:spLocks noChangeArrowheads="1"/>
          </p:cNvSpPr>
          <p:nvPr/>
        </p:nvSpPr>
        <p:spPr bwMode="auto">
          <a:xfrm>
            <a:off x="4067944" y="836712"/>
            <a:ext cx="4929188" cy="2214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tIns="63360"/>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9pPr>
          </a:lstStyle>
          <a:p>
            <a:pPr>
              <a:lnSpc>
                <a:spcPct val="93000"/>
              </a:lnSpc>
              <a:spcBef>
                <a:spcPts val="500"/>
              </a:spcBef>
              <a:buClr>
                <a:srgbClr val="0053A0"/>
              </a:buClr>
              <a:buFont typeface="Arial" charset="0"/>
              <a:buChar char="•"/>
            </a:pPr>
            <a:r>
              <a:rPr lang="en-US" sz="2000" dirty="0" smtClean="0">
                <a:solidFill>
                  <a:srgbClr val="0053A0"/>
                </a:solidFill>
              </a:rPr>
              <a:t>Slovak Grid </a:t>
            </a:r>
            <a:r>
              <a:rPr lang="en-US" sz="2000" dirty="0">
                <a:solidFill>
                  <a:srgbClr val="0053A0"/>
                </a:solidFill>
              </a:rPr>
              <a:t>ran ~ </a:t>
            </a:r>
            <a:r>
              <a:rPr lang="en-US" sz="2000" dirty="0" smtClean="0">
                <a:solidFill>
                  <a:srgbClr val="0053A0"/>
                </a:solidFill>
              </a:rPr>
              <a:t>927k </a:t>
            </a:r>
            <a:r>
              <a:rPr lang="en-US" sz="2000" dirty="0">
                <a:solidFill>
                  <a:srgbClr val="0053A0"/>
                </a:solidFill>
              </a:rPr>
              <a:t>jobs in </a:t>
            </a:r>
            <a:r>
              <a:rPr lang="en-US" sz="2000" dirty="0" smtClean="0">
                <a:solidFill>
                  <a:srgbClr val="0053A0"/>
                </a:solidFill>
              </a:rPr>
              <a:t>2012 </a:t>
            </a:r>
            <a:r>
              <a:rPr lang="en-US" sz="2000" dirty="0">
                <a:solidFill>
                  <a:srgbClr val="0053A0"/>
                </a:solidFill>
              </a:rPr>
              <a:t>– workload has continued to increase</a:t>
            </a:r>
          </a:p>
          <a:p>
            <a:pPr>
              <a:lnSpc>
                <a:spcPct val="93000"/>
              </a:lnSpc>
              <a:spcBef>
                <a:spcPts val="500"/>
              </a:spcBef>
              <a:buClrTx/>
              <a:buSzTx/>
              <a:buFontTx/>
              <a:buNone/>
            </a:pPr>
            <a:endParaRPr lang="en-US" sz="2000" dirty="0">
              <a:solidFill>
                <a:srgbClr val="0053A0"/>
              </a:solidFill>
            </a:endParaRPr>
          </a:p>
          <a:p>
            <a:pPr>
              <a:lnSpc>
                <a:spcPct val="93000"/>
              </a:lnSpc>
              <a:spcBef>
                <a:spcPts val="500"/>
              </a:spcBef>
              <a:buClr>
                <a:srgbClr val="0053A0"/>
              </a:buClr>
              <a:buFont typeface="Arial" charset="0"/>
              <a:buChar char="•"/>
            </a:pPr>
            <a:r>
              <a:rPr lang="en-US" sz="2000" dirty="0">
                <a:solidFill>
                  <a:srgbClr val="0053A0"/>
                </a:solidFill>
              </a:rPr>
              <a:t>Distribution of work across Tier 2/Tier3 really illustrates the importance of the grid system</a:t>
            </a:r>
          </a:p>
        </p:txBody>
      </p:sp>
      <p:pic>
        <p:nvPicPr>
          <p:cNvPr id="3" name="Picture 2" descr="Screen shot 2013-06-03 at 11.54.2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2852936"/>
            <a:ext cx="6984776" cy="3328278"/>
          </a:xfrm>
          <a:prstGeom prst="rect">
            <a:avLst/>
          </a:prstGeom>
        </p:spPr>
      </p:pic>
      <p:pic>
        <p:nvPicPr>
          <p:cNvPr id="5" name="Picture 4" descr="Screen shot 2013-06-03 at 2.24.0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836712"/>
            <a:ext cx="3997933" cy="1921767"/>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1"/>
          <p:cNvSpPr txBox="1">
            <a:spLocks noChangeArrowheads="1"/>
          </p:cNvSpPr>
          <p:nvPr/>
        </p:nvSpPr>
        <p:spPr bwMode="auto">
          <a:xfrm>
            <a:off x="457200" y="274638"/>
            <a:ext cx="8229600" cy="563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tIns="73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ctr">
              <a:lnSpc>
                <a:spcPct val="93000"/>
              </a:lnSpc>
            </a:pPr>
            <a:r>
              <a:rPr lang="en-US" sz="3200" b="1">
                <a:solidFill>
                  <a:srgbClr val="0053A0"/>
                </a:solidFill>
              </a:rPr>
              <a:t>EGEE: Scientific disciplines</a:t>
            </a:r>
          </a:p>
        </p:txBody>
      </p:sp>
      <p:sp>
        <p:nvSpPr>
          <p:cNvPr id="66562" name="Text Box 2"/>
          <p:cNvSpPr txBox="1">
            <a:spLocks noChangeArrowheads="1"/>
          </p:cNvSpPr>
          <p:nvPr/>
        </p:nvSpPr>
        <p:spPr bwMode="auto">
          <a:xfrm>
            <a:off x="2773363" y="6553200"/>
            <a:ext cx="6294437"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724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r">
              <a:lnSpc>
                <a:spcPct val="93000"/>
              </a:lnSpc>
            </a:pPr>
            <a:r>
              <a:rPr lang="en-US" sz="1200" b="1" i="1">
                <a:solidFill>
                  <a:srgbClr val="FFFFFF"/>
                </a:solidFill>
                <a:latin typeface="Times New Roman" charset="0"/>
              </a:rPr>
              <a:t>The LHC Computing Grid – Marian Babik (orig. by Rafal Otto, GridCafe), CERN  </a:t>
            </a:r>
          </a:p>
        </p:txBody>
      </p:sp>
      <p:pic>
        <p:nvPicPr>
          <p:cNvPr id="6656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81800" y="914400"/>
            <a:ext cx="2286000" cy="1362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6564" name="Rectangle 4"/>
          <p:cNvSpPr>
            <a:spLocks noChangeArrowheads="1"/>
          </p:cNvSpPr>
          <p:nvPr/>
        </p:nvSpPr>
        <p:spPr bwMode="auto">
          <a:xfrm>
            <a:off x="228600" y="939800"/>
            <a:ext cx="5983288" cy="2360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tIns="21240" rIns="45720" bIns="0"/>
          <a:lstStyle/>
          <a:p>
            <a:pPr marL="379413" indent="-339725">
              <a:lnSpc>
                <a:spcPct val="93000"/>
              </a:lnSpc>
              <a:spcBef>
                <a:spcPts val="600"/>
              </a:spcBef>
              <a:buClr>
                <a:srgbClr val="0053A0"/>
              </a:buClr>
              <a:buFont typeface="Lucida Grande" charset="0"/>
              <a:buChar char="•"/>
              <a:tabLst>
                <a:tab pos="379413" algn="l"/>
                <a:tab pos="836613" algn="l"/>
                <a:tab pos="1293813" algn="l"/>
                <a:tab pos="1751013" algn="l"/>
                <a:tab pos="2208213" algn="l"/>
                <a:tab pos="2665413" algn="l"/>
                <a:tab pos="3122613" algn="l"/>
                <a:tab pos="3579813" algn="l"/>
                <a:tab pos="4037013" algn="l"/>
                <a:tab pos="4494213" algn="l"/>
                <a:tab pos="4951413" algn="l"/>
                <a:tab pos="5408613" algn="l"/>
                <a:tab pos="5865813" algn="l"/>
                <a:tab pos="6323013" algn="l"/>
                <a:tab pos="6780213" algn="l"/>
                <a:tab pos="7237413" algn="l"/>
                <a:tab pos="7694613" algn="l"/>
                <a:tab pos="8151813" algn="l"/>
                <a:tab pos="8609013" algn="l"/>
                <a:tab pos="9066213" algn="l"/>
                <a:tab pos="9523413" algn="l"/>
              </a:tabLst>
            </a:pPr>
            <a:r>
              <a:rPr lang="en-US" sz="2400">
                <a:solidFill>
                  <a:srgbClr val="0053A0"/>
                </a:solidFill>
                <a:latin typeface="Times New Roman" charset="0"/>
              </a:rPr>
              <a:t>Growth and diversification</a:t>
            </a:r>
            <a:br>
              <a:rPr lang="en-US" sz="2400">
                <a:solidFill>
                  <a:srgbClr val="0053A0"/>
                </a:solidFill>
                <a:latin typeface="Times New Roman" charset="0"/>
              </a:rPr>
            </a:br>
            <a:r>
              <a:rPr lang="en-US" sz="2400">
                <a:solidFill>
                  <a:srgbClr val="0053A0"/>
                </a:solidFill>
                <a:latin typeface="Times New Roman" charset="0"/>
              </a:rPr>
              <a:t>of applications.</a:t>
            </a:r>
          </a:p>
          <a:p>
            <a:pPr marL="379413" indent="-339725">
              <a:lnSpc>
                <a:spcPct val="93000"/>
              </a:lnSpc>
              <a:spcBef>
                <a:spcPts val="600"/>
              </a:spcBef>
              <a:buClr>
                <a:srgbClr val="0053A0"/>
              </a:buClr>
              <a:buFont typeface="Lucida Grande" charset="0"/>
              <a:buChar char="•"/>
              <a:tabLst>
                <a:tab pos="379413" algn="l"/>
                <a:tab pos="836613" algn="l"/>
                <a:tab pos="1293813" algn="l"/>
                <a:tab pos="1751013" algn="l"/>
                <a:tab pos="2208213" algn="l"/>
                <a:tab pos="2665413" algn="l"/>
                <a:tab pos="3122613" algn="l"/>
                <a:tab pos="3579813" algn="l"/>
                <a:tab pos="4037013" algn="l"/>
                <a:tab pos="4494213" algn="l"/>
                <a:tab pos="4951413" algn="l"/>
                <a:tab pos="5408613" algn="l"/>
                <a:tab pos="5865813" algn="l"/>
                <a:tab pos="6323013" algn="l"/>
                <a:tab pos="6780213" algn="l"/>
                <a:tab pos="7237413" algn="l"/>
                <a:tab pos="7694613" algn="l"/>
                <a:tab pos="8151813" algn="l"/>
                <a:tab pos="8609013" algn="l"/>
                <a:tab pos="9066213" algn="l"/>
                <a:tab pos="9523413" algn="l"/>
              </a:tabLst>
            </a:pPr>
            <a:r>
              <a:rPr lang="en-US" sz="2400">
                <a:solidFill>
                  <a:srgbClr val="0053A0"/>
                </a:solidFill>
                <a:latin typeface="Times New Roman" charset="0"/>
              </a:rPr>
              <a:t>Reported apps. only </a:t>
            </a:r>
            <a:r>
              <a:rPr lang="en-US" sz="2400">
                <a:solidFill>
                  <a:srgbClr val="0053A0"/>
                </a:solidFill>
                <a:latin typeface="Symbol" charset="0"/>
              </a:rPr>
              <a:t></a:t>
            </a:r>
            <a:r>
              <a:rPr lang="en-US" sz="2400">
                <a:solidFill>
                  <a:srgbClr val="0053A0"/>
                </a:solidFill>
                <a:latin typeface="Times New Roman" charset="0"/>
              </a:rPr>
              <a:t> </a:t>
            </a:r>
            <a:r>
              <a:rPr lang="en-US" sz="2400" i="1">
                <a:solidFill>
                  <a:srgbClr val="0053A0"/>
                </a:solidFill>
                <a:latin typeface="Times New Roman" charset="0"/>
              </a:rPr>
              <a:t>underestimate!</a:t>
            </a:r>
          </a:p>
        </p:txBody>
      </p:sp>
      <p:pic>
        <p:nvPicPr>
          <p:cNvPr id="66565"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43538" y="990600"/>
            <a:ext cx="1143000" cy="1143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6566"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29400" y="2362200"/>
            <a:ext cx="1219200" cy="800100"/>
          </a:xfrm>
          <a:prstGeom prst="rect">
            <a:avLst/>
          </a:prstGeom>
          <a:noFill/>
          <a:ln w="63360">
            <a:solidFill>
              <a:srgbClr val="353397"/>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6567" name="Picture 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077200" y="2438400"/>
            <a:ext cx="938213" cy="977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6568" name="Picture 8"/>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439025" y="3581400"/>
            <a:ext cx="1171575" cy="13065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aphicFrame>
        <p:nvGraphicFramePr>
          <p:cNvPr id="66569" name="Group 9"/>
          <p:cNvGraphicFramePr>
            <a:graphicFrameLocks noGrp="1"/>
          </p:cNvGraphicFramePr>
          <p:nvPr/>
        </p:nvGraphicFramePr>
        <p:xfrm>
          <a:off x="201613" y="2352675"/>
          <a:ext cx="5346700" cy="3152775"/>
        </p:xfrm>
        <a:graphic>
          <a:graphicData uri="http://schemas.openxmlformats.org/drawingml/2006/table">
            <a:tbl>
              <a:tblPr/>
              <a:tblGrid>
                <a:gridCol w="2698750"/>
                <a:gridCol w="882650"/>
                <a:gridCol w="882650"/>
                <a:gridCol w="882650"/>
              </a:tblGrid>
              <a:tr h="460375">
                <a:tc>
                  <a:txBody>
                    <a:bodyPr/>
                    <a:lstStyle/>
                    <a:p>
                      <a:endParaRPr lang="en-US"/>
                    </a:p>
                  </a:txBody>
                  <a:tcPr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rgbClr val="0053A0"/>
                    </a:solidFill>
                  </a:tcPr>
                </a:tc>
                <a:tc>
                  <a:txBody>
                    <a:bodyPr/>
                    <a:lstStyle/>
                    <a:p>
                      <a:pPr marL="0" marR="0" lvl="0" indent="0" algn="ctr" defTabSz="457200" rtl="0" eaLnBrk="1" fontAlgn="base" latinLnBrk="0" hangingPunct="1">
                        <a:lnSpc>
                          <a:spcPct val="86000"/>
                        </a:lnSpc>
                        <a:spcBef>
                          <a:spcPts val="60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a:ln>
                            <a:noFill/>
                          </a:ln>
                          <a:solidFill>
                            <a:srgbClr val="FFFFFF"/>
                          </a:solidFill>
                          <a:effectLst/>
                          <a:latin typeface="Times New Roman" charset="0"/>
                          <a:ea typeface="ＭＳ Ｐゴシック" charset="0"/>
                          <a:cs typeface="Arial" charset="0"/>
                        </a:rPr>
                        <a:t>6/2006</a:t>
                      </a:r>
                    </a:p>
                  </a:txBody>
                  <a:tcPr marT="2822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rgbClr val="0053A0"/>
                    </a:solidFill>
                  </a:tcPr>
                </a:tc>
                <a:tc>
                  <a:txBody>
                    <a:bodyPr/>
                    <a:lstStyle/>
                    <a:p>
                      <a:pPr marL="0" marR="0" lvl="0" indent="0" algn="ctr" defTabSz="457200" rtl="0" eaLnBrk="1" fontAlgn="base" latinLnBrk="0" hangingPunct="1">
                        <a:lnSpc>
                          <a:spcPct val="86000"/>
                        </a:lnSpc>
                        <a:spcBef>
                          <a:spcPts val="60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a:ln>
                            <a:noFill/>
                          </a:ln>
                          <a:solidFill>
                            <a:srgbClr val="FFFFFF"/>
                          </a:solidFill>
                          <a:effectLst/>
                          <a:latin typeface="Times New Roman" charset="0"/>
                          <a:ea typeface="ＭＳ Ｐゴシック" charset="0"/>
                          <a:cs typeface="Arial" charset="0"/>
                        </a:rPr>
                        <a:t>2/2007</a:t>
                      </a:r>
                    </a:p>
                  </a:txBody>
                  <a:tcPr marT="2822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rgbClr val="0053A0"/>
                    </a:solidFill>
                  </a:tcPr>
                </a:tc>
                <a:tc>
                  <a:txBody>
                    <a:bodyPr/>
                    <a:lstStyle/>
                    <a:p>
                      <a:pPr marL="0" marR="0" lvl="0" indent="0" algn="ctr" defTabSz="457200" rtl="0" eaLnBrk="1" fontAlgn="base" latinLnBrk="0" hangingPunct="1">
                        <a:lnSpc>
                          <a:spcPct val="86000"/>
                        </a:lnSpc>
                        <a:spcBef>
                          <a:spcPts val="60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a:ln>
                            <a:noFill/>
                          </a:ln>
                          <a:solidFill>
                            <a:srgbClr val="FFFFFF"/>
                          </a:solidFill>
                          <a:effectLst/>
                          <a:latin typeface="Times New Roman" charset="0"/>
                          <a:ea typeface="ＭＳ Ｐゴシック" charset="0"/>
                          <a:cs typeface="Arial" charset="0"/>
                        </a:rPr>
                        <a:t>1/2008</a:t>
                      </a:r>
                    </a:p>
                  </a:txBody>
                  <a:tcPr marT="28224"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rgbClr val="0053A0"/>
                    </a:solidFill>
                  </a:tcPr>
                </a:tc>
              </a:tr>
              <a:tr h="336550">
                <a:tc>
                  <a:txBody>
                    <a:bodyPr/>
                    <a:lstStyle/>
                    <a:p>
                      <a:pPr marL="0" marR="0" lvl="0" indent="0" algn="l" defTabSz="457200" rtl="0" eaLnBrk="1" fontAlgn="base" latinLnBrk="0" hangingPunct="1">
                        <a:lnSpc>
                          <a:spcPct val="86000"/>
                        </a:lnSpc>
                        <a:spcBef>
                          <a:spcPts val="60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a:ln>
                            <a:noFill/>
                          </a:ln>
                          <a:solidFill>
                            <a:srgbClr val="0053A0"/>
                          </a:solidFill>
                          <a:effectLst/>
                          <a:latin typeface="Times New Roman" charset="0"/>
                          <a:ea typeface="ＭＳ Ｐゴシック" charset="0"/>
                          <a:cs typeface="Arial" charset="0"/>
                        </a:rPr>
                        <a:t>Astron. &amp; Astrophysics</a:t>
                      </a:r>
                    </a:p>
                  </a:txBody>
                  <a:tcPr marT="28224"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457200" rtl="0" eaLnBrk="1" fontAlgn="base" latinLnBrk="0" hangingPunct="1">
                        <a:lnSpc>
                          <a:spcPct val="86000"/>
                        </a:lnSpc>
                        <a:spcBef>
                          <a:spcPts val="60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a:ln>
                            <a:noFill/>
                          </a:ln>
                          <a:solidFill>
                            <a:srgbClr val="0053A0"/>
                          </a:solidFill>
                          <a:effectLst/>
                          <a:latin typeface="Times New Roman" charset="0"/>
                          <a:ea typeface="ＭＳ Ｐゴシック" charset="0"/>
                          <a:cs typeface="Arial" charset="0"/>
                        </a:rPr>
                        <a:t>2</a:t>
                      </a:r>
                    </a:p>
                  </a:txBody>
                  <a:tcPr marT="2822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457200" rtl="0" eaLnBrk="1" fontAlgn="base" latinLnBrk="0" hangingPunct="1">
                        <a:lnSpc>
                          <a:spcPct val="86000"/>
                        </a:lnSpc>
                        <a:spcBef>
                          <a:spcPts val="60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a:ln>
                            <a:noFill/>
                          </a:ln>
                          <a:solidFill>
                            <a:srgbClr val="0053A0"/>
                          </a:solidFill>
                          <a:effectLst/>
                          <a:latin typeface="Times New Roman" charset="0"/>
                          <a:ea typeface="ＭＳ Ｐゴシック" charset="0"/>
                          <a:cs typeface="Arial" charset="0"/>
                        </a:rPr>
                        <a:t>8</a:t>
                      </a:r>
                    </a:p>
                  </a:txBody>
                  <a:tcPr marT="2822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457200" rtl="0" eaLnBrk="1" fontAlgn="base" latinLnBrk="0" hangingPunct="1">
                        <a:lnSpc>
                          <a:spcPct val="86000"/>
                        </a:lnSpc>
                        <a:spcBef>
                          <a:spcPts val="60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a:ln>
                            <a:noFill/>
                          </a:ln>
                          <a:solidFill>
                            <a:srgbClr val="0053A0"/>
                          </a:solidFill>
                          <a:effectLst/>
                          <a:latin typeface="Times New Roman" charset="0"/>
                          <a:ea typeface="ＭＳ Ｐゴシック" charset="0"/>
                          <a:cs typeface="Arial" charset="0"/>
                        </a:rPr>
                        <a:t>9</a:t>
                      </a:r>
                    </a:p>
                  </a:txBody>
                  <a:tcPr marT="28224"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cap="flat">
                      <a:noFill/>
                    </a:lnB>
                    <a:lnTlToBr>
                      <a:noFill/>
                    </a:lnTlToBr>
                    <a:lnBlToTr>
                      <a:noFill/>
                    </a:lnBlToTr>
                    <a:noFill/>
                  </a:tcPr>
                </a:tc>
              </a:tr>
              <a:tr h="336550">
                <a:tc>
                  <a:txBody>
                    <a:bodyPr/>
                    <a:lstStyle/>
                    <a:p>
                      <a:pPr marL="0" marR="0" lvl="0" indent="0" algn="l" defTabSz="457200" rtl="0" eaLnBrk="1" fontAlgn="base" latinLnBrk="0" hangingPunct="1">
                        <a:lnSpc>
                          <a:spcPct val="86000"/>
                        </a:lnSpc>
                        <a:spcBef>
                          <a:spcPts val="60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a:ln>
                            <a:noFill/>
                          </a:ln>
                          <a:solidFill>
                            <a:srgbClr val="0053A0"/>
                          </a:solidFill>
                          <a:effectLst/>
                          <a:latin typeface="Times New Roman" charset="0"/>
                          <a:ea typeface="ＭＳ Ｐゴシック" charset="0"/>
                          <a:cs typeface="Arial" charset="0"/>
                        </a:rPr>
                        <a:t>Computational Chemistry</a:t>
                      </a:r>
                    </a:p>
                  </a:txBody>
                  <a:tcPr marT="28224"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r" defTabSz="457200" rtl="0" eaLnBrk="1" fontAlgn="base" latinLnBrk="0" hangingPunct="1">
                        <a:lnSpc>
                          <a:spcPct val="86000"/>
                        </a:lnSpc>
                        <a:spcBef>
                          <a:spcPts val="60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a:ln>
                            <a:noFill/>
                          </a:ln>
                          <a:solidFill>
                            <a:srgbClr val="0053A0"/>
                          </a:solidFill>
                          <a:effectLst/>
                          <a:latin typeface="Times New Roman" charset="0"/>
                          <a:ea typeface="ＭＳ Ｐゴシック" charset="0"/>
                          <a:cs typeface="Arial" charset="0"/>
                        </a:rPr>
                        <a:t>6</a:t>
                      </a:r>
                    </a:p>
                  </a:txBody>
                  <a:tcPr marT="2822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r" defTabSz="457200" rtl="0" eaLnBrk="1" fontAlgn="base" latinLnBrk="0" hangingPunct="1">
                        <a:lnSpc>
                          <a:spcPct val="86000"/>
                        </a:lnSpc>
                        <a:spcBef>
                          <a:spcPts val="60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a:ln>
                            <a:noFill/>
                          </a:ln>
                          <a:solidFill>
                            <a:srgbClr val="0053A0"/>
                          </a:solidFill>
                          <a:effectLst/>
                          <a:latin typeface="Times New Roman" charset="0"/>
                          <a:ea typeface="ＭＳ Ｐゴシック" charset="0"/>
                          <a:cs typeface="Arial" charset="0"/>
                        </a:rPr>
                        <a:t>27</a:t>
                      </a:r>
                    </a:p>
                  </a:txBody>
                  <a:tcPr marT="2822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r" defTabSz="457200" rtl="0" eaLnBrk="1" fontAlgn="base" latinLnBrk="0" hangingPunct="1">
                        <a:lnSpc>
                          <a:spcPct val="86000"/>
                        </a:lnSpc>
                        <a:spcBef>
                          <a:spcPts val="60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a:ln>
                            <a:noFill/>
                          </a:ln>
                          <a:solidFill>
                            <a:srgbClr val="0053A0"/>
                          </a:solidFill>
                          <a:effectLst/>
                          <a:latin typeface="Times New Roman" charset="0"/>
                          <a:ea typeface="ＭＳ Ｐゴシック" charset="0"/>
                          <a:cs typeface="Arial" charset="0"/>
                        </a:rPr>
                        <a:t>21</a:t>
                      </a:r>
                    </a:p>
                  </a:txBody>
                  <a:tcPr marT="28224"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r>
              <a:tr h="336550">
                <a:tc>
                  <a:txBody>
                    <a:bodyPr/>
                    <a:lstStyle/>
                    <a:p>
                      <a:pPr marL="0" marR="0" lvl="0" indent="0" algn="l" defTabSz="457200" rtl="0" eaLnBrk="1" fontAlgn="base" latinLnBrk="0" hangingPunct="1">
                        <a:lnSpc>
                          <a:spcPct val="86000"/>
                        </a:lnSpc>
                        <a:spcBef>
                          <a:spcPts val="60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a:ln>
                            <a:noFill/>
                          </a:ln>
                          <a:solidFill>
                            <a:srgbClr val="0053A0"/>
                          </a:solidFill>
                          <a:effectLst/>
                          <a:latin typeface="Times New Roman" charset="0"/>
                          <a:ea typeface="ＭＳ Ｐゴシック" charset="0"/>
                          <a:cs typeface="Arial" charset="0"/>
                        </a:rPr>
                        <a:t>Earth Science</a:t>
                      </a:r>
                    </a:p>
                  </a:txBody>
                  <a:tcPr marT="28224"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r" defTabSz="457200" rtl="0" eaLnBrk="1" fontAlgn="base" latinLnBrk="0" hangingPunct="1">
                        <a:lnSpc>
                          <a:spcPct val="86000"/>
                        </a:lnSpc>
                        <a:spcBef>
                          <a:spcPts val="60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a:ln>
                            <a:noFill/>
                          </a:ln>
                          <a:solidFill>
                            <a:srgbClr val="0053A0"/>
                          </a:solidFill>
                          <a:effectLst/>
                          <a:latin typeface="Times New Roman" charset="0"/>
                          <a:ea typeface="ＭＳ Ｐゴシック" charset="0"/>
                          <a:cs typeface="Arial" charset="0"/>
                        </a:rPr>
                        <a:t>16</a:t>
                      </a:r>
                    </a:p>
                  </a:txBody>
                  <a:tcPr marT="2822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r" defTabSz="457200" rtl="0" eaLnBrk="1" fontAlgn="base" latinLnBrk="0" hangingPunct="1">
                        <a:lnSpc>
                          <a:spcPct val="86000"/>
                        </a:lnSpc>
                        <a:spcBef>
                          <a:spcPts val="60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a:ln>
                            <a:noFill/>
                          </a:ln>
                          <a:solidFill>
                            <a:srgbClr val="0053A0"/>
                          </a:solidFill>
                          <a:effectLst/>
                          <a:latin typeface="Times New Roman" charset="0"/>
                          <a:ea typeface="ＭＳ Ｐゴシック" charset="0"/>
                          <a:cs typeface="Arial" charset="0"/>
                        </a:rPr>
                        <a:t>16</a:t>
                      </a:r>
                    </a:p>
                  </a:txBody>
                  <a:tcPr marT="2822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r" defTabSz="457200" rtl="0" eaLnBrk="1" fontAlgn="base" latinLnBrk="0" hangingPunct="1">
                        <a:lnSpc>
                          <a:spcPct val="86000"/>
                        </a:lnSpc>
                        <a:spcBef>
                          <a:spcPts val="60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a:ln>
                            <a:noFill/>
                          </a:ln>
                          <a:solidFill>
                            <a:srgbClr val="0053A0"/>
                          </a:solidFill>
                          <a:effectLst/>
                          <a:latin typeface="Times New Roman" charset="0"/>
                          <a:ea typeface="ＭＳ Ｐゴシック" charset="0"/>
                          <a:cs typeface="Arial" charset="0"/>
                        </a:rPr>
                        <a:t>18</a:t>
                      </a:r>
                    </a:p>
                  </a:txBody>
                  <a:tcPr marT="28224"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r>
              <a:tr h="336550">
                <a:tc>
                  <a:txBody>
                    <a:bodyPr/>
                    <a:lstStyle/>
                    <a:p>
                      <a:pPr marL="0" marR="0" lvl="0" indent="0" algn="l" defTabSz="457200" rtl="0" eaLnBrk="1" fontAlgn="base" latinLnBrk="0" hangingPunct="1">
                        <a:lnSpc>
                          <a:spcPct val="86000"/>
                        </a:lnSpc>
                        <a:spcBef>
                          <a:spcPts val="60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a:ln>
                            <a:noFill/>
                          </a:ln>
                          <a:solidFill>
                            <a:srgbClr val="0053A0"/>
                          </a:solidFill>
                          <a:effectLst/>
                          <a:latin typeface="Times New Roman" charset="0"/>
                          <a:ea typeface="ＭＳ Ｐゴシック" charset="0"/>
                          <a:cs typeface="Arial" charset="0"/>
                        </a:rPr>
                        <a:t>Fusion</a:t>
                      </a:r>
                    </a:p>
                  </a:txBody>
                  <a:tcPr marT="28224"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r" defTabSz="457200" rtl="0" eaLnBrk="1" fontAlgn="base" latinLnBrk="0" hangingPunct="1">
                        <a:lnSpc>
                          <a:spcPct val="86000"/>
                        </a:lnSpc>
                        <a:spcBef>
                          <a:spcPts val="60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a:ln>
                            <a:noFill/>
                          </a:ln>
                          <a:solidFill>
                            <a:srgbClr val="0053A0"/>
                          </a:solidFill>
                          <a:effectLst/>
                          <a:latin typeface="Times New Roman" charset="0"/>
                          <a:ea typeface="ＭＳ Ｐゴシック" charset="0"/>
                          <a:cs typeface="Arial" charset="0"/>
                        </a:rPr>
                        <a:t>2</a:t>
                      </a:r>
                    </a:p>
                  </a:txBody>
                  <a:tcPr marT="2822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r" defTabSz="457200" rtl="0" eaLnBrk="1" fontAlgn="base" latinLnBrk="0" hangingPunct="1">
                        <a:lnSpc>
                          <a:spcPct val="86000"/>
                        </a:lnSpc>
                        <a:spcBef>
                          <a:spcPts val="60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a:ln>
                            <a:noFill/>
                          </a:ln>
                          <a:solidFill>
                            <a:srgbClr val="0053A0"/>
                          </a:solidFill>
                          <a:effectLst/>
                          <a:latin typeface="Times New Roman" charset="0"/>
                          <a:ea typeface="ＭＳ Ｐゴシック" charset="0"/>
                          <a:cs typeface="Arial" charset="0"/>
                        </a:rPr>
                        <a:t>3</a:t>
                      </a:r>
                    </a:p>
                  </a:txBody>
                  <a:tcPr marT="2822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r" defTabSz="457200" rtl="0" eaLnBrk="1" fontAlgn="base" latinLnBrk="0" hangingPunct="1">
                        <a:lnSpc>
                          <a:spcPct val="86000"/>
                        </a:lnSpc>
                        <a:spcBef>
                          <a:spcPts val="60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a:ln>
                            <a:noFill/>
                          </a:ln>
                          <a:solidFill>
                            <a:srgbClr val="0053A0"/>
                          </a:solidFill>
                          <a:effectLst/>
                          <a:latin typeface="Times New Roman" charset="0"/>
                          <a:ea typeface="ＭＳ Ｐゴシック" charset="0"/>
                          <a:cs typeface="Arial" charset="0"/>
                        </a:rPr>
                        <a:t>4</a:t>
                      </a:r>
                    </a:p>
                  </a:txBody>
                  <a:tcPr marT="28224"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r>
              <a:tr h="336550">
                <a:tc>
                  <a:txBody>
                    <a:bodyPr/>
                    <a:lstStyle/>
                    <a:p>
                      <a:pPr marL="0" marR="0" lvl="0" indent="0" algn="l" defTabSz="457200" rtl="0" eaLnBrk="1" fontAlgn="base" latinLnBrk="0" hangingPunct="1">
                        <a:lnSpc>
                          <a:spcPct val="86000"/>
                        </a:lnSpc>
                        <a:spcBef>
                          <a:spcPts val="60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a:ln>
                            <a:noFill/>
                          </a:ln>
                          <a:solidFill>
                            <a:srgbClr val="0053A0"/>
                          </a:solidFill>
                          <a:effectLst/>
                          <a:latin typeface="Times New Roman" charset="0"/>
                          <a:ea typeface="ＭＳ Ｐゴシック" charset="0"/>
                          <a:cs typeface="Arial" charset="0"/>
                        </a:rPr>
                        <a:t>High-Energy Physics</a:t>
                      </a:r>
                    </a:p>
                  </a:txBody>
                  <a:tcPr marT="28224"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r" defTabSz="457200" rtl="0" eaLnBrk="1" fontAlgn="base" latinLnBrk="0" hangingPunct="1">
                        <a:lnSpc>
                          <a:spcPct val="86000"/>
                        </a:lnSpc>
                        <a:spcBef>
                          <a:spcPts val="60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a:ln>
                            <a:noFill/>
                          </a:ln>
                          <a:solidFill>
                            <a:srgbClr val="0053A0"/>
                          </a:solidFill>
                          <a:effectLst/>
                          <a:latin typeface="Times New Roman" charset="0"/>
                          <a:ea typeface="ＭＳ Ｐゴシック" charset="0"/>
                          <a:cs typeface="Arial" charset="0"/>
                        </a:rPr>
                        <a:t>9</a:t>
                      </a:r>
                    </a:p>
                  </a:txBody>
                  <a:tcPr marT="2822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r" defTabSz="457200" rtl="0" eaLnBrk="1" fontAlgn="base" latinLnBrk="0" hangingPunct="1">
                        <a:lnSpc>
                          <a:spcPct val="86000"/>
                        </a:lnSpc>
                        <a:spcBef>
                          <a:spcPts val="60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a:ln>
                            <a:noFill/>
                          </a:ln>
                          <a:solidFill>
                            <a:srgbClr val="0053A0"/>
                          </a:solidFill>
                          <a:effectLst/>
                          <a:latin typeface="Times New Roman" charset="0"/>
                          <a:ea typeface="ＭＳ Ｐゴシック" charset="0"/>
                          <a:cs typeface="Arial" charset="0"/>
                        </a:rPr>
                        <a:t>11</a:t>
                      </a:r>
                    </a:p>
                  </a:txBody>
                  <a:tcPr marT="2822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r" defTabSz="457200" rtl="0" eaLnBrk="1" fontAlgn="base" latinLnBrk="0" hangingPunct="1">
                        <a:lnSpc>
                          <a:spcPct val="86000"/>
                        </a:lnSpc>
                        <a:spcBef>
                          <a:spcPts val="60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a:ln>
                            <a:noFill/>
                          </a:ln>
                          <a:solidFill>
                            <a:srgbClr val="0053A0"/>
                          </a:solidFill>
                          <a:effectLst/>
                          <a:latin typeface="Times New Roman" charset="0"/>
                          <a:ea typeface="ＭＳ Ｐゴシック" charset="0"/>
                          <a:cs typeface="Arial" charset="0"/>
                        </a:rPr>
                        <a:t>7</a:t>
                      </a:r>
                    </a:p>
                  </a:txBody>
                  <a:tcPr marT="28224"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r>
              <a:tr h="336550">
                <a:tc>
                  <a:txBody>
                    <a:bodyPr/>
                    <a:lstStyle/>
                    <a:p>
                      <a:pPr marL="0" marR="0" lvl="0" indent="0" algn="l" defTabSz="457200" rtl="0" eaLnBrk="1" fontAlgn="base" latinLnBrk="0" hangingPunct="1">
                        <a:lnSpc>
                          <a:spcPct val="86000"/>
                        </a:lnSpc>
                        <a:spcBef>
                          <a:spcPts val="60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a:ln>
                            <a:noFill/>
                          </a:ln>
                          <a:solidFill>
                            <a:srgbClr val="0053A0"/>
                          </a:solidFill>
                          <a:effectLst/>
                          <a:latin typeface="Times New Roman" charset="0"/>
                          <a:ea typeface="ＭＳ Ｐゴシック" charset="0"/>
                          <a:cs typeface="Arial" charset="0"/>
                        </a:rPr>
                        <a:t>Life Sciences</a:t>
                      </a:r>
                    </a:p>
                  </a:txBody>
                  <a:tcPr marT="28224"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r" defTabSz="457200" rtl="0" eaLnBrk="1" fontAlgn="base" latinLnBrk="0" hangingPunct="1">
                        <a:lnSpc>
                          <a:spcPct val="86000"/>
                        </a:lnSpc>
                        <a:spcBef>
                          <a:spcPts val="60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a:ln>
                            <a:noFill/>
                          </a:ln>
                          <a:solidFill>
                            <a:srgbClr val="0053A0"/>
                          </a:solidFill>
                          <a:effectLst/>
                          <a:latin typeface="Times New Roman" charset="0"/>
                          <a:ea typeface="ＭＳ Ｐゴシック" charset="0"/>
                          <a:cs typeface="Arial" charset="0"/>
                        </a:rPr>
                        <a:t>23</a:t>
                      </a:r>
                    </a:p>
                  </a:txBody>
                  <a:tcPr marT="2822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r" defTabSz="457200" rtl="0" eaLnBrk="1" fontAlgn="base" latinLnBrk="0" hangingPunct="1">
                        <a:lnSpc>
                          <a:spcPct val="86000"/>
                        </a:lnSpc>
                        <a:spcBef>
                          <a:spcPts val="60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a:ln>
                            <a:noFill/>
                          </a:ln>
                          <a:solidFill>
                            <a:srgbClr val="0053A0"/>
                          </a:solidFill>
                          <a:effectLst/>
                          <a:latin typeface="Times New Roman" charset="0"/>
                          <a:ea typeface="ＭＳ Ｐゴシック" charset="0"/>
                          <a:cs typeface="Arial" charset="0"/>
                        </a:rPr>
                        <a:t>39</a:t>
                      </a:r>
                    </a:p>
                  </a:txBody>
                  <a:tcPr marT="2822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r" defTabSz="457200" rtl="0" eaLnBrk="1" fontAlgn="base" latinLnBrk="0" hangingPunct="1">
                        <a:lnSpc>
                          <a:spcPct val="86000"/>
                        </a:lnSpc>
                        <a:spcBef>
                          <a:spcPts val="60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a:ln>
                            <a:noFill/>
                          </a:ln>
                          <a:solidFill>
                            <a:srgbClr val="0053A0"/>
                          </a:solidFill>
                          <a:effectLst/>
                          <a:latin typeface="Times New Roman" charset="0"/>
                          <a:ea typeface="ＭＳ Ｐゴシック" charset="0"/>
                          <a:cs typeface="Arial" charset="0"/>
                        </a:rPr>
                        <a:t>37</a:t>
                      </a:r>
                    </a:p>
                  </a:txBody>
                  <a:tcPr marT="28224"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r>
              <a:tr h="336550">
                <a:tc>
                  <a:txBody>
                    <a:bodyPr/>
                    <a:lstStyle/>
                    <a:p>
                      <a:pPr marL="0" marR="0" lvl="0" indent="0" algn="l" defTabSz="457200" rtl="0" eaLnBrk="1" fontAlgn="base" latinLnBrk="0" hangingPunct="1">
                        <a:lnSpc>
                          <a:spcPct val="86000"/>
                        </a:lnSpc>
                        <a:spcBef>
                          <a:spcPts val="60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a:ln>
                            <a:noFill/>
                          </a:ln>
                          <a:solidFill>
                            <a:srgbClr val="0053A0"/>
                          </a:solidFill>
                          <a:effectLst/>
                          <a:latin typeface="Times New Roman" charset="0"/>
                          <a:ea typeface="ＭＳ Ｐゴシック" charset="0"/>
                          <a:cs typeface="Arial" charset="0"/>
                        </a:rPr>
                        <a:t>Others</a:t>
                      </a:r>
                    </a:p>
                  </a:txBody>
                  <a:tcPr marT="28224"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cap="flat">
                      <a:noFill/>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86000"/>
                        </a:lnSpc>
                        <a:spcBef>
                          <a:spcPts val="60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a:ln>
                            <a:noFill/>
                          </a:ln>
                          <a:solidFill>
                            <a:srgbClr val="0053A0"/>
                          </a:solidFill>
                          <a:effectLst/>
                          <a:latin typeface="Times New Roman" charset="0"/>
                          <a:ea typeface="ＭＳ Ｐゴシック" charset="0"/>
                          <a:cs typeface="Arial" charset="0"/>
                        </a:rPr>
                        <a:t>4</a:t>
                      </a:r>
                    </a:p>
                  </a:txBody>
                  <a:tcPr marT="2822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cap="flat">
                      <a:noFill/>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86000"/>
                        </a:lnSpc>
                        <a:spcBef>
                          <a:spcPts val="60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a:ln>
                            <a:noFill/>
                          </a:ln>
                          <a:solidFill>
                            <a:srgbClr val="0053A0"/>
                          </a:solidFill>
                          <a:effectLst/>
                          <a:latin typeface="Times New Roman" charset="0"/>
                          <a:ea typeface="ＭＳ Ｐゴシック" charset="0"/>
                          <a:cs typeface="Arial" charset="0"/>
                        </a:rPr>
                        <a:t>14</a:t>
                      </a:r>
                    </a:p>
                  </a:txBody>
                  <a:tcPr marT="2822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cap="flat">
                      <a:noFill/>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86000"/>
                        </a:lnSpc>
                        <a:spcBef>
                          <a:spcPts val="60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a:ln>
                            <a:noFill/>
                          </a:ln>
                          <a:solidFill>
                            <a:srgbClr val="0053A0"/>
                          </a:solidFill>
                          <a:effectLst/>
                          <a:latin typeface="Times New Roman" charset="0"/>
                          <a:ea typeface="ＭＳ Ｐゴシック" charset="0"/>
                          <a:cs typeface="Arial" charset="0"/>
                        </a:rPr>
                        <a:t>21</a:t>
                      </a:r>
                    </a:p>
                  </a:txBody>
                  <a:tcPr marT="28224"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cap="flat">
                      <a:noFill/>
                    </a:lnT>
                    <a:lnB w="12600" cap="flat" cmpd="sng" algn="ctr">
                      <a:solidFill>
                        <a:srgbClr val="000000"/>
                      </a:solidFill>
                      <a:prstDash val="solid"/>
                      <a:round/>
                      <a:headEnd type="none" w="med" len="med"/>
                      <a:tailEnd type="none" w="med" len="med"/>
                    </a:lnB>
                    <a:lnTlToBr>
                      <a:noFill/>
                    </a:lnTlToBr>
                    <a:lnBlToTr>
                      <a:noFill/>
                    </a:lnBlToTr>
                    <a:noFill/>
                  </a:tcPr>
                </a:tc>
              </a:tr>
              <a:tr h="336550">
                <a:tc>
                  <a:txBody>
                    <a:bodyPr/>
                    <a:lstStyle/>
                    <a:p>
                      <a:pPr marL="0" marR="0" lvl="0" indent="0" algn="l" defTabSz="457200" rtl="0" eaLnBrk="1" fontAlgn="base" latinLnBrk="0" hangingPunct="1">
                        <a:lnSpc>
                          <a:spcPct val="86000"/>
                        </a:lnSpc>
                        <a:spcBef>
                          <a:spcPts val="60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a:ln>
                            <a:noFill/>
                          </a:ln>
                          <a:solidFill>
                            <a:srgbClr val="0053A0"/>
                          </a:solidFill>
                          <a:effectLst/>
                          <a:latin typeface="Times New Roman" charset="0"/>
                          <a:ea typeface="ＭＳ Ｐゴシック" charset="0"/>
                          <a:cs typeface="Arial" charset="0"/>
                        </a:rPr>
                        <a:t>Total</a:t>
                      </a:r>
                    </a:p>
                  </a:txBody>
                  <a:tcPr marT="28224"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86000"/>
                        </a:lnSpc>
                        <a:spcBef>
                          <a:spcPts val="60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a:ln>
                            <a:noFill/>
                          </a:ln>
                          <a:solidFill>
                            <a:srgbClr val="0053A0"/>
                          </a:solidFill>
                          <a:effectLst/>
                          <a:latin typeface="Times New Roman" charset="0"/>
                          <a:ea typeface="ＭＳ Ｐゴシック" charset="0"/>
                          <a:cs typeface="Arial" charset="0"/>
                        </a:rPr>
                        <a:t>62</a:t>
                      </a:r>
                    </a:p>
                  </a:txBody>
                  <a:tcPr marT="2822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86000"/>
                        </a:lnSpc>
                        <a:spcBef>
                          <a:spcPts val="60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a:ln>
                            <a:noFill/>
                          </a:ln>
                          <a:solidFill>
                            <a:srgbClr val="0053A0"/>
                          </a:solidFill>
                          <a:effectLst/>
                          <a:latin typeface="Times New Roman" charset="0"/>
                          <a:ea typeface="ＭＳ Ｐゴシック" charset="0"/>
                          <a:cs typeface="Arial" charset="0"/>
                        </a:rPr>
                        <a:t>118</a:t>
                      </a:r>
                    </a:p>
                  </a:txBody>
                  <a:tcPr marT="2822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86000"/>
                        </a:lnSpc>
                        <a:spcBef>
                          <a:spcPts val="60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a:ln>
                            <a:noFill/>
                          </a:ln>
                          <a:solidFill>
                            <a:srgbClr val="0053A0"/>
                          </a:solidFill>
                          <a:effectLst/>
                          <a:latin typeface="Times New Roman" charset="0"/>
                          <a:ea typeface="ＭＳ Ｐゴシック" charset="0"/>
                          <a:cs typeface="Arial" charset="0"/>
                        </a:rPr>
                        <a:t>117</a:t>
                      </a:r>
                    </a:p>
                  </a:txBody>
                  <a:tcPr marT="28224"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6691" name="AutoShape 131"/>
          <p:cNvSpPr>
            <a:spLocks noChangeArrowheads="1"/>
          </p:cNvSpPr>
          <p:nvPr/>
        </p:nvSpPr>
        <p:spPr bwMode="auto">
          <a:xfrm>
            <a:off x="6019800" y="5029200"/>
            <a:ext cx="2617788" cy="1203325"/>
          </a:xfrm>
          <a:prstGeom prst="wedgeRectCallout">
            <a:avLst>
              <a:gd name="adj1" fmla="val -68907"/>
              <a:gd name="adj2" fmla="val -48227"/>
            </a:avLst>
          </a:prstGeom>
          <a:solidFill>
            <a:srgbClr val="BFBFBF"/>
          </a:solidFill>
          <a:ln w="25560">
            <a:solidFill>
              <a:srgbClr val="0053A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81000" rIns="90000" bIns="46800"/>
          <a:lstStyle/>
          <a:p>
            <a:pPr>
              <a:lnSpc>
                <a:spcPct val="8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53A0"/>
                </a:solidFill>
                <a:latin typeface="Times New Roman" charset="0"/>
              </a:rPr>
              <a:t>Condensed Matter Physics</a:t>
            </a:r>
          </a:p>
          <a:p>
            <a:pPr>
              <a:lnSpc>
                <a:spcPct val="8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53A0"/>
                </a:solidFill>
                <a:latin typeface="Times New Roman" charset="0"/>
              </a:rPr>
              <a:t>Comp. Fluid Dynamics</a:t>
            </a:r>
          </a:p>
          <a:p>
            <a:pPr>
              <a:lnSpc>
                <a:spcPct val="8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53A0"/>
                </a:solidFill>
                <a:latin typeface="Times New Roman" charset="0"/>
              </a:rPr>
              <a:t>Computer Science/Tools</a:t>
            </a:r>
          </a:p>
          <a:p>
            <a:pPr>
              <a:lnSpc>
                <a:spcPct val="8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53A0"/>
                </a:solidFill>
                <a:latin typeface="Times New Roman" charset="0"/>
              </a:rPr>
              <a:t>Civil Protection</a:t>
            </a:r>
          </a:p>
          <a:p>
            <a:pPr>
              <a:lnSpc>
                <a:spcPct val="8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53A0"/>
                </a:solidFill>
                <a:latin typeface="Times New Roman" charset="0"/>
              </a:rPr>
              <a:t>Finance</a:t>
            </a:r>
          </a:p>
        </p:txBody>
      </p:sp>
      <p:pic>
        <p:nvPicPr>
          <p:cNvPr id="66692" name="Picture 13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638800" y="3429000"/>
            <a:ext cx="1600200" cy="1358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Box 1"/>
          <p:cNvSpPr txBox="1">
            <a:spLocks noChangeArrowheads="1"/>
          </p:cNvSpPr>
          <p:nvPr/>
        </p:nvSpPr>
        <p:spPr bwMode="auto">
          <a:xfrm>
            <a:off x="457200" y="274638"/>
            <a:ext cx="8229600" cy="563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tIns="73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ctr">
              <a:lnSpc>
                <a:spcPct val="93000"/>
              </a:lnSpc>
            </a:pPr>
            <a:r>
              <a:rPr lang="en-US" sz="3200" b="1">
                <a:solidFill>
                  <a:srgbClr val="0053A0"/>
                </a:solidFill>
              </a:rPr>
              <a:t>SPM: Alzheimer’s disease evaluation</a:t>
            </a:r>
          </a:p>
        </p:txBody>
      </p:sp>
      <p:sp>
        <p:nvSpPr>
          <p:cNvPr id="67586" name="Text Box 2"/>
          <p:cNvSpPr txBox="1">
            <a:spLocks noChangeArrowheads="1"/>
          </p:cNvSpPr>
          <p:nvPr/>
        </p:nvSpPr>
        <p:spPr bwMode="auto">
          <a:xfrm>
            <a:off x="457200" y="1066800"/>
            <a:ext cx="441325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tIns="66960"/>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1pPr>
            <a:lvl2pPr marL="739775" indent="-28257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9pPr>
          </a:lstStyle>
          <a:p>
            <a:pPr>
              <a:lnSpc>
                <a:spcPct val="93000"/>
              </a:lnSpc>
              <a:spcBef>
                <a:spcPts val="600"/>
              </a:spcBef>
              <a:buClr>
                <a:srgbClr val="0053A0"/>
              </a:buClr>
              <a:buFont typeface="Arial" charset="0"/>
              <a:buChar char="•"/>
            </a:pPr>
            <a:r>
              <a:rPr lang="en-US" sz="2400">
                <a:solidFill>
                  <a:srgbClr val="0053A0"/>
                </a:solidFill>
              </a:rPr>
              <a:t>Statistical Parametric Mapping (SPM) – powerful but difficult to use</a:t>
            </a:r>
          </a:p>
          <a:p>
            <a:pPr lvl="1">
              <a:lnSpc>
                <a:spcPct val="93000"/>
              </a:lnSpc>
              <a:spcBef>
                <a:spcPts val="500"/>
              </a:spcBef>
              <a:buClr>
                <a:srgbClr val="99CC00"/>
              </a:buClr>
              <a:buFont typeface="Arial" charset="0"/>
              <a:buChar char="•"/>
            </a:pPr>
            <a:r>
              <a:rPr lang="en-US" sz="2000">
                <a:solidFill>
                  <a:srgbClr val="0053A0"/>
                </a:solidFill>
              </a:rPr>
              <a:t>Need of huge amount of data –&gt; sharing instead of building own repositories</a:t>
            </a:r>
          </a:p>
          <a:p>
            <a:pPr lvl="1">
              <a:lnSpc>
                <a:spcPct val="93000"/>
              </a:lnSpc>
              <a:spcBef>
                <a:spcPts val="500"/>
              </a:spcBef>
              <a:buClr>
                <a:srgbClr val="99CC00"/>
              </a:buClr>
              <a:buFont typeface="Arial" charset="0"/>
              <a:buChar char="•"/>
            </a:pPr>
            <a:r>
              <a:rPr lang="en-US" sz="2000">
                <a:solidFill>
                  <a:srgbClr val="0053A0"/>
                </a:solidFill>
              </a:rPr>
              <a:t>Computational power needed to achieve results fast enough</a:t>
            </a:r>
          </a:p>
          <a:p>
            <a:pPr>
              <a:lnSpc>
                <a:spcPct val="93000"/>
              </a:lnSpc>
              <a:spcBef>
                <a:spcPts val="500"/>
              </a:spcBef>
              <a:buClrTx/>
              <a:buSzTx/>
              <a:buFontTx/>
              <a:buNone/>
            </a:pPr>
            <a:endParaRPr lang="en-US" sz="2000">
              <a:solidFill>
                <a:srgbClr val="0053A0"/>
              </a:solidFill>
            </a:endParaRPr>
          </a:p>
        </p:txBody>
      </p:sp>
      <p:sp>
        <p:nvSpPr>
          <p:cNvPr id="67587" name="Text Box 3"/>
          <p:cNvSpPr txBox="1">
            <a:spLocks noChangeArrowheads="1"/>
          </p:cNvSpPr>
          <p:nvPr/>
        </p:nvSpPr>
        <p:spPr bwMode="auto">
          <a:xfrm>
            <a:off x="2444750" y="6553200"/>
            <a:ext cx="662305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724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r">
              <a:lnSpc>
                <a:spcPct val="93000"/>
              </a:lnSpc>
            </a:pPr>
            <a:r>
              <a:rPr lang="en-US" sz="1200" b="1" i="1">
                <a:solidFill>
                  <a:srgbClr val="FFFFFF"/>
                </a:solidFill>
                <a:latin typeface="Times New Roman" charset="0"/>
              </a:rPr>
              <a:t>The LHC Computing Grid – Marian Babik (orig. by Rafal Otto, GridCafe), CERN  </a:t>
            </a:r>
          </a:p>
        </p:txBody>
      </p:sp>
      <p:pic>
        <p:nvPicPr>
          <p:cNvPr id="6758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5250" y="1054100"/>
            <a:ext cx="3471863" cy="3070225"/>
          </a:xfrm>
          <a:prstGeom prst="rect">
            <a:avLst/>
          </a:prstGeom>
          <a:noFill/>
          <a:ln>
            <a:noFill/>
          </a:ln>
          <a:effectLst/>
          <a:extLst>
            <a:ext uri="{909E8E84-426E-40dd-AFC4-6F175D3DCCD1}">
              <a14:hiddenFill xmlns:a14="http://schemas.microsoft.com/office/drawing/2010/main">
                <a:blipFill dpi="0" rotWithShape="0">
                  <a:blip/>
                  <a:srcRect l="11644" t="46349" r="3331" b="850"/>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1"/>
          <p:cNvSpPr txBox="1">
            <a:spLocks noChangeArrowheads="1"/>
          </p:cNvSpPr>
          <p:nvPr/>
        </p:nvSpPr>
        <p:spPr bwMode="auto">
          <a:xfrm>
            <a:off x="457200" y="274638"/>
            <a:ext cx="8229600" cy="563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tIns="73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ctr">
              <a:lnSpc>
                <a:spcPct val="93000"/>
              </a:lnSpc>
            </a:pPr>
            <a:r>
              <a:rPr lang="en-US" sz="3200" b="1" i="1">
                <a:solidFill>
                  <a:srgbClr val="0053A0"/>
                </a:solidFill>
              </a:rPr>
              <a:t>WISDOM: In silico</a:t>
            </a:r>
            <a:r>
              <a:rPr lang="en-US" sz="3200" b="1">
                <a:solidFill>
                  <a:srgbClr val="0053A0"/>
                </a:solidFill>
              </a:rPr>
              <a:t> drug discovery</a:t>
            </a:r>
          </a:p>
        </p:txBody>
      </p:sp>
      <p:sp>
        <p:nvSpPr>
          <p:cNvPr id="68610" name="Text Box 2"/>
          <p:cNvSpPr txBox="1">
            <a:spLocks noChangeArrowheads="1"/>
          </p:cNvSpPr>
          <p:nvPr/>
        </p:nvSpPr>
        <p:spPr bwMode="auto">
          <a:xfrm>
            <a:off x="457200" y="927100"/>
            <a:ext cx="5038725" cy="275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tIns="6156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marL="739775" indent="-28257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nSpc>
                <a:spcPct val="93000"/>
              </a:lnSpc>
              <a:spcBef>
                <a:spcPts val="450"/>
              </a:spcBef>
            </a:pPr>
            <a:r>
              <a:rPr lang="en-US">
                <a:solidFill>
                  <a:srgbClr val="0053A0"/>
                </a:solidFill>
              </a:rPr>
              <a:t>April 2006, Asian and European labs analysed 300K possible drug components against the H5N1 virus using EGEE infrastructure</a:t>
            </a:r>
          </a:p>
          <a:p>
            <a:pPr lvl="1">
              <a:lnSpc>
                <a:spcPct val="93000"/>
              </a:lnSpc>
              <a:spcBef>
                <a:spcPts val="400"/>
              </a:spcBef>
              <a:buClr>
                <a:srgbClr val="99CC00"/>
              </a:buClr>
              <a:buFont typeface="Arial" charset="0"/>
              <a:buChar char="•"/>
            </a:pPr>
            <a:r>
              <a:rPr lang="en-US" sz="1600">
                <a:solidFill>
                  <a:srgbClr val="0053A0"/>
                </a:solidFill>
              </a:rPr>
              <a:t>2000 computers for 4 weeks</a:t>
            </a:r>
          </a:p>
          <a:p>
            <a:pPr lvl="1">
              <a:lnSpc>
                <a:spcPct val="93000"/>
              </a:lnSpc>
              <a:spcBef>
                <a:spcPts val="400"/>
              </a:spcBef>
              <a:buClr>
                <a:srgbClr val="99CC00"/>
              </a:buClr>
              <a:buFont typeface="Arial" charset="0"/>
              <a:buChar char="•"/>
            </a:pPr>
            <a:r>
              <a:rPr lang="en-US" sz="1600">
                <a:solidFill>
                  <a:srgbClr val="0053A0"/>
                </a:solidFill>
              </a:rPr>
              <a:t>(equivalent of 100 years </a:t>
            </a:r>
            <a:br>
              <a:rPr lang="en-US" sz="1600">
                <a:solidFill>
                  <a:srgbClr val="0053A0"/>
                </a:solidFill>
              </a:rPr>
            </a:br>
            <a:r>
              <a:rPr lang="en-US" sz="1600">
                <a:solidFill>
                  <a:srgbClr val="0053A0"/>
                </a:solidFill>
              </a:rPr>
              <a:t>on a single computer)</a:t>
            </a:r>
          </a:p>
          <a:p>
            <a:pPr>
              <a:lnSpc>
                <a:spcPct val="93000"/>
              </a:lnSpc>
              <a:spcBef>
                <a:spcPts val="450"/>
              </a:spcBef>
              <a:buClrTx/>
              <a:buSzTx/>
              <a:buFontTx/>
              <a:buNone/>
            </a:pPr>
            <a:r>
              <a:rPr lang="en-US">
                <a:solidFill>
                  <a:srgbClr val="0053A0"/>
                </a:solidFill>
              </a:rPr>
              <a:t>Preparation for the second run are ongoing</a:t>
            </a:r>
          </a:p>
        </p:txBody>
      </p:sp>
      <p:sp>
        <p:nvSpPr>
          <p:cNvPr id="68611" name="Text Box 3"/>
          <p:cNvSpPr txBox="1">
            <a:spLocks noChangeArrowheads="1"/>
          </p:cNvSpPr>
          <p:nvPr/>
        </p:nvSpPr>
        <p:spPr bwMode="auto">
          <a:xfrm>
            <a:off x="2593975" y="6553200"/>
            <a:ext cx="6473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724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r">
              <a:lnSpc>
                <a:spcPct val="93000"/>
              </a:lnSpc>
            </a:pPr>
            <a:r>
              <a:rPr lang="en-US" sz="1200" b="1" i="1">
                <a:solidFill>
                  <a:srgbClr val="FFFFFF"/>
                </a:solidFill>
                <a:latin typeface="Times New Roman" charset="0"/>
              </a:rPr>
              <a:t>The LHC Computing Grid – Marian Babik (orig. by Rafal Otto, GridCafe), CERN  </a:t>
            </a:r>
          </a:p>
        </p:txBody>
      </p:sp>
      <p:pic>
        <p:nvPicPr>
          <p:cNvPr id="68612"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26100" y="996950"/>
            <a:ext cx="3000375" cy="2208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8613"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2588" y="3717925"/>
            <a:ext cx="1952625" cy="1687513"/>
          </a:xfrm>
          <a:prstGeom prst="rect">
            <a:avLst/>
          </a:prstGeom>
          <a:noFill/>
          <a:ln>
            <a:noFill/>
          </a:ln>
          <a:effectLst/>
          <a:extLst>
            <a:ext uri="{909E8E84-426E-40dd-AFC4-6F175D3DCCD1}">
              <a14:hiddenFill xmlns:a14="http://schemas.microsoft.com/office/drawing/2010/main">
                <a:blipFill dpi="0" rotWithShape="0">
                  <a:blip/>
                  <a:srcRect t="4250" r="49744"/>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8614" name="Rectangle 6"/>
          <p:cNvSpPr>
            <a:spLocks noChangeArrowheads="1"/>
          </p:cNvSpPr>
          <p:nvPr/>
        </p:nvSpPr>
        <p:spPr bwMode="auto">
          <a:xfrm>
            <a:off x="2435225" y="3646488"/>
            <a:ext cx="4849813" cy="2254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8040" rIns="90000" bIns="46800">
            <a:spAutoFit/>
          </a:bodyPr>
          <a:lstStyle/>
          <a:p>
            <a:pPr>
              <a:lnSpc>
                <a:spcPct val="93000"/>
              </a:lnSpc>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a:solidFill>
                  <a:srgbClr val="0053A0"/>
                </a:solidFill>
                <a:latin typeface="Times New Roman" charset="0"/>
                <a:cs typeface="Luxi Sans" charset="0"/>
              </a:rPr>
              <a:t>October 2006 – January 2007, </a:t>
            </a:r>
            <a:br>
              <a:rPr lang="en-GB" sz="2400">
                <a:solidFill>
                  <a:srgbClr val="0053A0"/>
                </a:solidFill>
                <a:latin typeface="Times New Roman" charset="0"/>
                <a:cs typeface="Luxi Sans" charset="0"/>
              </a:rPr>
            </a:br>
            <a:r>
              <a:rPr lang="en-GB" sz="2400">
                <a:solidFill>
                  <a:srgbClr val="0053A0"/>
                </a:solidFill>
                <a:latin typeface="Times New Roman" charset="0"/>
                <a:cs typeface="Luxi Sans" charset="0"/>
              </a:rPr>
              <a:t>the same analysis for malaria resulted in 140 million dockings (80 000 per hour)</a:t>
            </a:r>
          </a:p>
          <a:p>
            <a:pPr>
              <a:lnSpc>
                <a:spcPct val="93000"/>
              </a:lnSpc>
              <a:spcBef>
                <a:spcPts val="800"/>
              </a:spcBef>
              <a:buClr>
                <a:srgbClr val="92D050"/>
              </a:buClr>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53A0"/>
                </a:solidFill>
                <a:latin typeface="Times New Roman" charset="0"/>
                <a:cs typeface="Luxi Sans" charset="0"/>
              </a:rPr>
              <a:t>5000 computers for 2.5 month</a:t>
            </a:r>
            <a:br>
              <a:rPr lang="en-GB" sz="1600">
                <a:solidFill>
                  <a:srgbClr val="0053A0"/>
                </a:solidFill>
                <a:latin typeface="Times New Roman" charset="0"/>
                <a:cs typeface="Luxi Sans" charset="0"/>
              </a:rPr>
            </a:br>
            <a:r>
              <a:rPr lang="en-GB" sz="1600">
                <a:solidFill>
                  <a:srgbClr val="0053A0"/>
                </a:solidFill>
                <a:latin typeface="Times New Roman" charset="0"/>
                <a:cs typeface="Luxi Sans" charset="0"/>
              </a:rPr>
              <a:t>(equivalent of 420 years </a:t>
            </a:r>
            <a:br>
              <a:rPr lang="en-GB" sz="1600">
                <a:solidFill>
                  <a:srgbClr val="0053A0"/>
                </a:solidFill>
                <a:latin typeface="Times New Roman" charset="0"/>
                <a:cs typeface="Luxi Sans" charset="0"/>
              </a:rPr>
            </a:br>
            <a:r>
              <a:rPr lang="en-GB" sz="1600">
                <a:solidFill>
                  <a:srgbClr val="0053A0"/>
                </a:solidFill>
                <a:latin typeface="Times New Roman" charset="0"/>
                <a:cs typeface="Luxi Sans" charset="0"/>
              </a:rPr>
              <a:t>on a single computer)</a:t>
            </a:r>
          </a:p>
        </p:txBody>
      </p:sp>
      <p:pic>
        <p:nvPicPr>
          <p:cNvPr id="68615"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73788" y="5197475"/>
            <a:ext cx="2827337" cy="1066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1"/>
          <p:cNvSpPr txBox="1">
            <a:spLocks noChangeArrowheads="1"/>
          </p:cNvSpPr>
          <p:nvPr/>
        </p:nvSpPr>
        <p:spPr bwMode="auto">
          <a:xfrm>
            <a:off x="457200" y="274638"/>
            <a:ext cx="8229600" cy="563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tIns="73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ctr">
              <a:lnSpc>
                <a:spcPct val="93000"/>
              </a:lnSpc>
            </a:pPr>
            <a:r>
              <a:rPr lang="en-US" sz="3200" b="1">
                <a:solidFill>
                  <a:srgbClr val="0053A0"/>
                </a:solidFill>
              </a:rPr>
              <a:t>GATE: radiotherapy planning</a:t>
            </a:r>
          </a:p>
        </p:txBody>
      </p:sp>
      <p:sp>
        <p:nvSpPr>
          <p:cNvPr id="69634" name="Text Box 2"/>
          <p:cNvSpPr txBox="1">
            <a:spLocks noChangeArrowheads="1"/>
          </p:cNvSpPr>
          <p:nvPr/>
        </p:nvSpPr>
        <p:spPr bwMode="auto">
          <a:xfrm>
            <a:off x="457200" y="1066800"/>
            <a:ext cx="4840288" cy="490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tIns="66960"/>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1pPr>
            <a:lvl2pPr marL="739775" indent="-28257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9pPr>
          </a:lstStyle>
          <a:p>
            <a:pPr>
              <a:lnSpc>
                <a:spcPct val="93000"/>
              </a:lnSpc>
              <a:spcBef>
                <a:spcPts val="600"/>
              </a:spcBef>
              <a:buClr>
                <a:srgbClr val="0053A0"/>
              </a:buClr>
              <a:buFont typeface="Arial" charset="0"/>
              <a:buChar char="•"/>
            </a:pPr>
            <a:r>
              <a:rPr lang="en-US" sz="2400">
                <a:solidFill>
                  <a:srgbClr val="0053A0"/>
                </a:solidFill>
              </a:rPr>
              <a:t>Goal is to improve accuracy of the treatment of cancer by ionizing radiations of the tumours </a:t>
            </a:r>
          </a:p>
          <a:p>
            <a:pPr>
              <a:lnSpc>
                <a:spcPct val="93000"/>
              </a:lnSpc>
              <a:spcBef>
                <a:spcPts val="600"/>
              </a:spcBef>
              <a:buClr>
                <a:srgbClr val="0053A0"/>
              </a:buClr>
              <a:buFont typeface="Arial" charset="0"/>
              <a:buChar char="•"/>
            </a:pPr>
            <a:r>
              <a:rPr lang="en-US" sz="2400">
                <a:solidFill>
                  <a:srgbClr val="0053A0"/>
                </a:solidFill>
              </a:rPr>
              <a:t>Therapy planning is computed from the MR (Magnetic Resonance) scans</a:t>
            </a:r>
          </a:p>
          <a:p>
            <a:pPr lvl="1">
              <a:lnSpc>
                <a:spcPct val="93000"/>
              </a:lnSpc>
              <a:spcBef>
                <a:spcPts val="500"/>
              </a:spcBef>
              <a:buClr>
                <a:srgbClr val="99CC00"/>
              </a:buClr>
              <a:buFont typeface="Arial" charset="0"/>
              <a:buChar char="•"/>
            </a:pPr>
            <a:r>
              <a:rPr lang="en-US" sz="2000">
                <a:solidFill>
                  <a:srgbClr val="0053A0"/>
                </a:solidFill>
              </a:rPr>
              <a:t>Tumours are accurately located in 3D</a:t>
            </a:r>
          </a:p>
          <a:p>
            <a:pPr lvl="1">
              <a:lnSpc>
                <a:spcPct val="93000"/>
              </a:lnSpc>
              <a:spcBef>
                <a:spcPts val="500"/>
              </a:spcBef>
              <a:buClr>
                <a:srgbClr val="99CC00"/>
              </a:buClr>
              <a:buFont typeface="Arial" charset="0"/>
              <a:buChar char="•"/>
            </a:pPr>
            <a:r>
              <a:rPr lang="en-US" sz="2000">
                <a:solidFill>
                  <a:srgbClr val="0053A0"/>
                </a:solidFill>
              </a:rPr>
              <a:t>Radiation doses needed to be applied are computed</a:t>
            </a:r>
          </a:p>
          <a:p>
            <a:pPr>
              <a:lnSpc>
                <a:spcPct val="93000"/>
              </a:lnSpc>
              <a:spcBef>
                <a:spcPts val="600"/>
              </a:spcBef>
              <a:buClr>
                <a:srgbClr val="0053A0"/>
              </a:buClr>
              <a:buFont typeface="Arial" charset="0"/>
              <a:buChar char="•"/>
            </a:pPr>
            <a:r>
              <a:rPr lang="en-US" sz="2400">
                <a:solidFill>
                  <a:srgbClr val="0053A0"/>
                </a:solidFill>
              </a:rPr>
              <a:t>Due to the Monte Carlo approach – very easy to divide in the parallel</a:t>
            </a:r>
          </a:p>
        </p:txBody>
      </p:sp>
      <p:sp>
        <p:nvSpPr>
          <p:cNvPr id="69635" name="Text Box 3"/>
          <p:cNvSpPr txBox="1">
            <a:spLocks noChangeArrowheads="1"/>
          </p:cNvSpPr>
          <p:nvPr/>
        </p:nvSpPr>
        <p:spPr bwMode="auto">
          <a:xfrm>
            <a:off x="3090863" y="6553200"/>
            <a:ext cx="5976937"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724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r">
              <a:lnSpc>
                <a:spcPct val="93000"/>
              </a:lnSpc>
            </a:pPr>
            <a:r>
              <a:rPr lang="en-US" sz="1200" b="1" i="1">
                <a:solidFill>
                  <a:srgbClr val="FFFFFF"/>
                </a:solidFill>
                <a:latin typeface="Times New Roman" charset="0"/>
              </a:rPr>
              <a:t>The LHC Computing Grid – Marian Babik (orig. by Rafal Otto, GridCafe), CERN  </a:t>
            </a:r>
          </a:p>
        </p:txBody>
      </p:sp>
      <p:pic>
        <p:nvPicPr>
          <p:cNvPr id="6963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75275" y="1063625"/>
            <a:ext cx="3341688" cy="3151188"/>
          </a:xfrm>
          <a:prstGeom prst="rect">
            <a:avLst/>
          </a:prstGeom>
          <a:noFill/>
          <a:ln>
            <a:noFill/>
          </a:ln>
          <a:effectLst/>
          <a:extLst>
            <a:ext uri="{909E8E84-426E-40dd-AFC4-6F175D3DCCD1}">
              <a14:hiddenFill xmlns:a14="http://schemas.microsoft.com/office/drawing/2010/main">
                <a:blipFill dpi="0" rotWithShape="0">
                  <a:blip/>
                  <a:srcRect l="6616" t="8954" r="3987" b="2568"/>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ext Box 1"/>
          <p:cNvSpPr txBox="1">
            <a:spLocks noChangeArrowheads="1"/>
          </p:cNvSpPr>
          <p:nvPr/>
        </p:nvSpPr>
        <p:spPr bwMode="auto">
          <a:xfrm>
            <a:off x="457200" y="274638"/>
            <a:ext cx="8229600" cy="563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tIns="73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ctr">
              <a:lnSpc>
                <a:spcPct val="93000"/>
              </a:lnSpc>
            </a:pPr>
            <a:r>
              <a:rPr lang="en-US" sz="3200" b="1">
                <a:solidFill>
                  <a:srgbClr val="0053A0"/>
                </a:solidFill>
              </a:rPr>
              <a:t>SEE++: Virtual Eye Surgery </a:t>
            </a:r>
          </a:p>
        </p:txBody>
      </p:sp>
      <p:sp>
        <p:nvSpPr>
          <p:cNvPr id="70658" name="Text Box 2"/>
          <p:cNvSpPr txBox="1">
            <a:spLocks noChangeArrowheads="1"/>
          </p:cNvSpPr>
          <p:nvPr/>
        </p:nvSpPr>
        <p:spPr bwMode="auto">
          <a:xfrm>
            <a:off x="457200" y="1066800"/>
            <a:ext cx="3846513"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tIns="66960"/>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9pPr>
          </a:lstStyle>
          <a:p>
            <a:pPr>
              <a:lnSpc>
                <a:spcPct val="93000"/>
              </a:lnSpc>
              <a:spcBef>
                <a:spcPts val="600"/>
              </a:spcBef>
              <a:buClr>
                <a:srgbClr val="0053A0"/>
              </a:buClr>
              <a:buFont typeface="Arial" charset="0"/>
              <a:buChar char="•"/>
            </a:pPr>
            <a:r>
              <a:rPr lang="en-US" sz="2400">
                <a:solidFill>
                  <a:srgbClr val="0053A0"/>
                </a:solidFill>
              </a:rPr>
              <a:t>Simulation system that aims at the forecast of clinical operation results</a:t>
            </a:r>
          </a:p>
          <a:p>
            <a:pPr>
              <a:lnSpc>
                <a:spcPct val="93000"/>
              </a:lnSpc>
              <a:spcBef>
                <a:spcPts val="600"/>
              </a:spcBef>
              <a:buClr>
                <a:srgbClr val="0053A0"/>
              </a:buClr>
              <a:buFont typeface="Arial" charset="0"/>
              <a:buChar char="•"/>
            </a:pPr>
            <a:r>
              <a:rPr lang="en-US" sz="2400">
                <a:solidFill>
                  <a:srgbClr val="0053A0"/>
                </a:solidFill>
              </a:rPr>
              <a:t>Used to simulate pathologies and evaluate possible treatments </a:t>
            </a:r>
          </a:p>
          <a:p>
            <a:pPr>
              <a:lnSpc>
                <a:spcPct val="93000"/>
              </a:lnSpc>
              <a:spcBef>
                <a:spcPts val="600"/>
              </a:spcBef>
              <a:buClr>
                <a:srgbClr val="0053A0"/>
              </a:buClr>
              <a:buFont typeface="Arial" charset="0"/>
              <a:buChar char="•"/>
            </a:pPr>
            <a:r>
              <a:rPr lang="en-US" sz="2400">
                <a:solidFill>
                  <a:srgbClr val="0053A0"/>
                </a:solidFill>
              </a:rPr>
              <a:t>User presentation on the client -&gt; computation in the Grid</a:t>
            </a:r>
          </a:p>
        </p:txBody>
      </p:sp>
      <p:sp>
        <p:nvSpPr>
          <p:cNvPr id="70659" name="Text Box 3"/>
          <p:cNvSpPr txBox="1">
            <a:spLocks noChangeArrowheads="1"/>
          </p:cNvSpPr>
          <p:nvPr/>
        </p:nvSpPr>
        <p:spPr bwMode="auto">
          <a:xfrm>
            <a:off x="2782888" y="6553200"/>
            <a:ext cx="6284912"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724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r">
              <a:lnSpc>
                <a:spcPct val="93000"/>
              </a:lnSpc>
            </a:pPr>
            <a:r>
              <a:rPr lang="en-US" sz="1200" b="1" i="1">
                <a:solidFill>
                  <a:srgbClr val="FFFFFF"/>
                </a:solidFill>
                <a:latin typeface="Times New Roman" charset="0"/>
              </a:rPr>
              <a:t>The LHC Computing Grid – Marian Babik (orig. by Rafal Otto, GridCafe), CERN  </a:t>
            </a:r>
          </a:p>
        </p:txBody>
      </p:sp>
      <p:pic>
        <p:nvPicPr>
          <p:cNvPr id="70660"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33875" y="1063625"/>
            <a:ext cx="4164013" cy="3330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 Box 1"/>
          <p:cNvSpPr txBox="1">
            <a:spLocks noChangeArrowheads="1"/>
          </p:cNvSpPr>
          <p:nvPr/>
        </p:nvSpPr>
        <p:spPr bwMode="auto">
          <a:xfrm>
            <a:off x="457200" y="274638"/>
            <a:ext cx="8229600" cy="563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tIns="6696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ctr">
              <a:lnSpc>
                <a:spcPct val="93000"/>
              </a:lnSpc>
            </a:pPr>
            <a:r>
              <a:rPr lang="en-US" sz="2400" b="1">
                <a:solidFill>
                  <a:srgbClr val="0053A0"/>
                </a:solidFill>
              </a:rPr>
              <a:t>GEOSCOPE: determine the earthquake source</a:t>
            </a:r>
          </a:p>
        </p:txBody>
      </p:sp>
      <p:sp>
        <p:nvSpPr>
          <p:cNvPr id="71682" name="Text Box 2"/>
          <p:cNvSpPr txBox="1">
            <a:spLocks noChangeArrowheads="1"/>
          </p:cNvSpPr>
          <p:nvPr/>
        </p:nvSpPr>
        <p:spPr bwMode="auto">
          <a:xfrm>
            <a:off x="2792413" y="6553200"/>
            <a:ext cx="6275387"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724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r">
              <a:lnSpc>
                <a:spcPct val="93000"/>
              </a:lnSpc>
            </a:pPr>
            <a:r>
              <a:rPr lang="en-US" sz="1200" b="1" i="1">
                <a:solidFill>
                  <a:srgbClr val="FFFFFF"/>
                </a:solidFill>
                <a:latin typeface="Times New Roman" charset="0"/>
              </a:rPr>
              <a:t>The LHC Computing Grid – Marian Babik (orig. by Rafal Otto, GridCafe), CERN  </a:t>
            </a:r>
          </a:p>
        </p:txBody>
      </p:sp>
      <p:pic>
        <p:nvPicPr>
          <p:cNvPr id="7168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99125" y="1044575"/>
            <a:ext cx="3208338" cy="1917700"/>
          </a:xfrm>
          <a:prstGeom prst="rect">
            <a:avLst/>
          </a:prstGeom>
          <a:noFill/>
          <a:ln>
            <a:noFill/>
          </a:ln>
          <a:effectLst/>
          <a:extLst>
            <a:ext uri="{909E8E84-426E-40dd-AFC4-6F175D3DCCD1}">
              <a14:hiddenFill xmlns:a14="http://schemas.microsoft.com/office/drawing/2010/main">
                <a:blipFill dpi="0" rotWithShape="0">
                  <a:blip/>
                  <a:srcRect l="1599" t="14819" b="9486"/>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1684" name="Text Box 4"/>
          <p:cNvSpPr txBox="1">
            <a:spLocks noChangeArrowheads="1"/>
          </p:cNvSpPr>
          <p:nvPr/>
        </p:nvSpPr>
        <p:spPr bwMode="auto">
          <a:xfrm>
            <a:off x="304800" y="990600"/>
            <a:ext cx="8585200" cy="546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8040" rIns="90000" bIns="46800"/>
          <a:lstStyle>
            <a:lvl1pPr marL="282575" indent="-282575">
              <a:tabLst>
                <a:tab pos="282575" algn="l"/>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Lst>
              <a:defRPr>
                <a:solidFill>
                  <a:srgbClr val="000000"/>
                </a:solidFill>
                <a:latin typeface="Arial" charset="0"/>
                <a:ea typeface="ＭＳ Ｐゴシック" charset="0"/>
                <a:cs typeface="DejaVu Sans" charset="0"/>
              </a:defRPr>
            </a:lvl1pPr>
            <a:lvl2pPr>
              <a:tabLst>
                <a:tab pos="282575" algn="l"/>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Lst>
              <a:defRPr>
                <a:solidFill>
                  <a:srgbClr val="000000"/>
                </a:solidFill>
                <a:latin typeface="Arial" charset="0"/>
                <a:ea typeface="ＭＳ Ｐゴシック" charset="0"/>
                <a:cs typeface="DejaVu Sans" charset="0"/>
              </a:defRPr>
            </a:lvl2pPr>
            <a:lvl3pPr>
              <a:tabLst>
                <a:tab pos="282575" algn="l"/>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Lst>
              <a:defRPr>
                <a:solidFill>
                  <a:srgbClr val="000000"/>
                </a:solidFill>
                <a:latin typeface="Arial" charset="0"/>
                <a:ea typeface="ＭＳ Ｐゴシック" charset="0"/>
                <a:cs typeface="DejaVu Sans" charset="0"/>
              </a:defRPr>
            </a:lvl3pPr>
            <a:lvl4pPr>
              <a:tabLst>
                <a:tab pos="282575" algn="l"/>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Lst>
              <a:defRPr>
                <a:solidFill>
                  <a:srgbClr val="000000"/>
                </a:solidFill>
                <a:latin typeface="Arial" charset="0"/>
                <a:ea typeface="ＭＳ Ｐゴシック" charset="0"/>
                <a:cs typeface="DejaVu Sans" charset="0"/>
              </a:defRPr>
            </a:lvl4pPr>
            <a:lvl5pPr>
              <a:tabLst>
                <a:tab pos="282575" algn="l"/>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282575" algn="l"/>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282575" algn="l"/>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282575" algn="l"/>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282575" algn="l"/>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Lst>
              <a:defRPr>
                <a:solidFill>
                  <a:srgbClr val="000000"/>
                </a:solidFill>
                <a:latin typeface="Arial" charset="0"/>
                <a:ea typeface="ＭＳ Ｐゴシック" charset="0"/>
                <a:cs typeface="DejaVu Sans" charset="0"/>
              </a:defRPr>
            </a:lvl9pPr>
          </a:lstStyle>
          <a:p>
            <a:pPr>
              <a:lnSpc>
                <a:spcPct val="93000"/>
              </a:lnSpc>
              <a:spcBef>
                <a:spcPts val="450"/>
              </a:spcBef>
              <a:buClr>
                <a:srgbClr val="99CC00"/>
              </a:buClr>
              <a:buFont typeface="Arial" charset="0"/>
              <a:buChar char="•"/>
            </a:pPr>
            <a:r>
              <a:rPr lang="en-US" sz="2400">
                <a:solidFill>
                  <a:srgbClr val="0053A0"/>
                </a:solidFill>
                <a:latin typeface="Times New Roman" charset="0"/>
              </a:rPr>
              <a:t>Localization of earthquakes</a:t>
            </a:r>
          </a:p>
          <a:p>
            <a:pPr>
              <a:lnSpc>
                <a:spcPct val="93000"/>
              </a:lnSpc>
              <a:spcBef>
                <a:spcPts val="450"/>
              </a:spcBef>
              <a:buClr>
                <a:srgbClr val="99CC00"/>
              </a:buClr>
              <a:buFont typeface="Arial" charset="0"/>
              <a:buChar char="•"/>
            </a:pPr>
            <a:r>
              <a:rPr lang="en-US" sz="2400">
                <a:solidFill>
                  <a:srgbClr val="0053A0"/>
                </a:solidFill>
                <a:latin typeface="Times New Roman" charset="0"/>
              </a:rPr>
              <a:t>Determination of rupture modes of the faults</a:t>
            </a:r>
          </a:p>
          <a:p>
            <a:pPr>
              <a:lnSpc>
                <a:spcPct val="93000"/>
              </a:lnSpc>
              <a:spcBef>
                <a:spcPts val="450"/>
              </a:spcBef>
              <a:buClr>
                <a:srgbClr val="99CC00"/>
              </a:buClr>
              <a:buFont typeface="Arial" charset="0"/>
              <a:buChar char="•"/>
            </a:pPr>
            <a:r>
              <a:rPr lang="en-US" sz="2400">
                <a:solidFill>
                  <a:srgbClr val="0053A0"/>
                </a:solidFill>
                <a:latin typeface="Times New Roman" charset="0"/>
              </a:rPr>
              <a:t>Results within a few hours of major earthquakes</a:t>
            </a:r>
          </a:p>
          <a:p>
            <a:pPr>
              <a:lnSpc>
                <a:spcPct val="93000"/>
              </a:lnSpc>
              <a:spcBef>
                <a:spcPts val="450"/>
              </a:spcBef>
              <a:buClrTx/>
              <a:buSzTx/>
              <a:buFontTx/>
              <a:buNone/>
            </a:pPr>
            <a:endParaRPr lang="en-US" sz="2400">
              <a:solidFill>
                <a:srgbClr val="0053A0"/>
              </a:solidFill>
              <a:latin typeface="Times New Roman" charset="0"/>
            </a:endParaRPr>
          </a:p>
        </p:txBody>
      </p:sp>
      <p:pic>
        <p:nvPicPr>
          <p:cNvPr id="71685"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14325" y="2239963"/>
            <a:ext cx="4338638" cy="27765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1686" name="Text Box 6"/>
          <p:cNvSpPr txBox="1">
            <a:spLocks noChangeArrowheads="1"/>
          </p:cNvSpPr>
          <p:nvPr/>
        </p:nvSpPr>
        <p:spPr bwMode="auto">
          <a:xfrm>
            <a:off x="785813" y="4379913"/>
            <a:ext cx="2619375" cy="2154237"/>
          </a:xfrm>
          <a:prstGeom prst="rect">
            <a:avLst/>
          </a:prstGeom>
          <a:solidFill>
            <a:srgbClr val="FFFFFF"/>
          </a:solidFill>
          <a:ln w="255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804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nSpc>
                <a:spcPct val="93000"/>
              </a:lnSpc>
            </a:pPr>
            <a:r>
              <a:rPr lang="en-US" sz="2400">
                <a:latin typeface="Times New Roman" charset="0"/>
              </a:rPr>
              <a:t>date = 6 Jan. 2008</a:t>
            </a:r>
          </a:p>
          <a:p>
            <a:pPr>
              <a:lnSpc>
                <a:spcPct val="93000"/>
              </a:lnSpc>
            </a:pPr>
            <a:r>
              <a:rPr lang="en-US" sz="2400">
                <a:latin typeface="Times New Roman" charset="0"/>
              </a:rPr>
              <a:t>time = 5:14:17</a:t>
            </a:r>
          </a:p>
          <a:p>
            <a:pPr>
              <a:lnSpc>
                <a:spcPct val="93000"/>
              </a:lnSpc>
            </a:pPr>
            <a:r>
              <a:rPr lang="en-US" sz="2400">
                <a:latin typeface="Times New Roman" charset="0"/>
              </a:rPr>
              <a:t>depth = 50.9 km</a:t>
            </a:r>
          </a:p>
          <a:p>
            <a:pPr>
              <a:lnSpc>
                <a:spcPct val="93000"/>
              </a:lnSpc>
            </a:pPr>
            <a:r>
              <a:rPr lang="en-US" sz="2400">
                <a:latin typeface="Times New Roman" charset="0"/>
              </a:rPr>
              <a:t>magnitude = 6.1</a:t>
            </a:r>
          </a:p>
          <a:p>
            <a:pPr>
              <a:lnSpc>
                <a:spcPct val="93000"/>
              </a:lnSpc>
            </a:pPr>
            <a:r>
              <a:rPr lang="en-US" sz="2400">
                <a:latin typeface="Times New Roman" charset="0"/>
              </a:rPr>
              <a:t>latitude = 37.150°</a:t>
            </a:r>
          </a:p>
          <a:p>
            <a:pPr>
              <a:lnSpc>
                <a:spcPct val="93000"/>
              </a:lnSpc>
            </a:pPr>
            <a:r>
              <a:rPr lang="en-US" sz="2400">
                <a:latin typeface="Times New Roman" charset="0"/>
              </a:rPr>
              <a:t>longitude = 22.934°</a:t>
            </a:r>
          </a:p>
        </p:txBody>
      </p:sp>
      <p:pic>
        <p:nvPicPr>
          <p:cNvPr id="71687"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24400" y="2743200"/>
            <a:ext cx="4343400" cy="3530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ext Box 1"/>
          <p:cNvSpPr txBox="1">
            <a:spLocks noChangeArrowheads="1"/>
          </p:cNvSpPr>
          <p:nvPr/>
        </p:nvSpPr>
        <p:spPr bwMode="auto">
          <a:xfrm>
            <a:off x="457200" y="274638"/>
            <a:ext cx="8229600" cy="563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tIns="73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ctr">
              <a:lnSpc>
                <a:spcPct val="93000"/>
              </a:lnSpc>
            </a:pPr>
            <a:r>
              <a:rPr lang="en-US" sz="3200" b="1">
                <a:solidFill>
                  <a:srgbClr val="0053A0"/>
                </a:solidFill>
              </a:rPr>
              <a:t>The Grid = SETI@HOME ???</a:t>
            </a:r>
          </a:p>
        </p:txBody>
      </p:sp>
      <p:sp>
        <p:nvSpPr>
          <p:cNvPr id="72706" name="Text Box 2"/>
          <p:cNvSpPr txBox="1">
            <a:spLocks noChangeArrowheads="1"/>
          </p:cNvSpPr>
          <p:nvPr/>
        </p:nvSpPr>
        <p:spPr bwMode="auto">
          <a:xfrm>
            <a:off x="3011488" y="6553200"/>
            <a:ext cx="6056312"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724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r">
              <a:lnSpc>
                <a:spcPct val="93000"/>
              </a:lnSpc>
            </a:pPr>
            <a:r>
              <a:rPr lang="en-US" sz="1200" b="1" i="1">
                <a:solidFill>
                  <a:srgbClr val="FFFFFF"/>
                </a:solidFill>
                <a:latin typeface="Times New Roman" charset="0"/>
              </a:rPr>
              <a:t>The LHC Computing Grid – Marian Babik (orig. by Rafal Otto, GridCafe), CERN  </a:t>
            </a:r>
          </a:p>
        </p:txBody>
      </p:sp>
      <p:pic>
        <p:nvPicPr>
          <p:cNvPr id="72707" name="Picture 3">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97413" y="4857750"/>
            <a:ext cx="1438275" cy="466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2708" name="AutoShape 4"/>
          <p:cNvSpPr>
            <a:spLocks noChangeArrowheads="1"/>
          </p:cNvSpPr>
          <p:nvPr/>
        </p:nvSpPr>
        <p:spPr bwMode="auto">
          <a:xfrm>
            <a:off x="976313" y="5662613"/>
            <a:ext cx="7362825" cy="457200"/>
          </a:xfrm>
          <a:prstGeom prst="leftRightArrow">
            <a:avLst>
              <a:gd name="adj1" fmla="val 50000"/>
              <a:gd name="adj2" fmla="val 320592"/>
            </a:avLst>
          </a:prstGeom>
          <a:gradFill rotWithShape="0">
            <a:gsLst>
              <a:gs pos="0">
                <a:srgbClr val="0053A0"/>
              </a:gs>
              <a:gs pos="100000">
                <a:srgbClr val="00B050"/>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2709" name="Text Box 5"/>
          <p:cNvSpPr txBox="1">
            <a:spLocks noChangeArrowheads="1"/>
          </p:cNvSpPr>
          <p:nvPr/>
        </p:nvSpPr>
        <p:spPr bwMode="auto">
          <a:xfrm>
            <a:off x="982663" y="4948238"/>
            <a:ext cx="1420812"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8964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nSpc>
                <a:spcPct val="83000"/>
              </a:lnSpc>
            </a:pPr>
            <a:r>
              <a:rPr lang="en-US" sz="2000">
                <a:solidFill>
                  <a:srgbClr val="0053A0"/>
                </a:solidFill>
                <a:latin typeface="Arial Narrow" charset="0"/>
              </a:rPr>
              <a:t>Massively</a:t>
            </a:r>
          </a:p>
          <a:p>
            <a:pPr>
              <a:lnSpc>
                <a:spcPct val="83000"/>
              </a:lnSpc>
            </a:pPr>
            <a:r>
              <a:rPr lang="en-US" sz="2000">
                <a:solidFill>
                  <a:srgbClr val="0053A0"/>
                </a:solidFill>
                <a:latin typeface="Arial Narrow" charset="0"/>
              </a:rPr>
              <a:t>parallel</a:t>
            </a:r>
          </a:p>
        </p:txBody>
      </p:sp>
      <p:sp>
        <p:nvSpPr>
          <p:cNvPr id="72710" name="Text Box 6"/>
          <p:cNvSpPr txBox="1">
            <a:spLocks noChangeArrowheads="1"/>
          </p:cNvSpPr>
          <p:nvPr/>
        </p:nvSpPr>
        <p:spPr bwMode="auto">
          <a:xfrm>
            <a:off x="6911975" y="4933950"/>
            <a:ext cx="15621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8964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nSpc>
                <a:spcPct val="83000"/>
              </a:lnSpc>
            </a:pPr>
            <a:r>
              <a:rPr lang="en-US" sz="2000">
                <a:solidFill>
                  <a:srgbClr val="00B050"/>
                </a:solidFill>
                <a:latin typeface="Arial Narrow" charset="0"/>
              </a:rPr>
              <a:t>Massively</a:t>
            </a:r>
          </a:p>
          <a:p>
            <a:pPr>
              <a:lnSpc>
                <a:spcPct val="83000"/>
              </a:lnSpc>
            </a:pPr>
            <a:r>
              <a:rPr lang="en-US" sz="2000">
                <a:solidFill>
                  <a:srgbClr val="00B050"/>
                </a:solidFill>
                <a:latin typeface="Arial Narrow" charset="0"/>
              </a:rPr>
              <a:t>distributed</a:t>
            </a:r>
          </a:p>
        </p:txBody>
      </p:sp>
      <p:sp>
        <p:nvSpPr>
          <p:cNvPr id="72711" name="Line 7"/>
          <p:cNvSpPr>
            <a:spLocks noChangeShapeType="1"/>
          </p:cNvSpPr>
          <p:nvPr/>
        </p:nvSpPr>
        <p:spPr bwMode="auto">
          <a:xfrm>
            <a:off x="5394325" y="5445125"/>
            <a:ext cx="1588" cy="30480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72712" name="Line 8"/>
          <p:cNvSpPr>
            <a:spLocks noChangeShapeType="1"/>
          </p:cNvSpPr>
          <p:nvPr/>
        </p:nvSpPr>
        <p:spPr bwMode="auto">
          <a:xfrm>
            <a:off x="3670300" y="5426075"/>
            <a:ext cx="1588" cy="30480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72713" name="Text Box 9"/>
          <p:cNvSpPr txBox="1">
            <a:spLocks noChangeArrowheads="1"/>
          </p:cNvSpPr>
          <p:nvPr/>
        </p:nvSpPr>
        <p:spPr bwMode="auto">
          <a:xfrm>
            <a:off x="4713288" y="1243013"/>
            <a:ext cx="4038600" cy="2663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4440" rIns="90000" bIns="46800"/>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1pPr>
            <a:lvl2pPr marL="7969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2pPr>
            <a:lvl3pPr marL="12541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9pPr>
          </a:lstStyle>
          <a:p>
            <a:pPr>
              <a:lnSpc>
                <a:spcPct val="93000"/>
              </a:lnSpc>
              <a:spcBef>
                <a:spcPts val="500"/>
              </a:spcBef>
              <a:buClr>
                <a:srgbClr val="0053A0"/>
              </a:buClr>
              <a:buFont typeface="Arial" charset="0"/>
              <a:buChar char="•"/>
            </a:pPr>
            <a:r>
              <a:rPr lang="en-US" sz="2000">
                <a:solidFill>
                  <a:srgbClr val="0053A0"/>
                </a:solidFill>
                <a:latin typeface="Times New Roman" charset="0"/>
              </a:rPr>
              <a:t>SETI@HOME</a:t>
            </a:r>
          </a:p>
          <a:p>
            <a:pPr lvl="1">
              <a:lnSpc>
                <a:spcPct val="93000"/>
              </a:lnSpc>
              <a:spcBef>
                <a:spcPts val="500"/>
              </a:spcBef>
              <a:buClr>
                <a:srgbClr val="0053A0"/>
              </a:buClr>
              <a:buFont typeface="Arial" charset="0"/>
              <a:buChar char="•"/>
            </a:pPr>
            <a:r>
              <a:rPr lang="en-US" sz="2000">
                <a:solidFill>
                  <a:srgbClr val="0053A0"/>
                </a:solidFill>
              </a:rPr>
              <a:t>Home PCs</a:t>
            </a:r>
          </a:p>
          <a:p>
            <a:pPr lvl="1">
              <a:lnSpc>
                <a:spcPct val="93000"/>
              </a:lnSpc>
              <a:spcBef>
                <a:spcPts val="500"/>
              </a:spcBef>
              <a:buClr>
                <a:srgbClr val="0053A0"/>
              </a:buClr>
              <a:buFont typeface="Arial" charset="0"/>
              <a:buChar char="•"/>
            </a:pPr>
            <a:r>
              <a:rPr lang="en-US" sz="2000">
                <a:solidFill>
                  <a:srgbClr val="0053A0"/>
                </a:solidFill>
              </a:rPr>
              <a:t>Hardware and software</a:t>
            </a:r>
          </a:p>
          <a:p>
            <a:pPr lvl="2">
              <a:lnSpc>
                <a:spcPct val="93000"/>
              </a:lnSpc>
              <a:spcBef>
                <a:spcPts val="500"/>
              </a:spcBef>
              <a:buClr>
                <a:srgbClr val="0053A0"/>
              </a:buClr>
              <a:buFont typeface="Arial" charset="0"/>
              <a:buChar char="•"/>
            </a:pPr>
            <a:r>
              <a:rPr lang="en-US" sz="2000">
                <a:solidFill>
                  <a:srgbClr val="0053A0"/>
                </a:solidFill>
              </a:rPr>
              <a:t>Heterogeneous</a:t>
            </a:r>
          </a:p>
          <a:p>
            <a:pPr lvl="2">
              <a:lnSpc>
                <a:spcPct val="93000"/>
              </a:lnSpc>
              <a:spcBef>
                <a:spcPts val="500"/>
              </a:spcBef>
              <a:buClr>
                <a:srgbClr val="0053A0"/>
              </a:buClr>
              <a:buFont typeface="Arial" charset="0"/>
              <a:buChar char="•"/>
            </a:pPr>
            <a:r>
              <a:rPr lang="en-US" sz="2000">
                <a:solidFill>
                  <a:srgbClr val="0053A0"/>
                </a:solidFill>
              </a:rPr>
              <a:t>Shared</a:t>
            </a:r>
          </a:p>
          <a:p>
            <a:pPr lvl="2">
              <a:lnSpc>
                <a:spcPct val="93000"/>
              </a:lnSpc>
              <a:spcBef>
                <a:spcPts val="500"/>
              </a:spcBef>
              <a:buClr>
                <a:srgbClr val="0053A0"/>
              </a:buClr>
              <a:buFont typeface="Arial" charset="0"/>
              <a:buChar char="•"/>
            </a:pPr>
            <a:r>
              <a:rPr lang="en-US" sz="2000">
                <a:solidFill>
                  <a:srgbClr val="0053A0"/>
                </a:solidFill>
              </a:rPr>
              <a:t>Dynamic</a:t>
            </a:r>
          </a:p>
          <a:p>
            <a:pPr lvl="1">
              <a:lnSpc>
                <a:spcPct val="93000"/>
              </a:lnSpc>
              <a:spcBef>
                <a:spcPts val="500"/>
              </a:spcBef>
              <a:buClr>
                <a:srgbClr val="0053A0"/>
              </a:buClr>
              <a:buFont typeface="Arial" charset="0"/>
              <a:buChar char="•"/>
            </a:pPr>
            <a:r>
              <a:rPr lang="en-US" sz="2000">
                <a:solidFill>
                  <a:srgbClr val="0053A0"/>
                </a:solidFill>
              </a:rPr>
              <a:t>“for free”</a:t>
            </a:r>
          </a:p>
          <a:p>
            <a:pPr>
              <a:lnSpc>
                <a:spcPct val="93000"/>
              </a:lnSpc>
              <a:spcBef>
                <a:spcPts val="500"/>
              </a:spcBef>
              <a:buClrTx/>
              <a:buSzTx/>
              <a:buFontTx/>
              <a:buNone/>
            </a:pPr>
            <a:endParaRPr lang="en-US" sz="2000">
              <a:solidFill>
                <a:srgbClr val="0053A0"/>
              </a:solidFill>
            </a:endParaRPr>
          </a:p>
        </p:txBody>
      </p:sp>
      <p:sp>
        <p:nvSpPr>
          <p:cNvPr id="72714" name="Text Box 10"/>
          <p:cNvSpPr txBox="1">
            <a:spLocks noChangeArrowheads="1"/>
          </p:cNvSpPr>
          <p:nvPr/>
        </p:nvSpPr>
        <p:spPr bwMode="auto">
          <a:xfrm>
            <a:off x="458788" y="1243013"/>
            <a:ext cx="4038600" cy="2663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4440" rIns="90000" bIns="46800"/>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1pPr>
            <a:lvl2pPr marL="7969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2pPr>
            <a:lvl3pPr marL="12541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9pPr>
          </a:lstStyle>
          <a:p>
            <a:pPr>
              <a:lnSpc>
                <a:spcPct val="93000"/>
              </a:lnSpc>
              <a:spcBef>
                <a:spcPts val="500"/>
              </a:spcBef>
              <a:buClr>
                <a:srgbClr val="0053A0"/>
              </a:buClr>
              <a:buFont typeface="Arial" charset="0"/>
              <a:buChar char="•"/>
            </a:pPr>
            <a:r>
              <a:rPr lang="en-US" sz="2000">
                <a:solidFill>
                  <a:srgbClr val="0053A0"/>
                </a:solidFill>
                <a:latin typeface="Times New Roman" charset="0"/>
              </a:rPr>
              <a:t>The GRID</a:t>
            </a:r>
          </a:p>
          <a:p>
            <a:pPr lvl="1">
              <a:lnSpc>
                <a:spcPct val="93000"/>
              </a:lnSpc>
              <a:spcBef>
                <a:spcPts val="500"/>
              </a:spcBef>
              <a:buClr>
                <a:srgbClr val="0053A0"/>
              </a:buClr>
              <a:buFont typeface="Arial" charset="0"/>
              <a:buChar char="•"/>
            </a:pPr>
            <a:r>
              <a:rPr lang="en-US" sz="2000">
                <a:solidFill>
                  <a:srgbClr val="0053A0"/>
                </a:solidFill>
              </a:rPr>
              <a:t>Reliable computer centres </a:t>
            </a:r>
          </a:p>
          <a:p>
            <a:pPr lvl="1">
              <a:lnSpc>
                <a:spcPct val="93000"/>
              </a:lnSpc>
              <a:spcBef>
                <a:spcPts val="500"/>
              </a:spcBef>
              <a:buClr>
                <a:srgbClr val="0053A0"/>
              </a:buClr>
              <a:buFont typeface="Arial" charset="0"/>
              <a:buChar char="•"/>
            </a:pPr>
            <a:r>
              <a:rPr lang="en-US" sz="2000">
                <a:solidFill>
                  <a:srgbClr val="0053A0"/>
                </a:solidFill>
              </a:rPr>
              <a:t>Hardware  and software</a:t>
            </a:r>
          </a:p>
          <a:p>
            <a:pPr lvl="2">
              <a:lnSpc>
                <a:spcPct val="93000"/>
              </a:lnSpc>
              <a:spcBef>
                <a:spcPts val="500"/>
              </a:spcBef>
              <a:buClr>
                <a:srgbClr val="0053A0"/>
              </a:buClr>
              <a:buFont typeface="Arial" charset="0"/>
              <a:buChar char="•"/>
            </a:pPr>
            <a:r>
              <a:rPr lang="en-US" sz="2000">
                <a:solidFill>
                  <a:srgbClr val="0053A0"/>
                </a:solidFill>
              </a:rPr>
              <a:t>Dedicated, </a:t>
            </a:r>
          </a:p>
          <a:p>
            <a:pPr lvl="2">
              <a:lnSpc>
                <a:spcPct val="93000"/>
              </a:lnSpc>
              <a:spcBef>
                <a:spcPts val="500"/>
              </a:spcBef>
              <a:buClr>
                <a:srgbClr val="0053A0"/>
              </a:buClr>
              <a:buFont typeface="Arial" charset="0"/>
              <a:buChar char="•"/>
            </a:pPr>
            <a:r>
              <a:rPr lang="en-US" sz="2000">
                <a:solidFill>
                  <a:srgbClr val="0053A0"/>
                </a:solidFill>
              </a:rPr>
              <a:t>Static, </a:t>
            </a:r>
          </a:p>
          <a:p>
            <a:pPr lvl="2">
              <a:lnSpc>
                <a:spcPct val="93000"/>
              </a:lnSpc>
              <a:spcBef>
                <a:spcPts val="500"/>
              </a:spcBef>
              <a:buClr>
                <a:srgbClr val="0053A0"/>
              </a:buClr>
              <a:buFont typeface="Arial" charset="0"/>
              <a:buChar char="•"/>
            </a:pPr>
            <a:r>
              <a:rPr lang="en-US" sz="2000">
                <a:solidFill>
                  <a:srgbClr val="0053A0"/>
                </a:solidFill>
              </a:rPr>
              <a:t>Fully controlled</a:t>
            </a:r>
          </a:p>
          <a:p>
            <a:pPr lvl="1">
              <a:lnSpc>
                <a:spcPct val="93000"/>
              </a:lnSpc>
              <a:spcBef>
                <a:spcPts val="500"/>
              </a:spcBef>
              <a:buClr>
                <a:srgbClr val="0053A0"/>
              </a:buClr>
              <a:buFont typeface="Arial" charset="0"/>
              <a:buChar char="•"/>
            </a:pPr>
            <a:r>
              <a:rPr lang="en-US" sz="2000">
                <a:solidFill>
                  <a:srgbClr val="0053A0"/>
                </a:solidFill>
              </a:rPr>
              <a:t>costs</a:t>
            </a:r>
          </a:p>
        </p:txBody>
      </p:sp>
      <p:graphicFrame>
        <p:nvGraphicFramePr>
          <p:cNvPr id="72715" name="Object 11"/>
          <p:cNvGraphicFramePr>
            <a:graphicFrameLocks noChangeAspect="1"/>
          </p:cNvGraphicFramePr>
          <p:nvPr/>
        </p:nvGraphicFramePr>
        <p:xfrm>
          <a:off x="3286125" y="4679950"/>
          <a:ext cx="828675" cy="642938"/>
        </p:xfrm>
        <a:graphic>
          <a:graphicData uri="http://schemas.openxmlformats.org/presentationml/2006/ole">
            <mc:AlternateContent xmlns:mc="http://schemas.openxmlformats.org/markup-compatibility/2006">
              <mc:Choice xmlns:v="urn:schemas-microsoft-com:vml" Requires="v">
                <p:oleObj spid="_x0000_s72796" r:id="rId6" imgW="828720" imgH="642960" progId="">
                  <p:embed/>
                </p:oleObj>
              </mc:Choice>
              <mc:Fallback>
                <p:oleObj r:id="rId6" imgW="828720" imgH="642960" progId="">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6125" y="4679950"/>
                        <a:ext cx="828675" cy="642938"/>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Cloud</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3171814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idx="4294967295"/>
          </p:nvPr>
        </p:nvSpPr>
        <p:spPr>
          <a:xfrm>
            <a:off x="457200" y="219075"/>
            <a:ext cx="8229600" cy="674688"/>
          </a:xfrm>
          <a:ln/>
        </p:spPr>
        <p:txBody>
          <a:bodyPr tIns="7488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Networking</a:t>
            </a:r>
          </a:p>
        </p:txBody>
      </p:sp>
      <p:sp>
        <p:nvSpPr>
          <p:cNvPr id="16386" name="Rectangle 2"/>
          <p:cNvSpPr>
            <a:spLocks noGrp="1" noChangeArrowheads="1"/>
          </p:cNvSpPr>
          <p:nvPr>
            <p:ph type="body" idx="4294967295"/>
          </p:nvPr>
        </p:nvSpPr>
        <p:spPr>
          <a:xfrm>
            <a:off x="457200" y="1066800"/>
            <a:ext cx="4016375" cy="4619625"/>
          </a:xfrm>
          <a:ln/>
        </p:spPr>
        <p:txBody>
          <a:bodyPr/>
          <a:lstStyle/>
          <a:p>
            <a:pPr marL="339725" indent="-339725">
              <a:buClr>
                <a:srgbClr val="0053A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t>Routing</a:t>
            </a:r>
          </a:p>
          <a:p>
            <a:pPr marL="739775" lvl="1" indent="-282575">
              <a:buClr>
                <a:srgbClr val="99CC0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t>how to deliver packets from one host to another</a:t>
            </a:r>
          </a:p>
          <a:p>
            <a:pPr marL="1139825" lvl="2" indent="-225425">
              <a:buClr>
                <a:srgbClr val="0053A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t>Graph theory</a:t>
            </a:r>
          </a:p>
          <a:p>
            <a:pPr marL="1139825" lvl="2" indent="-225425">
              <a:buClr>
                <a:srgbClr val="0053A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t>Minimum spanning tree</a:t>
            </a:r>
          </a:p>
          <a:p>
            <a:pPr marL="1139825" lvl="2" indent="-225425">
              <a:buClr>
                <a:srgbClr val="0053A0"/>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t>Shortest path</a:t>
            </a:r>
          </a:p>
          <a:p>
            <a:pPr marL="339725" indent="-339725">
              <a:buClrTx/>
              <a:buSzTx/>
              <a:buFontTx/>
              <a:buNone/>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40250" y="1371600"/>
            <a:ext cx="3689350" cy="15414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6388" name="Text Box 4"/>
          <p:cNvSpPr txBox="1">
            <a:spLocks noChangeArrowheads="1"/>
          </p:cNvSpPr>
          <p:nvPr/>
        </p:nvSpPr>
        <p:spPr bwMode="auto">
          <a:xfrm>
            <a:off x="457200" y="3243263"/>
            <a:ext cx="8229600" cy="2471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8040" rIns="90000" bIns="46800"/>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1pPr>
            <a:lvl2pPr marL="739775" indent="-28257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2pPr>
            <a:lvl3pPr marL="1139825" indent="-2254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9pPr>
          </a:lstStyle>
          <a:p>
            <a:pPr>
              <a:lnSpc>
                <a:spcPct val="93000"/>
              </a:lnSpc>
              <a:spcBef>
                <a:spcPts val="600"/>
              </a:spcBef>
              <a:buClr>
                <a:srgbClr val="0053A0"/>
              </a:buClr>
              <a:buFont typeface="Arial" charset="0"/>
              <a:buChar char="•"/>
            </a:pPr>
            <a:r>
              <a:rPr lang="en-US" sz="2400">
                <a:solidFill>
                  <a:srgbClr val="0053A0"/>
                </a:solidFill>
              </a:rPr>
              <a:t>Throughput/Latency</a:t>
            </a:r>
          </a:p>
          <a:p>
            <a:pPr lvl="1">
              <a:lnSpc>
                <a:spcPct val="93000"/>
              </a:lnSpc>
              <a:spcBef>
                <a:spcPts val="500"/>
              </a:spcBef>
              <a:buClr>
                <a:srgbClr val="99CC00"/>
              </a:buClr>
              <a:buFont typeface="Arial" charset="0"/>
              <a:buChar char="•"/>
            </a:pPr>
            <a:r>
              <a:rPr lang="en-US" sz="2000">
                <a:solidFill>
                  <a:srgbClr val="0053A0"/>
                </a:solidFill>
              </a:rPr>
              <a:t>average rate of successful message delivery over a communication channel</a:t>
            </a:r>
          </a:p>
          <a:p>
            <a:pPr lvl="2">
              <a:lnSpc>
                <a:spcPct val="93000"/>
              </a:lnSpc>
              <a:spcBef>
                <a:spcPts val="450"/>
              </a:spcBef>
              <a:buClr>
                <a:srgbClr val="0053A0"/>
              </a:buClr>
              <a:buFont typeface="Arial" charset="0"/>
              <a:buChar char="•"/>
            </a:pPr>
            <a:r>
              <a:rPr lang="en-US">
                <a:solidFill>
                  <a:srgbClr val="0053A0"/>
                </a:solidFill>
              </a:rPr>
              <a:t>10Mbit/100Mbit/1Gbit</a:t>
            </a:r>
          </a:p>
          <a:p>
            <a:pPr lvl="1">
              <a:lnSpc>
                <a:spcPct val="93000"/>
              </a:lnSpc>
              <a:spcBef>
                <a:spcPts val="500"/>
              </a:spcBef>
              <a:buClr>
                <a:srgbClr val="99CC00"/>
              </a:buClr>
              <a:buFont typeface="Arial" charset="0"/>
              <a:buChar char="•"/>
            </a:pPr>
            <a:r>
              <a:rPr lang="en-US" sz="2000">
                <a:solidFill>
                  <a:srgbClr val="0053A0"/>
                </a:solidFill>
              </a:rPr>
              <a:t>measure of time delay experienced in a system</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
          <p:cNvSpPr>
            <a:spLocks noGrp="1" noChangeArrowheads="1"/>
          </p:cNvSpPr>
          <p:nvPr>
            <p:ph type="title" idx="4294967295"/>
          </p:nvPr>
        </p:nvSpPr>
        <p:spPr>
          <a:xfrm>
            <a:off x="457200" y="263525"/>
            <a:ext cx="8228013" cy="584200"/>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Cloud</a:t>
            </a:r>
          </a:p>
        </p:txBody>
      </p:sp>
      <p:sp>
        <p:nvSpPr>
          <p:cNvPr id="75778" name="Rectangle 2"/>
          <p:cNvSpPr>
            <a:spLocks noGrp="1" noChangeArrowheads="1"/>
          </p:cNvSpPr>
          <p:nvPr>
            <p:ph type="body" idx="4294967295"/>
          </p:nvPr>
        </p:nvSpPr>
        <p:spPr>
          <a:xfrm>
            <a:off x="457200" y="1066800"/>
            <a:ext cx="8228013" cy="4549775"/>
          </a:xfrm>
          <a:ln/>
        </p:spPr>
        <p:txBody>
          <a:bodyPr/>
          <a:lstStyle/>
          <a:p>
            <a:pPr marL="344488">
              <a:buFont typeface="Arial"/>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dirty="0"/>
              <a:t>Web-based computing, whereby shared resources, software and/or information are provided to computers and other devices on-demand</a:t>
            </a:r>
            <a:r>
              <a:rPr lang="en-US" dirty="0" smtClean="0"/>
              <a:t>.</a:t>
            </a:r>
          </a:p>
          <a:p>
            <a:pPr marL="344488">
              <a:buFont typeface="Arial"/>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dirty="0" smtClean="0"/>
              <a:t>Providers</a:t>
            </a:r>
          </a:p>
          <a:p>
            <a:pPr marL="744538" lvl="1">
              <a:buFont typeface="Arial"/>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dirty="0" smtClean="0"/>
              <a:t>Amazon EC2 Cloud</a:t>
            </a:r>
          </a:p>
          <a:p>
            <a:pPr marL="744538" lvl="1">
              <a:buFont typeface="Arial"/>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dirty="0" smtClean="0"/>
              <a:t>Google Compute Engine</a:t>
            </a:r>
          </a:p>
          <a:p>
            <a:pPr marL="744538" lvl="1">
              <a:buFont typeface="Arial"/>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dirty="0" smtClean="0"/>
              <a:t>Azure</a:t>
            </a:r>
            <a:endParaRPr lang="en-US" dirty="0"/>
          </a:p>
          <a:p>
            <a:pPr marL="344488">
              <a:buFont typeface="Arial"/>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dirty="0" smtClean="0"/>
              <a:t>Service models</a:t>
            </a:r>
            <a:endParaRPr lang="en-US" dirty="0"/>
          </a:p>
          <a:p>
            <a:pPr marL="1258888" lvl="1" indent="-342900">
              <a:buFont typeface="Arial"/>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dirty="0" smtClean="0"/>
              <a:t>Computer (</a:t>
            </a:r>
            <a:r>
              <a:rPr lang="en-US" dirty="0" err="1" smtClean="0"/>
              <a:t>PaaS</a:t>
            </a:r>
            <a:r>
              <a:rPr lang="en-US" dirty="0" smtClean="0"/>
              <a:t>)</a:t>
            </a:r>
            <a:endParaRPr lang="en-US" dirty="0"/>
          </a:p>
          <a:p>
            <a:pPr marL="1258888" lvl="1" indent="-342900">
              <a:buFont typeface="Arial"/>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dirty="0" smtClean="0"/>
              <a:t>Web/Database (</a:t>
            </a:r>
            <a:r>
              <a:rPr lang="en-US" dirty="0" err="1" smtClean="0"/>
              <a:t>SaaS</a:t>
            </a:r>
            <a:r>
              <a:rPr lang="en-US" dirty="0" smtClean="0"/>
              <a:t>)</a:t>
            </a:r>
            <a:endParaRPr lang="en-US" dirty="0"/>
          </a:p>
          <a:p>
            <a:pPr marL="1258888" lvl="1" indent="-342900">
              <a:buFont typeface="Arial"/>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dirty="0" smtClean="0"/>
              <a:t>Cluster (</a:t>
            </a:r>
            <a:r>
              <a:rPr lang="en-US" dirty="0" err="1" smtClean="0"/>
              <a:t>IaaS</a:t>
            </a:r>
            <a:r>
              <a:rPr lang="en-US" dirty="0" smtClean="0"/>
              <a:t>)</a:t>
            </a:r>
          </a:p>
          <a:p>
            <a:pPr marL="1258888" lvl="1" indent="-342900">
              <a:buFont typeface="Arial"/>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dirty="0" smtClean="0"/>
              <a:t>Network (</a:t>
            </a:r>
            <a:r>
              <a:rPr lang="en-US" dirty="0" err="1" smtClean="0"/>
              <a:t>NaaS</a:t>
            </a:r>
            <a:r>
              <a:rPr lang="en-US" dirty="0" smtClean="0"/>
              <a:t>)</a:t>
            </a:r>
            <a:endParaRPr lang="en-US" dirty="0"/>
          </a:p>
          <a:p>
            <a:pPr marL="915988" lvl="1" indent="0">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n-US"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
          <p:cNvSpPr>
            <a:spLocks noGrp="1" noChangeArrowheads="1"/>
          </p:cNvSpPr>
          <p:nvPr>
            <p:ph type="title" idx="4294967295"/>
          </p:nvPr>
        </p:nvSpPr>
        <p:spPr>
          <a:xfrm>
            <a:off x="457200" y="263525"/>
            <a:ext cx="8228013" cy="584200"/>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References</a:t>
            </a:r>
          </a:p>
        </p:txBody>
      </p:sp>
      <p:sp>
        <p:nvSpPr>
          <p:cNvPr id="76802" name="Rectangle 2"/>
          <p:cNvSpPr>
            <a:spLocks noGrp="1" noChangeArrowheads="1"/>
          </p:cNvSpPr>
          <p:nvPr>
            <p:ph type="body" idx="4294967295"/>
          </p:nvPr>
        </p:nvSpPr>
        <p:spPr>
          <a:xfrm>
            <a:off x="457200" y="1066800"/>
            <a:ext cx="8228013" cy="4752975"/>
          </a:xfrm>
          <a:ln/>
        </p:spPr>
        <p:txBody>
          <a:bodyPr/>
          <a:lstStyle/>
          <a:p>
            <a:pPr marL="684213" indent="-682625">
              <a:buFont typeface="Times New Roman"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a:t>Wikipedia (</a:t>
            </a:r>
            <a:r>
              <a:rPr lang="en-US">
                <a:hlinkClick r:id="rId3"/>
              </a:rPr>
              <a:t>www.wikipedia.org</a:t>
            </a:r>
            <a:r>
              <a:rPr lang="en-US"/>
              <a:t>)</a:t>
            </a:r>
          </a:p>
          <a:p>
            <a:pPr marL="684213" indent="-682625">
              <a:buFont typeface="Times New Roman"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a:t>Web</a:t>
            </a:r>
          </a:p>
          <a:p>
            <a:pPr marL="1484313" lvl="1" indent="-568325">
              <a:buFont typeface="Times New Roman"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a:t>Semantic Web </a:t>
            </a:r>
          </a:p>
          <a:p>
            <a:pPr marL="1484313" lvl="1" indent="-568325">
              <a:buFont typeface="Times New Roman"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a:t>Linked Data (linkeddata.org)</a:t>
            </a:r>
          </a:p>
          <a:p>
            <a:pPr marL="1484313" lvl="1" indent="-568325">
              <a:buFont typeface="Times New Roman"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a:t>Wolfram alpha (www.wolframalpha.com)</a:t>
            </a:r>
          </a:p>
          <a:p>
            <a:pPr marL="684213" indent="-682625">
              <a:buFont typeface="Times New Roman"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a:t>Grid</a:t>
            </a:r>
          </a:p>
          <a:p>
            <a:pPr marL="1484313" lvl="1" indent="-568325">
              <a:spcBef>
                <a:spcPts val="600"/>
              </a:spcBef>
              <a:buFont typeface="Times New Roman"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400"/>
              <a:t>EGEE (</a:t>
            </a:r>
            <a:r>
              <a:rPr lang="en-US" sz="2400">
                <a:hlinkClick r:id="rId4"/>
              </a:rPr>
              <a:t>www.eu-egee.org</a:t>
            </a:r>
            <a:r>
              <a:rPr lang="en-US" sz="2400"/>
              <a:t>)/ EGI</a:t>
            </a:r>
          </a:p>
          <a:p>
            <a:pPr marL="1484313" lvl="1" indent="-568325">
              <a:spcBef>
                <a:spcPts val="600"/>
              </a:spcBef>
              <a:buFont typeface="Times New Roman"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400"/>
              <a:t>SlovakGrid (</a:t>
            </a:r>
            <a:r>
              <a:rPr lang="en-US" sz="2400">
                <a:hlinkClick r:id="rId5"/>
              </a:rPr>
              <a:t>www.slovakgrid.sk</a:t>
            </a:r>
            <a:r>
              <a:rPr lang="en-US" sz="2400"/>
              <a:t>)</a:t>
            </a:r>
          </a:p>
          <a:p>
            <a:pPr marL="1484313" lvl="1" indent="-568325">
              <a:spcBef>
                <a:spcPts val="600"/>
              </a:spcBef>
              <a:buFont typeface="Times New Roman"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400"/>
              <a:t>WLCG(lcg.web.cern.ch)</a:t>
            </a:r>
          </a:p>
          <a:p>
            <a:pPr marL="684213" indent="-682625">
              <a:buFont typeface="Times New Roman"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a:t>Cloud</a:t>
            </a:r>
          </a:p>
          <a:p>
            <a:pPr marL="1484313" lvl="1" indent="-568325">
              <a:buFont typeface="Times New Roman"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a:t>Amazon EC2 service, Google Web Apps</a:t>
            </a:r>
          </a:p>
          <a:p>
            <a:pPr marL="684213" indent="-682625">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 Box 1"/>
          <p:cNvSpPr txBox="1">
            <a:spLocks noChangeArrowheads="1"/>
          </p:cNvSpPr>
          <p:nvPr/>
        </p:nvSpPr>
        <p:spPr bwMode="auto">
          <a:xfrm>
            <a:off x="457200" y="274638"/>
            <a:ext cx="8229600" cy="563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tIns="73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ctr">
              <a:lnSpc>
                <a:spcPct val="93000"/>
              </a:lnSpc>
            </a:pPr>
            <a:r>
              <a:rPr lang="en-US" sz="3200" b="1">
                <a:solidFill>
                  <a:srgbClr val="0053A0"/>
                </a:solidFill>
              </a:rPr>
              <a:t>Summary</a:t>
            </a:r>
          </a:p>
        </p:txBody>
      </p:sp>
      <p:sp>
        <p:nvSpPr>
          <p:cNvPr id="78850" name="Text Box 2"/>
          <p:cNvSpPr txBox="1">
            <a:spLocks noChangeArrowheads="1"/>
          </p:cNvSpPr>
          <p:nvPr/>
        </p:nvSpPr>
        <p:spPr bwMode="auto">
          <a:xfrm>
            <a:off x="457200" y="1066800"/>
            <a:ext cx="8229600" cy="494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tIns="66960"/>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1pPr>
            <a:lvl2pPr marL="739775" indent="-28257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9pPr>
          </a:lstStyle>
          <a:p>
            <a:pPr>
              <a:lnSpc>
                <a:spcPct val="93000"/>
              </a:lnSpc>
              <a:spcBef>
                <a:spcPts val="600"/>
              </a:spcBef>
              <a:buClr>
                <a:srgbClr val="0053A0"/>
              </a:buClr>
              <a:buFont typeface="Arial" charset="0"/>
              <a:buChar char="•"/>
            </a:pPr>
            <a:r>
              <a:rPr lang="en-US" sz="2400" dirty="0">
                <a:solidFill>
                  <a:srgbClr val="0053A0"/>
                </a:solidFill>
              </a:rPr>
              <a:t>World Wide Web  – born at CERN - elaborate set of interlinked documents accessible over the Internet</a:t>
            </a:r>
          </a:p>
          <a:p>
            <a:pPr>
              <a:lnSpc>
                <a:spcPct val="93000"/>
              </a:lnSpc>
              <a:spcBef>
                <a:spcPts val="600"/>
              </a:spcBef>
              <a:buClr>
                <a:srgbClr val="0053A0"/>
              </a:buClr>
              <a:buFont typeface="Arial" charset="0"/>
              <a:buChar char="•"/>
            </a:pPr>
            <a:r>
              <a:rPr lang="en-US" sz="2400" dirty="0">
                <a:solidFill>
                  <a:srgbClr val="0053A0"/>
                </a:solidFill>
              </a:rPr>
              <a:t>Grid computing </a:t>
            </a:r>
          </a:p>
          <a:p>
            <a:pPr lvl="1">
              <a:lnSpc>
                <a:spcPct val="93000"/>
              </a:lnSpc>
              <a:spcBef>
                <a:spcPts val="500"/>
              </a:spcBef>
              <a:buClr>
                <a:srgbClr val="99CC00"/>
              </a:buClr>
              <a:buFont typeface="Arial" charset="0"/>
              <a:buChar char="•"/>
            </a:pPr>
            <a:r>
              <a:rPr lang="en-US" sz="2000" dirty="0">
                <a:solidFill>
                  <a:srgbClr val="3861AA"/>
                </a:solidFill>
              </a:rPr>
              <a:t>I</a:t>
            </a:r>
            <a:r>
              <a:rPr lang="en-US" sz="2000" dirty="0" smtClean="0">
                <a:solidFill>
                  <a:srgbClr val="3861AA"/>
                </a:solidFill>
              </a:rPr>
              <a:t>nfrastructure </a:t>
            </a:r>
            <a:r>
              <a:rPr lang="en-US" sz="2000" dirty="0">
                <a:solidFill>
                  <a:srgbClr val="3861AA"/>
                </a:solidFill>
              </a:rPr>
              <a:t>that provides seamless access to computing power and data storage</a:t>
            </a:r>
          </a:p>
          <a:p>
            <a:pPr lvl="1">
              <a:lnSpc>
                <a:spcPct val="93000"/>
              </a:lnSpc>
              <a:spcBef>
                <a:spcPts val="500"/>
              </a:spcBef>
              <a:buClr>
                <a:srgbClr val="99CC00"/>
              </a:buClr>
              <a:buFont typeface="Arial" charset="0"/>
              <a:buChar char="•"/>
            </a:pPr>
            <a:r>
              <a:rPr lang="en-US" sz="2000" dirty="0">
                <a:solidFill>
                  <a:srgbClr val="3861AA"/>
                </a:solidFill>
              </a:rPr>
              <a:t>Suitable for  problems that need huge/shared data, can run in parallel </a:t>
            </a:r>
            <a:r>
              <a:rPr lang="en-US" sz="2000" dirty="0" smtClean="0">
                <a:solidFill>
                  <a:srgbClr val="3861AA"/>
                </a:solidFill>
              </a:rPr>
              <a:t>or </a:t>
            </a:r>
            <a:r>
              <a:rPr lang="en-US" sz="2000" dirty="0">
                <a:solidFill>
                  <a:srgbClr val="3861AA"/>
                </a:solidFill>
              </a:rPr>
              <a:t>need to be run frequently</a:t>
            </a:r>
          </a:p>
          <a:p>
            <a:pPr>
              <a:lnSpc>
                <a:spcPct val="93000"/>
              </a:lnSpc>
              <a:spcBef>
                <a:spcPts val="600"/>
              </a:spcBef>
              <a:buClr>
                <a:srgbClr val="0053A0"/>
              </a:buClr>
              <a:buFont typeface="Arial" charset="0"/>
              <a:buChar char="•"/>
            </a:pPr>
            <a:r>
              <a:rPr lang="en-US" sz="2400" dirty="0" smtClean="0">
                <a:solidFill>
                  <a:srgbClr val="0053A0"/>
                </a:solidFill>
              </a:rPr>
              <a:t>EGI </a:t>
            </a:r>
            <a:r>
              <a:rPr lang="en-US" sz="2400" dirty="0">
                <a:solidFill>
                  <a:srgbClr val="0053A0"/>
                </a:solidFill>
              </a:rPr>
              <a:t>– largest </a:t>
            </a:r>
            <a:r>
              <a:rPr lang="en-US" sz="2400" dirty="0" smtClean="0">
                <a:solidFill>
                  <a:srgbClr val="0053A0"/>
                </a:solidFill>
              </a:rPr>
              <a:t>existing European </a:t>
            </a:r>
            <a:r>
              <a:rPr lang="en-US" sz="2400" dirty="0">
                <a:solidFill>
                  <a:srgbClr val="0053A0"/>
                </a:solidFill>
              </a:rPr>
              <a:t>Grid infrastructure (academic)</a:t>
            </a:r>
          </a:p>
          <a:p>
            <a:pPr>
              <a:lnSpc>
                <a:spcPct val="93000"/>
              </a:lnSpc>
              <a:spcBef>
                <a:spcPts val="600"/>
              </a:spcBef>
              <a:buClr>
                <a:srgbClr val="0053A0"/>
              </a:buClr>
              <a:buFont typeface="Arial" charset="0"/>
              <a:buChar char="•"/>
            </a:pPr>
            <a:r>
              <a:rPr lang="en-US" sz="2400" dirty="0">
                <a:solidFill>
                  <a:srgbClr val="0053A0"/>
                </a:solidFill>
              </a:rPr>
              <a:t>Slovak Grid Initiative</a:t>
            </a:r>
          </a:p>
          <a:p>
            <a:pPr>
              <a:lnSpc>
                <a:spcPct val="93000"/>
              </a:lnSpc>
              <a:spcBef>
                <a:spcPts val="600"/>
              </a:spcBef>
              <a:buClr>
                <a:srgbClr val="0053A0"/>
              </a:buClr>
              <a:buFont typeface="Arial" charset="0"/>
              <a:buChar char="•"/>
            </a:pPr>
            <a:r>
              <a:rPr lang="en-US" sz="2400" dirty="0">
                <a:solidFill>
                  <a:srgbClr val="0053A0"/>
                </a:solidFill>
              </a:rPr>
              <a:t>Many existing applications besides high energy physics</a:t>
            </a:r>
          </a:p>
          <a:p>
            <a:pPr>
              <a:lnSpc>
                <a:spcPct val="93000"/>
              </a:lnSpc>
              <a:spcBef>
                <a:spcPts val="600"/>
              </a:spcBef>
              <a:buClrTx/>
              <a:buSzTx/>
              <a:buFontTx/>
              <a:buNone/>
            </a:pPr>
            <a:endParaRPr lang="en-US" sz="2400" dirty="0">
              <a:solidFill>
                <a:srgbClr val="0053A0"/>
              </a:solidFill>
            </a:endParaRPr>
          </a:p>
          <a:p>
            <a:pPr>
              <a:lnSpc>
                <a:spcPct val="93000"/>
              </a:lnSpc>
              <a:spcBef>
                <a:spcPts val="600"/>
              </a:spcBef>
              <a:buClrTx/>
              <a:buSzTx/>
              <a:buFontTx/>
              <a:buNone/>
            </a:pPr>
            <a:endParaRPr lang="en-US" sz="2400" dirty="0">
              <a:solidFill>
                <a:srgbClr val="0053A0"/>
              </a:solidFill>
            </a:endParaRPr>
          </a:p>
          <a:p>
            <a:pPr>
              <a:lnSpc>
                <a:spcPct val="93000"/>
              </a:lnSpc>
              <a:spcBef>
                <a:spcPts val="600"/>
              </a:spcBef>
              <a:buClrTx/>
              <a:buSzTx/>
              <a:buFontTx/>
              <a:buNone/>
            </a:pPr>
            <a:endParaRPr lang="en-US" sz="2400" dirty="0">
              <a:solidFill>
                <a:srgbClr val="0053A0"/>
              </a:solidFill>
            </a:endParaRPr>
          </a:p>
        </p:txBody>
      </p:sp>
      <p:sp>
        <p:nvSpPr>
          <p:cNvPr id="78851" name="Text Box 3"/>
          <p:cNvSpPr txBox="1">
            <a:spLocks noChangeArrowheads="1"/>
          </p:cNvSpPr>
          <p:nvPr/>
        </p:nvSpPr>
        <p:spPr bwMode="auto">
          <a:xfrm>
            <a:off x="2647950" y="6553200"/>
            <a:ext cx="641985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724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r">
              <a:lnSpc>
                <a:spcPct val="93000"/>
              </a:lnSpc>
            </a:pPr>
            <a:r>
              <a:rPr lang="en-US" sz="1200" b="1" i="1">
                <a:solidFill>
                  <a:srgbClr val="FFFFFF"/>
                </a:solidFill>
                <a:latin typeface="Times New Roman" charset="0"/>
              </a:rPr>
              <a:t>The LHC Computing Grid Marian Babik (orig. by Marian Babik (orig. by Rafal Otto, GridCafe), GridCafe),, CERN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 Box 1"/>
          <p:cNvSpPr txBox="1">
            <a:spLocks noChangeArrowheads="1"/>
          </p:cNvSpPr>
          <p:nvPr/>
        </p:nvSpPr>
        <p:spPr bwMode="auto">
          <a:xfrm>
            <a:off x="457200" y="274638"/>
            <a:ext cx="8229600" cy="563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tIns="73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ctr">
              <a:lnSpc>
                <a:spcPct val="93000"/>
              </a:lnSpc>
            </a:pPr>
            <a:r>
              <a:rPr lang="en-US" sz="3200" b="1">
                <a:solidFill>
                  <a:srgbClr val="0053A0"/>
                </a:solidFill>
              </a:rPr>
              <a:t>Commercial Software</a:t>
            </a:r>
          </a:p>
        </p:txBody>
      </p:sp>
      <p:sp>
        <p:nvSpPr>
          <p:cNvPr id="73730" name="Text Box 2"/>
          <p:cNvSpPr txBox="1">
            <a:spLocks noChangeArrowheads="1"/>
          </p:cNvSpPr>
          <p:nvPr/>
        </p:nvSpPr>
        <p:spPr bwMode="auto">
          <a:xfrm>
            <a:off x="1987550" y="6553200"/>
            <a:ext cx="708025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724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r">
              <a:lnSpc>
                <a:spcPct val="93000"/>
              </a:lnSpc>
            </a:pPr>
            <a:r>
              <a:rPr lang="en-US" sz="1200" b="1" i="1">
                <a:solidFill>
                  <a:srgbClr val="FFFFFF"/>
                </a:solidFill>
                <a:latin typeface="Times New Roman" charset="0"/>
              </a:rPr>
              <a:t>The LHC Computing Grid – Marian Babik (orig. by Rafal Otto, GridCafe), CERN  </a:t>
            </a:r>
          </a:p>
        </p:txBody>
      </p:sp>
      <p:sp>
        <p:nvSpPr>
          <p:cNvPr id="73731" name="Text Box 3"/>
          <p:cNvSpPr txBox="1">
            <a:spLocks noChangeArrowheads="1"/>
          </p:cNvSpPr>
          <p:nvPr/>
        </p:nvSpPr>
        <p:spPr bwMode="auto">
          <a:xfrm>
            <a:off x="457200" y="10668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tIns="66960"/>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1pPr>
            <a:lvl2pPr marL="739775" indent="-28257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9pPr>
          </a:lstStyle>
          <a:p>
            <a:pPr>
              <a:lnSpc>
                <a:spcPct val="93000"/>
              </a:lnSpc>
              <a:spcBef>
                <a:spcPts val="600"/>
              </a:spcBef>
              <a:buClr>
                <a:srgbClr val="0053A0"/>
              </a:buClr>
              <a:buFont typeface="Arial" charset="0"/>
              <a:buChar char="•"/>
            </a:pPr>
            <a:r>
              <a:rPr lang="en-US" sz="2400">
                <a:solidFill>
                  <a:srgbClr val="0053A0"/>
                </a:solidFill>
              </a:rPr>
              <a:t>Gaussian</a:t>
            </a:r>
          </a:p>
          <a:p>
            <a:pPr lvl="1">
              <a:lnSpc>
                <a:spcPct val="93000"/>
              </a:lnSpc>
              <a:spcBef>
                <a:spcPts val="500"/>
              </a:spcBef>
              <a:buClr>
                <a:srgbClr val="99CC00"/>
              </a:buClr>
              <a:buFont typeface="Arial" charset="0"/>
              <a:buChar char="•"/>
            </a:pPr>
            <a:r>
              <a:rPr lang="en-US" sz="2000">
                <a:solidFill>
                  <a:srgbClr val="CCCCFF"/>
                </a:solidFill>
                <a:hlinkClick r:id="rId3"/>
              </a:rPr>
              <a:t>http://www.gaussian.com/</a:t>
            </a:r>
            <a:r>
              <a:rPr lang="en-US" sz="2000">
                <a:solidFill>
                  <a:srgbClr val="0053A0"/>
                </a:solidFill>
              </a:rPr>
              <a:t> </a:t>
            </a:r>
          </a:p>
          <a:p>
            <a:pPr lvl="1">
              <a:lnSpc>
                <a:spcPct val="93000"/>
              </a:lnSpc>
              <a:spcBef>
                <a:spcPts val="500"/>
              </a:spcBef>
              <a:buClr>
                <a:srgbClr val="99CC00"/>
              </a:buClr>
              <a:buFont typeface="Arial" charset="0"/>
              <a:buChar char="•"/>
            </a:pPr>
            <a:r>
              <a:rPr lang="en-US" sz="2000">
                <a:solidFill>
                  <a:srgbClr val="0053A0"/>
                </a:solidFill>
              </a:rPr>
              <a:t>Predicts the energies, vibrational freq., … of molecular systems.</a:t>
            </a:r>
          </a:p>
          <a:p>
            <a:pPr lvl="1">
              <a:lnSpc>
                <a:spcPct val="93000"/>
              </a:lnSpc>
              <a:spcBef>
                <a:spcPts val="500"/>
              </a:spcBef>
              <a:buClr>
                <a:srgbClr val="99CC00"/>
              </a:buClr>
              <a:buFont typeface="Arial" charset="0"/>
              <a:buChar char="•"/>
            </a:pPr>
            <a:r>
              <a:rPr lang="en-US" sz="2000">
                <a:solidFill>
                  <a:srgbClr val="0053A0"/>
                </a:solidFill>
              </a:rPr>
              <a:t>VO-based licensing model, actually in use in gaussian VO.</a:t>
            </a:r>
          </a:p>
          <a:p>
            <a:pPr>
              <a:lnSpc>
                <a:spcPct val="93000"/>
              </a:lnSpc>
              <a:spcBef>
                <a:spcPts val="600"/>
              </a:spcBef>
              <a:buClr>
                <a:srgbClr val="0053A0"/>
              </a:buClr>
              <a:buFont typeface="Arial" charset="0"/>
              <a:buChar char="•"/>
            </a:pPr>
            <a:r>
              <a:rPr lang="en-US" sz="2400">
                <a:solidFill>
                  <a:srgbClr val="0053A0"/>
                </a:solidFill>
              </a:rPr>
              <a:t>MathWorks</a:t>
            </a:r>
          </a:p>
          <a:p>
            <a:pPr lvl="1">
              <a:lnSpc>
                <a:spcPct val="93000"/>
              </a:lnSpc>
              <a:spcBef>
                <a:spcPts val="500"/>
              </a:spcBef>
              <a:buClr>
                <a:srgbClr val="99CC00"/>
              </a:buClr>
              <a:buFont typeface="Arial" charset="0"/>
              <a:buChar char="•"/>
            </a:pPr>
            <a:r>
              <a:rPr lang="en-US" sz="2000">
                <a:solidFill>
                  <a:srgbClr val="CCCCFF"/>
                </a:solidFill>
                <a:hlinkClick r:id="rId4"/>
              </a:rPr>
              <a:t>http://www.mathworks.com/</a:t>
            </a:r>
            <a:r>
              <a:rPr lang="en-US" sz="2000">
                <a:solidFill>
                  <a:srgbClr val="0053A0"/>
                </a:solidFill>
              </a:rPr>
              <a:t> </a:t>
            </a:r>
          </a:p>
          <a:p>
            <a:pPr lvl="1">
              <a:lnSpc>
                <a:spcPct val="93000"/>
              </a:lnSpc>
              <a:spcBef>
                <a:spcPts val="500"/>
              </a:spcBef>
              <a:buClr>
                <a:srgbClr val="99CC00"/>
              </a:buClr>
              <a:buFont typeface="Arial" charset="0"/>
              <a:buChar char="•"/>
            </a:pPr>
            <a:r>
              <a:rPr lang="en-US" sz="2000">
                <a:solidFill>
                  <a:srgbClr val="0053A0"/>
                </a:solidFill>
              </a:rPr>
              <a:t>Integrate MATLAB &amp; Distributed Computing Engine with EGEE.</a:t>
            </a:r>
          </a:p>
          <a:p>
            <a:pPr lvl="1">
              <a:lnSpc>
                <a:spcPct val="93000"/>
              </a:lnSpc>
              <a:spcBef>
                <a:spcPts val="500"/>
              </a:spcBef>
              <a:buClr>
                <a:srgbClr val="99CC00"/>
              </a:buClr>
              <a:buFont typeface="Arial" charset="0"/>
              <a:buChar char="•"/>
            </a:pPr>
            <a:r>
              <a:rPr lang="en-US" sz="2000">
                <a:solidFill>
                  <a:srgbClr val="0053A0"/>
                </a:solidFill>
              </a:rPr>
              <a:t>Both client and server are licensed in this model.</a:t>
            </a:r>
          </a:p>
          <a:p>
            <a:pPr>
              <a:lnSpc>
                <a:spcPct val="93000"/>
              </a:lnSpc>
              <a:spcBef>
                <a:spcPts val="600"/>
              </a:spcBef>
              <a:buClr>
                <a:srgbClr val="0053A0"/>
              </a:buClr>
              <a:buFont typeface="Arial" charset="0"/>
              <a:buChar char="•"/>
            </a:pPr>
            <a:r>
              <a:rPr lang="en-US" sz="2400">
                <a:solidFill>
                  <a:srgbClr val="0053A0"/>
                </a:solidFill>
              </a:rPr>
              <a:t>Interactive Supercomputing</a:t>
            </a:r>
          </a:p>
          <a:p>
            <a:pPr lvl="1">
              <a:lnSpc>
                <a:spcPct val="93000"/>
              </a:lnSpc>
              <a:spcBef>
                <a:spcPts val="500"/>
              </a:spcBef>
              <a:buClr>
                <a:srgbClr val="99CC00"/>
              </a:buClr>
              <a:buFont typeface="Arial" charset="0"/>
              <a:buChar char="•"/>
            </a:pPr>
            <a:r>
              <a:rPr lang="en-US" sz="2000">
                <a:solidFill>
                  <a:srgbClr val="CCCCFF"/>
                </a:solidFill>
                <a:hlinkClick r:id="rId5"/>
              </a:rPr>
              <a:t>http://www.interactivesupercomputing.com/</a:t>
            </a:r>
            <a:r>
              <a:rPr lang="en-US" sz="2000">
                <a:solidFill>
                  <a:srgbClr val="0053A0"/>
                </a:solidFill>
              </a:rPr>
              <a:t> </a:t>
            </a:r>
          </a:p>
          <a:p>
            <a:pPr lvl="1">
              <a:lnSpc>
                <a:spcPct val="93000"/>
              </a:lnSpc>
              <a:spcBef>
                <a:spcPts val="500"/>
              </a:spcBef>
              <a:buClr>
                <a:srgbClr val="99CC00"/>
              </a:buClr>
              <a:buFont typeface="Arial" charset="0"/>
              <a:buChar char="•"/>
            </a:pPr>
            <a:r>
              <a:rPr lang="en-US" sz="2000">
                <a:solidFill>
                  <a:srgbClr val="0053A0"/>
                </a:solidFill>
              </a:rPr>
              <a:t>Similar to DCE; used from multiple clients (MATLAB, Python, R)</a:t>
            </a:r>
          </a:p>
          <a:p>
            <a:pPr lvl="1">
              <a:lnSpc>
                <a:spcPct val="93000"/>
              </a:lnSpc>
              <a:spcBef>
                <a:spcPts val="500"/>
              </a:spcBef>
              <a:buClr>
                <a:srgbClr val="99CC00"/>
              </a:buClr>
              <a:buFont typeface="Arial" charset="0"/>
              <a:buChar char="•"/>
            </a:pPr>
            <a:r>
              <a:rPr lang="en-US" sz="2000">
                <a:solidFill>
                  <a:srgbClr val="0053A0"/>
                </a:solidFill>
              </a:rPr>
              <a:t>Server licensed, some clients licensed</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ext Box 1"/>
          <p:cNvSpPr txBox="1">
            <a:spLocks noChangeArrowheads="1"/>
          </p:cNvSpPr>
          <p:nvPr/>
        </p:nvSpPr>
        <p:spPr bwMode="auto">
          <a:xfrm>
            <a:off x="2624138" y="6381750"/>
            <a:ext cx="6443662"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724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r">
              <a:lnSpc>
                <a:spcPct val="93000"/>
              </a:lnSpc>
            </a:pPr>
            <a:r>
              <a:rPr lang="en-US" sz="1200" b="1" i="1">
                <a:solidFill>
                  <a:srgbClr val="FFFFFF"/>
                </a:solidFill>
                <a:latin typeface="Times New Roman" charset="0"/>
              </a:rPr>
              <a:t>The LHC Computing Grid – Marian Babik (orig. by Rafal Otto, GridCafe), CERN  </a:t>
            </a:r>
          </a:p>
        </p:txBody>
      </p:sp>
      <p:graphicFrame>
        <p:nvGraphicFramePr>
          <p:cNvPr id="79874" name="Object 2"/>
          <p:cNvGraphicFramePr>
            <a:graphicFrameLocks noChangeAspect="1"/>
          </p:cNvGraphicFramePr>
          <p:nvPr/>
        </p:nvGraphicFramePr>
        <p:xfrm>
          <a:off x="406400" y="438150"/>
          <a:ext cx="8350250" cy="5461000"/>
        </p:xfrm>
        <a:graphic>
          <a:graphicData uri="http://schemas.openxmlformats.org/presentationml/2006/ole">
            <mc:AlternateContent xmlns:mc="http://schemas.openxmlformats.org/markup-compatibility/2006">
              <mc:Choice xmlns:v="urn:schemas-microsoft-com:vml" Requires="v">
                <p:oleObj spid="_x0000_s79955" r:id="rId4" imgW="8177919" imgH="5273400" progId="">
                  <p:embed/>
                </p:oleObj>
              </mc:Choice>
              <mc:Fallback>
                <p:oleObj r:id="rId4" imgW="8177919" imgH="527340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0" y="438150"/>
                        <a:ext cx="8350250" cy="546100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 Box 1"/>
          <p:cNvSpPr txBox="1">
            <a:spLocks noChangeArrowheads="1"/>
          </p:cNvSpPr>
          <p:nvPr/>
        </p:nvSpPr>
        <p:spPr bwMode="auto">
          <a:xfrm>
            <a:off x="2197100" y="6381750"/>
            <a:ext cx="68707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724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r">
              <a:lnSpc>
                <a:spcPct val="93000"/>
              </a:lnSpc>
            </a:pPr>
            <a:r>
              <a:rPr lang="en-US" sz="1200" b="1" i="1">
                <a:solidFill>
                  <a:srgbClr val="FFFFFF"/>
                </a:solidFill>
                <a:latin typeface="Times New Roman" charset="0"/>
              </a:rPr>
              <a:t>The LHC Computing Grid – Marian Babik (orig. by Rafal Otto, GridCafe), CERN  </a:t>
            </a:r>
          </a:p>
        </p:txBody>
      </p:sp>
      <p:sp>
        <p:nvSpPr>
          <p:cNvPr id="80898" name="Text Box 2"/>
          <p:cNvSpPr txBox="1">
            <a:spLocks noChangeArrowheads="1"/>
          </p:cNvSpPr>
          <p:nvPr/>
        </p:nvSpPr>
        <p:spPr bwMode="auto">
          <a:xfrm>
            <a:off x="457200" y="274638"/>
            <a:ext cx="8229600" cy="563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tIns="7056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ctr">
              <a:lnSpc>
                <a:spcPct val="93000"/>
              </a:lnSpc>
            </a:pPr>
            <a:r>
              <a:rPr lang="en-US" sz="2800" b="1">
                <a:solidFill>
                  <a:srgbClr val="0053A0"/>
                </a:solidFill>
              </a:rPr>
              <a:t>Why was the Web invented at CERN?</a:t>
            </a:r>
          </a:p>
        </p:txBody>
      </p:sp>
      <p:sp>
        <p:nvSpPr>
          <p:cNvPr id="80899" name="Text Box 3"/>
          <p:cNvSpPr txBox="1">
            <a:spLocks noChangeArrowheads="1"/>
          </p:cNvSpPr>
          <p:nvPr/>
        </p:nvSpPr>
        <p:spPr bwMode="auto">
          <a:xfrm>
            <a:off x="457200" y="1066800"/>
            <a:ext cx="8229600" cy="236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tIns="63360"/>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9pPr>
          </a:lstStyle>
          <a:p>
            <a:pPr>
              <a:lnSpc>
                <a:spcPct val="93000"/>
              </a:lnSpc>
              <a:spcBef>
                <a:spcPts val="500"/>
              </a:spcBef>
              <a:buClr>
                <a:srgbClr val="0053A0"/>
              </a:buClr>
              <a:buFont typeface="Arial" charset="0"/>
              <a:buChar char="•"/>
            </a:pPr>
            <a:r>
              <a:rPr lang="en-US" sz="2000">
                <a:solidFill>
                  <a:srgbClr val="0053A0"/>
                </a:solidFill>
              </a:rPr>
              <a:t>Science depends on free </a:t>
            </a:r>
            <a:r>
              <a:rPr lang="en-US" sz="2000" b="1">
                <a:solidFill>
                  <a:srgbClr val="0053A0"/>
                </a:solidFill>
              </a:rPr>
              <a:t>access to information</a:t>
            </a:r>
            <a:r>
              <a:rPr lang="en-US" sz="2000">
                <a:solidFill>
                  <a:srgbClr val="0053A0"/>
                </a:solidFill>
              </a:rPr>
              <a:t> and exchange of ideas. CERN is the hub of a worldwide community of </a:t>
            </a:r>
            <a:r>
              <a:rPr lang="en-US" sz="2000" b="1">
                <a:solidFill>
                  <a:srgbClr val="0053A0"/>
                </a:solidFill>
              </a:rPr>
              <a:t>6500 scientists</a:t>
            </a:r>
            <a:r>
              <a:rPr lang="en-US" sz="2000">
                <a:solidFill>
                  <a:srgbClr val="0053A0"/>
                </a:solidFill>
              </a:rPr>
              <a:t> in </a:t>
            </a:r>
            <a:r>
              <a:rPr lang="en-US" sz="2000" b="1">
                <a:solidFill>
                  <a:srgbClr val="0053A0"/>
                </a:solidFill>
              </a:rPr>
              <a:t>80 countries.</a:t>
            </a:r>
          </a:p>
          <a:p>
            <a:pPr>
              <a:lnSpc>
                <a:spcPct val="93000"/>
              </a:lnSpc>
              <a:spcBef>
                <a:spcPts val="500"/>
              </a:spcBef>
              <a:buClr>
                <a:srgbClr val="0053A0"/>
              </a:buClr>
              <a:buFont typeface="Arial" charset="0"/>
              <a:buChar char="•"/>
            </a:pPr>
            <a:r>
              <a:rPr lang="en-US" sz="2000">
                <a:solidFill>
                  <a:srgbClr val="0053A0"/>
                </a:solidFill>
              </a:rPr>
              <a:t>CERN has a long history of being at the forefront of </a:t>
            </a:r>
            <a:r>
              <a:rPr lang="en-US" sz="2000" b="1">
                <a:solidFill>
                  <a:srgbClr val="0053A0"/>
                </a:solidFill>
              </a:rPr>
              <a:t>scientific computing</a:t>
            </a:r>
            <a:r>
              <a:rPr lang="en-US" sz="2000">
                <a:solidFill>
                  <a:srgbClr val="0053A0"/>
                </a:solidFill>
              </a:rPr>
              <a:t> and </a:t>
            </a:r>
            <a:r>
              <a:rPr lang="en-US" sz="2000" b="1">
                <a:solidFill>
                  <a:srgbClr val="0053A0"/>
                </a:solidFill>
              </a:rPr>
              <a:t>networking </a:t>
            </a:r>
            <a:r>
              <a:rPr lang="en-US" sz="2000">
                <a:solidFill>
                  <a:srgbClr val="0053A0"/>
                </a:solidFill>
              </a:rPr>
              <a:t>(first lab on Internet outside the US).</a:t>
            </a:r>
          </a:p>
          <a:p>
            <a:pPr>
              <a:lnSpc>
                <a:spcPct val="93000"/>
              </a:lnSpc>
              <a:spcBef>
                <a:spcPts val="500"/>
              </a:spcBef>
              <a:buClr>
                <a:srgbClr val="0053A0"/>
              </a:buClr>
              <a:buFont typeface="Arial" charset="0"/>
              <a:buChar char="•"/>
            </a:pPr>
            <a:r>
              <a:rPr lang="en-US" sz="2000">
                <a:solidFill>
                  <a:srgbClr val="0053A0"/>
                </a:solidFill>
              </a:rPr>
              <a:t>During the preparation of the previous large project LEP, the need to share documents in a global way became vital.</a:t>
            </a:r>
          </a:p>
        </p:txBody>
      </p:sp>
      <p:pic>
        <p:nvPicPr>
          <p:cNvPr id="80900"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0600" y="3505200"/>
            <a:ext cx="3124200" cy="2497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0901"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24400" y="3505200"/>
            <a:ext cx="3035300" cy="2489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 Box 1"/>
          <p:cNvSpPr txBox="1">
            <a:spLocks noChangeArrowheads="1"/>
          </p:cNvSpPr>
          <p:nvPr/>
        </p:nvSpPr>
        <p:spPr bwMode="auto">
          <a:xfrm>
            <a:off x="3209925" y="6381750"/>
            <a:ext cx="585787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724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r">
              <a:lnSpc>
                <a:spcPct val="93000"/>
              </a:lnSpc>
            </a:pPr>
            <a:r>
              <a:rPr lang="en-US" sz="1200" b="1" i="1">
                <a:solidFill>
                  <a:srgbClr val="FFFFFF"/>
                </a:solidFill>
                <a:latin typeface="Times New Roman" charset="0"/>
              </a:rPr>
              <a:t>The LHC Computing Grid – Marian Babik (orig. by Rafal Otto, GridCafe), CERN  </a:t>
            </a:r>
          </a:p>
        </p:txBody>
      </p:sp>
      <p:sp>
        <p:nvSpPr>
          <p:cNvPr id="81922" name="Text Box 2"/>
          <p:cNvSpPr txBox="1">
            <a:spLocks noChangeArrowheads="1"/>
          </p:cNvSpPr>
          <p:nvPr/>
        </p:nvSpPr>
        <p:spPr bwMode="auto">
          <a:xfrm>
            <a:off x="457200" y="274638"/>
            <a:ext cx="8229600" cy="563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tIns="7056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ctr">
              <a:lnSpc>
                <a:spcPct val="93000"/>
              </a:lnSpc>
            </a:pPr>
            <a:r>
              <a:rPr lang="en-US" sz="2800" b="1">
                <a:solidFill>
                  <a:srgbClr val="0053A0"/>
                </a:solidFill>
              </a:rPr>
              <a:t>How did it start?</a:t>
            </a:r>
          </a:p>
        </p:txBody>
      </p:sp>
      <p:sp>
        <p:nvSpPr>
          <p:cNvPr id="81923" name="Text Box 3"/>
          <p:cNvSpPr txBox="1">
            <a:spLocks noChangeArrowheads="1"/>
          </p:cNvSpPr>
          <p:nvPr/>
        </p:nvSpPr>
        <p:spPr bwMode="auto">
          <a:xfrm>
            <a:off x="457200" y="1054100"/>
            <a:ext cx="8229600" cy="236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tIns="63360"/>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ＭＳ Ｐゴシック" charset="0"/>
                <a:cs typeface="DejaVu Sans" charset="0"/>
              </a:defRPr>
            </a:lvl9pPr>
          </a:lstStyle>
          <a:p>
            <a:pPr>
              <a:lnSpc>
                <a:spcPct val="93000"/>
              </a:lnSpc>
              <a:spcBef>
                <a:spcPts val="500"/>
              </a:spcBef>
              <a:buClr>
                <a:srgbClr val="0053A0"/>
              </a:buClr>
              <a:buFont typeface="Arial" charset="0"/>
              <a:buChar char="•"/>
            </a:pPr>
            <a:r>
              <a:rPr lang="en-US" sz="2000">
                <a:solidFill>
                  <a:srgbClr val="0053A0"/>
                </a:solidFill>
              </a:rPr>
              <a:t>1989: </a:t>
            </a:r>
            <a:r>
              <a:rPr lang="en-US" sz="2000" b="1">
                <a:solidFill>
                  <a:srgbClr val="0053A0"/>
                </a:solidFill>
              </a:rPr>
              <a:t>Tim Berners-Lee</a:t>
            </a:r>
            <a:r>
              <a:rPr lang="en-US" sz="2000">
                <a:solidFill>
                  <a:srgbClr val="0053A0"/>
                </a:solidFill>
              </a:rPr>
              <a:t> circulates “Information Management: A proposal” to help with future Large Hadron Collider project.</a:t>
            </a:r>
          </a:p>
          <a:p>
            <a:pPr>
              <a:lnSpc>
                <a:spcPct val="93000"/>
              </a:lnSpc>
              <a:spcBef>
                <a:spcPts val="500"/>
              </a:spcBef>
              <a:buClr>
                <a:srgbClr val="0053A0"/>
              </a:buClr>
              <a:buFont typeface="Arial" charset="0"/>
              <a:buChar char="•"/>
            </a:pPr>
            <a:r>
              <a:rPr lang="en-US" sz="2000">
                <a:solidFill>
                  <a:srgbClr val="0053A0"/>
                </a:solidFill>
              </a:rPr>
              <a:t>1991: Early </a:t>
            </a:r>
            <a:r>
              <a:rPr lang="en-US" sz="2000" b="1">
                <a:solidFill>
                  <a:srgbClr val="0053A0"/>
                </a:solidFill>
              </a:rPr>
              <a:t>www system released</a:t>
            </a:r>
            <a:r>
              <a:rPr lang="en-US" sz="2000">
                <a:solidFill>
                  <a:srgbClr val="0053A0"/>
                </a:solidFill>
              </a:rPr>
              <a:t> to high energy physics via the CERN program library. First web servers located in European physics laboratories.</a:t>
            </a:r>
          </a:p>
          <a:p>
            <a:pPr>
              <a:lnSpc>
                <a:spcPct val="93000"/>
              </a:lnSpc>
              <a:spcBef>
                <a:spcPts val="500"/>
              </a:spcBef>
              <a:buClr>
                <a:srgbClr val="0053A0"/>
              </a:buClr>
              <a:buFont typeface="Arial" charset="0"/>
              <a:buChar char="•"/>
            </a:pPr>
            <a:r>
              <a:rPr lang="en-US" sz="2000">
                <a:solidFill>
                  <a:srgbClr val="0053A0"/>
                </a:solidFill>
              </a:rPr>
              <a:t>1993: First Mosaic browser; web reaches 500 servers and 1% of Internet traffic; CERN places </a:t>
            </a:r>
            <a:r>
              <a:rPr lang="en-US" sz="2000" b="1">
                <a:solidFill>
                  <a:srgbClr val="0053A0"/>
                </a:solidFill>
              </a:rPr>
              <a:t>WWW in the public domain</a:t>
            </a:r>
            <a:r>
              <a:rPr lang="en-US" sz="2000">
                <a:solidFill>
                  <a:srgbClr val="0053A0"/>
                </a:solidFill>
              </a:rPr>
              <a:t>.</a:t>
            </a:r>
          </a:p>
        </p:txBody>
      </p:sp>
      <p:pic>
        <p:nvPicPr>
          <p:cNvPr id="81924"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95400" y="3835400"/>
            <a:ext cx="2667000" cy="2386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1925"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72000" y="3911600"/>
            <a:ext cx="3429000" cy="2311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1926"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95400" y="3835400"/>
            <a:ext cx="2667000" cy="2386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web</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176014774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6550" y="950913"/>
            <a:ext cx="8191500" cy="4114800"/>
          </a:xfrm>
          <a:prstGeom prst="rect">
            <a:avLst/>
          </a:prstGeom>
          <a:noFill/>
          <a:ln>
            <a:noFill/>
          </a:ln>
          <a:effectLst>
            <a:outerShdw blurRad="63500" dist="139498" dir="2700000" algn="ctr" rotWithShape="0">
              <a:srgbClr val="333333">
                <a:alpha val="65019"/>
              </a:srgbClr>
            </a:outerShdw>
          </a:effectLst>
          <a:extLst>
            <a:ext uri="{909E8E84-426E-40dd-AFC4-6F175D3DCCD1}">
              <a14:hiddenFill xmlns:a14="http://schemas.microsoft.com/office/drawing/2010/main">
                <a:blipFill dpi="0" rotWithShape="0">
                  <a:blip/>
                  <a:srcRect l="1434" t="11922" r="3035" b="45380"/>
                  <a:stretch>
                    <a:fillRect/>
                  </a:stretch>
                </a:blipFill>
              </a14:hiddenFill>
            </a:ext>
            <a:ext uri="{91240B29-F687-4f45-9708-019B960494DF}">
              <a14:hiddenLine xmlns:a14="http://schemas.microsoft.com/office/drawing/2010/main" w="9525">
                <a:solidFill>
                  <a:srgbClr val="000000"/>
                </a:solidFill>
                <a:round/>
                <a:headEnd/>
                <a:tailEnd/>
              </a14:hiddenLine>
            </a:ext>
          </a:extLst>
        </p:spPr>
      </p:pic>
      <p:sp>
        <p:nvSpPr>
          <p:cNvPr id="17410" name="Text Box 2"/>
          <p:cNvSpPr txBox="1">
            <a:spLocks noChangeArrowheads="1"/>
          </p:cNvSpPr>
          <p:nvPr/>
        </p:nvSpPr>
        <p:spPr bwMode="auto">
          <a:xfrm>
            <a:off x="2560638" y="6553200"/>
            <a:ext cx="6507162"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724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r">
              <a:lnSpc>
                <a:spcPct val="93000"/>
              </a:lnSpc>
            </a:pPr>
            <a:r>
              <a:rPr lang="en-US" sz="1200" b="1" i="1">
                <a:solidFill>
                  <a:srgbClr val="FFFFFF"/>
                </a:solidFill>
                <a:latin typeface="Times New Roman" charset="0"/>
              </a:rPr>
              <a:t>The LHC Computing Grid –  Marian Babik ((orig. by Rafal Otto, GridCafe), GridCafe, CERN  </a:t>
            </a:r>
          </a:p>
        </p:txBody>
      </p:sp>
      <p:sp>
        <p:nvSpPr>
          <p:cNvPr id="17411" name="Text Box 3"/>
          <p:cNvSpPr txBox="1">
            <a:spLocks noChangeArrowheads="1"/>
          </p:cNvSpPr>
          <p:nvPr/>
        </p:nvSpPr>
        <p:spPr bwMode="auto">
          <a:xfrm>
            <a:off x="477838" y="0"/>
            <a:ext cx="8229600" cy="563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tIns="7056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ctr">
              <a:lnSpc>
                <a:spcPct val="93000"/>
              </a:lnSpc>
            </a:pPr>
            <a:r>
              <a:rPr lang="en-US" sz="2800" b="1">
                <a:solidFill>
                  <a:srgbClr val="0053A0"/>
                </a:solidFill>
              </a:rPr>
              <a:t>Web of Today!</a:t>
            </a:r>
          </a:p>
        </p:txBody>
      </p:sp>
      <p:pic>
        <p:nvPicPr>
          <p:cNvPr id="17412"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60513" y="728663"/>
            <a:ext cx="6162675" cy="4938712"/>
          </a:xfrm>
          <a:prstGeom prst="rect">
            <a:avLst/>
          </a:prstGeom>
          <a:noFill/>
          <a:ln>
            <a:noFill/>
          </a:ln>
          <a:effectLst>
            <a:outerShdw blurRad="63500" dist="139498" dir="2700000" algn="ctr" rotWithShape="0">
              <a:srgbClr val="333333">
                <a:alpha val="65019"/>
              </a:srgbClr>
            </a:outerShdw>
          </a:effectLst>
          <a:extLst>
            <a:ext uri="{909E8E84-426E-40dd-AFC4-6F175D3DCCD1}">
              <a14:hiddenFill xmlns:a14="http://schemas.microsoft.com/office/drawing/2010/main">
                <a:blipFill dpi="0" rotWithShape="0">
                  <a:blip/>
                  <a:srcRect l="1323" t="12025" r="3262" b="19937"/>
                  <a:stretch>
                    <a:fillRect/>
                  </a:stretch>
                </a:blipFill>
              </a14:hiddenFill>
            </a:ext>
            <a:ext uri="{91240B29-F687-4f45-9708-019B960494DF}">
              <a14:hiddenLine xmlns:a14="http://schemas.microsoft.com/office/drawing/2010/main" w="9525">
                <a:solidFill>
                  <a:srgbClr val="000000"/>
                </a:solidFill>
                <a:round/>
                <a:headEnd/>
                <a:tailEnd/>
              </a14:hiddenLine>
            </a:ext>
          </a:extLst>
        </p:spPr>
      </p:pic>
      <p:pic>
        <p:nvPicPr>
          <p:cNvPr id="17413"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55650" y="1087438"/>
            <a:ext cx="7334250" cy="3736975"/>
          </a:xfrm>
          <a:prstGeom prst="rect">
            <a:avLst/>
          </a:prstGeom>
          <a:noFill/>
          <a:ln>
            <a:noFill/>
          </a:ln>
          <a:effectLst>
            <a:outerShdw blurRad="63500" dist="139498" dir="2700000" algn="ctr" rotWithShape="0">
              <a:srgbClr val="333333">
                <a:alpha val="65019"/>
              </a:srgbClr>
            </a:outerShdw>
          </a:effectLst>
          <a:extLst>
            <a:ext uri="{909E8E84-426E-40dd-AFC4-6F175D3DCCD1}">
              <a14:hiddenFill xmlns:a14="http://schemas.microsoft.com/office/drawing/2010/main">
                <a:blipFill dpi="0" rotWithShape="0">
                  <a:blip/>
                  <a:srcRect l="2351" t="12091" r="13120" b="49593"/>
                  <a:stretch>
                    <a:fillRect/>
                  </a:stretch>
                </a:blipFill>
              </a14:hiddenFill>
            </a:ext>
            <a:ext uri="{91240B29-F687-4f45-9708-019B960494DF}">
              <a14:hiddenLine xmlns:a14="http://schemas.microsoft.com/office/drawing/2010/main" w="9525">
                <a:solidFill>
                  <a:srgbClr val="000000"/>
                </a:solidFill>
                <a:round/>
                <a:headEnd/>
                <a:tailEnd/>
              </a14:hiddenLine>
            </a:ext>
          </a:extLst>
        </p:spPr>
      </p:pic>
      <p:pic>
        <p:nvPicPr>
          <p:cNvPr id="17414"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322388" y="744538"/>
            <a:ext cx="6624637" cy="4752975"/>
          </a:xfrm>
          <a:prstGeom prst="rect">
            <a:avLst/>
          </a:prstGeom>
          <a:noFill/>
          <a:ln>
            <a:noFill/>
          </a:ln>
          <a:effectLst>
            <a:outerShdw blurRad="63500" dist="139498" dir="2700000" algn="ctr" rotWithShape="0">
              <a:srgbClr val="333333">
                <a:alpha val="65019"/>
              </a:srgbClr>
            </a:outerShdw>
          </a:effectLst>
          <a:extLst>
            <a:ext uri="{909E8E84-426E-40dd-AFC4-6F175D3DCCD1}">
              <a14:hiddenFill xmlns:a14="http://schemas.microsoft.com/office/drawing/2010/main">
                <a:blipFill dpi="0" rotWithShape="0">
                  <a:blip/>
                  <a:srcRect l="1173" t="11873" r="3047" b="26979"/>
                  <a:stretch>
                    <a:fillRect/>
                  </a:stretch>
                </a:blipFill>
              </a14:hiddenFill>
            </a:ext>
            <a:ext uri="{91240B29-F687-4f45-9708-019B960494DF}">
              <a14:hiddenLine xmlns:a14="http://schemas.microsoft.com/office/drawing/2010/main" w="9525">
                <a:solidFill>
                  <a:srgbClr val="000000"/>
                </a:solidFill>
                <a:round/>
                <a:headEnd/>
                <a:tailEnd/>
              </a14:hiddenLine>
            </a:ext>
          </a:extLst>
        </p:spPr>
      </p:pic>
      <p:pic>
        <p:nvPicPr>
          <p:cNvPr id="17415" name="Picture 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976438" y="614363"/>
            <a:ext cx="5983287" cy="5143500"/>
          </a:xfrm>
          <a:prstGeom prst="rect">
            <a:avLst/>
          </a:prstGeom>
          <a:noFill/>
          <a:ln>
            <a:noFill/>
          </a:ln>
          <a:effectLst>
            <a:outerShdw blurRad="63500" dist="139498" dir="2700000" algn="ctr" rotWithShape="0">
              <a:srgbClr val="333333">
                <a:alpha val="65019"/>
              </a:srgbClr>
            </a:outerShdw>
          </a:effectLst>
          <a:extLst>
            <a:ext uri="{909E8E84-426E-40dd-AFC4-6F175D3DCCD1}">
              <a14:hiddenFill xmlns:a14="http://schemas.microsoft.com/office/drawing/2010/main">
                <a:blipFill dpi="0" rotWithShape="0">
                  <a:blip/>
                  <a:srcRect l="1091" t="11992" r="11629" b="21263"/>
                  <a:stretch>
                    <a:fillRect/>
                  </a:stretch>
                </a:blipFill>
              </a14:hiddenFill>
            </a:ext>
            <a:ext uri="{91240B29-F687-4f45-9708-019B960494DF}">
              <a14:hiddenLine xmlns:a14="http://schemas.microsoft.com/office/drawing/2010/main" w="9525">
                <a:solidFill>
                  <a:srgbClr val="000000"/>
                </a:solidFill>
                <a:round/>
                <a:headEnd/>
                <a:tailEnd/>
              </a14:hiddenLine>
            </a:ext>
          </a:extLst>
        </p:spPr>
      </p:pic>
      <p:pic>
        <p:nvPicPr>
          <p:cNvPr id="17416" name="Picture 8"/>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676400" y="887413"/>
            <a:ext cx="6375400" cy="5264150"/>
          </a:xfrm>
          <a:prstGeom prst="rect">
            <a:avLst/>
          </a:prstGeom>
          <a:noFill/>
          <a:ln>
            <a:noFill/>
          </a:ln>
          <a:effectLst>
            <a:outerShdw blurRad="63500" dist="139498" dir="2700000" algn="ctr" rotWithShape="0">
              <a:srgbClr val="333333">
                <a:alpha val="65019"/>
              </a:srgbClr>
            </a:outerShdw>
          </a:effectLst>
          <a:extLst>
            <a:ext uri="{909E8E84-426E-40dd-AFC4-6F175D3DCCD1}">
              <a14:hiddenFill xmlns:a14="http://schemas.microsoft.com/office/drawing/2010/main">
                <a:blipFill dpi="0" rotWithShape="0">
                  <a:blip/>
                  <a:srcRect l="1248" t="12125" r="2788" b="17377"/>
                  <a:stretch>
                    <a:fillRect/>
                  </a:stretch>
                </a:blip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17409"/>
                                        </p:tgtEl>
                                        <p:attrNameLst>
                                          <p:attrName>style.visibility</p:attrName>
                                        </p:attrNameLst>
                                      </p:cBhvr>
                                      <p:to>
                                        <p:strVal val="visible"/>
                                      </p:to>
                                    </p:set>
                                    <p:animEffect transition="in" filter="fade">
                                      <p:cBhvr additive="repl">
                                        <p:cTn id="7" dur="500"/>
                                        <p:tgtEl>
                                          <p:spTgt spid="174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fill="hold" nodeType="clickEffect">
                                  <p:stCondLst>
                                    <p:cond delay="0"/>
                                  </p:stCondLst>
                                  <p:childTnLst>
                                    <p:set>
                                      <p:cBhvr additive="repl">
                                        <p:cTn id="11" dur="1" fill="hold">
                                          <p:stCondLst>
                                            <p:cond delay="0"/>
                                          </p:stCondLst>
                                        </p:cTn>
                                        <p:tgtEl>
                                          <p:spTgt spid="17412"/>
                                        </p:tgtEl>
                                        <p:attrNameLst>
                                          <p:attrName>style.visibility</p:attrName>
                                        </p:attrNameLst>
                                      </p:cBhvr>
                                      <p:to>
                                        <p:strVal val="visible"/>
                                      </p:to>
                                    </p:set>
                                    <p:animEffect transition="in" filter="fade">
                                      <p:cBhvr additive="repl">
                                        <p:cTn id="12" dur="500"/>
                                        <p:tgtEl>
                                          <p:spTgt spid="174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fill="hold" nodeType="clickEffect">
                                  <p:stCondLst>
                                    <p:cond delay="0"/>
                                  </p:stCondLst>
                                  <p:childTnLst>
                                    <p:set>
                                      <p:cBhvr additive="repl">
                                        <p:cTn id="16" dur="1" fill="hold">
                                          <p:stCondLst>
                                            <p:cond delay="0"/>
                                          </p:stCondLst>
                                        </p:cTn>
                                        <p:tgtEl>
                                          <p:spTgt spid="17413"/>
                                        </p:tgtEl>
                                        <p:attrNameLst>
                                          <p:attrName>style.visibility</p:attrName>
                                        </p:attrNameLst>
                                      </p:cBhvr>
                                      <p:to>
                                        <p:strVal val="visible"/>
                                      </p:to>
                                    </p:set>
                                    <p:animEffect transition="in" filter="fade">
                                      <p:cBhvr additive="repl">
                                        <p:cTn id="17" dur="500"/>
                                        <p:tgtEl>
                                          <p:spTgt spid="174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fill="hold" nodeType="clickEffect">
                                  <p:stCondLst>
                                    <p:cond delay="0"/>
                                  </p:stCondLst>
                                  <p:childTnLst>
                                    <p:set>
                                      <p:cBhvr additive="repl">
                                        <p:cTn id="21" dur="1" fill="hold">
                                          <p:stCondLst>
                                            <p:cond delay="0"/>
                                          </p:stCondLst>
                                        </p:cTn>
                                        <p:tgtEl>
                                          <p:spTgt spid="17414"/>
                                        </p:tgtEl>
                                        <p:attrNameLst>
                                          <p:attrName>style.visibility</p:attrName>
                                        </p:attrNameLst>
                                      </p:cBhvr>
                                      <p:to>
                                        <p:strVal val="visible"/>
                                      </p:to>
                                    </p:set>
                                    <p:animEffect transition="in" filter="fade">
                                      <p:cBhvr additive="repl">
                                        <p:cTn id="22" dur="500"/>
                                        <p:tgtEl>
                                          <p:spTgt spid="174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fill="hold" nodeType="clickEffect">
                                  <p:stCondLst>
                                    <p:cond delay="0"/>
                                  </p:stCondLst>
                                  <p:childTnLst>
                                    <p:set>
                                      <p:cBhvr additive="repl">
                                        <p:cTn id="26" dur="1" fill="hold">
                                          <p:stCondLst>
                                            <p:cond delay="0"/>
                                          </p:stCondLst>
                                        </p:cTn>
                                        <p:tgtEl>
                                          <p:spTgt spid="17415"/>
                                        </p:tgtEl>
                                        <p:attrNameLst>
                                          <p:attrName>style.visibility</p:attrName>
                                        </p:attrNameLst>
                                      </p:cBhvr>
                                      <p:to>
                                        <p:strVal val="visible"/>
                                      </p:to>
                                    </p:set>
                                    <p:animEffect transition="in" filter="fade">
                                      <p:cBhvr additive="repl">
                                        <p:cTn id="27" dur="500"/>
                                        <p:tgtEl>
                                          <p:spTgt spid="1741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fill="hold" nodeType="clickEffect">
                                  <p:stCondLst>
                                    <p:cond delay="0"/>
                                  </p:stCondLst>
                                  <p:childTnLst>
                                    <p:set>
                                      <p:cBhvr additive="repl">
                                        <p:cTn id="31" dur="1" fill="hold">
                                          <p:stCondLst>
                                            <p:cond delay="0"/>
                                          </p:stCondLst>
                                        </p:cTn>
                                        <p:tgtEl>
                                          <p:spTgt spid="17416"/>
                                        </p:tgtEl>
                                        <p:attrNameLst>
                                          <p:attrName>style.visibility</p:attrName>
                                        </p:attrNameLst>
                                      </p:cBhvr>
                                      <p:to>
                                        <p:strVal val="visible"/>
                                      </p:to>
                                    </p:set>
                                    <p:animEffect transition="in" filter="fade">
                                      <p:cBhvr additive="repl">
                                        <p:cTn id="32" dur="500"/>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DejaVu Sans"/>
      </a:majorFont>
      <a:minorFont>
        <a:latin typeface="Arial"/>
        <a:ea typeface="ＭＳ Ｐゴシック"/>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DejaVu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DejaVu San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DejaVu Sans"/>
      </a:majorFont>
      <a:minorFont>
        <a:latin typeface="Arial"/>
        <a:ea typeface="ＭＳ Ｐゴシック"/>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DejaVu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DejaVu San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DejaVu Sans"/>
      </a:majorFont>
      <a:minorFont>
        <a:latin typeface="Arial"/>
        <a:ea typeface="ＭＳ Ｐゴシック"/>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DejaVu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DejaVu San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DejaVu Sans"/>
      </a:majorFont>
      <a:minorFont>
        <a:latin typeface="Arial"/>
        <a:ea typeface="ＭＳ Ｐゴシック"/>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DejaVu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DejaVu San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DejaVu Sans"/>
      </a:majorFont>
      <a:minorFont>
        <a:latin typeface="Arial"/>
        <a:ea typeface="ＭＳ Ｐゴシック"/>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DejaVu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DejaVu San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DejaVu Sans"/>
      </a:majorFont>
      <a:minorFont>
        <a:latin typeface="Arial"/>
        <a:ea typeface="ＭＳ Ｐゴシック"/>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DejaVu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DejaVu San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DejaVu Sans"/>
      </a:majorFont>
      <a:minorFont>
        <a:latin typeface="Arial"/>
        <a:ea typeface="ＭＳ Ｐゴシック"/>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DejaVu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DejaVu San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DejaVu Sans"/>
      </a:majorFont>
      <a:minorFont>
        <a:latin typeface="Arial"/>
        <a:ea typeface="ＭＳ Ｐゴシック"/>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DejaVu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DejaVu San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DejaVu Sans"/>
      </a:majorFont>
      <a:minorFont>
        <a:latin typeface="Arial"/>
        <a:ea typeface="ＭＳ Ｐゴシック"/>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DejaVu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DejaVu San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5862</TotalTime>
  <Words>3240</Words>
  <Application>Microsoft Macintosh PowerPoint</Application>
  <PresentationFormat>On-screen Show (4:3)</PresentationFormat>
  <Paragraphs>511</Paragraphs>
  <Slides>76</Slides>
  <Notes>69</Notes>
  <HiddenSlides>0</HiddenSlides>
  <MMClips>0</MMClips>
  <ScaleCrop>false</ScaleCrop>
  <HeadingPairs>
    <vt:vector size="6" baseType="variant">
      <vt:variant>
        <vt:lpstr>Theme</vt:lpstr>
      </vt:variant>
      <vt:variant>
        <vt:i4>9</vt:i4>
      </vt:variant>
      <vt:variant>
        <vt:lpstr>Embedded OLE Servers</vt:lpstr>
      </vt:variant>
      <vt:variant>
        <vt:i4>0</vt:i4>
      </vt:variant>
      <vt:variant>
        <vt:lpstr>Slide Titles</vt:lpstr>
      </vt:variant>
      <vt:variant>
        <vt:i4>76</vt:i4>
      </vt:variant>
    </vt:vector>
  </HeadingPairs>
  <TitlesOfParts>
    <vt:vector size="85" baseType="lpstr">
      <vt:lpstr>Office Theme</vt:lpstr>
      <vt:lpstr>Office Theme</vt:lpstr>
      <vt:lpstr>Office Theme</vt:lpstr>
      <vt:lpstr>Office Theme</vt:lpstr>
      <vt:lpstr>Office Theme</vt:lpstr>
      <vt:lpstr>Office Theme</vt:lpstr>
      <vt:lpstr>Office Theme</vt:lpstr>
      <vt:lpstr>Office Theme</vt:lpstr>
      <vt:lpstr>Office Theme</vt:lpstr>
      <vt:lpstr>PowerPoint Presentation</vt:lpstr>
      <vt:lpstr>Outline</vt:lpstr>
      <vt:lpstr>Networking</vt:lpstr>
      <vt:lpstr>Networking</vt:lpstr>
      <vt:lpstr>Networking</vt:lpstr>
      <vt:lpstr>Networking</vt:lpstr>
      <vt:lpstr>Networking</vt:lpstr>
      <vt:lpstr>web</vt:lpstr>
      <vt:lpstr>PowerPoint Presentation</vt:lpstr>
      <vt:lpstr>Web of Today</vt:lpstr>
      <vt:lpstr>What is the Web ?</vt:lpstr>
      <vt:lpstr>Web browser</vt:lpstr>
      <vt:lpstr>What happens when you visit a web page</vt:lpstr>
      <vt:lpstr>What happens when you visit a web page</vt:lpstr>
      <vt:lpstr>What happens when you visit a web page</vt:lpstr>
      <vt:lpstr>Web</vt:lpstr>
      <vt:lpstr>web 2.0</vt:lpstr>
      <vt:lpstr>Web 2.0</vt:lpstr>
      <vt:lpstr>Web 2.0</vt:lpstr>
      <vt:lpstr>Semantic Web</vt:lpstr>
      <vt:lpstr>distributed systems</vt:lpstr>
      <vt:lpstr>Distributed systems</vt:lpstr>
      <vt:lpstr>Distributed systems</vt:lpstr>
      <vt:lpstr>Wikipedia</vt:lpstr>
      <vt:lpstr>Torrent</vt:lpstr>
      <vt:lpstr>Hadoop (MapReduce)</vt:lpstr>
      <vt:lpstr>Condor</vt:lpstr>
      <vt:lpstr>Condor</vt:lpstr>
      <vt:lpstr>grid</vt:lpstr>
      <vt:lpstr>PowerPoint Presentation</vt:lpstr>
      <vt:lpstr>What is the Grid?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MetaCentrum – Czech Grid Initiative</vt:lpstr>
      <vt:lpstr>Czech Grid Initiative Activity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Cloud</vt:lpstr>
      <vt:lpstr>Cloud</vt:lpstr>
      <vt:lpstr>References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the Web to the Grid</dc:title>
  <dc:creator>Rafal Otto</dc:creator>
  <cp:keywords>Grid</cp:keywords>
  <cp:lastModifiedBy>Marian Babik</cp:lastModifiedBy>
  <cp:revision>337</cp:revision>
  <cp:lastPrinted>1601-01-01T00:00:00Z</cp:lastPrinted>
  <dcterms:created xsi:type="dcterms:W3CDTF">2006-02-07T13:57:03Z</dcterms:created>
  <dcterms:modified xsi:type="dcterms:W3CDTF">2013-06-04T08:20:40Z</dcterms:modified>
</cp:coreProperties>
</file>