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oleObject3.bin" ContentType="application/vnd.openxmlformats-officedocument.oleObject"/>
  <Override PartName="/ppt/notesSlides/notesSlide51.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notesSlides/notesSlide43.xml" ContentType="application/vnd.openxmlformats-officedocument.presentationml.notesSlide+xml"/>
  <Override PartName="/ppt/slides/slide33.xml" ContentType="application/vnd.openxmlformats-officedocument.presentationml.slide+xml"/>
  <Override PartName="/ppt/notesSlides/notesSlide45.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Default Extension="vml" ContentType="application/vnd.openxmlformats-officedocument.vmlDrawing"/>
  <Override PartName="/ppt/notesSlides/notesSlide4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notesSlides/notesSlide50.xml" ContentType="application/vnd.openxmlformats-officedocument.presentationml.notes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Default Extension="pdf" ContentType="application/pdf"/>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Lst>
  <p:notesMasterIdLst>
    <p:notesMasterId r:id="rId68"/>
  </p:notesMasterIdLst>
  <p:handoutMasterIdLst>
    <p:handoutMasterId r:id="rId69"/>
  </p:handoutMasterIdLst>
  <p:sldIdLst>
    <p:sldId id="256" r:id="rId2"/>
    <p:sldId id="272" r:id="rId3"/>
    <p:sldId id="261" r:id="rId4"/>
    <p:sldId id="268" r:id="rId5"/>
    <p:sldId id="260" r:id="rId6"/>
    <p:sldId id="278" r:id="rId7"/>
    <p:sldId id="273" r:id="rId8"/>
    <p:sldId id="274" r:id="rId9"/>
    <p:sldId id="336" r:id="rId10"/>
    <p:sldId id="276" r:id="rId11"/>
    <p:sldId id="264" r:id="rId12"/>
    <p:sldId id="265" r:id="rId13"/>
    <p:sldId id="270" r:id="rId14"/>
    <p:sldId id="269" r:id="rId15"/>
    <p:sldId id="277" r:id="rId16"/>
    <p:sldId id="280" r:id="rId17"/>
    <p:sldId id="281" r:id="rId18"/>
    <p:sldId id="302" r:id="rId19"/>
    <p:sldId id="284" r:id="rId20"/>
    <p:sldId id="288" r:id="rId21"/>
    <p:sldId id="289" r:id="rId22"/>
    <p:sldId id="290" r:id="rId23"/>
    <p:sldId id="291" r:id="rId24"/>
    <p:sldId id="292" r:id="rId25"/>
    <p:sldId id="293" r:id="rId26"/>
    <p:sldId id="294" r:id="rId27"/>
    <p:sldId id="295" r:id="rId28"/>
    <p:sldId id="296" r:id="rId29"/>
    <p:sldId id="298" r:id="rId30"/>
    <p:sldId id="303" r:id="rId31"/>
    <p:sldId id="305" r:id="rId32"/>
    <p:sldId id="308" r:id="rId33"/>
    <p:sldId id="313" r:id="rId34"/>
    <p:sldId id="322" r:id="rId35"/>
    <p:sldId id="321" r:id="rId36"/>
    <p:sldId id="300" r:id="rId37"/>
    <p:sldId id="320" r:id="rId38"/>
    <p:sldId id="282" r:id="rId39"/>
    <p:sldId id="283" r:id="rId40"/>
    <p:sldId id="318" r:id="rId41"/>
    <p:sldId id="345" r:id="rId42"/>
    <p:sldId id="334" r:id="rId43"/>
    <p:sldId id="337" r:id="rId44"/>
    <p:sldId id="338" r:id="rId45"/>
    <p:sldId id="339" r:id="rId46"/>
    <p:sldId id="340" r:id="rId47"/>
    <p:sldId id="341" r:id="rId48"/>
    <p:sldId id="319" r:id="rId49"/>
    <p:sldId id="301" r:id="rId50"/>
    <p:sldId id="344" r:id="rId51"/>
    <p:sldId id="316" r:id="rId52"/>
    <p:sldId id="335" r:id="rId53"/>
    <p:sldId id="342" r:id="rId54"/>
    <p:sldId id="343" r:id="rId55"/>
    <p:sldId id="267" r:id="rId56"/>
    <p:sldId id="333" r:id="rId57"/>
    <p:sldId id="324" r:id="rId58"/>
    <p:sldId id="325" r:id="rId59"/>
    <p:sldId id="326" r:id="rId60"/>
    <p:sldId id="327" r:id="rId61"/>
    <p:sldId id="332" r:id="rId62"/>
    <p:sldId id="328" r:id="rId63"/>
    <p:sldId id="329" r:id="rId64"/>
    <p:sldId id="330" r:id="rId65"/>
    <p:sldId id="331" r:id="rId66"/>
    <p:sldId id="346" r:id="rId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D74AC"/>
    <a:srgbClr val="040060"/>
    <a:srgbClr val="0A00DC"/>
    <a:srgbClr val="FADB3C"/>
    <a:srgbClr val="800080"/>
    <a:srgbClr val="000080"/>
    <a:srgbClr val="FF0000"/>
    <a:srgbClr val="FFDD07"/>
    <a:srgbClr val="80FF00"/>
    <a:srgbClr val="818AC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12" d="100"/>
          <a:sy n="112" d="100"/>
        </p:scale>
        <p:origin x="-66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printerSettings" Target="printerSettings/printerSettings1.bin"/><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tableStyles" Target="tableStyles.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presProps" Target="presProps.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theme" Target="theme/theme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handoutMaster" Target="handoutMasters/handoutMaster1.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notesMaster" Target="notesMasters/notesMaster1.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4.emf"/><Relationship Id="rId3" Type="http://schemas.openxmlformats.org/officeDocument/2006/relationships/image" Target="../media/image105.emf"/><Relationship Id="rId1" Type="http://schemas.openxmlformats.org/officeDocument/2006/relationships/image" Target="../media/image10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112" charset="0"/>
                <a:ea typeface="ＭＳ Ｐゴシック" pitchFamily="-112" charset="-128"/>
                <a:cs typeface="ＭＳ Ｐゴシック" pitchFamily="-112" charset="-128"/>
              </a:defRPr>
            </a:lvl1pPr>
          </a:lstStyle>
          <a:p>
            <a:pPr>
              <a:defRPr/>
            </a:pPr>
            <a:fld id="{60B63891-ACFD-4D40-814B-E9CF75873503}" type="datetime1">
              <a:rPr lang="en-US"/>
              <a:pPr>
                <a:defRPr/>
              </a:pPr>
              <a:t>4/28/10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112" charset="0"/>
                <a:ea typeface="ＭＳ Ｐゴシック" pitchFamily="-112" charset="-128"/>
                <a:cs typeface="ＭＳ Ｐゴシック" pitchFamily="-112" charset="-128"/>
              </a:defRPr>
            </a:lvl1pPr>
          </a:lstStyle>
          <a:p>
            <a:pPr>
              <a:defRPr/>
            </a:pPr>
            <a:fld id="{556A44A3-475F-944C-9CB3-BF9A492B2195}"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fld id="{3A96D3C1-1C06-4447-837A-0B11B96E0BC5}"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21B6322-8D25-3A40-888E-798BDA82CB66}" type="slidenum">
              <a:rPr lang="en-US">
                <a:latin typeface="Arial" pitchFamily="-110" charset="0"/>
                <a:ea typeface="ＭＳ Ｐゴシック" pitchFamily="-110" charset="-128"/>
                <a:cs typeface="ＭＳ Ｐゴシック" pitchFamily="-110" charset="-128"/>
              </a:rPr>
              <a:pPr/>
              <a:t>1</a:t>
            </a:fld>
            <a:endParaRPr lang="en-US">
              <a:latin typeface="Arial" pitchFamily="-110" charset="0"/>
              <a:ea typeface="ＭＳ Ｐゴシック" pitchFamily="-110" charset="-128"/>
              <a:cs typeface="ＭＳ Ｐゴシック" pitchFamily="-110"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A3B64A3-CA26-0F49-8B15-F7E9D8F9DE05}" type="slidenum">
              <a:rPr lang="en-US">
                <a:latin typeface="Arial" pitchFamily="-110" charset="0"/>
                <a:ea typeface="ＭＳ Ｐゴシック" pitchFamily="-110" charset="-128"/>
                <a:cs typeface="ＭＳ Ｐゴシック" pitchFamily="-110" charset="-128"/>
              </a:rPr>
              <a:pPr/>
              <a:t>11</a:t>
            </a:fld>
            <a:endParaRPr lang="en-US">
              <a:latin typeface="Arial" pitchFamily="-110" charset="0"/>
              <a:ea typeface="ＭＳ Ｐゴシック" pitchFamily="-110" charset="-128"/>
              <a:cs typeface="ＭＳ Ｐゴシック" pitchFamily="-110" charset="-128"/>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ED88555-635F-9B4E-AAEA-1433C1211790}" type="slidenum">
              <a:rPr lang="en-US">
                <a:latin typeface="Arial" pitchFamily="-110" charset="0"/>
                <a:ea typeface="ＭＳ Ｐゴシック" pitchFamily="-110" charset="-128"/>
                <a:cs typeface="ＭＳ Ｐゴシック" pitchFamily="-110" charset="-128"/>
              </a:rPr>
              <a:pPr/>
              <a:t>12</a:t>
            </a:fld>
            <a:endParaRPr lang="en-US">
              <a:latin typeface="Arial" pitchFamily="-110" charset="0"/>
              <a:ea typeface="ＭＳ Ｐゴシック" pitchFamily="-110" charset="-128"/>
              <a:cs typeface="ＭＳ Ｐゴシック" pitchFamily="-110" charset="-128"/>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a:latin typeface="Arial" pitchFamily="-110" charset="0"/>
                <a:ea typeface="ＭＳ Ｐゴシック" pitchFamily="-110" charset="-128"/>
                <a:cs typeface="ＭＳ Ｐゴシック" pitchFamily="-110" charset="-128"/>
              </a:rPr>
              <a:t>‘hommage a la France’…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8344E48-2F64-D640-9A62-EF158DA24307}" type="slidenum">
              <a:rPr lang="en-US">
                <a:latin typeface="Arial" pitchFamily="-110" charset="0"/>
                <a:ea typeface="ＭＳ Ｐゴシック" pitchFamily="-110" charset="-128"/>
                <a:cs typeface="ＭＳ Ｐゴシック" pitchFamily="-110" charset="-128"/>
              </a:rPr>
              <a:pPr/>
              <a:t>13</a:t>
            </a:fld>
            <a:endParaRPr lang="en-US">
              <a:latin typeface="Arial" pitchFamily="-110" charset="0"/>
              <a:ea typeface="ＭＳ Ｐゴシック" pitchFamily="-110" charset="-128"/>
              <a:cs typeface="ＭＳ Ｐゴシック" pitchFamily="-110" charset="-128"/>
            </a:endParaRPr>
          </a:p>
        </p:txBody>
      </p:sp>
      <p:sp>
        <p:nvSpPr>
          <p:cNvPr id="54275" name="Rectangle 2"/>
          <p:cNvSpPr>
            <a:spLocks noGrp="1" noRot="1" noChangeAspect="1" noChangeArrowheads="1" noTextEdit="1"/>
          </p:cNvSpPr>
          <p:nvPr>
            <p:ph type="sldImg"/>
          </p:nvPr>
        </p:nvSpPr>
        <p:spPr>
          <a:xfrm>
            <a:off x="1174750" y="722313"/>
            <a:ext cx="4543425" cy="3408362"/>
          </a:xfrm>
          <a:ln/>
        </p:spPr>
      </p:sp>
      <p:sp>
        <p:nvSpPr>
          <p:cNvPr id="54276" name="Rectangle 3"/>
          <p:cNvSpPr>
            <a:spLocks noGrp="1" noChangeArrowheads="1"/>
          </p:cNvSpPr>
          <p:nvPr>
            <p:ph type="body" idx="1"/>
          </p:nvPr>
        </p:nvSpPr>
        <p:spPr>
          <a:xfrm>
            <a:off x="900113" y="4337050"/>
            <a:ext cx="5030787" cy="4130675"/>
          </a:xfrm>
          <a:noFill/>
          <a:ln/>
        </p:spPr>
        <p:txBody>
          <a:bodyPr lIns="91776" tIns="45887" rIns="91776" bIns="45887"/>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8961BC3-A1EE-2A46-B513-5D0A3AAE7B9D}" type="slidenum">
              <a:rPr lang="en-US">
                <a:latin typeface="Arial" pitchFamily="-110" charset="0"/>
                <a:ea typeface="ＭＳ Ｐゴシック" pitchFamily="-110" charset="-128"/>
                <a:cs typeface="ＭＳ Ｐゴシック" pitchFamily="-110" charset="-128"/>
              </a:rPr>
              <a:pPr/>
              <a:t>14</a:t>
            </a:fld>
            <a:endParaRPr lang="en-US">
              <a:latin typeface="Arial" pitchFamily="-110" charset="0"/>
              <a:ea typeface="ＭＳ Ｐゴシック" pitchFamily="-110" charset="-128"/>
              <a:cs typeface="ＭＳ Ｐゴシック" pitchFamily="-110" charset="-128"/>
            </a:endParaRPr>
          </a:p>
        </p:txBody>
      </p:sp>
      <p:sp>
        <p:nvSpPr>
          <p:cNvPr id="56323" name="Rectangle 2"/>
          <p:cNvSpPr>
            <a:spLocks noGrp="1" noRot="1" noChangeAspect="1" noChangeArrowheads="1" noTextEdit="1"/>
          </p:cNvSpPr>
          <p:nvPr>
            <p:ph type="sldImg"/>
          </p:nvPr>
        </p:nvSpPr>
        <p:spPr>
          <a:xfrm>
            <a:off x="1174750" y="722313"/>
            <a:ext cx="4543425" cy="3408362"/>
          </a:xfrm>
          <a:ln/>
        </p:spPr>
      </p:sp>
      <p:sp>
        <p:nvSpPr>
          <p:cNvPr id="56324" name="Rectangle 3"/>
          <p:cNvSpPr>
            <a:spLocks noGrp="1" noChangeArrowheads="1"/>
          </p:cNvSpPr>
          <p:nvPr>
            <p:ph type="body" idx="1"/>
          </p:nvPr>
        </p:nvSpPr>
        <p:spPr>
          <a:xfrm>
            <a:off x="900113" y="4337050"/>
            <a:ext cx="5030787" cy="4130675"/>
          </a:xfrm>
          <a:noFill/>
          <a:ln/>
        </p:spPr>
        <p:txBody>
          <a:bodyPr lIns="91776" tIns="45887" rIns="91776" bIns="45887"/>
          <a:lstStyle/>
          <a:p>
            <a:pPr eaLnBrk="1" hangingPunct="1"/>
            <a:r>
              <a:rPr lang="en-US">
                <a:latin typeface="Arial" pitchFamily="-110" charset="0"/>
                <a:ea typeface="ＭＳ Ｐゴシック" pitchFamily="-110" charset="-128"/>
                <a:cs typeface="ＭＳ Ｐゴシック" pitchFamily="-110" charset="-128"/>
              </a:rPr>
              <a:t>3-side buttable </a:t>
            </a:r>
            <a:r>
              <a:rPr lang="en-US">
                <a:latin typeface="Arial" pitchFamily="-110" charset="0"/>
                <a:ea typeface="ＭＳ Ｐゴシック" pitchFamily="-110" charset="-128"/>
                <a:cs typeface="ＭＳ Ｐゴシック" pitchFamily="-110" charset="-128"/>
                <a:sym typeface="Wingdings" pitchFamily="-110" charset="2"/>
              </a:rPr>
              <a:t> 2x4 detector module will have &gt; 500k readout channels without dead area</a:t>
            </a:r>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5C2561C-A446-694F-8B53-B82B8088571C}" type="slidenum">
              <a:rPr lang="en-US">
                <a:latin typeface="Arial" pitchFamily="-110" charset="0"/>
                <a:ea typeface="ＭＳ Ｐゴシック" pitchFamily="-110" charset="-128"/>
                <a:cs typeface="ＭＳ Ｐゴシック" pitchFamily="-110" charset="-128"/>
              </a:rPr>
              <a:pPr/>
              <a:t>15</a:t>
            </a:fld>
            <a:endParaRPr lang="en-US">
              <a:latin typeface="Arial" pitchFamily="-110" charset="0"/>
              <a:ea typeface="ＭＳ Ｐゴシック" pitchFamily="-110" charset="-128"/>
              <a:cs typeface="ＭＳ Ｐゴシック" pitchFamily="-110"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1E17868-D748-E848-82B0-A28791F16735}" type="slidenum">
              <a:rPr lang="en-US">
                <a:latin typeface="Arial" pitchFamily="-110" charset="0"/>
                <a:ea typeface="ＭＳ Ｐゴシック" pitchFamily="-110" charset="-128"/>
                <a:cs typeface="ＭＳ Ｐゴシック" pitchFamily="-110" charset="-128"/>
              </a:rPr>
              <a:pPr/>
              <a:t>16</a:t>
            </a:fld>
            <a:endParaRPr lang="en-US">
              <a:latin typeface="Arial" pitchFamily="-110" charset="0"/>
              <a:ea typeface="ＭＳ Ｐゴシック" pitchFamily="-110" charset="-128"/>
              <a:cs typeface="ＭＳ Ｐゴシック" pitchFamily="-110" charset="-128"/>
            </a:endParaRPr>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2584488-800F-FF41-9B55-DBBD70F54B89}" type="slidenum">
              <a:rPr lang="en-US">
                <a:latin typeface="Arial" pitchFamily="-110" charset="0"/>
                <a:ea typeface="ＭＳ Ｐゴシック" pitchFamily="-110" charset="-128"/>
                <a:cs typeface="ＭＳ Ｐゴシック" pitchFamily="-110" charset="-128"/>
              </a:rPr>
              <a:pPr/>
              <a:t>17</a:t>
            </a:fld>
            <a:endParaRPr lang="en-US">
              <a:latin typeface="Arial" pitchFamily="-110" charset="0"/>
              <a:ea typeface="ＭＳ Ｐゴシック" pitchFamily="-110" charset="-128"/>
              <a:cs typeface="ＭＳ Ｐゴシック" pitchFamily="-110" charset="-128"/>
            </a:endParaRPr>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151CBB06-F67C-5241-BBCE-81E77B13516A}" type="slidenum">
              <a:rPr lang="en-US">
                <a:latin typeface="Arial" pitchFamily="-110" charset="0"/>
                <a:ea typeface="ＭＳ Ｐゴシック" pitchFamily="-110" charset="-128"/>
                <a:cs typeface="ＭＳ Ｐゴシック" pitchFamily="-110" charset="-128"/>
              </a:rPr>
              <a:pPr/>
              <a:t>18</a:t>
            </a:fld>
            <a:endParaRPr lang="en-US">
              <a:latin typeface="Arial" pitchFamily="-110" charset="0"/>
              <a:ea typeface="ＭＳ Ｐゴシック" pitchFamily="-110" charset="-128"/>
              <a:cs typeface="ＭＳ Ｐゴシック" pitchFamily="-110" charset="-128"/>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7CEFF6B-1D0A-B543-9D91-F9DEAA05BCCF}" type="slidenum">
              <a:rPr lang="en-US">
                <a:latin typeface="Arial" pitchFamily="-110" charset="0"/>
                <a:ea typeface="ＭＳ Ｐゴシック" pitchFamily="-110" charset="-128"/>
                <a:cs typeface="ＭＳ Ｐゴシック" pitchFamily="-110" charset="-128"/>
              </a:rPr>
              <a:pPr/>
              <a:t>19</a:t>
            </a:fld>
            <a:endParaRPr lang="en-US">
              <a:latin typeface="Arial" pitchFamily="-110" charset="0"/>
              <a:ea typeface="ＭＳ Ｐゴシック" pitchFamily="-110" charset="-128"/>
              <a:cs typeface="ＭＳ Ｐゴシック" pitchFamily="-110" charset="-128"/>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5E5524B-F85F-E24B-A5F4-3A2A2F68B06B}" type="slidenum">
              <a:rPr lang="en-US">
                <a:latin typeface="Arial" pitchFamily="-110" charset="0"/>
                <a:ea typeface="ＭＳ Ｐゴシック" pitchFamily="-110" charset="-128"/>
                <a:cs typeface="ＭＳ Ｐゴシック" pitchFamily="-110" charset="-128"/>
              </a:rPr>
              <a:pPr/>
              <a:t>20</a:t>
            </a:fld>
            <a:endParaRPr lang="en-US">
              <a:latin typeface="Arial" pitchFamily="-110" charset="0"/>
              <a:ea typeface="ＭＳ Ｐゴシック" pitchFamily="-110" charset="-128"/>
              <a:cs typeface="ＭＳ Ｐゴシック" pitchFamily="-110" charset="-128"/>
            </a:endParaRPr>
          </a:p>
        </p:txBody>
      </p:sp>
      <p:sp>
        <p:nvSpPr>
          <p:cNvPr id="72707" name="Rectangle 2"/>
          <p:cNvSpPr>
            <a:spLocks noGrp="1" noRot="1" noChangeAspect="1" noChangeArrowheads="1" noTextEdit="1"/>
          </p:cNvSpPr>
          <p:nvPr>
            <p:ph type="sldImg"/>
          </p:nvPr>
        </p:nvSpPr>
        <p:spPr>
          <a:xfrm>
            <a:off x="1144588" y="685800"/>
            <a:ext cx="4572000" cy="3429000"/>
          </a:xfrm>
          <a:ln/>
        </p:spPr>
      </p:sp>
      <p:sp>
        <p:nvSpPr>
          <p:cNvPr id="72708" name="Text Box 3"/>
          <p:cNvSpPr>
            <a:spLocks noGrp="1" noChangeArrowheads="1"/>
          </p:cNvSpPr>
          <p:nvPr>
            <p:ph type="body" idx="1"/>
          </p:nvPr>
        </p:nvSpPr>
        <p:spPr>
          <a:xfrm>
            <a:off x="1062038" y="4349750"/>
            <a:ext cx="4740275" cy="3513138"/>
          </a:xfrm>
          <a:solidFill>
            <a:srgbClr val="FFFFFF"/>
          </a:solidFill>
          <a:ln>
            <a:solidFill>
              <a:srgbClr val="000000"/>
            </a:solidFill>
          </a:ln>
        </p:spPr>
        <p:txBody>
          <a:bodyPr/>
          <a:lstStyle/>
          <a:p>
            <a:pPr eaLnBrk="1" hangingPunct="1"/>
            <a:endParaRPr lang="de-DE">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E4098E4-B8E2-5345-8915-2D494267979D}" type="slidenum">
              <a:rPr lang="en-US">
                <a:latin typeface="Arial" pitchFamily="-110" charset="0"/>
                <a:ea typeface="ＭＳ Ｐゴシック" pitchFamily="-110" charset="-128"/>
                <a:cs typeface="ＭＳ Ｐゴシック" pitchFamily="-110" charset="-128"/>
              </a:rPr>
              <a:pPr/>
              <a:t>2</a:t>
            </a:fld>
            <a:endParaRPr lang="en-US">
              <a:latin typeface="Arial" pitchFamily="-110" charset="0"/>
              <a:ea typeface="ＭＳ Ｐゴシック" pitchFamily="-110" charset="-128"/>
              <a:cs typeface="ＭＳ Ｐゴシック" pitchFamily="-110"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A121CEB-14A5-8441-8925-8E5EDFB5619D}" type="slidenum">
              <a:rPr lang="en-US">
                <a:latin typeface="Arial" pitchFamily="-110" charset="0"/>
                <a:ea typeface="ＭＳ Ｐゴシック" pitchFamily="-110" charset="-128"/>
                <a:cs typeface="ＭＳ Ｐゴシック" pitchFamily="-110" charset="-128"/>
              </a:rPr>
              <a:pPr/>
              <a:t>21</a:t>
            </a:fld>
            <a:endParaRPr lang="en-US">
              <a:latin typeface="Arial" pitchFamily="-110" charset="0"/>
              <a:ea typeface="ＭＳ Ｐゴシック" pitchFamily="-110" charset="-128"/>
              <a:cs typeface="ＭＳ Ｐゴシック" pitchFamily="-110" charset="-128"/>
            </a:endParaRPr>
          </a:p>
        </p:txBody>
      </p:sp>
      <p:sp>
        <p:nvSpPr>
          <p:cNvPr id="74755" name="Rectangle 2"/>
          <p:cNvSpPr>
            <a:spLocks noGrp="1" noRot="1" noChangeAspect="1" noChangeArrowheads="1" noTextEdit="1"/>
          </p:cNvSpPr>
          <p:nvPr>
            <p:ph type="sldImg"/>
          </p:nvPr>
        </p:nvSpPr>
        <p:spPr>
          <a:xfrm>
            <a:off x="1144588" y="685800"/>
            <a:ext cx="4572000" cy="3429000"/>
          </a:xfrm>
          <a:ln/>
        </p:spPr>
      </p:sp>
      <p:sp>
        <p:nvSpPr>
          <p:cNvPr id="74756" name="Text Box 3"/>
          <p:cNvSpPr>
            <a:spLocks noGrp="1" noChangeArrowheads="1"/>
          </p:cNvSpPr>
          <p:nvPr>
            <p:ph type="body" idx="1"/>
          </p:nvPr>
        </p:nvSpPr>
        <p:spPr>
          <a:xfrm>
            <a:off x="1062038" y="4349750"/>
            <a:ext cx="4740275" cy="3513138"/>
          </a:xfrm>
          <a:solidFill>
            <a:srgbClr val="FFFFFF"/>
          </a:solidFill>
          <a:ln>
            <a:solidFill>
              <a:srgbClr val="000000"/>
            </a:solidFill>
          </a:ln>
        </p:spPr>
        <p:txBody>
          <a:bodyPr/>
          <a:lstStyle/>
          <a:p>
            <a:pPr eaLnBrk="1" hangingPunct="1"/>
            <a:r>
              <a:rPr lang="de-DE">
                <a:latin typeface="Arial" pitchFamily="-110" charset="0"/>
                <a:ea typeface="ＭＳ Ｐゴシック" pitchFamily="-110" charset="-128"/>
                <a:cs typeface="ＭＳ Ｐゴシック" pitchFamily="-110" charset="-128"/>
              </a:rPr>
              <a:t>Blow cold air onto mouse to avoid melting…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908A181-B26F-3249-B67B-B75052785C19}" type="slidenum">
              <a:rPr lang="en-US">
                <a:latin typeface="Arial" pitchFamily="-110" charset="0"/>
                <a:ea typeface="ＭＳ Ｐゴシック" pitchFamily="-110" charset="-128"/>
                <a:cs typeface="ＭＳ Ｐゴシック" pitchFamily="-110" charset="-128"/>
              </a:rPr>
              <a:pPr/>
              <a:t>22</a:t>
            </a:fld>
            <a:endParaRPr lang="en-US">
              <a:latin typeface="Arial" pitchFamily="-110" charset="0"/>
              <a:ea typeface="ＭＳ Ｐゴシック" pitchFamily="-110" charset="-128"/>
              <a:cs typeface="ＭＳ Ｐゴシック" pitchFamily="-110" charset="-128"/>
            </a:endParaRPr>
          </a:p>
        </p:txBody>
      </p:sp>
      <p:sp>
        <p:nvSpPr>
          <p:cNvPr id="76803" name="Rectangle 2"/>
          <p:cNvSpPr>
            <a:spLocks noGrp="1" noRot="1" noChangeAspect="1" noChangeArrowheads="1" noTextEdit="1"/>
          </p:cNvSpPr>
          <p:nvPr>
            <p:ph type="sldImg"/>
          </p:nvPr>
        </p:nvSpPr>
        <p:spPr>
          <a:xfrm>
            <a:off x="1144588" y="685800"/>
            <a:ext cx="4572000" cy="3429000"/>
          </a:xfrm>
          <a:ln/>
        </p:spPr>
      </p:sp>
      <p:sp>
        <p:nvSpPr>
          <p:cNvPr id="76804" name="Text Box 3"/>
          <p:cNvSpPr>
            <a:spLocks noGrp="1" noChangeArrowheads="1"/>
          </p:cNvSpPr>
          <p:nvPr>
            <p:ph type="body" idx="1"/>
          </p:nvPr>
        </p:nvSpPr>
        <p:spPr>
          <a:xfrm>
            <a:off x="1062038" y="4349750"/>
            <a:ext cx="4740275" cy="3513138"/>
          </a:xfrm>
          <a:solidFill>
            <a:srgbClr val="FFFFFF"/>
          </a:solidFill>
          <a:ln>
            <a:solidFill>
              <a:srgbClr val="000000"/>
            </a:solidFill>
          </a:ln>
        </p:spPr>
        <p:txBody>
          <a:bodyPr/>
          <a:lstStyle/>
          <a:p>
            <a:pPr eaLnBrk="1" hangingPunct="1"/>
            <a:endParaRPr lang="de-DE">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92DE98F-3722-004D-A305-20525B67C576}" type="slidenum">
              <a:rPr lang="en-US">
                <a:latin typeface="Arial" pitchFamily="-110" charset="0"/>
                <a:ea typeface="ＭＳ Ｐゴシック" pitchFamily="-110" charset="-128"/>
                <a:cs typeface="ＭＳ Ｐゴシック" pitchFamily="-110" charset="-128"/>
              </a:rPr>
              <a:pPr/>
              <a:t>23</a:t>
            </a:fld>
            <a:endParaRPr lang="en-US">
              <a:latin typeface="Arial" pitchFamily="-110" charset="0"/>
              <a:ea typeface="ＭＳ Ｐゴシック" pitchFamily="-110" charset="-128"/>
              <a:cs typeface="ＭＳ Ｐゴシック" pitchFamily="-110"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47D1C349-F2EA-9840-B450-09718ECDB9C1}" type="slidenum">
              <a:rPr lang="en-US">
                <a:latin typeface="Arial" pitchFamily="-110" charset="0"/>
                <a:ea typeface="ＭＳ Ｐゴシック" pitchFamily="-110" charset="-128"/>
                <a:cs typeface="ＭＳ Ｐゴシック" pitchFamily="-110" charset="-128"/>
              </a:rPr>
              <a:pPr/>
              <a:t>24</a:t>
            </a:fld>
            <a:endParaRPr lang="en-US">
              <a:latin typeface="Arial" pitchFamily="-110" charset="0"/>
              <a:ea typeface="ＭＳ Ｐゴシック" pitchFamily="-110" charset="-128"/>
              <a:cs typeface="ＭＳ Ｐゴシック" pitchFamily="-110" charset="-128"/>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3548283D-A3D6-B74B-84AA-43CCA1DD02C1}" type="slidenum">
              <a:rPr lang="en-US">
                <a:latin typeface="Arial" pitchFamily="-110" charset="0"/>
                <a:ea typeface="ＭＳ Ｐゴシック" pitchFamily="-110" charset="-128"/>
                <a:cs typeface="ＭＳ Ｐゴシック" pitchFamily="-110" charset="-128"/>
              </a:rPr>
              <a:pPr/>
              <a:t>25</a:t>
            </a:fld>
            <a:endParaRPr lang="en-US">
              <a:latin typeface="Arial" pitchFamily="-110" charset="0"/>
              <a:ea typeface="ＭＳ Ｐゴシック" pitchFamily="-110" charset="-128"/>
              <a:cs typeface="ＭＳ Ｐゴシック" pitchFamily="-110"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04FF8EC-907D-AF49-9A12-84C695EB22D9}" type="slidenum">
              <a:rPr lang="en-US">
                <a:latin typeface="Arial" pitchFamily="-110" charset="0"/>
                <a:ea typeface="ＭＳ Ｐゴシック" pitchFamily="-110" charset="-128"/>
                <a:cs typeface="ＭＳ Ｐゴシック" pitchFamily="-110" charset="-128"/>
              </a:rPr>
              <a:pPr/>
              <a:t>26</a:t>
            </a:fld>
            <a:endParaRPr lang="en-US">
              <a:latin typeface="Arial" pitchFamily="-110" charset="0"/>
              <a:ea typeface="ＭＳ Ｐゴシック" pitchFamily="-110" charset="-128"/>
              <a:cs typeface="ＭＳ Ｐゴシック" pitchFamily="-110" charset="-128"/>
            </a:endParaRPr>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2DB7435-0E24-3D4A-AA96-EFA9A5048B45}" type="slidenum">
              <a:rPr lang="en-US">
                <a:latin typeface="Arial" pitchFamily="-110" charset="0"/>
                <a:ea typeface="ＭＳ Ｐゴシック" pitchFamily="-110" charset="-128"/>
                <a:cs typeface="ＭＳ Ｐゴシック" pitchFamily="-110" charset="-128"/>
              </a:rPr>
              <a:pPr/>
              <a:t>27</a:t>
            </a:fld>
            <a:endParaRPr lang="en-US">
              <a:latin typeface="Arial" pitchFamily="-110" charset="0"/>
              <a:ea typeface="ＭＳ Ｐゴシック" pitchFamily="-110" charset="-128"/>
              <a:cs typeface="ＭＳ Ｐゴシック" pitchFamily="-110" charset="-128"/>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C9D1BF66-8EB4-2D4B-BA27-CAA87768E7D3}" type="slidenum">
              <a:rPr lang="en-US">
                <a:latin typeface="Arial" pitchFamily="-110" charset="0"/>
                <a:ea typeface="ＭＳ Ｐゴシック" pitchFamily="-110" charset="-128"/>
                <a:cs typeface="ＭＳ Ｐゴシック" pitchFamily="-110" charset="-128"/>
              </a:rPr>
              <a:pPr/>
              <a:t>28</a:t>
            </a:fld>
            <a:endParaRPr lang="en-US">
              <a:latin typeface="Arial" pitchFamily="-110" charset="0"/>
              <a:ea typeface="ＭＳ Ｐゴシック" pitchFamily="-110" charset="-128"/>
              <a:cs typeface="ＭＳ Ｐゴシック" pitchFamily="-110" charset="-128"/>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Next, we used the detector medipix for imaging of animal tissue. In this picture we concentrated (konsentreit) on mouse kidneys. We were looking for presence of tumors in mouse kydney. The first picture presents the kidney without tumor cells. Also you can see different magnification. We clearly observe (ebzerv) the inside structure of kidney. </a:t>
            </a:r>
            <a:endParaRPr lang="cs-CZ">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CD4A09E-C1A1-3B47-851E-D4537A128090}" type="slidenum">
              <a:rPr lang="en-US">
                <a:latin typeface="Arial" pitchFamily="-110" charset="0"/>
                <a:ea typeface="ＭＳ Ｐゴシック" pitchFamily="-110" charset="-128"/>
                <a:cs typeface="ＭＳ Ｐゴシック" pitchFamily="-110" charset="-128"/>
              </a:rPr>
              <a:pPr/>
              <a:t>29</a:t>
            </a:fld>
            <a:endParaRPr lang="en-US">
              <a:latin typeface="Arial" pitchFamily="-110" charset="0"/>
              <a:ea typeface="ＭＳ Ｐゴシック" pitchFamily="-110" charset="-128"/>
              <a:cs typeface="ＭＳ Ｐゴシック" pitchFamily="-110" charset="-128"/>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Even neutrons can be detected!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513F19D-0BC2-1549-A151-E2FC9A48E713}" type="slidenum">
              <a:rPr lang="en-US">
                <a:latin typeface="Arial" pitchFamily="-110" charset="0"/>
                <a:ea typeface="ＭＳ Ｐゴシック" pitchFamily="-110" charset="-128"/>
                <a:cs typeface="ＭＳ Ｐゴシック" pitchFamily="-110" charset="-128"/>
              </a:rPr>
              <a:pPr/>
              <a:t>30</a:t>
            </a:fld>
            <a:endParaRPr lang="en-US">
              <a:latin typeface="Arial" pitchFamily="-110" charset="0"/>
              <a:ea typeface="ＭＳ Ｐゴシック" pitchFamily="-110" charset="-128"/>
              <a:cs typeface="ＭＳ Ｐゴシック" pitchFamily="-110" charset="-128"/>
            </a:endParaRPr>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Diffraction limit of telescope: theta ~(lamda/D), e.g. 0.02 arc sec for 1 um and 10 m mirror</a:t>
            </a:r>
          </a:p>
          <a:p>
            <a:pPr eaLnBrk="1" hangingPunct="1"/>
            <a:r>
              <a:rPr lang="en-US">
                <a:latin typeface="Arial" pitchFamily="-110" charset="0"/>
                <a:ea typeface="ＭＳ Ｐゴシック" pitchFamily="-110" charset="-128"/>
                <a:cs typeface="ＭＳ Ｐゴシック" pitchFamily="-110" charset="-128"/>
              </a:rPr>
              <a:t>(with turbulence: image size gets ~0.5 - 2 arc sec!)</a:t>
            </a:r>
          </a:p>
          <a:p>
            <a:pPr eaLnBrk="1" hangingPunct="1"/>
            <a:r>
              <a:rPr lang="en-US">
                <a:latin typeface="Arial" pitchFamily="-110" charset="0"/>
                <a:ea typeface="ＭＳ Ｐゴシック" pitchFamily="-110" charset="-128"/>
                <a:cs typeface="ＭＳ Ｐゴシック" pitchFamily="-110" charset="-128"/>
              </a:rPr>
              <a:t>Coherence length --&gt; Fried’s parameter r_0 ~15-30 cm at good observing sites =~10 inch --&gt; any telescope larger than this has no better spatial resolution!</a:t>
            </a:r>
          </a:p>
          <a:p>
            <a:pPr eaLnBrk="1" hangingPunct="1"/>
            <a:r>
              <a:rPr lang="en-US">
                <a:latin typeface="Arial" pitchFamily="-110" charset="0"/>
                <a:ea typeface="ＭＳ Ｐゴシック" pitchFamily="-110" charset="-128"/>
                <a:cs typeface="ＭＳ Ｐゴシック" pitchFamily="-110" charset="-128"/>
              </a:rPr>
              <a:t>R_0 corresponds to the max. diameter of a telescope that can support diffraction limited imaging.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1BCC5930-840D-0743-B6CE-A04E67FD1BBB}" type="slidenum">
              <a:rPr lang="en-US">
                <a:latin typeface="Arial" pitchFamily="-110" charset="0"/>
                <a:ea typeface="ＭＳ Ｐゴシック" pitchFamily="-110" charset="-128"/>
                <a:cs typeface="ＭＳ Ｐゴシック" pitchFamily="-110" charset="-128"/>
              </a:rPr>
              <a:pPr/>
              <a:t>3</a:t>
            </a:fld>
            <a:endParaRPr lang="en-US">
              <a:latin typeface="Arial" pitchFamily="-110" charset="0"/>
              <a:ea typeface="ＭＳ Ｐゴシック" pitchFamily="-110" charset="-128"/>
              <a:cs typeface="ＭＳ Ｐゴシック" pitchFamily="-110"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a:latin typeface="Arial" pitchFamily="-110" charset="0"/>
                <a:ea typeface="ＭＳ Ｐゴシック" pitchFamily="-110" charset="-128"/>
                <a:cs typeface="ＭＳ Ｐゴシック" pitchFamily="-110" charset="-128"/>
              </a:rPr>
              <a:t>Advantage: parallel development of ASIC (Medipix) and sensor (Si, GaAs, CdTe) optimised for specific application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852BE11-DBB1-F044-99AA-3EF6687F3058}" type="slidenum">
              <a:rPr lang="en-US">
                <a:latin typeface="Arial" pitchFamily="-110" charset="0"/>
                <a:ea typeface="ＭＳ Ｐゴシック" pitchFamily="-110" charset="-128"/>
                <a:cs typeface="ＭＳ Ｐゴシック" pitchFamily="-110" charset="-128"/>
              </a:rPr>
              <a:pPr/>
              <a:t>31</a:t>
            </a:fld>
            <a:endParaRPr lang="en-US">
              <a:latin typeface="Arial" pitchFamily="-110" charset="0"/>
              <a:ea typeface="ＭＳ Ｐゴシック" pitchFamily="-110" charset="-128"/>
              <a:cs typeface="ＭＳ Ｐゴシック" pitchFamily="-110" charset="-128"/>
            </a:endParaRPr>
          </a:p>
        </p:txBody>
      </p:sp>
      <p:sp>
        <p:nvSpPr>
          <p:cNvPr id="101379" name="Rectangle 2"/>
          <p:cNvSpPr>
            <a:spLocks noGrp="1" noRot="1" noChangeAspect="1" noChangeArrowheads="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E177952-7DF0-724A-8AF0-2C170B63F687}" type="slidenum">
              <a:rPr lang="en-US">
                <a:latin typeface="Arial" pitchFamily="-110" charset="0"/>
                <a:ea typeface="ＭＳ Ｐゴシック" pitchFamily="-110" charset="-128"/>
                <a:cs typeface="ＭＳ Ｐゴシック" pitchFamily="-110" charset="-128"/>
              </a:rPr>
              <a:pPr/>
              <a:t>32</a:t>
            </a:fld>
            <a:endParaRPr lang="en-US">
              <a:latin typeface="Arial" pitchFamily="-110" charset="0"/>
              <a:ea typeface="ＭＳ Ｐゴシック" pitchFamily="-110" charset="-128"/>
              <a:cs typeface="ＭＳ Ｐゴシック" pitchFamily="-110" charset="-128"/>
            </a:endParaRPr>
          </a:p>
        </p:txBody>
      </p:sp>
      <p:sp>
        <p:nvSpPr>
          <p:cNvPr id="107523" name="Rectangle 2"/>
          <p:cNvSpPr>
            <a:spLocks noGrp="1" noRot="1" noChangeAspect="1" noChangeArrowheads="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Strehl ratio: ratio of peak intensity of measured object compared to that of a perfect optical system.</a:t>
            </a:r>
          </a:p>
          <a:p>
            <a:pPr eaLnBrk="1" hangingPunct="1"/>
            <a:r>
              <a:rPr lang="en-US">
                <a:latin typeface="Arial" pitchFamily="-110" charset="0"/>
                <a:ea typeface="ＭＳ Ｐゴシック" pitchFamily="-110" charset="-128"/>
                <a:cs typeface="ＭＳ Ｐゴシック" pitchFamily="-110" charset="-128"/>
              </a:rPr>
              <a:t>For AO peak: differ between image core and image halo (that gets larger for worse seeing conditions).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53955506-13F9-044D-8A10-516927DD5C3E}" type="slidenum">
              <a:rPr lang="en-US">
                <a:latin typeface="Arial" pitchFamily="-110" charset="0"/>
                <a:ea typeface="ＭＳ Ｐゴシック" pitchFamily="-110" charset="-128"/>
                <a:cs typeface="ＭＳ Ｐゴシック" pitchFamily="-110" charset="-128"/>
              </a:rPr>
              <a:pPr/>
              <a:t>33</a:t>
            </a:fld>
            <a:endParaRPr lang="en-US">
              <a:latin typeface="Arial" pitchFamily="-110" charset="0"/>
              <a:ea typeface="ＭＳ Ｐゴシック" pitchFamily="-110" charset="-128"/>
              <a:cs typeface="ＭＳ Ｐゴシック" pitchFamily="-110" charset="-128"/>
            </a:endParaRPr>
          </a:p>
        </p:txBody>
      </p:sp>
      <p:sp>
        <p:nvSpPr>
          <p:cNvPr id="117763" name="Rectangle 2"/>
          <p:cNvSpPr>
            <a:spLocks noGrp="1" noRot="1" noChangeAspect="1" noChangeArrowheads="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5C05468-7020-134F-BF5E-33A8173CF389}" type="slidenum">
              <a:rPr lang="en-US">
                <a:latin typeface="Arial" pitchFamily="-110" charset="0"/>
                <a:ea typeface="ＭＳ Ｐゴシック" pitchFamily="-110" charset="-128"/>
                <a:cs typeface="ＭＳ Ｐゴシック" pitchFamily="-110" charset="-128"/>
              </a:rPr>
              <a:pPr/>
              <a:t>36</a:t>
            </a:fld>
            <a:endParaRPr lang="en-US">
              <a:latin typeface="Arial" pitchFamily="-110" charset="0"/>
              <a:ea typeface="ＭＳ Ｐゴシック" pitchFamily="-110" charset="-128"/>
              <a:cs typeface="ＭＳ Ｐゴシック" pitchFamily="-110" charset="-128"/>
            </a:endParaRPr>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Different particles can be distinguished (have different weight in absorbed dose calculation)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6B0CEAC-4B89-584F-B484-E17CD08A7DF5}" type="slidenum">
              <a:rPr lang="en-US">
                <a:latin typeface="Arial" pitchFamily="-110" charset="0"/>
                <a:ea typeface="ＭＳ Ｐゴシック" pitchFamily="-110" charset="-128"/>
                <a:cs typeface="ＭＳ Ｐゴシック" pitchFamily="-110" charset="-128"/>
              </a:rPr>
              <a:pPr/>
              <a:t>38</a:t>
            </a:fld>
            <a:endParaRPr lang="en-US">
              <a:latin typeface="Arial" pitchFamily="-110" charset="0"/>
              <a:ea typeface="ＭＳ Ｐゴシック" pitchFamily="-110" charset="-128"/>
              <a:cs typeface="ＭＳ Ｐゴシック" pitchFamily="-110" charset="-128"/>
            </a:endParaRPr>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1B0B799-D487-5B46-9222-496C543E13DD}" type="slidenum">
              <a:rPr lang="en-US">
                <a:latin typeface="Arial" pitchFamily="-110" charset="0"/>
                <a:ea typeface="ＭＳ Ｐゴシック" pitchFamily="-110" charset="-128"/>
                <a:cs typeface="ＭＳ Ｐゴシック" pitchFamily="-110" charset="-128"/>
              </a:rPr>
              <a:pPr/>
              <a:t>39</a:t>
            </a:fld>
            <a:endParaRPr lang="en-US">
              <a:latin typeface="Arial" pitchFamily="-110" charset="0"/>
              <a:ea typeface="ＭＳ Ｐゴシック" pitchFamily="-110" charset="-128"/>
              <a:cs typeface="ＭＳ Ｐゴシック" pitchFamily="-110" charset="-128"/>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idx="5"/>
          </p:nvPr>
        </p:nvSpPr>
        <p:spPr/>
        <p:txBody>
          <a:bodyPr/>
          <a:lstStyle/>
          <a:p>
            <a:pPr>
              <a:defRPr/>
            </a:pPr>
            <a:fld id="{24DF0C9E-755A-4A75-AA06-93712B77DFFC}" type="slidenum">
              <a:rPr lang="en-GB"/>
              <a:pPr>
                <a:defRPr/>
              </a:pPr>
              <a:t>42</a:t>
            </a:fld>
            <a:endParaRPr lang="en-GB"/>
          </a:p>
        </p:txBody>
      </p:sp>
      <p:sp>
        <p:nvSpPr>
          <p:cNvPr id="115715" name="Text Box 2"/>
          <p:cNvSpPr txBox="1">
            <a:spLocks noChangeArrowheads="1"/>
          </p:cNvSpPr>
          <p:nvPr/>
        </p:nvSpPr>
        <p:spPr bwMode="auto">
          <a:xfrm>
            <a:off x="1003102" y="695477"/>
            <a:ext cx="4850309" cy="3427489"/>
          </a:xfrm>
          <a:prstGeom prst="rect">
            <a:avLst/>
          </a:prstGeom>
          <a:solidFill>
            <a:srgbClr val="FFFFFF"/>
          </a:solidFill>
          <a:ln w="9360">
            <a:solidFill>
              <a:srgbClr val="000000"/>
            </a:solidFill>
            <a:miter lim="800000"/>
            <a:headEnd/>
            <a:tailEnd/>
          </a:ln>
        </p:spPr>
        <p:txBody>
          <a:bodyPr wrap="none" lIns="80162" tIns="40081" rIns="80162" bIns="40081" anchor="ctr"/>
          <a:lstStyle/>
          <a:p>
            <a:endParaRPr lang="en-US"/>
          </a:p>
        </p:txBody>
      </p:sp>
      <p:sp>
        <p:nvSpPr>
          <p:cNvPr id="115716" name="Rectangle 3"/>
          <p:cNvSpPr>
            <a:spLocks noGrp="1" noChangeArrowheads="1"/>
          </p:cNvSpPr>
          <p:nvPr>
            <p:ph type="body"/>
          </p:nvPr>
        </p:nvSpPr>
        <p:spPr>
          <a:xfrm>
            <a:off x="686099" y="4343704"/>
            <a:ext cx="5467945" cy="4098773"/>
          </a:xfrm>
          <a:noFill/>
          <a:ln/>
        </p:spPr>
        <p:txBody>
          <a:bodyPr wrap="none" anchor="ctr"/>
          <a:lstStyle/>
          <a:p>
            <a:r>
              <a:rPr lang="en-US" dirty="0" err="1" smtClean="0"/>
              <a:t>Patologicke</a:t>
            </a:r>
            <a:r>
              <a:rPr lang="en-US" dirty="0" smtClean="0"/>
              <a:t> </a:t>
            </a:r>
            <a:r>
              <a:rPr lang="en-US" dirty="0" err="1" smtClean="0"/>
              <a:t>specimeny</a:t>
            </a:r>
            <a:r>
              <a:rPr lang="en-US" dirty="0" smtClean="0"/>
              <a:t>: </a:t>
            </a:r>
            <a:r>
              <a:rPr lang="en-US" dirty="0" err="1" smtClean="0"/>
              <a:t>vzorky</a:t>
            </a:r>
            <a:r>
              <a:rPr lang="en-US" baseline="0" dirty="0" smtClean="0"/>
              <a:t> </a:t>
            </a:r>
            <a:r>
              <a:rPr lang="en-US" baseline="0" dirty="0" err="1" smtClean="0"/>
              <a:t>tkaniva</a:t>
            </a:r>
            <a:r>
              <a:rPr lang="en-US" baseline="0" dirty="0" smtClean="0"/>
              <a:t> </a:t>
            </a:r>
            <a:r>
              <a:rPr lang="en-US" baseline="0" dirty="0" err="1" smtClean="0"/>
              <a:t>s</a:t>
            </a:r>
            <a:r>
              <a:rPr lang="en-US" baseline="0" dirty="0" smtClean="0"/>
              <a:t> </a:t>
            </a:r>
            <a:r>
              <a:rPr lang="en-US" baseline="0" dirty="0" err="1" smtClean="0"/>
              <a:t>podozrenim</a:t>
            </a:r>
            <a:r>
              <a:rPr lang="en-US" baseline="0" dirty="0" smtClean="0"/>
              <a:t> </a:t>
            </a:r>
            <a:r>
              <a:rPr lang="en-US" baseline="0" dirty="0" err="1" smtClean="0"/>
              <a:t>na</a:t>
            </a:r>
            <a:r>
              <a:rPr lang="en-US" baseline="0" dirty="0" smtClean="0"/>
              <a:t> </a:t>
            </a:r>
            <a:r>
              <a:rPr lang="en-US" baseline="0" dirty="0" err="1" smtClean="0"/>
              <a:t>chorobu</a:t>
            </a:r>
            <a:r>
              <a:rPr lang="en-US" baseline="0" dirty="0" smtClean="0"/>
              <a:t> – </a:t>
            </a:r>
            <a:r>
              <a:rPr lang="en-US" baseline="0" dirty="0" err="1" smtClean="0"/>
              <a:t>rychlejsie</a:t>
            </a:r>
            <a:r>
              <a:rPr lang="en-US" baseline="0" dirty="0" smtClean="0"/>
              <a:t> </a:t>
            </a:r>
            <a:r>
              <a:rPr lang="en-US" baseline="0" dirty="0" err="1" smtClean="0"/>
              <a:t>ako</a:t>
            </a:r>
            <a:r>
              <a:rPr lang="en-US" baseline="0" dirty="0" smtClean="0"/>
              <a:t> </a:t>
            </a:r>
            <a:r>
              <a:rPr lang="en-US" baseline="0" dirty="0" err="1" smtClean="0"/>
              <a:t>napr</a:t>
            </a:r>
            <a:r>
              <a:rPr lang="en-US" baseline="0" dirty="0" smtClean="0"/>
              <a:t> </a:t>
            </a:r>
            <a:r>
              <a:rPr lang="en-US" baseline="0" dirty="0" err="1" smtClean="0"/>
              <a:t>chemicka</a:t>
            </a:r>
            <a:r>
              <a:rPr lang="en-US" baseline="0" dirty="0" smtClean="0"/>
              <a:t> </a:t>
            </a:r>
            <a:r>
              <a:rPr lang="en-US" baseline="0" dirty="0" err="1" smtClean="0"/>
              <a:t>analyza</a:t>
            </a:r>
            <a:endParaRPr lang="en-US" baseline="0" dirty="0" smtClean="0"/>
          </a:p>
          <a:p>
            <a:r>
              <a:rPr lang="en-US" baseline="0" dirty="0" smtClean="0"/>
              <a:t> – </a:t>
            </a:r>
            <a:r>
              <a:rPr lang="en-US" baseline="0" dirty="0" err="1" smtClean="0"/>
              <a:t>vyuzivaju</a:t>
            </a:r>
            <a:r>
              <a:rPr lang="en-US" baseline="0" dirty="0" smtClean="0"/>
              <a:t> </a:t>
            </a:r>
            <a:r>
              <a:rPr lang="en-US" baseline="0" dirty="0" err="1" smtClean="0"/>
              <a:t>sa</a:t>
            </a:r>
            <a:r>
              <a:rPr lang="en-US" baseline="0" dirty="0" smtClean="0"/>
              <a:t> </a:t>
            </a:r>
            <a:r>
              <a:rPr lang="en-US" baseline="0" dirty="0" err="1" smtClean="0"/>
              <a:t>rozne</a:t>
            </a:r>
            <a:r>
              <a:rPr lang="en-US" baseline="0" dirty="0" smtClean="0"/>
              <a:t> </a:t>
            </a:r>
            <a:r>
              <a:rPr lang="en-US" baseline="0" dirty="0" err="1" smtClean="0"/>
              <a:t>prhaove</a:t>
            </a:r>
            <a:r>
              <a:rPr lang="en-US" baseline="0" dirty="0" smtClean="0"/>
              <a:t> </a:t>
            </a:r>
            <a:r>
              <a:rPr lang="en-US" baseline="0" dirty="0" err="1" smtClean="0"/>
              <a:t>hodnoty</a:t>
            </a:r>
            <a:r>
              <a:rPr lang="en-US" baseline="0" dirty="0" smtClean="0"/>
              <a:t> </a:t>
            </a:r>
            <a:r>
              <a:rPr lang="en-US" baseline="0" dirty="0" err="1" smtClean="0"/>
              <a:t>na</a:t>
            </a:r>
            <a:r>
              <a:rPr lang="en-US" baseline="0" dirty="0" smtClean="0"/>
              <a:t> </a:t>
            </a:r>
            <a:r>
              <a:rPr lang="en-US" baseline="0" dirty="0" err="1" smtClean="0"/>
              <a:t>ziskanie</a:t>
            </a:r>
            <a:r>
              <a:rPr lang="en-US" baseline="0" dirty="0" smtClean="0"/>
              <a:t> </a:t>
            </a:r>
            <a:r>
              <a:rPr lang="en-US" baseline="0" dirty="0" err="1" smtClean="0"/>
              <a:t>informacii</a:t>
            </a:r>
            <a:r>
              <a:rPr lang="en-US" baseline="0" dirty="0" smtClean="0"/>
              <a:t> </a:t>
            </a:r>
            <a:r>
              <a:rPr lang="en-US" baseline="0" dirty="0" err="1" smtClean="0"/>
              <a:t>o</a:t>
            </a:r>
            <a:r>
              <a:rPr lang="en-US" baseline="0" dirty="0" smtClean="0"/>
              <a:t> </a:t>
            </a:r>
            <a:r>
              <a:rPr lang="en-US" baseline="0" dirty="0" err="1" smtClean="0"/>
              <a:t>zlozeni</a:t>
            </a:r>
            <a:r>
              <a:rPr lang="en-US" baseline="0" dirty="0" smtClean="0"/>
              <a:t> </a:t>
            </a:r>
            <a:r>
              <a:rPr lang="en-US" baseline="0" dirty="0" err="1" smtClean="0"/>
              <a:t>tkaniva</a:t>
            </a:r>
            <a:r>
              <a:rPr lang="en-US" baseline="0" dirty="0" smtClean="0"/>
              <a:t> – </a:t>
            </a:r>
            <a:r>
              <a:rPr lang="en-US" baseline="0" dirty="0" err="1" smtClean="0"/>
              <a:t>rozlisenie</a:t>
            </a:r>
            <a:r>
              <a:rPr lang="en-US" baseline="0" dirty="0" smtClean="0"/>
              <a:t> </a:t>
            </a:r>
            <a:r>
              <a:rPr lang="en-US" baseline="0" dirty="0" err="1" smtClean="0"/>
              <a:t>kosti</a:t>
            </a:r>
            <a:r>
              <a:rPr lang="en-US" baseline="0" dirty="0" smtClean="0"/>
              <a:t> a </a:t>
            </a:r>
            <a:r>
              <a:rPr lang="en-US" baseline="0" dirty="0" err="1" smtClean="0"/>
              <a:t>inych</a:t>
            </a:r>
            <a:r>
              <a:rPr lang="en-US" baseline="0" dirty="0" smtClean="0"/>
              <a:t> </a:t>
            </a:r>
            <a:r>
              <a:rPr lang="en-US" baseline="0" dirty="0" err="1" smtClean="0"/>
              <a:t>absorbujucich</a:t>
            </a:r>
            <a:r>
              <a:rPr lang="en-US" baseline="0" dirty="0" smtClean="0"/>
              <a:t> </a:t>
            </a:r>
            <a:r>
              <a:rPr lang="en-US" baseline="0" dirty="0" err="1" smtClean="0"/>
              <a:t>casti</a:t>
            </a:r>
            <a:r>
              <a:rPr lang="en-US" baseline="0" dirty="0" smtClean="0"/>
              <a:t> </a:t>
            </a:r>
            <a:r>
              <a:rPr lang="en-US" baseline="0" dirty="0" err="1" smtClean="0"/>
              <a:t>od</a:t>
            </a:r>
            <a:r>
              <a:rPr lang="en-US" baseline="0" dirty="0" smtClean="0"/>
              <a:t> </a:t>
            </a:r>
            <a:r>
              <a:rPr lang="en-US" baseline="0" dirty="0" err="1" smtClean="0"/>
              <a:t>kontrastnej</a:t>
            </a:r>
            <a:r>
              <a:rPr lang="en-US" baseline="0" dirty="0" smtClean="0"/>
              <a:t> </a:t>
            </a:r>
            <a:r>
              <a:rPr lang="en-US" baseline="0" dirty="0" err="1" smtClean="0"/>
              <a:t>latky</a:t>
            </a:r>
            <a:endParaRPr lang="en-US" baseline="0" dirty="0" smtClean="0"/>
          </a:p>
          <a:p>
            <a:r>
              <a:rPr lang="en-US" baseline="0" dirty="0" err="1" smtClean="0"/>
              <a:t>Medipix</a:t>
            </a:r>
            <a:r>
              <a:rPr lang="en-US" baseline="0" dirty="0" smtClean="0"/>
              <a:t> All Resolution System</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D1AFED4-8DBD-44A0-B084-6EC7F5D6BC4A}" type="slidenum">
              <a:rPr lang="en-GB"/>
              <a:pPr/>
              <a:t>44</a:t>
            </a:fld>
            <a:endParaRPr lang="en-GB" dirty="0"/>
          </a:p>
        </p:txBody>
      </p:sp>
      <p:sp>
        <p:nvSpPr>
          <p:cNvPr id="53250" name="Text Box 2"/>
          <p:cNvSpPr txBox="1">
            <a:spLocks noChangeArrowheads="1"/>
          </p:cNvSpPr>
          <p:nvPr/>
        </p:nvSpPr>
        <p:spPr bwMode="auto">
          <a:xfrm>
            <a:off x="1003787" y="695134"/>
            <a:ext cx="4848988" cy="3428152"/>
          </a:xfrm>
          <a:prstGeom prst="rect">
            <a:avLst/>
          </a:prstGeom>
          <a:solidFill>
            <a:srgbClr val="FFFFFF"/>
          </a:solidFill>
          <a:ln w="9360">
            <a:solidFill>
              <a:srgbClr val="000000"/>
            </a:solidFill>
            <a:miter lim="800000"/>
            <a:headEnd/>
            <a:tailEnd/>
          </a:ln>
          <a:effectLst/>
        </p:spPr>
        <p:txBody>
          <a:bodyPr wrap="none" lIns="83540" tIns="41770" rIns="83540" bIns="41770" anchor="ctr"/>
          <a:lstStyle/>
          <a:p>
            <a:endParaRPr lang="en-US" dirty="0"/>
          </a:p>
        </p:txBody>
      </p:sp>
      <p:sp>
        <p:nvSpPr>
          <p:cNvPr id="53251" name="Rectangle 3"/>
          <p:cNvSpPr txBox="1">
            <a:spLocks noGrp="1" noChangeArrowheads="1"/>
          </p:cNvSpPr>
          <p:nvPr>
            <p:ph type="body"/>
          </p:nvPr>
        </p:nvSpPr>
        <p:spPr>
          <a:xfrm>
            <a:off x="685513" y="4343230"/>
            <a:ext cx="5482656" cy="4111067"/>
          </a:xfrm>
          <a:noFill/>
          <a:ln/>
        </p:spPr>
        <p:txBody>
          <a:bodyPr wrap="none" anchor="ct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DBA772D-BB7E-41E1-9434-5B28352BCE43}" type="slidenum">
              <a:rPr lang="en-GB"/>
              <a:pPr/>
              <a:t>45</a:t>
            </a:fld>
            <a:endParaRPr lang="en-GB" dirty="0"/>
          </a:p>
        </p:txBody>
      </p:sp>
      <p:sp>
        <p:nvSpPr>
          <p:cNvPr id="75778" name="Text Box 2"/>
          <p:cNvSpPr txBox="1">
            <a:spLocks noChangeArrowheads="1"/>
          </p:cNvSpPr>
          <p:nvPr/>
        </p:nvSpPr>
        <p:spPr bwMode="auto">
          <a:xfrm>
            <a:off x="1003787" y="695134"/>
            <a:ext cx="4848988" cy="3428152"/>
          </a:xfrm>
          <a:prstGeom prst="rect">
            <a:avLst/>
          </a:prstGeom>
          <a:solidFill>
            <a:srgbClr val="FFFFFF"/>
          </a:solidFill>
          <a:ln w="9360">
            <a:solidFill>
              <a:srgbClr val="000000"/>
            </a:solidFill>
            <a:miter lim="800000"/>
            <a:headEnd/>
            <a:tailEnd/>
          </a:ln>
          <a:effectLst/>
        </p:spPr>
        <p:txBody>
          <a:bodyPr wrap="none" lIns="83540" tIns="41770" rIns="83540" bIns="41770" anchor="ctr"/>
          <a:lstStyle/>
          <a:p>
            <a:endParaRPr lang="en-US" dirty="0"/>
          </a:p>
        </p:txBody>
      </p:sp>
      <p:sp>
        <p:nvSpPr>
          <p:cNvPr id="75779" name="Rectangle 3"/>
          <p:cNvSpPr txBox="1">
            <a:spLocks noGrp="1" noChangeArrowheads="1"/>
          </p:cNvSpPr>
          <p:nvPr>
            <p:ph type="body"/>
          </p:nvPr>
        </p:nvSpPr>
        <p:spPr>
          <a:xfrm>
            <a:off x="685513" y="4343230"/>
            <a:ext cx="5482656" cy="4111067"/>
          </a:xfrm>
          <a:noFill/>
          <a:ln/>
        </p:spPr>
        <p:txBody>
          <a:bodyPr wrap="none" anchor="ct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5273" y="8685694"/>
            <a:ext cx="2971182" cy="456727"/>
          </a:xfrm>
          <a:prstGeom prst="rect">
            <a:avLst/>
          </a:prstGeom>
          <a:noFill/>
          <a:ln w="9525">
            <a:noFill/>
            <a:miter lim="800000"/>
            <a:headEnd/>
            <a:tailEnd/>
          </a:ln>
        </p:spPr>
        <p:txBody>
          <a:bodyPr lIns="96651" tIns="48326" rIns="96651" bIns="48326" anchor="b"/>
          <a:lstStyle/>
          <a:p>
            <a:pPr algn="r" defTabSz="966594" eaLnBrk="1" hangingPunct="1"/>
            <a:fld id="{C59F4B95-9C3C-4CEA-A332-293F87620614}" type="slidenum">
              <a:rPr lang="cs-CZ" sz="1300">
                <a:latin typeface="Arial" pitchFamily="34" charset="0"/>
                <a:cs typeface="Arial" pitchFamily="34" charset="0"/>
              </a:rPr>
              <a:pPr algn="r" defTabSz="966594" eaLnBrk="1" hangingPunct="1"/>
              <a:t>47</a:t>
            </a:fld>
            <a:endParaRPr lang="cs-CZ" sz="1300" dirty="0">
              <a:latin typeface="Arial" pitchFamily="34" charset="0"/>
              <a:cs typeface="Arial" pitchFamily="34" charset="0"/>
            </a:endParaRPr>
          </a:p>
        </p:txBody>
      </p:sp>
      <p:sp>
        <p:nvSpPr>
          <p:cNvPr id="71683" name="Rectangle 2"/>
          <p:cNvSpPr>
            <a:spLocks noGrp="1" noRot="1" noChangeAspect="1" noChangeArrowheads="1" noTextEdit="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p:spPr>
      </p:sp>
      <p:sp>
        <p:nvSpPr>
          <p:cNvPr id="71684" name="Rectangle 3"/>
          <p:cNvSpPr>
            <a:spLocks noGrp="1" noChangeArrowheads="1"/>
          </p:cNvSpPr>
          <p:nvPr>
            <p:ph type="body" idx="1"/>
          </p:nvPr>
        </p:nvSpPr>
        <p:spPr bwMode="auto">
          <a:xfrm>
            <a:off x="914091" y="4342848"/>
            <a:ext cx="5029819" cy="4115274"/>
          </a:xfrm>
          <a:prstGeom prst="rect">
            <a:avLst/>
          </a:prstGeom>
          <a:noFill/>
          <a:ln>
            <a:solidFill>
              <a:srgbClr val="000000"/>
            </a:solidFill>
            <a:miter lim="800000"/>
            <a:headEnd/>
            <a:tailEnd/>
          </a:ln>
        </p:spPr>
        <p:txBody>
          <a:bodyPr lIns="96651" tIns="48326" rIns="96651" bIns="48326"/>
          <a:lstStyle/>
          <a:p>
            <a:pPr defTabSz="953353" eaLnBrk="1" hangingPunct="1"/>
            <a:endParaRPr lang="en-US" dirty="0" smtClean="0">
              <a:latin typeface="Times New Roman" pitchFamily="18" charset="0"/>
              <a:ea typeface="ＭＳ Ｐゴシック" pitchFamily="4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D6C631C-6F74-154A-99FA-AD016108CE4D}" type="slidenum">
              <a:rPr lang="en-US">
                <a:latin typeface="Arial" pitchFamily="-110" charset="0"/>
                <a:ea typeface="ＭＳ Ｐゴシック" pitchFamily="-110" charset="-128"/>
                <a:cs typeface="ＭＳ Ｐゴシック" pitchFamily="-110" charset="-128"/>
              </a:rPr>
              <a:pPr/>
              <a:t>4</a:t>
            </a:fld>
            <a:endParaRPr lang="en-US">
              <a:latin typeface="Arial" pitchFamily="-110" charset="0"/>
              <a:ea typeface="ＭＳ Ｐゴシック" pitchFamily="-110" charset="-128"/>
              <a:cs typeface="ＭＳ Ｐゴシック" pitchFamily="-110" charset="-128"/>
            </a:endParaRPr>
          </a:p>
        </p:txBody>
      </p:sp>
      <p:sp>
        <p:nvSpPr>
          <p:cNvPr id="25603" name="Rectangle 2"/>
          <p:cNvSpPr>
            <a:spLocks noGrp="1" noRot="1" noChangeAspect="1" noChangeArrowheads="1" noTextEdit="1"/>
          </p:cNvSpPr>
          <p:nvPr>
            <p:ph type="sldImg"/>
          </p:nvPr>
        </p:nvSpPr>
        <p:spPr>
          <a:xfrm>
            <a:off x="1174750" y="722313"/>
            <a:ext cx="4543425" cy="3408362"/>
          </a:xfrm>
          <a:ln/>
        </p:spPr>
      </p:sp>
      <p:sp>
        <p:nvSpPr>
          <p:cNvPr id="25604" name="Rectangle 3"/>
          <p:cNvSpPr>
            <a:spLocks noGrp="1" noChangeArrowheads="1"/>
          </p:cNvSpPr>
          <p:nvPr>
            <p:ph type="body" idx="1"/>
          </p:nvPr>
        </p:nvSpPr>
        <p:spPr>
          <a:xfrm>
            <a:off x="900113" y="4337050"/>
            <a:ext cx="5030787" cy="4130675"/>
          </a:xfrm>
          <a:noFill/>
          <a:ln/>
        </p:spPr>
        <p:txBody>
          <a:bodyPr lIns="91776" tIns="45887" rIns="91776" bIns="45887"/>
          <a:lstStyle/>
          <a:p>
            <a:pPr eaLnBrk="1" hangingPunct="1"/>
            <a:r>
              <a:rPr lang="en-US">
                <a:latin typeface="Arial" pitchFamily="-110" charset="0"/>
                <a:ea typeface="ＭＳ Ｐゴシック" pitchFamily="-110" charset="-128"/>
                <a:cs typeface="ＭＳ Ｐゴシック" pitchFamily="-110" charset="-128"/>
              </a:rPr>
              <a:t>Points correspond to hits - full lines to reconstructed tracks pointing back to the collision point; strichlierte Linien = tracks not originating from the collision point</a:t>
            </a:r>
          </a:p>
          <a:p>
            <a:pPr eaLnBrk="1" hangingPunct="1"/>
            <a:r>
              <a:rPr lang="en-US">
                <a:latin typeface="Arial" pitchFamily="-110" charset="0"/>
                <a:ea typeface="ＭＳ Ｐゴシック" pitchFamily="-110" charset="-128"/>
                <a:cs typeface="ＭＳ Ｐゴシック" pitchFamily="-110" charset="-128"/>
              </a:rPr>
              <a:t>Each point corresponds to an event - practically noise-free system!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30B467F1-B86C-7F4D-AFCD-78BCD263B56A}" type="slidenum">
              <a:rPr lang="en-US">
                <a:latin typeface="Arial" pitchFamily="-110" charset="0"/>
                <a:ea typeface="ＭＳ Ｐゴシック" pitchFamily="-110" charset="-128"/>
                <a:cs typeface="ＭＳ Ｐゴシック" pitchFamily="-110" charset="-128"/>
              </a:rPr>
              <a:pPr/>
              <a:t>49</a:t>
            </a:fld>
            <a:endParaRPr lang="en-US">
              <a:latin typeface="Arial" pitchFamily="-110" charset="0"/>
              <a:ea typeface="ＭＳ Ｐゴシック" pitchFamily="-110" charset="-128"/>
              <a:cs typeface="ＭＳ Ｐゴシック" pitchFamily="-110" charset="-128"/>
            </a:endParaRPr>
          </a:p>
        </p:txBody>
      </p:sp>
      <p:sp>
        <p:nvSpPr>
          <p:cNvPr id="126979" name="Rectangle 2"/>
          <p:cNvSpPr>
            <a:spLocks noGrp="1" noRot="1" noChangeAspect="1" noChangeArrowheads="1" noTextEdit="1"/>
          </p:cNvSpPr>
          <p:nvPr>
            <p:ph type="sldImg"/>
          </p:nvPr>
        </p:nvSpPr>
        <p:spPr>
          <a:xfrm>
            <a:off x="1139825" y="682625"/>
            <a:ext cx="4551363" cy="3413125"/>
          </a:xfrm>
          <a:ln/>
        </p:spPr>
      </p:sp>
      <p:sp>
        <p:nvSpPr>
          <p:cNvPr id="126980" name="Rectangle 3"/>
          <p:cNvSpPr>
            <a:spLocks noGrp="1" noChangeArrowheads="1"/>
          </p:cNvSpPr>
          <p:nvPr>
            <p:ph type="body" idx="1"/>
          </p:nvPr>
        </p:nvSpPr>
        <p:spPr>
          <a:xfrm>
            <a:off x="890588" y="4324350"/>
            <a:ext cx="5048250" cy="4171950"/>
          </a:xfrm>
          <a:noFill/>
          <a:ln/>
        </p:spPr>
        <p:txBody>
          <a:bodyPr lIns="90187" tIns="45094" rIns="90187" bIns="45094"/>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8BA6759B-7332-F84D-804B-7F266CA60AC3}" type="slidenum">
              <a:rPr lang="en-US">
                <a:latin typeface="Arial" pitchFamily="-110" charset="0"/>
                <a:ea typeface="ＭＳ Ｐゴシック" pitchFamily="-110" charset="-128"/>
                <a:cs typeface="ＭＳ Ｐゴシック" pitchFamily="-110" charset="-128"/>
              </a:rPr>
              <a:pPr/>
              <a:t>51</a:t>
            </a:fld>
            <a:endParaRPr lang="en-US">
              <a:latin typeface="Arial" pitchFamily="-110" charset="0"/>
              <a:ea typeface="ＭＳ Ｐゴシック" pitchFamily="-110" charset="-128"/>
              <a:cs typeface="ＭＳ Ｐゴシック" pitchFamily="-110" charset="-128"/>
            </a:endParaRPr>
          </a:p>
        </p:txBody>
      </p:sp>
      <p:sp>
        <p:nvSpPr>
          <p:cNvPr id="132099" name="Rectangle 2"/>
          <p:cNvSpPr>
            <a:spLocks noGrp="1" noRot="1" noChangeAspect="1" noChangeArrowheads="1" noTextEdit="1"/>
          </p:cNvSpPr>
          <p:nvPr>
            <p:ph type="sldImg"/>
          </p:nvPr>
        </p:nvSpPr>
        <p:spPr>
          <a:xfrm>
            <a:off x="1143000" y="685800"/>
            <a:ext cx="4573588" cy="3429000"/>
          </a:xfrm>
          <a:ln/>
        </p:spPr>
      </p:sp>
      <p:sp>
        <p:nvSpPr>
          <p:cNvPr id="132100" name="Rectangle 3"/>
          <p:cNvSpPr>
            <a:spLocks noGrp="1" noChangeArrowheads="1"/>
          </p:cNvSpPr>
          <p:nvPr>
            <p:ph type="body" idx="1"/>
          </p:nvPr>
        </p:nvSpPr>
        <p:spPr>
          <a:xfrm>
            <a:off x="685800" y="4343400"/>
            <a:ext cx="5486400" cy="4114800"/>
          </a:xfrm>
          <a:noFill/>
          <a:ln/>
        </p:spPr>
        <p:txBody>
          <a:bodyPr/>
          <a:lstStyle/>
          <a:p>
            <a:pPr eaLnBrk="1" hangingPunct="1"/>
            <a:r>
              <a:rPr lang="en-US">
                <a:latin typeface="Arial" pitchFamily="-110" charset="0"/>
                <a:ea typeface="ＭＳ Ｐゴシック" pitchFamily="-110" charset="-128"/>
                <a:cs typeface="ＭＳ Ｐゴシック" pitchFamily="-110" charset="-128"/>
              </a:rPr>
              <a:t>Pixel layout (indicating the number of transistors per circuit) (around eleven hundred transistors per pixel compared to the 500 in the Medipix2).</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9BD1219C-29EF-A149-B071-0C4C1F84E5E4}" type="slidenum">
              <a:rPr lang="en-US">
                <a:latin typeface="Arial" pitchFamily="-110" charset="0"/>
                <a:ea typeface="ＭＳ Ｐゴシック" pitchFamily="-110" charset="-128"/>
                <a:cs typeface="ＭＳ Ｐゴシック" pitchFamily="-110" charset="-128"/>
              </a:rPr>
              <a:pPr/>
              <a:t>52</a:t>
            </a:fld>
            <a:endParaRPr lang="en-US">
              <a:latin typeface="Arial" pitchFamily="-110" charset="0"/>
              <a:ea typeface="ＭＳ Ｐゴシック" pitchFamily="-110" charset="-128"/>
              <a:cs typeface="ＭＳ Ｐゴシック" pitchFamily="-110" charset="-128"/>
            </a:endParaRPr>
          </a:p>
        </p:txBody>
      </p:sp>
      <p:sp>
        <p:nvSpPr>
          <p:cNvPr id="130051" name="Rectangle 2"/>
          <p:cNvSpPr>
            <a:spLocks noGrp="1" noRot="1" noChangeAspect="1" noChangeArrowheads="1" noTextEdit="1"/>
          </p:cNvSpPr>
          <p:nvPr>
            <p:ph type="sldImg"/>
          </p:nvPr>
        </p:nvSpPr>
        <p:spPr>
          <a:xfrm>
            <a:off x="1143000" y="685800"/>
            <a:ext cx="4573588" cy="3429000"/>
          </a:xfrm>
          <a:ln/>
        </p:spPr>
      </p:sp>
      <p:sp>
        <p:nvSpPr>
          <p:cNvPr id="130052" name="Rectangle 3"/>
          <p:cNvSpPr>
            <a:spLocks noGrp="1" noChangeArrowheads="1"/>
          </p:cNvSpPr>
          <p:nvPr>
            <p:ph type="body" idx="1"/>
          </p:nvPr>
        </p:nvSpPr>
        <p:spPr>
          <a:xfrm>
            <a:off x="685800" y="4343400"/>
            <a:ext cx="5486400" cy="4114800"/>
          </a:xfrm>
          <a:noFill/>
          <a:ln/>
        </p:spPr>
        <p:txBody>
          <a:bodyPr/>
          <a:lstStyle/>
          <a:p>
            <a:pPr eaLnBrk="1" hangingPunct="1"/>
            <a:r>
              <a:rPr lang="en-US">
                <a:latin typeface="Arial" pitchFamily="-110" charset="0"/>
                <a:ea typeface="ＭＳ Ｐゴシック" pitchFamily="-110" charset="-128"/>
                <a:cs typeface="ＭＳ Ｐゴシック" pitchFamily="-110" charset="-128"/>
              </a:rPr>
              <a:t>When a photon deposits its energy in the sensor volume, because of the charge diffusion some signal is induced in a cluster of pixels.</a:t>
            </a:r>
          </a:p>
          <a:p>
            <a:pPr eaLnBrk="1" hangingPunct="1"/>
            <a:r>
              <a:rPr lang="en-US">
                <a:latin typeface="Arial" pitchFamily="-110" charset="0"/>
                <a:ea typeface="ＭＳ Ｐゴシック" pitchFamily="-110" charset="-128"/>
                <a:cs typeface="ＭＳ Ｐゴシック" pitchFamily="-110" charset="-128"/>
              </a:rPr>
              <a:t>The summing of the charge is done in the intersection of every 4 pixels.</a:t>
            </a:r>
          </a:p>
          <a:p>
            <a:pPr eaLnBrk="1" hangingPunct="1"/>
            <a:r>
              <a:rPr lang="en-US">
                <a:latin typeface="Arial" pitchFamily="-110" charset="0"/>
                <a:ea typeface="ＭＳ Ｐゴシック" pitchFamily="-110" charset="-128"/>
                <a:cs typeface="ＭＳ Ｐゴシック" pitchFamily="-110" charset="-128"/>
              </a:rPr>
              <a:t>The hit is allocated to the summing circuit with the largest energy deposition.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p:spPr>
        <p:txBody>
          <a:bodyPr/>
          <a:lstStyle/>
          <a:p>
            <a:r>
              <a:rPr lang="en-US" b="1" dirty="0" smtClean="0"/>
              <a:t>The chip can be configured in </a:t>
            </a:r>
            <a:r>
              <a:rPr lang="en-US" b="1" i="1" dirty="0" smtClean="0"/>
              <a:t>Fine Pitch Mode</a:t>
            </a:r>
            <a:r>
              <a:rPr lang="en-US" b="1" dirty="0" smtClean="0"/>
              <a:t> or </a:t>
            </a:r>
            <a:r>
              <a:rPr lang="en-US" b="1" i="1" dirty="0" smtClean="0"/>
              <a:t>Spectroscopic Mode</a:t>
            </a:r>
            <a:r>
              <a:rPr lang="en-US" b="1" dirty="0" smtClean="0"/>
              <a:t>.</a:t>
            </a:r>
          </a:p>
          <a:p>
            <a:r>
              <a:rPr lang="en-US" b="1" dirty="0" smtClean="0"/>
              <a:t>In Fine Pitch Mode, the dimensions of each detector pixel match those of one readout pixel. </a:t>
            </a:r>
          </a:p>
          <a:p>
            <a:r>
              <a:rPr lang="en-US" b="1" dirty="0" smtClean="0"/>
              <a:t>In Spectroscopic Mode the detector pixels are 4 times greater in area than the readout pixels. The readout pixels are grouped in clusters of 4.</a:t>
            </a:r>
          </a:p>
          <a:p>
            <a:r>
              <a:rPr lang="en-US" b="1" dirty="0" smtClean="0"/>
              <a:t>In Spectroscopic Mode, only one pixel out of four is bump bonded to the sensor.</a:t>
            </a:r>
          </a:p>
          <a:p>
            <a:r>
              <a:rPr lang="en-US" b="1" dirty="0" smtClean="0"/>
              <a:t>For both, Fine Pitch Mode and Spectroscopic Mode the pixel or the superpixel respectively can work in </a:t>
            </a:r>
          </a:p>
          <a:p>
            <a:r>
              <a:rPr lang="en-US" b="1" dirty="0" smtClean="0"/>
              <a:t>	Single Pixel Mode where the pixel is autonomous of its neighbours </a:t>
            </a:r>
          </a:p>
          <a:p>
            <a:r>
              <a:rPr lang="en-US" b="1" dirty="0" smtClean="0"/>
              <a:t>	or Charge Summing Mode, where the Charge Summing Algorithm is applied</a:t>
            </a:r>
          </a:p>
          <a:p>
            <a:r>
              <a:rPr lang="en-US" b="1" dirty="0" smtClean="0"/>
              <a:t>As the detector pitch is 110 um x 110 um in </a:t>
            </a:r>
            <a:r>
              <a:rPr lang="en-US" b="1" i="1" dirty="0" smtClean="0"/>
              <a:t>Spectroscopic Mode</a:t>
            </a:r>
            <a:r>
              <a:rPr lang="en-US" b="1" dirty="0" smtClean="0"/>
              <a:t> and there are 2 thresholds and counters per readout pixel up to 8 thresholds are provided allowing colour imaging.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AC504811-9194-D240-8D33-33EF3F2836B9}" type="slidenum">
              <a:rPr lang="en-US">
                <a:latin typeface="Arial" pitchFamily="-110" charset="0"/>
                <a:ea typeface="ＭＳ Ｐゴシック" pitchFamily="-110" charset="-128"/>
                <a:cs typeface="ＭＳ Ｐゴシック" pitchFamily="-110" charset="-128"/>
              </a:rPr>
              <a:pPr/>
              <a:t>55</a:t>
            </a:fld>
            <a:endParaRPr lang="en-US">
              <a:latin typeface="Arial" pitchFamily="-110" charset="0"/>
              <a:ea typeface="ＭＳ Ｐゴシック" pitchFamily="-110" charset="-128"/>
              <a:cs typeface="ＭＳ Ｐゴシック" pitchFamily="-110" charset="-128"/>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7CEFF6B-1D0A-B543-9D91-F9DEAA05BCCF}" type="slidenum">
              <a:rPr lang="en-US">
                <a:latin typeface="Arial" pitchFamily="-110" charset="0"/>
                <a:ea typeface="ＭＳ Ｐゴシック" pitchFamily="-110" charset="-128"/>
                <a:cs typeface="ＭＳ Ｐゴシック" pitchFamily="-110" charset="-128"/>
              </a:rPr>
              <a:pPr/>
              <a:t>56</a:t>
            </a:fld>
            <a:endParaRPr lang="en-US">
              <a:latin typeface="Arial" pitchFamily="-110" charset="0"/>
              <a:ea typeface="ＭＳ Ｐゴシック" pitchFamily="-110" charset="-128"/>
              <a:cs typeface="ＭＳ Ｐゴシック" pitchFamily="-110" charset="-128"/>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C8DDEAD-62D0-9C40-B1B6-C9E2DD3988E9}" type="slidenum">
              <a:rPr lang="en-US"/>
              <a:pPr/>
              <a:t>57</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A4AE41D-5B3C-B44D-9A65-F5E1B683B085}" type="slidenum">
              <a:rPr lang="en-US"/>
              <a:pPr/>
              <a:t>58</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2517C50-C275-5544-959B-9721CB066A17}" type="slidenum">
              <a:rPr lang="en-US"/>
              <a:pPr/>
              <a:t>59</a:t>
            </a:fld>
            <a:endParaRPr lang="en-US"/>
          </a:p>
        </p:txBody>
      </p:sp>
      <p:sp>
        <p:nvSpPr>
          <p:cNvPr id="43011" name="Rectangle 2"/>
          <p:cNvSpPr>
            <a:spLocks noGrp="1" noRot="1" noChangeAspect="1" noChangeArrowheads="1" noTextEdit="1"/>
          </p:cNvSpPr>
          <p:nvPr>
            <p:ph type="sldImg"/>
          </p:nvPr>
        </p:nvSpPr>
        <p:spPr>
          <a:xfrm>
            <a:off x="1143000" y="685800"/>
            <a:ext cx="4573588" cy="3430588"/>
          </a:xfrm>
          <a:ln/>
        </p:spPr>
      </p:sp>
      <p:sp>
        <p:nvSpPr>
          <p:cNvPr id="43012" name="Rectangle 3"/>
          <p:cNvSpPr>
            <a:spLocks noGrp="1" noChangeArrowheads="1"/>
          </p:cNvSpPr>
          <p:nvPr>
            <p:ph type="body" idx="1"/>
          </p:nvPr>
        </p:nvSpPr>
        <p:spPr>
          <a:xfrm>
            <a:off x="687388" y="4343400"/>
            <a:ext cx="5483225" cy="4114800"/>
          </a:xfrm>
          <a:noFill/>
          <a:ln/>
        </p:spPr>
        <p:txBody>
          <a:bodyPr/>
          <a:lstStyle/>
          <a:p>
            <a:pPr eaLnBrk="1" hangingPunct="1"/>
            <a:endParaRPr lang="pt-PT">
              <a:latin typeface="Arial" pitchFamily="-110"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B4690EA-9CAD-A649-9362-3A213F775A74}" type="slidenum">
              <a:rPr lang="en-US"/>
              <a:pPr/>
              <a:t>60</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39DEFB7-5857-E640-9944-C14B95575598}" type="slidenum">
              <a:rPr lang="en-US">
                <a:latin typeface="Arial" pitchFamily="-110" charset="0"/>
                <a:ea typeface="ＭＳ Ｐゴシック" pitchFamily="-110" charset="-128"/>
                <a:cs typeface="ＭＳ Ｐゴシック" pitchFamily="-110" charset="-128"/>
              </a:rPr>
              <a:pPr/>
              <a:t>5</a:t>
            </a:fld>
            <a:endParaRPr lang="en-US">
              <a:latin typeface="Arial" pitchFamily="-110" charset="0"/>
              <a:ea typeface="ＭＳ Ｐゴシック" pitchFamily="-110" charset="-128"/>
              <a:cs typeface="ＭＳ Ｐゴシック" pitchFamily="-110"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CBC3BBC-F4A6-CF4C-98FA-583806E131E8}" type="slidenum">
              <a:rPr lang="en-US"/>
              <a:pPr/>
              <a:t>62</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118ADD7-F751-AE45-8241-28FD9B751C42}" type="slidenum">
              <a:rPr lang="en-US"/>
              <a:pPr/>
              <a:t>63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319EED6-1E63-7342-A384-325CE62329B4}" type="slidenum">
              <a:rPr lang="en-US"/>
              <a:pPr/>
              <a:t>64</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a:latin typeface="Arial" pitchFamily="-112" charset="0"/>
                <a:cs typeface="Arial" pitchFamily="-112" charset="0"/>
              </a:rPr>
              <a:t>On this slide we can see one image of the firsts clinical trials performed at IPO.</a:t>
            </a:r>
          </a:p>
          <a:p>
            <a:pPr eaLnBrk="1" hangingPunct="1"/>
            <a:r>
              <a:rPr lang="en-US">
                <a:latin typeface="Arial" pitchFamily="-112" charset="0"/>
                <a:cs typeface="Arial" pitchFamily="-112" charset="0"/>
              </a:rPr>
              <a:t>The imaging breast has no lesion indication. So the data for a 22Na point source was added to sinogram to emulating lesion.</a:t>
            </a:r>
          </a:p>
          <a:p>
            <a:pPr eaLnBrk="1" hangingPunct="1"/>
            <a:endParaRPr lang="en-US">
              <a:latin typeface="Arial" pitchFamily="-112" charset="0"/>
              <a:cs typeface="Arial" pitchFamily="-11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1CF96D66-F4E8-B54C-B151-1BC185C7B3C0}" type="slidenum">
              <a:rPr lang="en-US">
                <a:latin typeface="Arial" pitchFamily="-110" charset="0"/>
                <a:ea typeface="ＭＳ Ｐゴシック" pitchFamily="-110" charset="-128"/>
                <a:cs typeface="ＭＳ Ｐゴシック" pitchFamily="-110" charset="-128"/>
              </a:rPr>
              <a:pPr/>
              <a:t>6</a:t>
            </a:fld>
            <a:endParaRPr lang="en-US">
              <a:latin typeface="Arial" pitchFamily="-110" charset="0"/>
              <a:ea typeface="ＭＳ Ｐゴシック" pitchFamily="-110" charset="-128"/>
              <a:cs typeface="ＭＳ Ｐゴシック" pitchFamily="-110" charset="-128"/>
            </a:endParaRPr>
          </a:p>
        </p:txBody>
      </p:sp>
      <p:sp>
        <p:nvSpPr>
          <p:cNvPr id="29699" name="Rectangle 1026"/>
          <p:cNvSpPr>
            <a:spLocks noGrp="1" noRot="1" noChangeAspect="1" noChangeArrowheads="1" noTextEdit="1"/>
          </p:cNvSpPr>
          <p:nvPr>
            <p:ph type="sldImg"/>
          </p:nvPr>
        </p:nvSpPr>
        <p:spPr>
          <a:ln/>
        </p:spPr>
      </p:sp>
      <p:sp>
        <p:nvSpPr>
          <p:cNvPr id="29700" name="Rectangle 1027"/>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BE02FCA-1021-574A-90B4-64E89EAF7C84}" type="slidenum">
              <a:rPr lang="en-US">
                <a:latin typeface="Arial" pitchFamily="-110" charset="0"/>
                <a:ea typeface="ＭＳ Ｐゴシック" pitchFamily="-110" charset="-128"/>
                <a:cs typeface="ＭＳ Ｐゴシック" pitchFamily="-110" charset="-128"/>
              </a:rPr>
              <a:pPr/>
              <a:t>7</a:t>
            </a:fld>
            <a:endParaRPr lang="en-US">
              <a:latin typeface="Arial" pitchFamily="-110" charset="0"/>
              <a:ea typeface="ＭＳ Ｐゴシック" pitchFamily="-110" charset="-128"/>
              <a:cs typeface="ＭＳ Ｐゴシック" pitchFamily="-110"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45D9362-9137-F44A-BDF4-179E63584230}" type="slidenum">
              <a:rPr lang="en-US">
                <a:latin typeface="Arial" pitchFamily="-110" charset="0"/>
                <a:ea typeface="ＭＳ Ｐゴシック" pitchFamily="-110" charset="-128"/>
                <a:cs typeface="ＭＳ Ｐゴシック" pitchFamily="-110" charset="-128"/>
              </a:rPr>
              <a:pPr/>
              <a:t>8</a:t>
            </a:fld>
            <a:endParaRPr lang="en-US">
              <a:latin typeface="Arial" pitchFamily="-110" charset="0"/>
              <a:ea typeface="ＭＳ Ｐゴシック" pitchFamily="-110" charset="-128"/>
              <a:cs typeface="ＭＳ Ｐゴシック" pitchFamily="-110"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EC4B72C-CE7A-EE48-BFB0-9F46C266942E}" type="slidenum">
              <a:rPr lang="en-US">
                <a:latin typeface="Arial" pitchFamily="-110" charset="0"/>
                <a:ea typeface="ＭＳ Ｐゴシック" pitchFamily="-110" charset="-128"/>
                <a:cs typeface="ＭＳ Ｐゴシック" pitchFamily="-110" charset="-128"/>
              </a:rPr>
              <a:pPr/>
              <a:t>10</a:t>
            </a:fld>
            <a:endParaRPr lang="en-US">
              <a:latin typeface="Arial" pitchFamily="-110" charset="0"/>
              <a:ea typeface="ＭＳ Ｐゴシック" pitchFamily="-110" charset="-128"/>
              <a:cs typeface="ＭＳ Ｐゴシック" pitchFamily="-110"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5" name="Slide Number Placeholder 4"/>
          <p:cNvSpPr>
            <a:spLocks noGrp="1"/>
          </p:cNvSpPr>
          <p:nvPr>
            <p:ph type="sldNum" sz="quarter" idx="11"/>
          </p:nvPr>
        </p:nvSpPr>
        <p:spPr/>
        <p:txBody>
          <a:bodyPr/>
          <a:lstStyle>
            <a:lvl1pPr>
              <a:defRPr/>
            </a:lvl1pPr>
          </a:lstStyle>
          <a:p>
            <a:pPr>
              <a:defRPr/>
            </a:pPr>
            <a:fld id="{9F7A0B9B-27FD-C84B-A795-D31DE17A2ADE}"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5" name="Slide Number Placeholder 4"/>
          <p:cNvSpPr>
            <a:spLocks noGrp="1"/>
          </p:cNvSpPr>
          <p:nvPr>
            <p:ph type="sldNum" sz="quarter" idx="11"/>
          </p:nvPr>
        </p:nvSpPr>
        <p:spPr/>
        <p:txBody>
          <a:bodyPr/>
          <a:lstStyle>
            <a:lvl1pPr>
              <a:defRPr/>
            </a:lvl1pPr>
          </a:lstStyle>
          <a:p>
            <a:pPr>
              <a:defRPr/>
            </a:pPr>
            <a:fld id="{19923EC4-41E0-B14A-BD03-73932D1A8281}"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228600"/>
            <a:ext cx="2000250" cy="622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5848350" cy="622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5" name="Slide Number Placeholder 4"/>
          <p:cNvSpPr>
            <a:spLocks noGrp="1"/>
          </p:cNvSpPr>
          <p:nvPr>
            <p:ph type="sldNum" sz="quarter" idx="11"/>
          </p:nvPr>
        </p:nvSpPr>
        <p:spPr/>
        <p:txBody>
          <a:bodyPr/>
          <a:lstStyle>
            <a:lvl1pPr>
              <a:defRPr/>
            </a:lvl1pPr>
          </a:lstStyle>
          <a:p>
            <a:pPr>
              <a:defRPr/>
            </a:pPr>
            <a:fld id="{BDA83604-C4A5-984D-A186-7C35EC7ACCC7}"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3152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3924300" cy="530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533900" y="1143000"/>
            <a:ext cx="3924300" cy="5308600"/>
          </a:xfrm>
        </p:spPr>
        <p:txBody>
          <a:bodyPr/>
          <a:lstStyle/>
          <a:p>
            <a:pPr lvl="0"/>
            <a:endParaRPr lang="en-US" noProof="0" smtClean="0"/>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6" name="Slide Number Placeholder 5"/>
          <p:cNvSpPr>
            <a:spLocks noGrp="1"/>
          </p:cNvSpPr>
          <p:nvPr>
            <p:ph type="sldNum" sz="quarter" idx="11"/>
          </p:nvPr>
        </p:nvSpPr>
        <p:spPr/>
        <p:txBody>
          <a:bodyPr/>
          <a:lstStyle>
            <a:lvl1pPr>
              <a:defRPr/>
            </a:lvl1pPr>
          </a:lstStyle>
          <a:p>
            <a:pPr>
              <a:defRPr/>
            </a:pPr>
            <a:fld id="{8E09FF36-BCDC-BA44-B56E-E94BB27BD71E}"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28600"/>
            <a:ext cx="73152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143000"/>
            <a:ext cx="3924300" cy="257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3900" y="1143000"/>
            <a:ext cx="3924300" cy="257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73500"/>
            <a:ext cx="3924300" cy="257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33900" y="3873500"/>
            <a:ext cx="3924300" cy="257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8" name="Slide Number Placeholder 7"/>
          <p:cNvSpPr>
            <a:spLocks noGrp="1"/>
          </p:cNvSpPr>
          <p:nvPr>
            <p:ph type="sldNum" sz="quarter" idx="11"/>
          </p:nvPr>
        </p:nvSpPr>
        <p:spPr/>
        <p:txBody>
          <a:bodyPr/>
          <a:lstStyle>
            <a:lvl1pPr>
              <a:defRPr/>
            </a:lvl1pPr>
          </a:lstStyle>
          <a:p>
            <a:pPr>
              <a:defRPr/>
            </a:pPr>
            <a:fld id="{04273280-347D-B241-BB38-5A98E2D10190}"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315200" cy="762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143000"/>
            <a:ext cx="3924300" cy="5308600"/>
          </a:xfrm>
        </p:spPr>
        <p:txBody>
          <a:bodyPr/>
          <a:lstStyle/>
          <a:p>
            <a:pPr lvl="0"/>
            <a:endParaRPr lang="en-US" noProof="0" smtClean="0"/>
          </a:p>
        </p:txBody>
      </p:sp>
      <p:sp>
        <p:nvSpPr>
          <p:cNvPr id="4" name="Text Placeholder 3"/>
          <p:cNvSpPr>
            <a:spLocks noGrp="1"/>
          </p:cNvSpPr>
          <p:nvPr>
            <p:ph type="body" sz="half" idx="2"/>
          </p:nvPr>
        </p:nvSpPr>
        <p:spPr>
          <a:xfrm>
            <a:off x="4533900" y="1143000"/>
            <a:ext cx="3924300" cy="530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6" name="Slide Number Placeholder 5"/>
          <p:cNvSpPr>
            <a:spLocks noGrp="1"/>
          </p:cNvSpPr>
          <p:nvPr>
            <p:ph type="sldNum" sz="quarter" idx="11"/>
          </p:nvPr>
        </p:nvSpPr>
        <p:spPr/>
        <p:txBody>
          <a:bodyPr/>
          <a:lstStyle>
            <a:lvl1pPr>
              <a:defRPr/>
            </a:lvl1pPr>
          </a:lstStyle>
          <a:p>
            <a:pPr>
              <a:defRPr/>
            </a:pPr>
            <a:fld id="{6263F3DF-E3A8-8141-A80C-134D00A85643}"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44462"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600200"/>
            <a:ext cx="4044462"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3938589"/>
            <a:ext cx="4044462"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53CE4E3F-9061-6F41-A564-51AA7D79C0B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5" name="Slide Number Placeholder 4"/>
          <p:cNvSpPr>
            <a:spLocks noGrp="1"/>
          </p:cNvSpPr>
          <p:nvPr>
            <p:ph type="sldNum" sz="quarter" idx="11"/>
          </p:nvPr>
        </p:nvSpPr>
        <p:spPr/>
        <p:txBody>
          <a:bodyPr/>
          <a:lstStyle>
            <a:lvl1pPr>
              <a:defRPr/>
            </a:lvl1pPr>
          </a:lstStyle>
          <a:p>
            <a:pPr>
              <a:defRPr/>
            </a:pPr>
            <a:fld id="{C1603305-08FB-224C-9641-C59DC35FFBF6}"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5" name="Slide Number Placeholder 4"/>
          <p:cNvSpPr>
            <a:spLocks noGrp="1"/>
          </p:cNvSpPr>
          <p:nvPr>
            <p:ph type="sldNum" sz="quarter" idx="11"/>
          </p:nvPr>
        </p:nvSpPr>
        <p:spPr/>
        <p:txBody>
          <a:bodyPr/>
          <a:lstStyle>
            <a:lvl1pPr>
              <a:defRPr/>
            </a:lvl1pPr>
          </a:lstStyle>
          <a:p>
            <a:pPr>
              <a:defRPr/>
            </a:pPr>
            <a:fld id="{2340A228-F1DE-0D45-81B5-38E3D7B2E1B6}"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3924300" cy="530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143000"/>
            <a:ext cx="3924300" cy="530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6" name="Slide Number Placeholder 5"/>
          <p:cNvSpPr>
            <a:spLocks noGrp="1"/>
          </p:cNvSpPr>
          <p:nvPr>
            <p:ph type="sldNum" sz="quarter" idx="11"/>
          </p:nvPr>
        </p:nvSpPr>
        <p:spPr/>
        <p:txBody>
          <a:bodyPr/>
          <a:lstStyle>
            <a:lvl1pPr>
              <a:defRPr/>
            </a:lvl1pPr>
          </a:lstStyle>
          <a:p>
            <a:pPr>
              <a:defRPr/>
            </a:pPr>
            <a:fld id="{D60E1310-E671-E448-8224-9C1BDC954BD0}"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8" name="Slide Number Placeholder 7"/>
          <p:cNvSpPr>
            <a:spLocks noGrp="1"/>
          </p:cNvSpPr>
          <p:nvPr>
            <p:ph type="sldNum" sz="quarter" idx="11"/>
          </p:nvPr>
        </p:nvSpPr>
        <p:spPr/>
        <p:txBody>
          <a:bodyPr/>
          <a:lstStyle>
            <a:lvl1pPr>
              <a:defRPr/>
            </a:lvl1pPr>
          </a:lstStyle>
          <a:p>
            <a:pPr>
              <a:defRPr/>
            </a:pPr>
            <a:fld id="{65CE9109-4EA7-4B4F-9FBB-CAD4FC755645}"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4" name="Slide Number Placeholder 3"/>
          <p:cNvSpPr>
            <a:spLocks noGrp="1"/>
          </p:cNvSpPr>
          <p:nvPr>
            <p:ph type="sldNum" sz="quarter" idx="11"/>
          </p:nvPr>
        </p:nvSpPr>
        <p:spPr/>
        <p:txBody>
          <a:bodyPr/>
          <a:lstStyle>
            <a:lvl1pPr>
              <a:defRPr/>
            </a:lvl1pPr>
          </a:lstStyle>
          <a:p>
            <a:pPr>
              <a:defRPr/>
            </a:pPr>
            <a:fld id="{BD3856C0-B3DD-3246-B15E-90B35B174614}"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3" name="Slide Number Placeholder 2"/>
          <p:cNvSpPr>
            <a:spLocks noGrp="1"/>
          </p:cNvSpPr>
          <p:nvPr>
            <p:ph type="sldNum" sz="quarter" idx="11"/>
          </p:nvPr>
        </p:nvSpPr>
        <p:spPr/>
        <p:txBody>
          <a:bodyPr/>
          <a:lstStyle>
            <a:lvl1pPr>
              <a:defRPr/>
            </a:lvl1pPr>
          </a:lstStyle>
          <a:p>
            <a:pPr>
              <a:defRPr/>
            </a:pPr>
            <a:fld id="{9BBAEE1A-C415-004C-89D3-E92FF64AAE29}"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6" name="Slide Number Placeholder 5"/>
          <p:cNvSpPr>
            <a:spLocks noGrp="1"/>
          </p:cNvSpPr>
          <p:nvPr>
            <p:ph type="sldNum" sz="quarter" idx="11"/>
          </p:nvPr>
        </p:nvSpPr>
        <p:spPr/>
        <p:txBody>
          <a:bodyPr/>
          <a:lstStyle>
            <a:lvl1pPr>
              <a:defRPr/>
            </a:lvl1pPr>
          </a:lstStyle>
          <a:p>
            <a:pPr>
              <a:defRPr/>
            </a:pPr>
            <a:fld id="{A48FC63B-D7A2-314C-94A9-626729B7D45D}"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2010</a:t>
            </a:r>
            <a:endParaRPr lang="en-US"/>
          </a:p>
        </p:txBody>
      </p:sp>
      <p:sp>
        <p:nvSpPr>
          <p:cNvPr id="6" name="Slide Number Placeholder 5"/>
          <p:cNvSpPr>
            <a:spLocks noGrp="1"/>
          </p:cNvSpPr>
          <p:nvPr>
            <p:ph type="sldNum" sz="quarter" idx="11"/>
          </p:nvPr>
        </p:nvSpPr>
        <p:spPr/>
        <p:txBody>
          <a:bodyPr/>
          <a:lstStyle>
            <a:lvl1pPr>
              <a:defRPr/>
            </a:lvl1pPr>
          </a:lstStyle>
          <a:p>
            <a:pPr>
              <a:defRPr/>
            </a:pPr>
            <a:fld id="{915C3FBC-A8ED-E74E-A926-BA869C4A33A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theme" Target="../theme/theme1.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818AC6"/>
            </a:gs>
            <a:gs pos="100000">
              <a:srgbClr val="606794"/>
            </a:gs>
          </a:gsLst>
          <a:path path="rect">
            <a:fillToRect l="100000" t="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228600"/>
            <a:ext cx="7315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143000"/>
            <a:ext cx="8001000" cy="530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rot="5400000">
            <a:off x="5945188" y="3133725"/>
            <a:ext cx="5943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pitchFamily="-110" charset="0"/>
              </a:defRPr>
            </a:lvl1pPr>
          </a:lstStyle>
          <a:p>
            <a:r>
              <a:rPr lang="en-US" smtClean="0"/>
              <a:t>High School Teachers at CERN  -----  Bettina + Ivan Mikulec  -----  Apr 2010</a:t>
            </a:r>
            <a:endParaRPr lang="en-US" dirty="0"/>
          </a:p>
        </p:txBody>
      </p:sp>
      <p:sp>
        <p:nvSpPr>
          <p:cNvPr id="1030" name="Rectangle 6"/>
          <p:cNvSpPr>
            <a:spLocks noGrp="1" noChangeArrowheads="1"/>
          </p:cNvSpPr>
          <p:nvPr>
            <p:ph type="sldNum" sz="quarter" idx="4"/>
          </p:nvPr>
        </p:nvSpPr>
        <p:spPr bwMode="auto">
          <a:xfrm>
            <a:off x="8305800" y="6459538"/>
            <a:ext cx="685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ea typeface="ＭＳ Ｐゴシック" pitchFamily="-112" charset="-128"/>
                <a:cs typeface="ＭＳ Ｐゴシック" pitchFamily="-112" charset="-128"/>
              </a:defRPr>
            </a:lvl1pPr>
          </a:lstStyle>
          <a:p>
            <a:pPr>
              <a:defRPr/>
            </a:pPr>
            <a:fld id="{4ADAB22B-4239-C649-B607-412DD33E79A0}" type="slidenum">
              <a:rPr lang="en-US"/>
              <a:pPr>
                <a:defRPr/>
              </a:pPr>
              <a:t>‹#›</a:t>
            </a:fld>
            <a:endParaRPr lang="en-US"/>
          </a:p>
        </p:txBody>
      </p:sp>
      <p:pic>
        <p:nvPicPr>
          <p:cNvPr id="2" name="Picture 9" descr="CERN96[1]"/>
          <p:cNvPicPr>
            <a:picLocks noChangeAspect="1" noChangeArrowheads="1"/>
          </p:cNvPicPr>
          <p:nvPr userDrawn="1"/>
        </p:nvPicPr>
        <p:blipFill>
          <a:blip r:embed="rId17"/>
          <a:srcRect/>
          <a:stretch>
            <a:fillRect/>
          </a:stretch>
        </p:blipFill>
        <p:spPr bwMode="auto">
          <a:xfrm>
            <a:off x="38100" y="219075"/>
            <a:ext cx="752475" cy="752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ransition/>
  <p:timing>
    <p:tnLst>
      <p:par>
        <p:cTn id="1" dur="indefinite" restart="never" nodeType="tmRoot"/>
      </p:par>
    </p:tnLst>
  </p:timing>
  <p:hf sldNum="0" hdr="0" dt="0"/>
  <p:txStyles>
    <p:titleStyle>
      <a:lvl1pPr algn="ctr" rtl="0" eaLnBrk="0" fontAlgn="base" hangingPunct="0">
        <a:spcBef>
          <a:spcPct val="0"/>
        </a:spcBef>
        <a:spcAft>
          <a:spcPct val="0"/>
        </a:spcAft>
        <a:defRPr sz="4000">
          <a:solidFill>
            <a:srgbClr val="80FF00"/>
          </a:solidFill>
          <a:latin typeface="+mj-lt"/>
          <a:ea typeface="+mj-ea"/>
          <a:cs typeface="+mj-cs"/>
        </a:defRPr>
      </a:lvl1pPr>
      <a:lvl2pPr algn="ctr" rtl="0" eaLnBrk="0" fontAlgn="base" hangingPunct="0">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6pPr>
      <a:lvl7pPr marL="914400" algn="ctr" rtl="0" fontAlgn="base">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2800">
          <a:solidFill>
            <a:srgbClr val="FFDD07"/>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png"/><Relationship Id="rId5" Type="http://schemas.openxmlformats.org/officeDocument/2006/relationships/image" Target="../media/image9.jpeg"/></Relationships>
</file>

<file path=ppt/slides/_rels/slide12.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0.jpe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6"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pdf"/><Relationship Id="rId5"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video" Target="file://localhost/Users/imikulec/Work/Ucitelia/fish_cinepak1n.avi" TargetMode="Externa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6" Type="http://schemas.openxmlformats.org/officeDocument/2006/relationships/image" Target="../media/image24.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 Id="rId5" Type="http://schemas.openxmlformats.org/officeDocument/2006/relationships/image" Target="../media/image23.png"/></Relationships>
</file>

<file path=ppt/slides/_rels/slide21.xml.rels><?xml version="1.0" encoding="UTF-8" standalone="yes"?>
<Relationships xmlns="http://schemas.openxmlformats.org/package/2006/relationships"><Relationship Id="rId6" Type="http://schemas.openxmlformats.org/officeDocument/2006/relationships/image" Target="../media/image27.png"/><Relationship Id="rId4" Type="http://schemas.openxmlformats.org/officeDocument/2006/relationships/image" Target="../media/image25.jpeg"/><Relationship Id="rId1" Type="http://schemas.openxmlformats.org/officeDocument/2006/relationships/video" Target="file://localhost/Users/imikulec/Work/Ucitelia/maus_b03.mpeg" TargetMode="External"/><Relationship Id="rId2" Type="http://schemas.openxmlformats.org/officeDocument/2006/relationships/slideLayout" Target="../slideLayouts/slideLayout2.xml"/><Relationship Id="rId3" Type="http://schemas.openxmlformats.org/officeDocument/2006/relationships/notesSlide" Target="../notesSlides/notesSlide20.xml"/><Relationship Id="rId5" Type="http://schemas.openxmlformats.org/officeDocument/2006/relationships/image" Target="../media/image26.jpeg"/></Relationships>
</file>

<file path=ppt/slides/_rels/slide22.xml.rels><?xml version="1.0" encoding="UTF-8" standalone="yes"?>
<Relationships xmlns="http://schemas.openxmlformats.org/package/2006/relationships"><Relationship Id="rId6" Type="http://schemas.openxmlformats.org/officeDocument/2006/relationships/image" Target="../media/image29.png"/><Relationship Id="rId4" Type="http://schemas.openxmlformats.org/officeDocument/2006/relationships/notesSlide" Target="../notesSlides/notesSlide21.xml"/><Relationship Id="rId1" Type="http://schemas.openxmlformats.org/officeDocument/2006/relationships/video" Target="file://localhost/Users/imikulec/Work/Ucitelia/mouse01_xvid.avi" TargetMode="External"/><Relationship Id="rId2" Type="http://schemas.openxmlformats.org/officeDocument/2006/relationships/video" Target="file://localhost/Users/imikulec/Work/Ucitelia/mouse02_xvid.avi" TargetMode="External"/><Relationship Id="rId3" Type="http://schemas.openxmlformats.org/officeDocument/2006/relationships/slideLayout" Target="../slideLayouts/slideLayout2.xml"/><Relationship Id="rId5" Type="http://schemas.openxmlformats.org/officeDocument/2006/relationships/image" Target="../media/image28.png"/></Relationships>
</file>

<file path=ppt/slides/_rels/slide23.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df"/><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 Id="rId5" Type="http://schemas.openxmlformats.org/officeDocument/2006/relationships/image" Target="../media/image32.png"/></Relationships>
</file>

<file path=ppt/slides/_rels/slide25.xml.rels><?xml version="1.0" encoding="UTF-8" standalone="yes"?>
<Relationships xmlns="http://schemas.openxmlformats.org/package/2006/relationships"><Relationship Id="rId4" Type="http://schemas.openxmlformats.org/officeDocument/2006/relationships/image" Target="../media/image36.png"/><Relationship Id="rId5" Type="http://schemas.openxmlformats.org/officeDocument/2006/relationships/image" Target="../media/image37.pdf"/><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pdf"/><Relationship Id="rId6" Type="http://schemas.openxmlformats.org/officeDocument/2006/relationships/image" Target="../media/image38.png"/></Relationships>
</file>

<file path=ppt/slides/_rels/slide26.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6" Type="http://schemas.openxmlformats.org/officeDocument/2006/relationships/image" Target="../media/image32.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png"/><Relationship Id="rId5"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4" Type="http://schemas.openxmlformats.org/officeDocument/2006/relationships/image" Target="../media/image44.png"/><Relationship Id="rId5" Type="http://schemas.openxmlformats.org/officeDocument/2006/relationships/image" Target="../media/image45.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 Id="rId6" Type="http://schemas.openxmlformats.org/officeDocument/2006/relationships/image" Target="../media/image46.png"/></Relationships>
</file>

<file path=ppt/slides/_rels/slide29.xml.rels><?xml version="1.0" encoding="UTF-8" standalone="yes"?>
<Relationships xmlns="http://schemas.openxmlformats.org/package/2006/relationships"><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5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5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4" Type="http://schemas.openxmlformats.org/officeDocument/2006/relationships/image" Target="../media/image53.png"/><Relationship Id="rId1" Type="http://schemas.openxmlformats.org/officeDocument/2006/relationships/video" Target="file://localhost/Users/imikulec/Work/Ucitelia/test_061120_02_ff_.mpg" TargetMode="External"/><Relationship Id="rId2" Type="http://schemas.openxmlformats.org/officeDocument/2006/relationships/slideLayout" Target="../slideLayouts/slideLayout2.xml"/><Relationship Id="rId3"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video" Target="file://localhost/Users/imikulec/Work/Ucitelia/city_lights_log2000.mpg" TargetMode="External"/><Relationship Id="rId2" Type="http://schemas.openxmlformats.org/officeDocument/2006/relationships/slideLayout" Target="../slideLayouts/slideLayout2.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video" Target="file://localhost/Users/imikulec/Work/Ucitelia/watch.gif" TargetMode="External"/><Relationship Id="rId2" Type="http://schemas.openxmlformats.org/officeDocument/2006/relationships/video" Target="file://localhost/Users/imikulec/Work/Ucitelia/radium.gif" TargetMode="External"/><Relationship Id="rId3" Type="http://schemas.openxmlformats.org/officeDocument/2006/relationships/slideLayout" Target="../slideLayouts/slideLayout2.xml"/><Relationship Id="rId5" Type="http://schemas.openxmlformats.org/officeDocument/2006/relationships/image" Target="../media/image57.png"/></Relationships>
</file>

<file path=ppt/slides/_rels/slide36.xml.rels><?xml version="1.0" encoding="UTF-8" standalone="yes"?>
<Relationships xmlns="http://schemas.openxmlformats.org/package/2006/relationships"><Relationship Id="rId6" Type="http://schemas.openxmlformats.org/officeDocument/2006/relationships/image" Target="../media/image61.png"/><Relationship Id="rId4"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58.png"/><Relationship Id="rId5" Type="http://schemas.openxmlformats.org/officeDocument/2006/relationships/image" Target="../media/image60.png"/></Relationships>
</file>

<file path=ppt/slides/_rels/slide37.xml.rels><?xml version="1.0" encoding="UTF-8" standalone="yes"?>
<Relationships xmlns="http://schemas.openxmlformats.org/package/2006/relationships"><Relationship Id="rId6" Type="http://schemas.openxmlformats.org/officeDocument/2006/relationships/image" Target="../media/image32.png"/><Relationship Id="rId4"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jpeg"/><Relationship Id="rId5" Type="http://schemas.openxmlformats.org/officeDocument/2006/relationships/image" Target="../media/image65.jpeg"/></Relationships>
</file>

<file path=ppt/slides/_rels/slide38.xml.rels><?xml version="1.0" encoding="UTF-8" standalone="yes"?>
<Relationships xmlns="http://schemas.openxmlformats.org/package/2006/relationships"><Relationship Id="rId4" Type="http://schemas.openxmlformats.org/officeDocument/2006/relationships/image" Target="../media/image66.png"/><Relationship Id="rId1" Type="http://schemas.openxmlformats.org/officeDocument/2006/relationships/video" Target="file://localhost/Users/imikulec/Work/Ucitelia/Ge_vertical.avi" TargetMode="External"/><Relationship Id="rId2" Type="http://schemas.openxmlformats.org/officeDocument/2006/relationships/slideLayout" Target="../slideLayouts/slideLayout2.xml"/><Relationship Id="rId3"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video" Target="file://localhost/Users/imikulec/Work/Ucitelia/plane_vertical.avi" TargetMode="External"/><Relationship Id="rId2" Type="http://schemas.openxmlformats.org/officeDocument/2006/relationships/slideLayout" Target="../slideLayouts/slideLayout2.xml"/><Relationship Id="rId3"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df"/></Relationships>
</file>

<file path=ppt/slides/_rels/slide40.xml.rels><?xml version="1.0" encoding="UTF-8" standalone="yes"?>
<Relationships xmlns="http://schemas.openxmlformats.org/package/2006/relationships"><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68.jpeg"/><Relationship Id="rId3" Type="http://schemas.openxmlformats.org/officeDocument/2006/relationships/image" Target="../media/image69.jpeg"/><Relationship Id="rId5" Type="http://schemas.openxmlformats.org/officeDocument/2006/relationships/image" Target="../media/image71.jpe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3"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4.jpeg"/></Relationships>
</file>

<file path=ppt/slides/_rels/slide43.xml.rels><?xml version="1.0" encoding="UTF-8" standalone="yes"?>
<Relationships xmlns="http://schemas.openxmlformats.org/package/2006/relationships"><Relationship Id="rId8" Type="http://schemas.openxmlformats.org/officeDocument/2006/relationships/image" Target="../media/image82.png"/><Relationship Id="rId4" Type="http://schemas.openxmlformats.org/officeDocument/2006/relationships/image" Target="../media/image78.jpeg"/><Relationship Id="rId5" Type="http://schemas.openxmlformats.org/officeDocument/2006/relationships/image" Target="../media/image79.png"/><Relationship Id="rId7"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6.jpeg"/><Relationship Id="rId9" Type="http://schemas.openxmlformats.org/officeDocument/2006/relationships/image" Target="../media/image83.png"/><Relationship Id="rId3" Type="http://schemas.openxmlformats.org/officeDocument/2006/relationships/image" Target="../media/image77.jpeg"/><Relationship Id="rId6" Type="http://schemas.openxmlformats.org/officeDocument/2006/relationships/image" Target="../media/image80.png"/></Relationships>
</file>

<file path=ppt/slides/_rels/slide44.xml.rels><?xml version="1.0" encoding="UTF-8" standalone="yes"?>
<Relationships xmlns="http://schemas.openxmlformats.org/package/2006/relationships"><Relationship Id="rId4" Type="http://schemas.openxmlformats.org/officeDocument/2006/relationships/image" Target="../media/image85.jpeg"/><Relationship Id="rId5" Type="http://schemas.openxmlformats.org/officeDocument/2006/relationships/image" Target="../media/image86.jpeg"/><Relationship Id="rId7"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4.png"/><Relationship Id="rId6" Type="http://schemas.openxmlformats.org/officeDocument/2006/relationships/image" Target="../media/image87.jpeg"/></Relationships>
</file>

<file path=ppt/slides/_rels/slide45.xml.rels><?xml version="1.0" encoding="UTF-8" standalone="yes"?>
<Relationships xmlns="http://schemas.openxmlformats.org/package/2006/relationships"><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9.jpeg"/><Relationship Id="rId5" Type="http://schemas.openxmlformats.org/officeDocument/2006/relationships/image" Target="../media/image87.jpeg"/></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4" Type="http://schemas.openxmlformats.org/officeDocument/2006/relationships/image" Target="../media/image92.pn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93.pdf"/><Relationship Id="rId5"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4" Type="http://schemas.openxmlformats.org/officeDocument/2006/relationships/image" Target="../media/image98.emf"/><Relationship Id="rId1" Type="http://schemas.openxmlformats.org/officeDocument/2006/relationships/slideLayout" Target="../slideLayouts/slideLayout2.xml"/><Relationship Id="rId2" Type="http://schemas.openxmlformats.org/officeDocument/2006/relationships/image" Target="../media/image96.emf"/><Relationship Id="rId3" Type="http://schemas.openxmlformats.org/officeDocument/2006/relationships/image" Target="../media/image97.emf"/><Relationship Id="rId5" Type="http://schemas.openxmlformats.org/officeDocument/2006/relationships/image" Target="../media/image99.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4"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00.jpeg"/><Relationship Id="rId5" Type="http://schemas.openxmlformats.org/officeDocument/2006/relationships/image" Target="../media/image102.png"/></Relationships>
</file>

<file path=ppt/slides/_rels/slide58.xml.rels><?xml version="1.0" encoding="UTF-8" standalone="yes"?>
<Relationships xmlns="http://schemas.openxmlformats.org/package/2006/relationships"><Relationship Id="rId8" Type="http://schemas.openxmlformats.org/officeDocument/2006/relationships/image" Target="../media/image109.gif"/><Relationship Id="rId4" Type="http://schemas.openxmlformats.org/officeDocument/2006/relationships/image" Target="../media/image106.gif"/><Relationship Id="rId10" Type="http://schemas.openxmlformats.org/officeDocument/2006/relationships/oleObject" Target="../embeddings/oleObject3.bin"/><Relationship Id="rId5" Type="http://schemas.openxmlformats.org/officeDocument/2006/relationships/oleObject" Target="../embeddings/oleObject1.bin"/><Relationship Id="rId7" Type="http://schemas.openxmlformats.org/officeDocument/2006/relationships/image" Target="../media/image108.gif"/><Relationship Id="rId1" Type="http://schemas.openxmlformats.org/officeDocument/2006/relationships/vmlDrawing" Target="../drawings/vmlDrawing1.vml"/><Relationship Id="rId2" Type="http://schemas.openxmlformats.org/officeDocument/2006/relationships/slideLayout" Target="../slideLayouts/slideLayout15.xml"/><Relationship Id="rId9" Type="http://schemas.openxmlformats.org/officeDocument/2006/relationships/oleObject" Target="../embeddings/oleObject2.bin"/><Relationship Id="rId3" Type="http://schemas.openxmlformats.org/officeDocument/2006/relationships/notesSlide" Target="../notesSlides/notesSlide47.xml"/><Relationship Id="rId6" Type="http://schemas.openxmlformats.org/officeDocument/2006/relationships/image" Target="../media/image107.gif"/></Relationships>
</file>

<file path=ppt/slides/_rels/slide59.xml.rels><?xml version="1.0" encoding="UTF-8" standalone="yes"?>
<Relationships xmlns="http://schemas.openxmlformats.org/package/2006/relationships"><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4" Type="http://schemas.openxmlformats.org/officeDocument/2006/relationships/image" Target="../media/image113.png"/><Relationship Id="rId7" Type="http://schemas.openxmlformats.org/officeDocument/2006/relationships/image" Target="../media/image116.jpeg"/><Relationship Id="rId11"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15.png"/><Relationship Id="rId8" Type="http://schemas.openxmlformats.org/officeDocument/2006/relationships/image" Target="../media/image117.png"/><Relationship Id="rId13" Type="http://schemas.openxmlformats.org/officeDocument/2006/relationships/image" Target="../media/image122.png"/><Relationship Id="rId10" Type="http://schemas.openxmlformats.org/officeDocument/2006/relationships/image" Target="../media/image119.jpeg"/><Relationship Id="rId5" Type="http://schemas.openxmlformats.org/officeDocument/2006/relationships/image" Target="../media/image114.png"/><Relationship Id="rId12" Type="http://schemas.openxmlformats.org/officeDocument/2006/relationships/image" Target="../media/image121.png"/><Relationship Id="rId2" Type="http://schemas.openxmlformats.org/officeDocument/2006/relationships/notesSlide" Target="../notesSlides/notesSlide49.xml"/><Relationship Id="rId9" Type="http://schemas.openxmlformats.org/officeDocument/2006/relationships/image" Target="../media/image118.png"/><Relationship Id="rId3" Type="http://schemas.openxmlformats.org/officeDocument/2006/relationships/image" Target="../media/image112.png"/></Relationships>
</file>

<file path=ppt/slides/_rels/slide61.xml.rels><?xml version="1.0" encoding="UTF-8" standalone="yes"?>
<Relationships xmlns="http://schemas.openxmlformats.org/package/2006/relationships"><Relationship Id="rId4" Type="http://schemas.openxmlformats.org/officeDocument/2006/relationships/image" Target="../media/image125.gif"/><Relationship Id="rId1" Type="http://schemas.openxmlformats.org/officeDocument/2006/relationships/slideLayout" Target="../slideLayouts/slideLayout7.xml"/><Relationship Id="rId2" Type="http://schemas.openxmlformats.org/officeDocument/2006/relationships/image" Target="../media/image123.jpeg"/><Relationship Id="rId3" Type="http://schemas.openxmlformats.org/officeDocument/2006/relationships/image" Target="../media/image124.jpeg"/></Relationships>
</file>

<file path=ppt/slides/_rels/slide62.xml.rels><?xml version="1.0" encoding="UTF-8" standalone="yes"?>
<Relationships xmlns="http://schemas.openxmlformats.org/package/2006/relationships"><Relationship Id="rId4" Type="http://schemas.openxmlformats.org/officeDocument/2006/relationships/image" Target="../media/image127.jpeg"/><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126.png"/></Relationships>
</file>

<file path=ppt/slides/_rels/slide63.xml.rels><?xml version="1.0" encoding="UTF-8" standalone="yes"?>
<Relationships xmlns="http://schemas.openxmlformats.org/package/2006/relationships"><Relationship Id="rId6" Type="http://schemas.openxmlformats.org/officeDocument/2006/relationships/image" Target="../media/image131.emf"/><Relationship Id="rId4" Type="http://schemas.openxmlformats.org/officeDocument/2006/relationships/image" Target="../media/image129.jpe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28.emf"/><Relationship Id="rId5" Type="http://schemas.openxmlformats.org/officeDocument/2006/relationships/image" Target="../media/image130.jpeg"/></Relationships>
</file>

<file path=ppt/slides/_rels/slide64.xml.rels><?xml version="1.0" encoding="UTF-8" standalone="yes"?>
<Relationships xmlns="http://schemas.openxmlformats.org/package/2006/relationships"><Relationship Id="rId4" Type="http://schemas.openxmlformats.org/officeDocument/2006/relationships/image" Target="../media/image133.jpeg"/><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32.jpeg"/><Relationship Id="rId5" Type="http://schemas.openxmlformats.org/officeDocument/2006/relationships/image" Target="../media/image134.jpeg"/></Relationships>
</file>

<file path=ppt/slides/_rels/slide65.xml.rels><?xml version="1.0" encoding="UTF-8" standalone="yes"?>
<Relationships xmlns="http://schemas.openxmlformats.org/package/2006/relationships"><Relationship Id="rId4" Type="http://schemas.openxmlformats.org/officeDocument/2006/relationships/image" Target="../media/image137.jpeg"/><Relationship Id="rId1" Type="http://schemas.openxmlformats.org/officeDocument/2006/relationships/slideLayout" Target="../slideLayouts/slideLayout7.xml"/><Relationship Id="rId2" Type="http://schemas.openxmlformats.org/officeDocument/2006/relationships/image" Target="../media/image135.jpeg"/><Relationship Id="rId3" Type="http://schemas.openxmlformats.org/officeDocument/2006/relationships/image" Target="../media/image136.jpeg"/></Relationships>
</file>

<file path=ppt/slides/_rels/slide66.xml.rels><?xml version="1.0" encoding="UTF-8" standalone="yes"?>
<Relationships xmlns="http://schemas.openxmlformats.org/package/2006/relationships"><Relationship Id="rId4" Type="http://schemas.openxmlformats.org/officeDocument/2006/relationships/image" Target="../media/image139.png"/><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38.png"/><Relationship Id="rId5" Type="http://schemas.openxmlformats.org/officeDocument/2006/relationships/image" Target="../media/image1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5" name="Rectangle 4"/>
          <p:cNvSpPr>
            <a:spLocks noGrp="1" noChangeArrowheads="1"/>
          </p:cNvSpPr>
          <p:nvPr>
            <p:ph type="ctrTitle"/>
          </p:nvPr>
        </p:nvSpPr>
        <p:spPr>
          <a:xfrm>
            <a:off x="685800" y="1752600"/>
            <a:ext cx="7772400" cy="1676400"/>
          </a:xfrm>
        </p:spPr>
        <p:txBody>
          <a:bodyPr/>
          <a:lstStyle/>
          <a:p>
            <a:pPr eaLnBrk="1" hangingPunct="1"/>
            <a:r>
              <a:rPr lang="en-US" dirty="0"/>
              <a:t>Transfer </a:t>
            </a:r>
            <a:r>
              <a:rPr lang="en-US" dirty="0" err="1"/>
              <a:t>Technológií</a:t>
            </a:r>
            <a:r>
              <a:rPr lang="en-US" dirty="0"/>
              <a:t> </a:t>
            </a:r>
            <a:r>
              <a:rPr lang="en-US" dirty="0" err="1"/>
              <a:t>v</a:t>
            </a:r>
            <a:r>
              <a:rPr lang="en-US" dirty="0"/>
              <a:t> </a:t>
            </a:r>
            <a:r>
              <a:rPr lang="en-US" dirty="0" err="1"/>
              <a:t>CERNe</a:t>
            </a:r>
            <a:r>
              <a:rPr lang="en-US" dirty="0"/>
              <a:t/>
            </a:r>
            <a:br>
              <a:rPr lang="en-US" dirty="0"/>
            </a:br>
            <a:r>
              <a:rPr lang="en-US" dirty="0"/>
              <a:t>-</a:t>
            </a:r>
            <a:br>
              <a:rPr lang="en-US" dirty="0"/>
            </a:br>
            <a:r>
              <a:rPr lang="en-US" dirty="0" err="1"/>
              <a:t>Príklad</a:t>
            </a:r>
            <a:r>
              <a:rPr lang="en-US" dirty="0"/>
              <a:t>: </a:t>
            </a:r>
            <a:r>
              <a:rPr lang="en-US" dirty="0" smtClean="0"/>
              <a:t>MEDIPIX </a:t>
            </a:r>
            <a:r>
              <a:rPr lang="en-US" sz="2400" dirty="0" smtClean="0"/>
              <a:t>a </a:t>
            </a:r>
            <a:r>
              <a:rPr lang="en-US" sz="2400" dirty="0" err="1" smtClean="0"/>
              <a:t>ClearPEM</a:t>
            </a:r>
            <a:endParaRPr lang="en-US" dirty="0"/>
          </a:p>
        </p:txBody>
      </p:sp>
      <p:sp>
        <p:nvSpPr>
          <p:cNvPr id="18436" name="Rectangle 5"/>
          <p:cNvSpPr>
            <a:spLocks noGrp="1" noChangeArrowheads="1"/>
          </p:cNvSpPr>
          <p:nvPr>
            <p:ph type="subTitle" idx="1"/>
          </p:nvPr>
        </p:nvSpPr>
        <p:spPr>
          <a:xfrm>
            <a:off x="1371600" y="4343400"/>
            <a:ext cx="6400800" cy="1524000"/>
          </a:xfrm>
        </p:spPr>
        <p:txBody>
          <a:bodyPr/>
          <a:lstStyle/>
          <a:p>
            <a:pPr eaLnBrk="1" hangingPunct="1"/>
            <a:r>
              <a:rPr lang="en-US" dirty="0" smtClean="0"/>
              <a:t>Bettina a Ivan </a:t>
            </a:r>
            <a:r>
              <a:rPr lang="en-US" dirty="0" smtClean="0"/>
              <a:t>Mikulec</a:t>
            </a:r>
          </a:p>
          <a:p>
            <a:pPr eaLnBrk="1" hangingPunct="1"/>
            <a:r>
              <a:rPr lang="en-US" dirty="0" err="1" smtClean="0"/>
              <a:t>Dodato</a:t>
            </a:r>
            <a:r>
              <a:rPr lang="en-US" dirty="0" err="1" smtClean="0"/>
              <a:t>čný</a:t>
            </a:r>
            <a:r>
              <a:rPr lang="en-US" dirty="0" smtClean="0"/>
              <a:t> </a:t>
            </a:r>
            <a:r>
              <a:rPr lang="en-US" dirty="0" err="1" smtClean="0"/>
              <a:t>materiál</a:t>
            </a:r>
            <a:r>
              <a:rPr lang="en-US" dirty="0" smtClean="0"/>
              <a:t>: L. </a:t>
            </a:r>
            <a:r>
              <a:rPr lang="en-US" dirty="0" err="1" smtClean="0"/>
              <a:t>Tlustos</a:t>
            </a:r>
            <a:r>
              <a:rPr lang="en-US" dirty="0" smtClean="0"/>
              <a:t>, J. Varela</a:t>
            </a:r>
            <a:endParaRPr lang="en-US"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47107" name="Rectangle 2"/>
          <p:cNvSpPr>
            <a:spLocks noGrp="1" noChangeArrowheads="1"/>
          </p:cNvSpPr>
          <p:nvPr>
            <p:ph type="title"/>
          </p:nvPr>
        </p:nvSpPr>
        <p:spPr/>
        <p:txBody>
          <a:bodyPr/>
          <a:lstStyle/>
          <a:p>
            <a:pPr eaLnBrk="1" hangingPunct="1"/>
            <a:r>
              <a:rPr lang="en-US"/>
              <a:t>Rodina MEDIPIXov</a:t>
            </a:r>
          </a:p>
        </p:txBody>
      </p:sp>
      <p:sp>
        <p:nvSpPr>
          <p:cNvPr id="47108" name="Rectangle 3"/>
          <p:cNvSpPr>
            <a:spLocks noGrp="1" noChangeArrowheads="1"/>
          </p:cNvSpPr>
          <p:nvPr>
            <p:ph type="body" idx="1"/>
          </p:nvPr>
        </p:nvSpPr>
        <p:spPr/>
        <p:txBody>
          <a:bodyPr/>
          <a:lstStyle/>
          <a:p>
            <a:pPr eaLnBrk="1" hangingPunct="1">
              <a:lnSpc>
                <a:spcPct val="90000"/>
              </a:lnSpc>
            </a:pPr>
            <a:r>
              <a:rPr lang="en-US" dirty="0"/>
              <a:t>Medipix1: </a:t>
            </a:r>
          </a:p>
          <a:p>
            <a:pPr lvl="1" eaLnBrk="1" hangingPunct="1">
              <a:lnSpc>
                <a:spcPct val="90000"/>
              </a:lnSpc>
            </a:pPr>
            <a:r>
              <a:rPr lang="en-US" dirty="0" err="1"/>
              <a:t>Prvá</a:t>
            </a:r>
            <a:r>
              <a:rPr lang="en-US" dirty="0"/>
              <a:t> </a:t>
            </a:r>
            <a:r>
              <a:rPr lang="en-US" dirty="0" err="1"/>
              <a:t>verzia</a:t>
            </a:r>
            <a:r>
              <a:rPr lang="en-US" dirty="0"/>
              <a:t> </a:t>
            </a:r>
            <a:r>
              <a:rPr lang="en-US" dirty="0" err="1"/>
              <a:t>fotónového</a:t>
            </a:r>
            <a:r>
              <a:rPr lang="en-US" dirty="0"/>
              <a:t> </a:t>
            </a:r>
            <a:r>
              <a:rPr lang="en-US" dirty="0" err="1"/>
              <a:t>počítača</a:t>
            </a:r>
            <a:r>
              <a:rPr lang="en-US" dirty="0"/>
              <a:t> </a:t>
            </a:r>
            <a:r>
              <a:rPr lang="en-US" dirty="0" err="1"/>
              <a:t>z</a:t>
            </a:r>
            <a:r>
              <a:rPr lang="en-US" dirty="0"/>
              <a:t> </a:t>
            </a:r>
            <a:r>
              <a:rPr lang="en-US" dirty="0" err="1"/>
              <a:t>rodiny</a:t>
            </a:r>
            <a:r>
              <a:rPr lang="en-US" dirty="0"/>
              <a:t> </a:t>
            </a:r>
            <a:r>
              <a:rPr lang="en-US" dirty="0" err="1"/>
              <a:t>MEDIPIXov</a:t>
            </a:r>
            <a:endParaRPr lang="en-US" dirty="0"/>
          </a:p>
          <a:p>
            <a:pPr lvl="1" eaLnBrk="1" hangingPunct="1">
              <a:lnSpc>
                <a:spcPct val="90000"/>
              </a:lnSpc>
            </a:pPr>
            <a:r>
              <a:rPr lang="en-US" dirty="0" err="1"/>
              <a:t>Prototyp</a:t>
            </a:r>
            <a:r>
              <a:rPr lang="en-US" dirty="0"/>
              <a:t> </a:t>
            </a:r>
            <a:r>
              <a:rPr lang="en-US" dirty="0" err="1"/>
              <a:t>v</a:t>
            </a:r>
            <a:r>
              <a:rPr lang="en-US" dirty="0"/>
              <a:t> </a:t>
            </a:r>
            <a:r>
              <a:rPr lang="en-US" dirty="0" err="1"/>
              <a:t>roku</a:t>
            </a:r>
            <a:r>
              <a:rPr lang="en-US" dirty="0"/>
              <a:t> 1997</a:t>
            </a:r>
          </a:p>
          <a:p>
            <a:pPr lvl="1" eaLnBrk="1" hangingPunct="1">
              <a:lnSpc>
                <a:spcPct val="90000"/>
              </a:lnSpc>
            </a:pPr>
            <a:r>
              <a:rPr lang="en-US" dirty="0" err="1"/>
              <a:t>Vyvinutý</a:t>
            </a:r>
            <a:r>
              <a:rPr lang="en-US" dirty="0"/>
              <a:t> a </a:t>
            </a:r>
            <a:r>
              <a:rPr lang="en-US" dirty="0" err="1"/>
              <a:t>financovaný</a:t>
            </a:r>
            <a:r>
              <a:rPr lang="en-US" dirty="0"/>
              <a:t> 6 </a:t>
            </a:r>
            <a:r>
              <a:rPr lang="en-US" dirty="0" err="1"/>
              <a:t>inštitútmi</a:t>
            </a:r>
            <a:r>
              <a:rPr lang="en-US" dirty="0"/>
              <a:t>, </a:t>
            </a:r>
            <a:r>
              <a:rPr lang="en-US" dirty="0" err="1"/>
              <a:t>dizajn</a:t>
            </a:r>
            <a:r>
              <a:rPr lang="en-US" dirty="0"/>
              <a:t> </a:t>
            </a:r>
            <a:r>
              <a:rPr lang="en-US" dirty="0" err="1"/>
              <a:t>prevedený</a:t>
            </a:r>
            <a:r>
              <a:rPr lang="en-US" dirty="0"/>
              <a:t> </a:t>
            </a:r>
            <a:r>
              <a:rPr lang="en-US" dirty="0" err="1"/>
              <a:t>v</a:t>
            </a:r>
            <a:r>
              <a:rPr lang="en-US" dirty="0"/>
              <a:t> </a:t>
            </a:r>
            <a:r>
              <a:rPr lang="en-US" dirty="0" err="1"/>
              <a:t>CERNe</a:t>
            </a:r>
            <a:endParaRPr lang="en-US" dirty="0"/>
          </a:p>
          <a:p>
            <a:pPr lvl="1" eaLnBrk="1" hangingPunct="1">
              <a:lnSpc>
                <a:spcPct val="90000"/>
              </a:lnSpc>
            </a:pPr>
            <a:r>
              <a:rPr lang="en-US" dirty="0" err="1"/>
              <a:t>len</a:t>
            </a:r>
            <a:r>
              <a:rPr lang="en-US" dirty="0"/>
              <a:t> 1 </a:t>
            </a:r>
            <a:r>
              <a:rPr lang="en-US" dirty="0" err="1"/>
              <a:t>prahová</a:t>
            </a:r>
            <a:r>
              <a:rPr lang="en-US" dirty="0"/>
              <a:t> </a:t>
            </a:r>
            <a:r>
              <a:rPr lang="en-US" dirty="0" err="1"/>
              <a:t>hodnota</a:t>
            </a:r>
            <a:r>
              <a:rPr lang="en-US" dirty="0"/>
              <a:t> </a:t>
            </a:r>
            <a:r>
              <a:rPr lang="en-US" dirty="0" err="1"/>
              <a:t>energie</a:t>
            </a:r>
            <a:endParaRPr lang="en-US" dirty="0"/>
          </a:p>
          <a:p>
            <a:pPr eaLnBrk="1" hangingPunct="1">
              <a:lnSpc>
                <a:spcPct val="90000"/>
              </a:lnSpc>
            </a:pPr>
            <a:r>
              <a:rPr lang="en-US" dirty="0"/>
              <a:t>Medipix2:</a:t>
            </a:r>
          </a:p>
          <a:p>
            <a:pPr lvl="1" eaLnBrk="1" hangingPunct="1">
              <a:lnSpc>
                <a:spcPct val="90000"/>
              </a:lnSpc>
            </a:pPr>
            <a:r>
              <a:rPr lang="en-US" dirty="0"/>
              <a:t>17 </a:t>
            </a:r>
            <a:r>
              <a:rPr lang="en-US" dirty="0" err="1"/>
              <a:t>zúčstnených</a:t>
            </a:r>
            <a:r>
              <a:rPr lang="en-US" dirty="0"/>
              <a:t> </a:t>
            </a:r>
            <a:r>
              <a:rPr lang="en-US" dirty="0" err="1"/>
              <a:t>inštitútov</a:t>
            </a:r>
            <a:r>
              <a:rPr lang="en-US" dirty="0"/>
              <a:t>; </a:t>
            </a:r>
            <a:r>
              <a:rPr lang="en-US" dirty="0" err="1"/>
              <a:t>čip</a:t>
            </a:r>
            <a:r>
              <a:rPr lang="en-US" dirty="0"/>
              <a:t> </a:t>
            </a:r>
            <a:r>
              <a:rPr lang="en-US" dirty="0" err="1"/>
              <a:t>dizajnovaný</a:t>
            </a:r>
            <a:r>
              <a:rPr lang="en-US" dirty="0"/>
              <a:t> </a:t>
            </a:r>
            <a:r>
              <a:rPr lang="en-US" dirty="0" err="1"/>
              <a:t>v</a:t>
            </a:r>
            <a:r>
              <a:rPr lang="en-US" dirty="0"/>
              <a:t> </a:t>
            </a:r>
            <a:r>
              <a:rPr lang="en-US" dirty="0" err="1"/>
              <a:t>CERNe</a:t>
            </a:r>
            <a:endParaRPr lang="en-US" dirty="0"/>
          </a:p>
          <a:p>
            <a:pPr lvl="1" eaLnBrk="1" hangingPunct="1">
              <a:lnSpc>
                <a:spcPct val="90000"/>
              </a:lnSpc>
            </a:pPr>
            <a:r>
              <a:rPr lang="en-US" dirty="0"/>
              <a:t>2 </a:t>
            </a:r>
            <a:r>
              <a:rPr lang="en-US" dirty="0" err="1"/>
              <a:t>prahové</a:t>
            </a:r>
            <a:r>
              <a:rPr lang="en-US" dirty="0"/>
              <a:t> </a:t>
            </a:r>
            <a:r>
              <a:rPr lang="en-US" dirty="0" err="1"/>
              <a:t>hodnoty</a:t>
            </a:r>
            <a:r>
              <a:rPr lang="en-US" dirty="0"/>
              <a:t> </a:t>
            </a:r>
            <a:r>
              <a:rPr lang="en-US" dirty="0" err="1"/>
              <a:t>energie</a:t>
            </a:r>
            <a:r>
              <a:rPr lang="en-US" dirty="0"/>
              <a:t> (</a:t>
            </a:r>
            <a:r>
              <a:rPr lang="en-US" dirty="0" err="1"/>
              <a:t>energetické</a:t>
            </a:r>
            <a:r>
              <a:rPr lang="en-US" dirty="0"/>
              <a:t> </a:t>
            </a:r>
            <a:r>
              <a:rPr lang="en-US" dirty="0" err="1"/>
              <a:t>okno</a:t>
            </a:r>
            <a:r>
              <a:rPr lang="en-US" dirty="0"/>
              <a:t>)</a:t>
            </a:r>
          </a:p>
          <a:p>
            <a:pPr eaLnBrk="1" hangingPunct="1">
              <a:lnSpc>
                <a:spcPct val="90000"/>
              </a:lnSpc>
            </a:pPr>
            <a:r>
              <a:rPr lang="en-US" dirty="0"/>
              <a:t>Medipix3:</a:t>
            </a:r>
            <a:endParaRPr lang="en-US" dirty="0" smtClean="0"/>
          </a:p>
          <a:p>
            <a:pPr lvl="1" eaLnBrk="1" hangingPunct="1">
              <a:lnSpc>
                <a:spcPct val="90000"/>
              </a:lnSpc>
            </a:pPr>
            <a:r>
              <a:rPr lang="en-US" dirty="0" smtClean="0"/>
              <a:t>16 </a:t>
            </a:r>
            <a:r>
              <a:rPr lang="en-US" dirty="0" err="1" smtClean="0"/>
              <a:t>inštitútov</a:t>
            </a:r>
            <a:endParaRPr lang="en-US" dirty="0" smtClean="0"/>
          </a:p>
          <a:p>
            <a:pPr lvl="1" eaLnBrk="1" hangingPunct="1">
              <a:lnSpc>
                <a:spcPct val="90000"/>
              </a:lnSpc>
            </a:pPr>
            <a:r>
              <a:rPr lang="en-US" dirty="0" err="1" smtClean="0"/>
              <a:t>Evaluácia</a:t>
            </a:r>
            <a:r>
              <a:rPr lang="en-US" dirty="0" smtClean="0"/>
              <a:t> </a:t>
            </a:r>
            <a:r>
              <a:rPr lang="en-US" dirty="0" err="1" smtClean="0"/>
              <a:t>prvej</a:t>
            </a:r>
            <a:r>
              <a:rPr lang="en-US" dirty="0" smtClean="0"/>
              <a:t> </a:t>
            </a:r>
            <a:r>
              <a:rPr lang="en-US" dirty="0" err="1" smtClean="0"/>
              <a:t>verzie</a:t>
            </a:r>
            <a:r>
              <a:rPr lang="en-US" dirty="0" smtClean="0"/>
              <a:t> </a:t>
            </a:r>
            <a:r>
              <a:rPr lang="en-US" dirty="0" err="1" smtClean="0"/>
              <a:t>čipu</a:t>
            </a:r>
            <a:endParaRPr lang="en-US" dirty="0" smtClean="0"/>
          </a:p>
          <a:p>
            <a:pPr lvl="1" eaLnBrk="1" hangingPunct="1">
              <a:lnSpc>
                <a:spcPct val="90000"/>
              </a:lnSpc>
            </a:pPr>
            <a:r>
              <a:rPr lang="en-US" dirty="0" err="1"/>
              <a:t>Niekoľko</a:t>
            </a:r>
            <a:r>
              <a:rPr lang="en-US" dirty="0"/>
              <a:t> </a:t>
            </a:r>
            <a:r>
              <a:rPr lang="en-US" dirty="0" err="1"/>
              <a:t>operčaných</a:t>
            </a:r>
            <a:r>
              <a:rPr lang="en-US" dirty="0"/>
              <a:t> </a:t>
            </a:r>
            <a:r>
              <a:rPr lang="en-US" dirty="0" err="1"/>
              <a:t>módov</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2"/>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49155" name="Rectangle 2"/>
          <p:cNvSpPr>
            <a:spLocks noGrp="1" noChangeArrowheads="1"/>
          </p:cNvSpPr>
          <p:nvPr>
            <p:ph type="title"/>
          </p:nvPr>
        </p:nvSpPr>
        <p:spPr/>
        <p:txBody>
          <a:bodyPr/>
          <a:lstStyle/>
          <a:p>
            <a:pPr eaLnBrk="1" hangingPunct="1"/>
            <a:r>
              <a:rPr lang="en-US"/>
              <a:t>Medipix1</a:t>
            </a:r>
          </a:p>
        </p:txBody>
      </p:sp>
      <p:pic>
        <p:nvPicPr>
          <p:cNvPr id="49156" name="Picture 3" descr="sardine1p"/>
          <p:cNvPicPr>
            <a:picLocks noChangeAspect="1" noChangeArrowheads="1"/>
          </p:cNvPicPr>
          <p:nvPr/>
        </p:nvPicPr>
        <p:blipFill>
          <a:blip r:embed="rId3"/>
          <a:srcRect/>
          <a:stretch>
            <a:fillRect/>
          </a:stretch>
        </p:blipFill>
        <p:spPr bwMode="auto">
          <a:xfrm>
            <a:off x="4572000" y="1295400"/>
            <a:ext cx="2759075" cy="4838700"/>
          </a:xfrm>
          <a:prstGeom prst="rect">
            <a:avLst/>
          </a:prstGeom>
          <a:noFill/>
          <a:ln w="9525">
            <a:noFill/>
            <a:miter lim="800000"/>
            <a:headEnd/>
            <a:tailEnd/>
          </a:ln>
        </p:spPr>
      </p:pic>
      <p:pic>
        <p:nvPicPr>
          <p:cNvPr id="49157" name="Picture 4" descr="detail3"/>
          <p:cNvPicPr>
            <a:picLocks noChangeAspect="1" noChangeArrowheads="1"/>
          </p:cNvPicPr>
          <p:nvPr/>
        </p:nvPicPr>
        <p:blipFill>
          <a:blip r:embed="rId4"/>
          <a:srcRect/>
          <a:stretch>
            <a:fillRect/>
          </a:stretch>
        </p:blipFill>
        <p:spPr bwMode="auto">
          <a:xfrm>
            <a:off x="6934200" y="609600"/>
            <a:ext cx="1676400" cy="1303338"/>
          </a:xfrm>
          <a:prstGeom prst="rect">
            <a:avLst/>
          </a:prstGeom>
          <a:noFill/>
          <a:ln w="9525">
            <a:noFill/>
            <a:miter lim="800000"/>
            <a:headEnd/>
            <a:tailEnd/>
          </a:ln>
        </p:spPr>
      </p:pic>
      <p:pic>
        <p:nvPicPr>
          <p:cNvPr id="49158" name="Picture 5" descr="stinkfish2"/>
          <p:cNvPicPr>
            <a:picLocks noChangeAspect="1" noChangeArrowheads="1"/>
          </p:cNvPicPr>
          <p:nvPr/>
        </p:nvPicPr>
        <p:blipFill>
          <a:blip r:embed="rId5"/>
          <a:srcRect/>
          <a:stretch>
            <a:fillRect/>
          </a:stretch>
        </p:blipFill>
        <p:spPr bwMode="auto">
          <a:xfrm>
            <a:off x="914400" y="838200"/>
            <a:ext cx="3608388" cy="5410200"/>
          </a:xfrm>
          <a:prstGeom prst="rect">
            <a:avLst/>
          </a:prstGeom>
          <a:noFill/>
          <a:ln w="9525">
            <a:noFill/>
            <a:miter lim="800000"/>
            <a:headEnd/>
            <a:tailEnd/>
          </a:ln>
        </p:spPr>
      </p:pic>
      <p:sp>
        <p:nvSpPr>
          <p:cNvPr id="49159" name="Text Box 6"/>
          <p:cNvSpPr txBox="1">
            <a:spLocks noChangeArrowheads="1"/>
          </p:cNvSpPr>
          <p:nvPr/>
        </p:nvSpPr>
        <p:spPr bwMode="auto">
          <a:xfrm>
            <a:off x="1295400" y="1066800"/>
            <a:ext cx="1276350" cy="366713"/>
          </a:xfrm>
          <a:prstGeom prst="rect">
            <a:avLst/>
          </a:prstGeom>
          <a:noFill/>
          <a:ln w="12700">
            <a:noFill/>
            <a:miter lim="800000"/>
            <a:headEnd type="none" w="sm" len="sm"/>
            <a:tailEnd type="none" w="sm" len="sm"/>
          </a:ln>
        </p:spPr>
        <p:txBody>
          <a:bodyPr wrap="none">
            <a:prstTxWarp prst="textNoShape">
              <a:avLst/>
            </a:prstTxWarp>
            <a:spAutoFit/>
          </a:bodyPr>
          <a:lstStyle/>
          <a:p>
            <a:r>
              <a:rPr lang="en-US" sz="1800" b="1">
                <a:solidFill>
                  <a:srgbClr val="FFDD07"/>
                </a:solidFill>
              </a:rPr>
              <a:t>‘Sardinka’</a:t>
            </a:r>
          </a:p>
        </p:txBody>
      </p:sp>
      <p:sp>
        <p:nvSpPr>
          <p:cNvPr id="49160" name="Text Box 7"/>
          <p:cNvSpPr txBox="1">
            <a:spLocks noChangeArrowheads="1"/>
          </p:cNvSpPr>
          <p:nvPr/>
        </p:nvSpPr>
        <p:spPr bwMode="auto">
          <a:xfrm>
            <a:off x="7315200" y="3989388"/>
            <a:ext cx="1828800" cy="730250"/>
          </a:xfrm>
          <a:prstGeom prst="rect">
            <a:avLst/>
          </a:prstGeom>
          <a:noFill/>
          <a:ln w="12700">
            <a:noFill/>
            <a:miter lim="800000"/>
            <a:headEnd type="none" w="sm" len="sm"/>
            <a:tailEnd type="none" w="sm" len="sm"/>
          </a:ln>
        </p:spPr>
        <p:txBody>
          <a:bodyPr>
            <a:prstTxWarp prst="textNoShape">
              <a:avLst/>
            </a:prstTxWarp>
            <a:spAutoFit/>
          </a:bodyPr>
          <a:lstStyle/>
          <a:p>
            <a:r>
              <a:rPr lang="en-US" sz="1400" b="1">
                <a:solidFill>
                  <a:schemeClr val="bg1"/>
                </a:solidFill>
              </a:rPr>
              <a:t>Mo trubica, 25 kV</a:t>
            </a:r>
          </a:p>
          <a:p>
            <a:r>
              <a:rPr lang="en-US" sz="1400" b="1">
                <a:solidFill>
                  <a:schemeClr val="bg1"/>
                </a:solidFill>
              </a:rPr>
              <a:t>adjustovaný prah nekorigované dáta!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51203" name="Rectangle 2"/>
          <p:cNvSpPr>
            <a:spLocks noGrp="1" noChangeArrowheads="1"/>
          </p:cNvSpPr>
          <p:nvPr>
            <p:ph type="title"/>
          </p:nvPr>
        </p:nvSpPr>
        <p:spPr/>
        <p:txBody>
          <a:bodyPr/>
          <a:lstStyle/>
          <a:p>
            <a:pPr eaLnBrk="1" hangingPunct="1"/>
            <a:r>
              <a:rPr lang="en-US"/>
              <a:t>Medipix1</a:t>
            </a:r>
          </a:p>
        </p:txBody>
      </p:sp>
      <p:sp>
        <p:nvSpPr>
          <p:cNvPr id="51204" name="Text Box 3"/>
          <p:cNvSpPr txBox="1">
            <a:spLocks noChangeArrowheads="1"/>
          </p:cNvSpPr>
          <p:nvPr/>
        </p:nvSpPr>
        <p:spPr bwMode="auto">
          <a:xfrm>
            <a:off x="1447800" y="762000"/>
            <a:ext cx="2025650" cy="366713"/>
          </a:xfrm>
          <a:prstGeom prst="rect">
            <a:avLst/>
          </a:prstGeom>
          <a:noFill/>
          <a:ln w="12700">
            <a:noFill/>
            <a:miter lim="800000"/>
            <a:headEnd type="none" w="sm" len="sm"/>
            <a:tailEnd type="none" w="sm" len="sm"/>
          </a:ln>
        </p:spPr>
        <p:txBody>
          <a:bodyPr wrap="none">
            <a:prstTxWarp prst="textNoShape">
              <a:avLst/>
            </a:prstTxWarp>
            <a:spAutoFit/>
          </a:bodyPr>
          <a:lstStyle/>
          <a:p>
            <a:r>
              <a:rPr lang="en-US" sz="1800" b="1">
                <a:solidFill>
                  <a:srgbClr val="FFDD07"/>
                </a:solidFill>
              </a:rPr>
              <a:t>‘Žabie stehienka’</a:t>
            </a:r>
          </a:p>
        </p:txBody>
      </p:sp>
      <p:pic>
        <p:nvPicPr>
          <p:cNvPr id="51205" name="Picture 4" descr="frogleg"/>
          <p:cNvPicPr>
            <a:picLocks noChangeAspect="1" noChangeArrowheads="1"/>
          </p:cNvPicPr>
          <p:nvPr/>
        </p:nvPicPr>
        <p:blipFill>
          <a:blip r:embed="rId3"/>
          <a:srcRect/>
          <a:stretch>
            <a:fillRect/>
          </a:stretch>
        </p:blipFill>
        <p:spPr bwMode="auto">
          <a:xfrm>
            <a:off x="457200" y="1143000"/>
            <a:ext cx="4343400" cy="3651250"/>
          </a:xfrm>
          <a:prstGeom prst="rect">
            <a:avLst/>
          </a:prstGeom>
          <a:noFill/>
          <a:ln w="9525">
            <a:noFill/>
            <a:miter lim="800000"/>
            <a:headEnd/>
            <a:tailEnd/>
          </a:ln>
        </p:spPr>
      </p:pic>
      <p:pic>
        <p:nvPicPr>
          <p:cNvPr id="51206" name="Picture 5" descr="frogeff25kv_1_med_enh"/>
          <p:cNvPicPr>
            <a:picLocks noChangeAspect="1" noChangeArrowheads="1"/>
          </p:cNvPicPr>
          <p:nvPr/>
        </p:nvPicPr>
        <p:blipFill>
          <a:blip r:embed="rId4"/>
          <a:srcRect/>
          <a:stretch>
            <a:fillRect/>
          </a:stretch>
        </p:blipFill>
        <p:spPr bwMode="auto">
          <a:xfrm>
            <a:off x="5334000" y="1219200"/>
            <a:ext cx="3209925" cy="2554288"/>
          </a:xfrm>
          <a:prstGeom prst="rect">
            <a:avLst/>
          </a:prstGeom>
          <a:noFill/>
          <a:ln w="9525">
            <a:noFill/>
            <a:miter lim="800000"/>
            <a:headEnd/>
            <a:tailEnd/>
          </a:ln>
        </p:spPr>
      </p:pic>
      <p:sp>
        <p:nvSpPr>
          <p:cNvPr id="51207" name="Text Box 6"/>
          <p:cNvSpPr txBox="1">
            <a:spLocks noChangeArrowheads="1"/>
          </p:cNvSpPr>
          <p:nvPr/>
        </p:nvSpPr>
        <p:spPr bwMode="auto">
          <a:xfrm>
            <a:off x="7086600" y="5181600"/>
            <a:ext cx="1828800" cy="942975"/>
          </a:xfrm>
          <a:prstGeom prst="rect">
            <a:avLst/>
          </a:prstGeom>
          <a:noFill/>
          <a:ln w="12700">
            <a:noFill/>
            <a:miter lim="800000"/>
            <a:headEnd type="none" w="sm" len="sm"/>
            <a:tailEnd type="none" w="sm" len="sm"/>
          </a:ln>
        </p:spPr>
        <p:txBody>
          <a:bodyPr>
            <a:prstTxWarp prst="textNoShape">
              <a:avLst/>
            </a:prstTxWarp>
            <a:spAutoFit/>
          </a:bodyPr>
          <a:lstStyle/>
          <a:p>
            <a:r>
              <a:rPr lang="en-US" sz="1400" b="1">
                <a:solidFill>
                  <a:srgbClr val="FFDD07"/>
                </a:solidFill>
              </a:rPr>
              <a:t>mušle</a:t>
            </a:r>
            <a:r>
              <a:rPr lang="en-US" sz="1400" b="1">
                <a:solidFill>
                  <a:schemeClr val="bg1"/>
                </a:solidFill>
              </a:rPr>
              <a:t>;</a:t>
            </a:r>
          </a:p>
          <a:p>
            <a:r>
              <a:rPr lang="en-US" sz="1400" b="1" baseline="30000">
                <a:solidFill>
                  <a:schemeClr val="bg1"/>
                </a:solidFill>
              </a:rPr>
              <a:t>109</a:t>
            </a:r>
            <a:r>
              <a:rPr lang="en-US" sz="1400" b="1">
                <a:solidFill>
                  <a:schemeClr val="bg1"/>
                </a:solidFill>
              </a:rPr>
              <a:t>Cd zdroj,</a:t>
            </a:r>
          </a:p>
          <a:p>
            <a:r>
              <a:rPr lang="en-US" sz="1400" b="1">
                <a:solidFill>
                  <a:schemeClr val="bg1"/>
                </a:solidFill>
              </a:rPr>
              <a:t>adjustovaný prah,</a:t>
            </a:r>
          </a:p>
          <a:p>
            <a:r>
              <a:rPr lang="en-US" sz="1400" b="1">
                <a:solidFill>
                  <a:schemeClr val="bg1"/>
                </a:solidFill>
              </a:rPr>
              <a:t>'flat field' korekcia</a:t>
            </a:r>
          </a:p>
        </p:txBody>
      </p:sp>
      <p:sp>
        <p:nvSpPr>
          <p:cNvPr id="51208" name="Text Box 7"/>
          <p:cNvSpPr txBox="1">
            <a:spLocks noChangeArrowheads="1"/>
          </p:cNvSpPr>
          <p:nvPr/>
        </p:nvSpPr>
        <p:spPr bwMode="auto">
          <a:xfrm>
            <a:off x="6172200" y="3733800"/>
            <a:ext cx="1770063" cy="942975"/>
          </a:xfrm>
          <a:prstGeom prst="rect">
            <a:avLst/>
          </a:prstGeom>
          <a:noFill/>
          <a:ln w="12700">
            <a:noFill/>
            <a:miter lim="800000"/>
            <a:headEnd type="none" w="sm" len="sm"/>
            <a:tailEnd type="none" w="sm" len="sm"/>
          </a:ln>
        </p:spPr>
        <p:txBody>
          <a:bodyPr wrap="none">
            <a:prstTxWarp prst="textNoShape">
              <a:avLst/>
            </a:prstTxWarp>
            <a:spAutoFit/>
          </a:bodyPr>
          <a:lstStyle/>
          <a:p>
            <a:r>
              <a:rPr lang="en-US" sz="1400" b="1">
                <a:solidFill>
                  <a:schemeClr val="bg1"/>
                </a:solidFill>
              </a:rPr>
              <a:t>Mo trubica, 25 kV</a:t>
            </a:r>
          </a:p>
          <a:p>
            <a:r>
              <a:rPr lang="en-US" sz="1400" b="1">
                <a:solidFill>
                  <a:schemeClr val="bg1"/>
                </a:solidFill>
              </a:rPr>
              <a:t>adjustovaný prah,</a:t>
            </a:r>
          </a:p>
          <a:p>
            <a:r>
              <a:rPr lang="en-US" sz="1400" b="1">
                <a:solidFill>
                  <a:schemeClr val="bg1"/>
                </a:solidFill>
              </a:rPr>
              <a:t>'flat field' korekcia,</a:t>
            </a:r>
          </a:p>
          <a:p>
            <a:r>
              <a:rPr lang="en-US" sz="1400" b="1">
                <a:solidFill>
                  <a:schemeClr val="bg1"/>
                </a:solidFill>
              </a:rPr>
              <a:t>mediánový filter</a:t>
            </a:r>
          </a:p>
        </p:txBody>
      </p:sp>
      <p:pic>
        <p:nvPicPr>
          <p:cNvPr id="51209" name="Picture 8" descr="4shells"/>
          <p:cNvPicPr>
            <a:picLocks noChangeAspect="1" noChangeArrowheads="1"/>
          </p:cNvPicPr>
          <p:nvPr/>
        </p:nvPicPr>
        <p:blipFill>
          <a:blip r:embed="rId5"/>
          <a:srcRect/>
          <a:stretch>
            <a:fillRect/>
          </a:stretch>
        </p:blipFill>
        <p:spPr bwMode="auto">
          <a:xfrm>
            <a:off x="5181600" y="4648200"/>
            <a:ext cx="1981200" cy="1808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Footer Placeholder 2"/>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53251" name="Rectangle 2"/>
          <p:cNvSpPr>
            <a:spLocks noGrp="1" noChangeArrowheads="1"/>
          </p:cNvSpPr>
          <p:nvPr>
            <p:ph type="title"/>
          </p:nvPr>
        </p:nvSpPr>
        <p:spPr/>
        <p:txBody>
          <a:bodyPr/>
          <a:lstStyle/>
          <a:p>
            <a:pPr eaLnBrk="1" hangingPunct="1"/>
            <a:r>
              <a:rPr lang="en-US"/>
              <a:t>Medipix1 / Medipix2</a:t>
            </a:r>
          </a:p>
        </p:txBody>
      </p:sp>
      <p:grpSp>
        <p:nvGrpSpPr>
          <p:cNvPr id="53252" name="Group 3"/>
          <p:cNvGrpSpPr>
            <a:grpSpLocks/>
          </p:cNvGrpSpPr>
          <p:nvPr/>
        </p:nvGrpSpPr>
        <p:grpSpPr bwMode="auto">
          <a:xfrm>
            <a:off x="3810000" y="2743200"/>
            <a:ext cx="5105400" cy="3578225"/>
            <a:chOff x="528" y="960"/>
            <a:chExt cx="4829" cy="3070"/>
          </a:xfrm>
        </p:grpSpPr>
        <p:pic>
          <p:nvPicPr>
            <p:cNvPr id="53267" name="Picture 4"/>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400" y="960"/>
              <a:ext cx="2957" cy="3070"/>
            </a:xfrm>
            <a:prstGeom prst="rect">
              <a:avLst/>
            </a:prstGeom>
            <a:noFill/>
            <a:ln w="12700">
              <a:noFill/>
              <a:miter lim="800000"/>
              <a:headEnd type="none" w="sm" len="sm"/>
              <a:tailEnd type="none" w="sm" len="sm"/>
            </a:ln>
          </p:spPr>
        </p:pic>
        <p:pic>
          <p:nvPicPr>
            <p:cNvPr id="53268" name="Picture 5" descr="JVC1cr2"/>
            <p:cNvPicPr>
              <a:picLocks noChangeAspect="1" noChangeArrowheads="1"/>
            </p:cNvPicPr>
            <p:nvPr/>
          </p:nvPicPr>
          <p:blipFill>
            <a:blip r:embed="rId5"/>
            <a:srcRect l="7741" t="5617" r="9102" b="23570"/>
            <a:stretch>
              <a:fillRect/>
            </a:stretch>
          </p:blipFill>
          <p:spPr bwMode="auto">
            <a:xfrm>
              <a:off x="528" y="2208"/>
              <a:ext cx="1296" cy="896"/>
            </a:xfrm>
            <a:prstGeom prst="rect">
              <a:avLst/>
            </a:prstGeom>
            <a:noFill/>
            <a:ln w="9525">
              <a:noFill/>
              <a:miter lim="800000"/>
              <a:headEnd/>
              <a:tailEnd/>
            </a:ln>
          </p:spPr>
        </p:pic>
        <p:sp>
          <p:nvSpPr>
            <p:cNvPr id="53269" name="Line 6"/>
            <p:cNvSpPr>
              <a:spLocks noChangeShapeType="1"/>
            </p:cNvSpPr>
            <p:nvPr/>
          </p:nvSpPr>
          <p:spPr bwMode="auto">
            <a:xfrm>
              <a:off x="1824" y="2208"/>
              <a:ext cx="1536" cy="1248"/>
            </a:xfrm>
            <a:prstGeom prst="line">
              <a:avLst/>
            </a:prstGeom>
            <a:noFill/>
            <a:ln w="28575">
              <a:solidFill>
                <a:schemeClr val="bg1"/>
              </a:solidFill>
              <a:prstDash val="dash"/>
              <a:round/>
              <a:headEnd/>
              <a:tailEnd/>
            </a:ln>
          </p:spPr>
          <p:txBody>
            <a:bodyPr>
              <a:prstTxWarp prst="textNoShape">
                <a:avLst/>
              </a:prstTxWarp>
            </a:bodyPr>
            <a:lstStyle/>
            <a:p>
              <a:endParaRPr lang="en-US"/>
            </a:p>
          </p:txBody>
        </p:sp>
        <p:sp>
          <p:nvSpPr>
            <p:cNvPr id="53270" name="Line 7"/>
            <p:cNvSpPr>
              <a:spLocks noChangeShapeType="1"/>
            </p:cNvSpPr>
            <p:nvPr/>
          </p:nvSpPr>
          <p:spPr bwMode="auto">
            <a:xfrm>
              <a:off x="528" y="3072"/>
              <a:ext cx="2160" cy="768"/>
            </a:xfrm>
            <a:prstGeom prst="line">
              <a:avLst/>
            </a:prstGeom>
            <a:noFill/>
            <a:ln w="28575">
              <a:solidFill>
                <a:schemeClr val="bg1"/>
              </a:solidFill>
              <a:prstDash val="dash"/>
              <a:round/>
              <a:headEnd/>
              <a:tailEnd/>
            </a:ln>
          </p:spPr>
          <p:txBody>
            <a:bodyPr>
              <a:prstTxWarp prst="textNoShape">
                <a:avLst/>
              </a:prstTxWarp>
            </a:bodyPr>
            <a:lstStyle/>
            <a:p>
              <a:endParaRPr lang="en-US"/>
            </a:p>
          </p:txBody>
        </p:sp>
        <p:sp>
          <p:nvSpPr>
            <p:cNvPr id="53271" name="Line 8"/>
            <p:cNvSpPr>
              <a:spLocks noChangeShapeType="1"/>
            </p:cNvSpPr>
            <p:nvPr/>
          </p:nvSpPr>
          <p:spPr bwMode="auto">
            <a:xfrm>
              <a:off x="1824" y="3072"/>
              <a:ext cx="1536" cy="768"/>
            </a:xfrm>
            <a:prstGeom prst="line">
              <a:avLst/>
            </a:prstGeom>
            <a:noFill/>
            <a:ln w="28575">
              <a:solidFill>
                <a:schemeClr val="bg1"/>
              </a:solidFill>
              <a:prstDash val="dash"/>
              <a:round/>
              <a:headEnd/>
              <a:tailEnd/>
            </a:ln>
          </p:spPr>
          <p:txBody>
            <a:bodyPr>
              <a:prstTxWarp prst="textNoShape">
                <a:avLst/>
              </a:prstTxWarp>
            </a:bodyPr>
            <a:lstStyle/>
            <a:p>
              <a:endParaRPr lang="en-US"/>
            </a:p>
          </p:txBody>
        </p:sp>
        <p:sp>
          <p:nvSpPr>
            <p:cNvPr id="53272" name="Rectangle 9"/>
            <p:cNvSpPr>
              <a:spLocks noChangeArrowheads="1"/>
            </p:cNvSpPr>
            <p:nvPr/>
          </p:nvSpPr>
          <p:spPr bwMode="auto">
            <a:xfrm>
              <a:off x="2688" y="3456"/>
              <a:ext cx="672" cy="432"/>
            </a:xfrm>
            <a:prstGeom prst="rect">
              <a:avLst/>
            </a:prstGeom>
            <a:noFill/>
            <a:ln w="28575">
              <a:solidFill>
                <a:schemeClr val="bg1"/>
              </a:solidFill>
              <a:prstDash val="dash"/>
              <a:miter lim="800000"/>
              <a:headEnd/>
              <a:tailEnd/>
            </a:ln>
          </p:spPr>
          <p:txBody>
            <a:bodyPr wrap="none" anchor="ctr">
              <a:prstTxWarp prst="textNoShape">
                <a:avLst/>
              </a:prstTxWarp>
            </a:bodyPr>
            <a:lstStyle/>
            <a:p>
              <a:endParaRPr lang="en-US"/>
            </a:p>
          </p:txBody>
        </p:sp>
      </p:grpSp>
      <p:grpSp>
        <p:nvGrpSpPr>
          <p:cNvPr id="53253" name="Group 10"/>
          <p:cNvGrpSpPr>
            <a:grpSpLocks/>
          </p:cNvGrpSpPr>
          <p:nvPr/>
        </p:nvGrpSpPr>
        <p:grpSpPr bwMode="auto">
          <a:xfrm>
            <a:off x="533400" y="1600200"/>
            <a:ext cx="2701925" cy="3143250"/>
            <a:chOff x="480" y="576"/>
            <a:chExt cx="1702" cy="1980"/>
          </a:xfrm>
        </p:grpSpPr>
        <p:pic>
          <p:nvPicPr>
            <p:cNvPr id="53262" name="Picture 11" descr="pcc_col"/>
            <p:cNvPicPr>
              <a:picLocks noChangeAspect="1" noChangeArrowheads="1"/>
            </p:cNvPicPr>
            <p:nvPr/>
          </p:nvPicPr>
          <p:blipFill>
            <a:blip r:embed="rId6"/>
            <a:srcRect/>
            <a:stretch>
              <a:fillRect/>
            </a:stretch>
          </p:blipFill>
          <p:spPr bwMode="auto">
            <a:xfrm>
              <a:off x="672" y="720"/>
              <a:ext cx="1510" cy="1836"/>
            </a:xfrm>
            <a:prstGeom prst="rect">
              <a:avLst/>
            </a:prstGeom>
            <a:noFill/>
            <a:ln w="9525">
              <a:noFill/>
              <a:miter lim="800000"/>
              <a:headEnd/>
              <a:tailEnd/>
            </a:ln>
          </p:spPr>
        </p:pic>
        <p:sp>
          <p:nvSpPr>
            <p:cNvPr id="53263" name="Line 12"/>
            <p:cNvSpPr>
              <a:spLocks noChangeShapeType="1"/>
            </p:cNvSpPr>
            <p:nvPr/>
          </p:nvSpPr>
          <p:spPr bwMode="auto">
            <a:xfrm>
              <a:off x="720" y="720"/>
              <a:ext cx="1440" cy="0"/>
            </a:xfrm>
            <a:prstGeom prst="line">
              <a:avLst/>
            </a:prstGeom>
            <a:noFill/>
            <a:ln w="9525">
              <a:solidFill>
                <a:schemeClr val="bg1"/>
              </a:solidFill>
              <a:round/>
              <a:headEnd type="triangle" w="med" len="med"/>
              <a:tailEnd type="triangle" w="med" len="med"/>
            </a:ln>
          </p:spPr>
          <p:txBody>
            <a:bodyPr>
              <a:prstTxWarp prst="textNoShape">
                <a:avLst/>
              </a:prstTxWarp>
            </a:bodyPr>
            <a:lstStyle/>
            <a:p>
              <a:endParaRPr lang="en-US"/>
            </a:p>
          </p:txBody>
        </p:sp>
        <p:sp>
          <p:nvSpPr>
            <p:cNvPr id="53264" name="Text Box 13"/>
            <p:cNvSpPr txBox="1">
              <a:spLocks noChangeArrowheads="1"/>
            </p:cNvSpPr>
            <p:nvPr/>
          </p:nvSpPr>
          <p:spPr bwMode="auto">
            <a:xfrm>
              <a:off x="1200" y="576"/>
              <a:ext cx="515" cy="173"/>
            </a:xfrm>
            <a:prstGeom prst="rect">
              <a:avLst/>
            </a:prstGeom>
            <a:noFill/>
            <a:ln w="9525">
              <a:noFill/>
              <a:miter lim="800000"/>
              <a:headEnd/>
              <a:tailEnd/>
            </a:ln>
          </p:spPr>
          <p:txBody>
            <a:bodyPr wrap="none">
              <a:prstTxWarp prst="textNoShape">
                <a:avLst/>
              </a:prstTxWarp>
              <a:spAutoFit/>
            </a:bodyPr>
            <a:lstStyle/>
            <a:p>
              <a:r>
                <a:rPr lang="en-US" sz="1200" b="1">
                  <a:solidFill>
                    <a:schemeClr val="bg1"/>
                  </a:solidFill>
                  <a:latin typeface="Times New Roman" pitchFamily="-110" charset="0"/>
                </a:rPr>
                <a:t>12249 </a:t>
              </a:r>
              <a:r>
                <a:rPr lang="en-US" sz="1200" b="1">
                  <a:solidFill>
                    <a:schemeClr val="bg1"/>
                  </a:solidFill>
                  <a:latin typeface="Times New Roman" pitchFamily="-110" charset="0"/>
                  <a:sym typeface="Symbol" pitchFamily="-110" charset="2"/>
                </a:rPr>
                <a:t></a:t>
              </a:r>
              <a:r>
                <a:rPr lang="en-US" sz="1200" b="1">
                  <a:solidFill>
                    <a:schemeClr val="bg1"/>
                  </a:solidFill>
                  <a:latin typeface="Times New Roman" pitchFamily="-110" charset="0"/>
                </a:rPr>
                <a:t>m</a:t>
              </a:r>
            </a:p>
          </p:txBody>
        </p:sp>
        <p:sp>
          <p:nvSpPr>
            <p:cNvPr id="53265" name="Line 14"/>
            <p:cNvSpPr>
              <a:spLocks noChangeShapeType="1"/>
            </p:cNvSpPr>
            <p:nvPr/>
          </p:nvSpPr>
          <p:spPr bwMode="auto">
            <a:xfrm flipV="1">
              <a:off x="624" y="816"/>
              <a:ext cx="0" cy="1632"/>
            </a:xfrm>
            <a:prstGeom prst="line">
              <a:avLst/>
            </a:prstGeom>
            <a:noFill/>
            <a:ln w="9525">
              <a:solidFill>
                <a:schemeClr val="bg1"/>
              </a:solidFill>
              <a:round/>
              <a:headEnd type="triangle" w="med" len="med"/>
              <a:tailEnd type="triangle" w="med" len="med"/>
            </a:ln>
          </p:spPr>
          <p:txBody>
            <a:bodyPr>
              <a:prstTxWarp prst="textNoShape">
                <a:avLst/>
              </a:prstTxWarp>
            </a:bodyPr>
            <a:lstStyle/>
            <a:p>
              <a:endParaRPr lang="en-US"/>
            </a:p>
          </p:txBody>
        </p:sp>
        <p:sp>
          <p:nvSpPr>
            <p:cNvPr id="53266" name="Text Box 15"/>
            <p:cNvSpPr txBox="1">
              <a:spLocks noChangeArrowheads="1"/>
            </p:cNvSpPr>
            <p:nvPr/>
          </p:nvSpPr>
          <p:spPr bwMode="auto">
            <a:xfrm rot="-5400000">
              <a:off x="309" y="1464"/>
              <a:ext cx="515" cy="173"/>
            </a:xfrm>
            <a:prstGeom prst="rect">
              <a:avLst/>
            </a:prstGeom>
            <a:noFill/>
            <a:ln w="9525">
              <a:noFill/>
              <a:miter lim="800000"/>
              <a:headEnd/>
              <a:tailEnd/>
            </a:ln>
          </p:spPr>
          <p:txBody>
            <a:bodyPr wrap="none">
              <a:prstTxWarp prst="textNoShape">
                <a:avLst/>
              </a:prstTxWarp>
              <a:spAutoFit/>
            </a:bodyPr>
            <a:lstStyle/>
            <a:p>
              <a:r>
                <a:rPr lang="en-US" sz="1200" b="1">
                  <a:solidFill>
                    <a:schemeClr val="bg1"/>
                  </a:solidFill>
                  <a:latin typeface="Times New Roman" pitchFamily="-110" charset="0"/>
                </a:rPr>
                <a:t>13907 </a:t>
              </a:r>
              <a:r>
                <a:rPr lang="en-US" sz="1200" b="1">
                  <a:solidFill>
                    <a:schemeClr val="bg1"/>
                  </a:solidFill>
                  <a:latin typeface="Times New Roman" pitchFamily="-110" charset="0"/>
                  <a:sym typeface="Symbol" pitchFamily="-110" charset="2"/>
                </a:rPr>
                <a:t></a:t>
              </a:r>
              <a:r>
                <a:rPr lang="en-US" sz="1200" b="1">
                  <a:solidFill>
                    <a:schemeClr val="bg1"/>
                  </a:solidFill>
                  <a:latin typeface="Times New Roman" pitchFamily="-110" charset="0"/>
                </a:rPr>
                <a:t>m</a:t>
              </a:r>
            </a:p>
          </p:txBody>
        </p:sp>
      </p:grpSp>
      <p:sp>
        <p:nvSpPr>
          <p:cNvPr id="53254" name="Text Box 16"/>
          <p:cNvSpPr txBox="1">
            <a:spLocks noChangeArrowheads="1"/>
          </p:cNvSpPr>
          <p:nvPr/>
        </p:nvSpPr>
        <p:spPr bwMode="auto">
          <a:xfrm>
            <a:off x="609600" y="1066800"/>
            <a:ext cx="2130425" cy="396875"/>
          </a:xfrm>
          <a:prstGeom prst="rect">
            <a:avLst/>
          </a:prstGeom>
          <a:noFill/>
          <a:ln w="9525">
            <a:noFill/>
            <a:miter lim="800000"/>
            <a:headEnd/>
            <a:tailEnd/>
          </a:ln>
        </p:spPr>
        <p:txBody>
          <a:bodyPr wrap="none">
            <a:prstTxWarp prst="textNoShape">
              <a:avLst/>
            </a:prstTxWarp>
            <a:spAutoFit/>
          </a:bodyPr>
          <a:lstStyle/>
          <a:p>
            <a:r>
              <a:rPr lang="en-US" sz="2000" b="1">
                <a:solidFill>
                  <a:srgbClr val="FFDD07"/>
                </a:solidFill>
                <a:latin typeface="Times New Roman" pitchFamily="-110" charset="0"/>
              </a:rPr>
              <a:t>Od prvej verzie…</a:t>
            </a:r>
          </a:p>
        </p:txBody>
      </p:sp>
      <p:sp>
        <p:nvSpPr>
          <p:cNvPr id="53255" name="Text Box 17"/>
          <p:cNvSpPr txBox="1">
            <a:spLocks noChangeArrowheads="1"/>
          </p:cNvSpPr>
          <p:nvPr/>
        </p:nvSpPr>
        <p:spPr bwMode="auto">
          <a:xfrm>
            <a:off x="5181600" y="2133600"/>
            <a:ext cx="2819400" cy="396875"/>
          </a:xfrm>
          <a:prstGeom prst="rect">
            <a:avLst/>
          </a:prstGeom>
          <a:noFill/>
          <a:ln w="9525">
            <a:noFill/>
            <a:miter lim="800000"/>
            <a:headEnd/>
            <a:tailEnd/>
          </a:ln>
        </p:spPr>
        <p:txBody>
          <a:bodyPr>
            <a:prstTxWarp prst="textNoShape">
              <a:avLst/>
            </a:prstTxWarp>
            <a:spAutoFit/>
          </a:bodyPr>
          <a:lstStyle/>
          <a:p>
            <a:r>
              <a:rPr lang="en-US" sz="2000" b="1">
                <a:solidFill>
                  <a:srgbClr val="FFDD07"/>
                </a:solidFill>
                <a:latin typeface="Times New Roman" pitchFamily="-110" charset="0"/>
              </a:rPr>
              <a:t>…po Medipix2</a:t>
            </a:r>
          </a:p>
        </p:txBody>
      </p:sp>
      <p:sp>
        <p:nvSpPr>
          <p:cNvPr id="53256" name="Text Box 19"/>
          <p:cNvSpPr txBox="1">
            <a:spLocks noChangeArrowheads="1"/>
          </p:cNvSpPr>
          <p:nvPr/>
        </p:nvSpPr>
        <p:spPr bwMode="auto">
          <a:xfrm>
            <a:off x="533400" y="4800600"/>
            <a:ext cx="2895600" cy="396875"/>
          </a:xfrm>
          <a:prstGeom prst="rect">
            <a:avLst/>
          </a:prstGeom>
          <a:noFill/>
          <a:ln w="9525">
            <a:noFill/>
            <a:miter lim="800000"/>
            <a:headEnd/>
            <a:tailEnd/>
          </a:ln>
        </p:spPr>
        <p:txBody>
          <a:bodyPr>
            <a:prstTxWarp prst="textNoShape">
              <a:avLst/>
            </a:prstTxWarp>
            <a:spAutoFit/>
          </a:bodyPr>
          <a:lstStyle/>
          <a:p>
            <a:r>
              <a:rPr lang="en-US" sz="2000" b="1">
                <a:solidFill>
                  <a:schemeClr val="bg1"/>
                </a:solidFill>
                <a:latin typeface="Times New Roman" pitchFamily="-110" charset="0"/>
              </a:rPr>
              <a:t>veľkosť pixelu: 170 </a:t>
            </a:r>
            <a:r>
              <a:rPr lang="en-US" sz="2000" b="1">
                <a:solidFill>
                  <a:schemeClr val="bg1"/>
                </a:solidFill>
                <a:latin typeface="Times New Roman" pitchFamily="-110" charset="0"/>
                <a:sym typeface="Symbol" pitchFamily="-110" charset="2"/>
              </a:rPr>
              <a:t></a:t>
            </a:r>
            <a:r>
              <a:rPr lang="en-US" sz="2000" b="1">
                <a:solidFill>
                  <a:schemeClr val="bg1"/>
                </a:solidFill>
                <a:latin typeface="Times New Roman" pitchFamily="-110" charset="0"/>
              </a:rPr>
              <a:t>m </a:t>
            </a:r>
          </a:p>
        </p:txBody>
      </p:sp>
      <p:sp>
        <p:nvSpPr>
          <p:cNvPr id="53257" name="Text Box 20"/>
          <p:cNvSpPr txBox="1">
            <a:spLocks noChangeArrowheads="1"/>
          </p:cNvSpPr>
          <p:nvPr/>
        </p:nvSpPr>
        <p:spPr bwMode="auto">
          <a:xfrm>
            <a:off x="6019800" y="6172200"/>
            <a:ext cx="2743200" cy="396875"/>
          </a:xfrm>
          <a:prstGeom prst="rect">
            <a:avLst/>
          </a:prstGeom>
          <a:noFill/>
          <a:ln w="9525">
            <a:noFill/>
            <a:miter lim="800000"/>
            <a:headEnd/>
            <a:tailEnd/>
          </a:ln>
        </p:spPr>
        <p:txBody>
          <a:bodyPr>
            <a:prstTxWarp prst="textNoShape">
              <a:avLst/>
            </a:prstTxWarp>
            <a:spAutoFit/>
          </a:bodyPr>
          <a:lstStyle/>
          <a:p>
            <a:r>
              <a:rPr lang="en-US" sz="2000" b="1">
                <a:solidFill>
                  <a:schemeClr val="bg1"/>
                </a:solidFill>
                <a:latin typeface="Times New Roman" pitchFamily="-110" charset="0"/>
              </a:rPr>
              <a:t>veľkosť pixelu: 55 </a:t>
            </a:r>
            <a:r>
              <a:rPr lang="en-US" sz="2000" b="1">
                <a:solidFill>
                  <a:schemeClr val="bg1"/>
                </a:solidFill>
                <a:latin typeface="Times New Roman" pitchFamily="-110" charset="0"/>
                <a:sym typeface="Symbol" pitchFamily="-110" charset="2"/>
              </a:rPr>
              <a:t></a:t>
            </a:r>
            <a:r>
              <a:rPr lang="en-US" sz="2000" b="1">
                <a:solidFill>
                  <a:schemeClr val="bg1"/>
                </a:solidFill>
                <a:latin typeface="Times New Roman" pitchFamily="-110" charset="0"/>
              </a:rPr>
              <a:t>m </a:t>
            </a:r>
          </a:p>
        </p:txBody>
      </p:sp>
      <p:sp>
        <p:nvSpPr>
          <p:cNvPr id="53258" name="Text Box 22"/>
          <p:cNvSpPr txBox="1">
            <a:spLocks noChangeArrowheads="1"/>
          </p:cNvSpPr>
          <p:nvPr/>
        </p:nvSpPr>
        <p:spPr bwMode="auto">
          <a:xfrm>
            <a:off x="7061200" y="2717800"/>
            <a:ext cx="817563" cy="274638"/>
          </a:xfrm>
          <a:prstGeom prst="rect">
            <a:avLst/>
          </a:prstGeom>
          <a:solidFill>
            <a:srgbClr val="818AC6"/>
          </a:solidFill>
          <a:ln w="9525">
            <a:noFill/>
            <a:miter lim="800000"/>
            <a:headEnd/>
            <a:tailEnd/>
          </a:ln>
        </p:spPr>
        <p:txBody>
          <a:bodyPr wrap="none">
            <a:prstTxWarp prst="textNoShape">
              <a:avLst/>
            </a:prstTxWarp>
            <a:spAutoFit/>
          </a:bodyPr>
          <a:lstStyle/>
          <a:p>
            <a:r>
              <a:rPr lang="en-US" sz="1200">
                <a:solidFill>
                  <a:schemeClr val="bg1"/>
                </a:solidFill>
                <a:latin typeface="Times New Roman" pitchFamily="-110" charset="0"/>
              </a:rPr>
              <a:t>14111 </a:t>
            </a:r>
            <a:r>
              <a:rPr lang="en-US" sz="1200" b="1">
                <a:solidFill>
                  <a:schemeClr val="bg1"/>
                </a:solidFill>
                <a:latin typeface="Times New Roman" pitchFamily="-110" charset="0"/>
                <a:sym typeface="Symbol" pitchFamily="-110" charset="2"/>
              </a:rPr>
              <a:t></a:t>
            </a:r>
            <a:r>
              <a:rPr lang="en-US" sz="1200" b="1">
                <a:solidFill>
                  <a:schemeClr val="bg1"/>
                </a:solidFill>
                <a:latin typeface="Times New Roman" pitchFamily="-110" charset="0"/>
              </a:rPr>
              <a:t>m</a:t>
            </a:r>
          </a:p>
        </p:txBody>
      </p:sp>
      <p:sp>
        <p:nvSpPr>
          <p:cNvPr id="53259" name="Text Box 23"/>
          <p:cNvSpPr txBox="1">
            <a:spLocks noChangeArrowheads="1"/>
          </p:cNvSpPr>
          <p:nvPr/>
        </p:nvSpPr>
        <p:spPr bwMode="auto">
          <a:xfrm rot="-5400000">
            <a:off x="5519737" y="4230688"/>
            <a:ext cx="817563" cy="274638"/>
          </a:xfrm>
          <a:prstGeom prst="rect">
            <a:avLst/>
          </a:prstGeom>
          <a:solidFill>
            <a:srgbClr val="818AC6"/>
          </a:solidFill>
          <a:ln w="9525">
            <a:noFill/>
            <a:miter lim="800000"/>
            <a:headEnd/>
            <a:tailEnd/>
          </a:ln>
        </p:spPr>
        <p:txBody>
          <a:bodyPr wrap="none">
            <a:prstTxWarp prst="textNoShape">
              <a:avLst/>
            </a:prstTxWarp>
            <a:spAutoFit/>
          </a:bodyPr>
          <a:lstStyle/>
          <a:p>
            <a:r>
              <a:rPr lang="en-US" sz="1200">
                <a:solidFill>
                  <a:schemeClr val="bg1"/>
                </a:solidFill>
                <a:latin typeface="Times New Roman" pitchFamily="-110" charset="0"/>
              </a:rPr>
              <a:t>16120 </a:t>
            </a:r>
            <a:r>
              <a:rPr lang="en-US" sz="1200" b="1">
                <a:solidFill>
                  <a:schemeClr val="bg1"/>
                </a:solidFill>
                <a:latin typeface="Times New Roman" pitchFamily="-110" charset="0"/>
                <a:sym typeface="Symbol" pitchFamily="-110" charset="2"/>
              </a:rPr>
              <a:t></a:t>
            </a:r>
            <a:r>
              <a:rPr lang="en-US" sz="1200" b="1">
                <a:solidFill>
                  <a:schemeClr val="bg1"/>
                </a:solidFill>
                <a:latin typeface="Times New Roman" pitchFamily="-110" charset="0"/>
              </a:rPr>
              <a:t>m</a:t>
            </a:r>
          </a:p>
        </p:txBody>
      </p:sp>
      <p:sp>
        <p:nvSpPr>
          <p:cNvPr id="30744" name="Oval 24"/>
          <p:cNvSpPr>
            <a:spLocks noChangeArrowheads="1"/>
          </p:cNvSpPr>
          <p:nvPr/>
        </p:nvSpPr>
        <p:spPr bwMode="auto">
          <a:xfrm>
            <a:off x="457200" y="4724400"/>
            <a:ext cx="2895600" cy="609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30745" name="Oval 25"/>
          <p:cNvSpPr>
            <a:spLocks noChangeArrowheads="1"/>
          </p:cNvSpPr>
          <p:nvPr/>
        </p:nvSpPr>
        <p:spPr bwMode="auto">
          <a:xfrm>
            <a:off x="5867400" y="6096000"/>
            <a:ext cx="2895600" cy="609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0744"/>
                                        </p:tgtEl>
                                        <p:attrNameLst>
                                          <p:attrName>style.visibility</p:attrName>
                                        </p:attrNameLst>
                                      </p:cBhvr>
                                      <p:to>
                                        <p:strVal val="visible"/>
                                      </p:to>
                                    </p:set>
                                    <p:animEffect transition="in" filter="wipe(down)">
                                      <p:cBhvr>
                                        <p:cTn id="7" dur="580">
                                          <p:stCondLst>
                                            <p:cond delay="0"/>
                                          </p:stCondLst>
                                        </p:cTn>
                                        <p:tgtEl>
                                          <p:spTgt spid="30744"/>
                                        </p:tgtEl>
                                      </p:cBhvr>
                                    </p:animEffect>
                                    <p:anim calcmode="lin" valueType="num">
                                      <p:cBhvr>
                                        <p:cTn id="8" dur="1822" tmFilter="0,0; 0.14,0.36; 0.43,0.73; 0.71,0.91; 1.0,1.0">
                                          <p:stCondLst>
                                            <p:cond delay="0"/>
                                          </p:stCondLst>
                                        </p:cTn>
                                        <p:tgtEl>
                                          <p:spTgt spid="307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4"/>
                                        </p:tgtEl>
                                      </p:cBhvr>
                                      <p:to x="100000" y="60000"/>
                                    </p:animScale>
                                    <p:animScale>
                                      <p:cBhvr>
                                        <p:cTn id="14" dur="166" decel="50000">
                                          <p:stCondLst>
                                            <p:cond delay="676"/>
                                          </p:stCondLst>
                                        </p:cTn>
                                        <p:tgtEl>
                                          <p:spTgt spid="30744"/>
                                        </p:tgtEl>
                                      </p:cBhvr>
                                      <p:to x="100000" y="100000"/>
                                    </p:animScale>
                                    <p:animScale>
                                      <p:cBhvr>
                                        <p:cTn id="15" dur="26">
                                          <p:stCondLst>
                                            <p:cond delay="1312"/>
                                          </p:stCondLst>
                                        </p:cTn>
                                        <p:tgtEl>
                                          <p:spTgt spid="30744"/>
                                        </p:tgtEl>
                                      </p:cBhvr>
                                      <p:to x="100000" y="80000"/>
                                    </p:animScale>
                                    <p:animScale>
                                      <p:cBhvr>
                                        <p:cTn id="16" dur="166" decel="50000">
                                          <p:stCondLst>
                                            <p:cond delay="1338"/>
                                          </p:stCondLst>
                                        </p:cTn>
                                        <p:tgtEl>
                                          <p:spTgt spid="30744"/>
                                        </p:tgtEl>
                                      </p:cBhvr>
                                      <p:to x="100000" y="100000"/>
                                    </p:animScale>
                                    <p:animScale>
                                      <p:cBhvr>
                                        <p:cTn id="17" dur="26">
                                          <p:stCondLst>
                                            <p:cond delay="1642"/>
                                          </p:stCondLst>
                                        </p:cTn>
                                        <p:tgtEl>
                                          <p:spTgt spid="30744"/>
                                        </p:tgtEl>
                                      </p:cBhvr>
                                      <p:to x="100000" y="90000"/>
                                    </p:animScale>
                                    <p:animScale>
                                      <p:cBhvr>
                                        <p:cTn id="18" dur="166" decel="50000">
                                          <p:stCondLst>
                                            <p:cond delay="1668"/>
                                          </p:stCondLst>
                                        </p:cTn>
                                        <p:tgtEl>
                                          <p:spTgt spid="30744"/>
                                        </p:tgtEl>
                                      </p:cBhvr>
                                      <p:to x="100000" y="100000"/>
                                    </p:animScale>
                                    <p:animScale>
                                      <p:cBhvr>
                                        <p:cTn id="19" dur="26">
                                          <p:stCondLst>
                                            <p:cond delay="1808"/>
                                          </p:stCondLst>
                                        </p:cTn>
                                        <p:tgtEl>
                                          <p:spTgt spid="30744"/>
                                        </p:tgtEl>
                                      </p:cBhvr>
                                      <p:to x="100000" y="95000"/>
                                    </p:animScale>
                                    <p:animScale>
                                      <p:cBhvr>
                                        <p:cTn id="20" dur="166" decel="50000">
                                          <p:stCondLst>
                                            <p:cond delay="1834"/>
                                          </p:stCondLst>
                                        </p:cTn>
                                        <p:tgtEl>
                                          <p:spTgt spid="3074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745"/>
                                        </p:tgtEl>
                                        <p:attrNameLst>
                                          <p:attrName>style.visibility</p:attrName>
                                        </p:attrNameLst>
                                      </p:cBhvr>
                                      <p:to>
                                        <p:strVal val="visible"/>
                                      </p:to>
                                    </p:set>
                                    <p:animEffect transition="in" filter="wipe(down)">
                                      <p:cBhvr>
                                        <p:cTn id="23" dur="580">
                                          <p:stCondLst>
                                            <p:cond delay="0"/>
                                          </p:stCondLst>
                                        </p:cTn>
                                        <p:tgtEl>
                                          <p:spTgt spid="30745"/>
                                        </p:tgtEl>
                                      </p:cBhvr>
                                    </p:animEffect>
                                    <p:anim calcmode="lin" valueType="num">
                                      <p:cBhvr>
                                        <p:cTn id="24" dur="1822" tmFilter="0,0; 0.14,0.36; 0.43,0.73; 0.71,0.91; 1.0,1.0">
                                          <p:stCondLst>
                                            <p:cond delay="0"/>
                                          </p:stCondLst>
                                        </p:cTn>
                                        <p:tgtEl>
                                          <p:spTgt spid="3074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74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74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74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745"/>
                                        </p:tgtEl>
                                        <p:attrNameLst>
                                          <p:attrName>ppt_y</p:attrName>
                                        </p:attrNameLst>
                                      </p:cBhvr>
                                      <p:tavLst>
                                        <p:tav tm="0" fmla="#ppt_y-sin(pi*$)/81">
                                          <p:val>
                                            <p:fltVal val="0"/>
                                          </p:val>
                                        </p:tav>
                                        <p:tav tm="100000">
                                          <p:val>
                                            <p:fltVal val="1"/>
                                          </p:val>
                                        </p:tav>
                                      </p:tavLst>
                                    </p:anim>
                                    <p:animScale>
                                      <p:cBhvr>
                                        <p:cTn id="29" dur="26">
                                          <p:stCondLst>
                                            <p:cond delay="650"/>
                                          </p:stCondLst>
                                        </p:cTn>
                                        <p:tgtEl>
                                          <p:spTgt spid="30745"/>
                                        </p:tgtEl>
                                      </p:cBhvr>
                                      <p:to x="100000" y="60000"/>
                                    </p:animScale>
                                    <p:animScale>
                                      <p:cBhvr>
                                        <p:cTn id="30" dur="166" decel="50000">
                                          <p:stCondLst>
                                            <p:cond delay="676"/>
                                          </p:stCondLst>
                                        </p:cTn>
                                        <p:tgtEl>
                                          <p:spTgt spid="30745"/>
                                        </p:tgtEl>
                                      </p:cBhvr>
                                      <p:to x="100000" y="100000"/>
                                    </p:animScale>
                                    <p:animScale>
                                      <p:cBhvr>
                                        <p:cTn id="31" dur="26">
                                          <p:stCondLst>
                                            <p:cond delay="1312"/>
                                          </p:stCondLst>
                                        </p:cTn>
                                        <p:tgtEl>
                                          <p:spTgt spid="30745"/>
                                        </p:tgtEl>
                                      </p:cBhvr>
                                      <p:to x="100000" y="80000"/>
                                    </p:animScale>
                                    <p:animScale>
                                      <p:cBhvr>
                                        <p:cTn id="32" dur="166" decel="50000">
                                          <p:stCondLst>
                                            <p:cond delay="1338"/>
                                          </p:stCondLst>
                                        </p:cTn>
                                        <p:tgtEl>
                                          <p:spTgt spid="30745"/>
                                        </p:tgtEl>
                                      </p:cBhvr>
                                      <p:to x="100000" y="100000"/>
                                    </p:animScale>
                                    <p:animScale>
                                      <p:cBhvr>
                                        <p:cTn id="33" dur="26">
                                          <p:stCondLst>
                                            <p:cond delay="1642"/>
                                          </p:stCondLst>
                                        </p:cTn>
                                        <p:tgtEl>
                                          <p:spTgt spid="30745"/>
                                        </p:tgtEl>
                                      </p:cBhvr>
                                      <p:to x="100000" y="90000"/>
                                    </p:animScale>
                                    <p:animScale>
                                      <p:cBhvr>
                                        <p:cTn id="34" dur="166" decel="50000">
                                          <p:stCondLst>
                                            <p:cond delay="1668"/>
                                          </p:stCondLst>
                                        </p:cTn>
                                        <p:tgtEl>
                                          <p:spTgt spid="30745"/>
                                        </p:tgtEl>
                                      </p:cBhvr>
                                      <p:to x="100000" y="100000"/>
                                    </p:animScale>
                                    <p:animScale>
                                      <p:cBhvr>
                                        <p:cTn id="35" dur="26">
                                          <p:stCondLst>
                                            <p:cond delay="1808"/>
                                          </p:stCondLst>
                                        </p:cTn>
                                        <p:tgtEl>
                                          <p:spTgt spid="30745"/>
                                        </p:tgtEl>
                                      </p:cBhvr>
                                      <p:to x="100000" y="95000"/>
                                    </p:animScale>
                                    <p:animScale>
                                      <p:cBhvr>
                                        <p:cTn id="36" dur="166" decel="50000">
                                          <p:stCondLst>
                                            <p:cond delay="1834"/>
                                          </p:stCondLst>
                                        </p:cTn>
                                        <p:tgtEl>
                                          <p:spTgt spid="307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4" grpId="0" animBg="1"/>
      <p:bldP spid="30745"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55299" name="Rectangle 2"/>
          <p:cNvSpPr>
            <a:spLocks noGrp="1" noChangeArrowheads="1"/>
          </p:cNvSpPr>
          <p:nvPr>
            <p:ph type="title"/>
          </p:nvPr>
        </p:nvSpPr>
        <p:spPr/>
        <p:txBody>
          <a:bodyPr/>
          <a:lstStyle/>
          <a:p>
            <a:pPr eaLnBrk="1" hangingPunct="1"/>
            <a:r>
              <a:rPr lang="en-US"/>
              <a:t>Medipix1 / Medipix2</a:t>
            </a:r>
          </a:p>
        </p:txBody>
      </p:sp>
      <p:sp>
        <p:nvSpPr>
          <p:cNvPr id="55300" name="Rectangle 3"/>
          <p:cNvSpPr>
            <a:spLocks noGrp="1" noChangeArrowheads="1"/>
          </p:cNvSpPr>
          <p:nvPr>
            <p:ph type="body" sz="half" idx="1"/>
          </p:nvPr>
        </p:nvSpPr>
        <p:spPr>
          <a:xfrm>
            <a:off x="457200" y="1143000"/>
            <a:ext cx="3925888" cy="5091113"/>
          </a:xfrm>
          <a:ln w="38100" cmpd="dbl">
            <a:solidFill>
              <a:schemeClr val="bg1"/>
            </a:solidFill>
          </a:ln>
        </p:spPr>
        <p:txBody>
          <a:bodyPr/>
          <a:lstStyle/>
          <a:p>
            <a:pPr marL="862013" lvl="1" indent="-100013" eaLnBrk="1" hangingPunct="1">
              <a:lnSpc>
                <a:spcPct val="90000"/>
              </a:lnSpc>
              <a:buFontTx/>
              <a:buNone/>
            </a:pPr>
            <a:r>
              <a:rPr lang="en-US" sz="2800">
                <a:solidFill>
                  <a:srgbClr val="CC66FF"/>
                </a:solidFill>
              </a:rPr>
              <a:t>Medipix1</a:t>
            </a:r>
            <a:endParaRPr lang="en-US" sz="1800"/>
          </a:p>
          <a:p>
            <a:pPr marL="377825" indent="-377825" eaLnBrk="1" hangingPunct="1">
              <a:lnSpc>
                <a:spcPct val="90000"/>
              </a:lnSpc>
            </a:pPr>
            <a:endParaRPr lang="en-US" sz="1800"/>
          </a:p>
          <a:p>
            <a:pPr marL="377825" indent="-377825" eaLnBrk="1" hangingPunct="1">
              <a:lnSpc>
                <a:spcPct val="90000"/>
              </a:lnSpc>
            </a:pPr>
            <a:r>
              <a:rPr lang="en-US" sz="1800"/>
              <a:t>veľkosť pixelu 170 µm </a:t>
            </a:r>
          </a:p>
          <a:p>
            <a:pPr marL="377825" indent="-377825" eaLnBrk="1" hangingPunct="1">
              <a:lnSpc>
                <a:spcPct val="90000"/>
              </a:lnSpc>
            </a:pPr>
            <a:r>
              <a:rPr lang="en-US" sz="1800"/>
              <a:t>64 x 64 pixelov</a:t>
            </a:r>
          </a:p>
          <a:p>
            <a:pPr marL="377825" indent="-377825" eaLnBrk="1" hangingPunct="1">
              <a:lnSpc>
                <a:spcPct val="90000"/>
              </a:lnSpc>
            </a:pPr>
            <a:r>
              <a:rPr lang="en-US" sz="1800"/>
              <a:t>citlivý na pozitívny vstupný náboj</a:t>
            </a:r>
          </a:p>
          <a:p>
            <a:pPr marL="377825" indent="-377825" eaLnBrk="1" hangingPunct="1">
              <a:lnSpc>
                <a:spcPct val="90000"/>
              </a:lnSpc>
            </a:pPr>
            <a:endParaRPr lang="en-US" sz="1800"/>
          </a:p>
          <a:p>
            <a:pPr marL="377825" indent="-377825" eaLnBrk="1" hangingPunct="1">
              <a:lnSpc>
                <a:spcPct val="90000"/>
              </a:lnSpc>
            </a:pPr>
            <a:endParaRPr lang="en-US" sz="1800"/>
          </a:p>
          <a:p>
            <a:pPr marL="377825" indent="-377825" eaLnBrk="1" hangingPunct="1">
              <a:lnSpc>
                <a:spcPct val="90000"/>
              </a:lnSpc>
            </a:pPr>
            <a:r>
              <a:rPr lang="en-US" sz="1800"/>
              <a:t>jeden diskriminátor</a:t>
            </a:r>
          </a:p>
          <a:p>
            <a:pPr marL="377825" indent="-377825" eaLnBrk="1" hangingPunct="1">
              <a:lnSpc>
                <a:spcPct val="160000"/>
              </a:lnSpc>
            </a:pPr>
            <a:r>
              <a:rPr lang="en-US" sz="1800"/>
              <a:t>15-bit počítač na pixel </a:t>
            </a:r>
          </a:p>
          <a:p>
            <a:pPr marL="377825" indent="-377825" eaLnBrk="1" hangingPunct="1">
              <a:lnSpc>
                <a:spcPct val="80000"/>
              </a:lnSpc>
            </a:pPr>
            <a:r>
              <a:rPr lang="en-US" sz="1800"/>
              <a:t>frekvencia: ~1 MHz/pixel (35 MHz/mm</a:t>
            </a:r>
            <a:r>
              <a:rPr lang="en-US" sz="1800" baseline="30000"/>
              <a:t>2</a:t>
            </a:r>
            <a:r>
              <a:rPr lang="en-US" sz="1800"/>
              <a:t>)</a:t>
            </a:r>
          </a:p>
          <a:p>
            <a:pPr marL="377825" indent="-377825" eaLnBrk="1" hangingPunct="1">
              <a:lnSpc>
                <a:spcPct val="150000"/>
              </a:lnSpc>
            </a:pPr>
            <a:endParaRPr lang="en-US" sz="1800"/>
          </a:p>
          <a:p>
            <a:pPr marL="377825" indent="-377825" eaLnBrk="1" hangingPunct="1">
              <a:lnSpc>
                <a:spcPct val="90000"/>
              </a:lnSpc>
            </a:pPr>
            <a:r>
              <a:rPr lang="en-US" sz="1800"/>
              <a:t>paralelný vstup/výstup</a:t>
            </a:r>
          </a:p>
          <a:p>
            <a:pPr marL="377825" indent="-377825" eaLnBrk="1" hangingPunct="1">
              <a:lnSpc>
                <a:spcPct val="90000"/>
              </a:lnSpc>
            </a:pPr>
            <a:r>
              <a:rPr lang="en-US" sz="1800"/>
              <a:t>1 </a:t>
            </a:r>
            <a:r>
              <a:rPr lang="en-US" sz="1800">
                <a:sym typeface="Symbol" pitchFamily="-110" charset="2"/>
              </a:rPr>
              <a:t></a:t>
            </a:r>
            <a:r>
              <a:rPr lang="en-US" sz="1800">
                <a:sym typeface="Math1" pitchFamily="2" charset="2"/>
              </a:rPr>
              <a:t>m SACMOS technológia (</a:t>
            </a:r>
            <a:r>
              <a:rPr lang="en-US" sz="1800">
                <a:solidFill>
                  <a:srgbClr val="FF0000"/>
                </a:solidFill>
                <a:sym typeface="Math1" pitchFamily="2" charset="2"/>
              </a:rPr>
              <a:t>1.6M transistorov/čip</a:t>
            </a:r>
            <a:r>
              <a:rPr lang="en-US" sz="1800">
                <a:sym typeface="Math1" pitchFamily="2" charset="2"/>
              </a:rPr>
              <a:t>)</a:t>
            </a:r>
          </a:p>
        </p:txBody>
      </p:sp>
      <p:sp>
        <p:nvSpPr>
          <p:cNvPr id="55301" name="Rectangle 4"/>
          <p:cNvSpPr>
            <a:spLocks noGrp="1" noChangeArrowheads="1"/>
          </p:cNvSpPr>
          <p:nvPr>
            <p:ph type="body" sz="half" idx="2"/>
          </p:nvPr>
        </p:nvSpPr>
        <p:spPr>
          <a:xfrm>
            <a:off x="4532313" y="1143000"/>
            <a:ext cx="3925887" cy="5091113"/>
          </a:xfrm>
          <a:ln w="38100" cmpd="dbl">
            <a:solidFill>
              <a:schemeClr val="bg1"/>
            </a:solidFill>
          </a:ln>
        </p:spPr>
        <p:txBody>
          <a:bodyPr/>
          <a:lstStyle/>
          <a:p>
            <a:pPr marL="1047750" lvl="1" algn="ctr" eaLnBrk="1" hangingPunct="1">
              <a:buFontTx/>
              <a:buNone/>
            </a:pPr>
            <a:r>
              <a:rPr lang="en-US" sz="2800">
                <a:solidFill>
                  <a:srgbClr val="CC66FF"/>
                </a:solidFill>
              </a:rPr>
              <a:t>Medipix2</a:t>
            </a:r>
            <a:endParaRPr lang="en-US" sz="2800"/>
          </a:p>
          <a:p>
            <a:pPr marL="377825" indent="-377825" eaLnBrk="1" hangingPunct="1">
              <a:lnSpc>
                <a:spcPct val="60000"/>
              </a:lnSpc>
            </a:pPr>
            <a:endParaRPr lang="en-US" sz="1800"/>
          </a:p>
          <a:p>
            <a:pPr marL="377825" indent="-377825" eaLnBrk="1" hangingPunct="1"/>
            <a:r>
              <a:rPr lang="en-US" sz="1800"/>
              <a:t>veľkosť pixelu </a:t>
            </a:r>
            <a:r>
              <a:rPr lang="en-US" sz="1800">
                <a:solidFill>
                  <a:srgbClr val="00FF00"/>
                </a:solidFill>
              </a:rPr>
              <a:t>55 µm</a:t>
            </a:r>
            <a:r>
              <a:rPr lang="en-US" sz="1800"/>
              <a:t> </a:t>
            </a:r>
          </a:p>
          <a:p>
            <a:pPr marL="377825" indent="-377825" eaLnBrk="1" hangingPunct="1"/>
            <a:r>
              <a:rPr lang="en-US" sz="1800">
                <a:solidFill>
                  <a:srgbClr val="66FF33"/>
                </a:solidFill>
              </a:rPr>
              <a:t>256 x 256</a:t>
            </a:r>
            <a:r>
              <a:rPr lang="en-US" sz="1800"/>
              <a:t> pixelov</a:t>
            </a:r>
          </a:p>
          <a:p>
            <a:pPr marL="377825" indent="-377825" eaLnBrk="1" hangingPunct="1"/>
            <a:r>
              <a:rPr lang="en-US" sz="1800"/>
              <a:t>citlivý na pozitívny alebo negatívny vstupný náboj (</a:t>
            </a:r>
            <a:r>
              <a:rPr lang="en-US" sz="1800">
                <a:solidFill>
                  <a:srgbClr val="00FF00"/>
                </a:solidFill>
              </a:rPr>
              <a:t>voľný výber materiálu detektora</a:t>
            </a:r>
            <a:r>
              <a:rPr lang="en-US" sz="1800"/>
              <a:t>)</a:t>
            </a:r>
          </a:p>
          <a:p>
            <a:pPr marL="377825" indent="-377825" eaLnBrk="1" hangingPunct="1"/>
            <a:r>
              <a:rPr lang="en-US" sz="1800">
                <a:solidFill>
                  <a:srgbClr val="00FF00"/>
                </a:solidFill>
              </a:rPr>
              <a:t>okno energie</a:t>
            </a:r>
            <a:endParaRPr lang="en-US" sz="1800"/>
          </a:p>
          <a:p>
            <a:pPr marL="377825" indent="-377825" eaLnBrk="1" hangingPunct="1">
              <a:lnSpc>
                <a:spcPct val="150000"/>
              </a:lnSpc>
            </a:pPr>
            <a:r>
              <a:rPr lang="en-US" sz="1800"/>
              <a:t>13-bit počítač na pixel </a:t>
            </a:r>
          </a:p>
          <a:p>
            <a:pPr marL="377825" indent="-377825" eaLnBrk="1" hangingPunct="1"/>
            <a:r>
              <a:rPr lang="en-US" sz="1800"/>
              <a:t>frekvencia: ~1 MHz/pixel (0.33 GHz/mm</a:t>
            </a:r>
            <a:r>
              <a:rPr lang="en-US" sz="1800" baseline="30000"/>
              <a:t>2</a:t>
            </a:r>
            <a:r>
              <a:rPr lang="en-US" sz="1800"/>
              <a:t>)</a:t>
            </a:r>
          </a:p>
          <a:p>
            <a:pPr marL="377825" indent="-377825" eaLnBrk="1" hangingPunct="1"/>
            <a:r>
              <a:rPr lang="en-US" sz="1800">
                <a:solidFill>
                  <a:srgbClr val="00FF00"/>
                </a:solidFill>
              </a:rPr>
              <a:t>pripevnený z 3 strán</a:t>
            </a:r>
            <a:endParaRPr lang="en-US" sz="1800"/>
          </a:p>
          <a:p>
            <a:pPr marL="377825" indent="-377825" eaLnBrk="1" hangingPunct="1"/>
            <a:r>
              <a:rPr lang="en-US" sz="1800"/>
              <a:t>seriálny al. paralelný vstup/výstup</a:t>
            </a:r>
          </a:p>
          <a:p>
            <a:pPr marL="377825" indent="-377825" eaLnBrk="1" hangingPunct="1"/>
            <a:r>
              <a:rPr lang="en-US" sz="1800"/>
              <a:t>0.25 </a:t>
            </a:r>
            <a:r>
              <a:rPr lang="en-US" sz="1800">
                <a:sym typeface="Symbol" pitchFamily="-110" charset="2"/>
              </a:rPr>
              <a:t></a:t>
            </a:r>
            <a:r>
              <a:rPr lang="en-US" sz="1800">
                <a:sym typeface="Math1" pitchFamily="2" charset="2"/>
              </a:rPr>
              <a:t>m technologia (</a:t>
            </a:r>
            <a:r>
              <a:rPr lang="en-US" sz="1800">
                <a:solidFill>
                  <a:srgbClr val="FF0000"/>
                </a:solidFill>
                <a:sym typeface="Math1" pitchFamily="2" charset="2"/>
              </a:rPr>
              <a:t>33M transistorov/čip</a:t>
            </a:r>
            <a:r>
              <a:rPr lang="en-US" sz="1800">
                <a:sym typeface="Math1" pitchFamily="2" charset="2"/>
              </a:rPr>
              <a: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57347" name="Rectangle 2"/>
          <p:cNvSpPr>
            <a:spLocks noGrp="1" noChangeArrowheads="1"/>
          </p:cNvSpPr>
          <p:nvPr>
            <p:ph type="title"/>
          </p:nvPr>
        </p:nvSpPr>
        <p:spPr/>
        <p:txBody>
          <a:bodyPr/>
          <a:lstStyle/>
          <a:p>
            <a:pPr eaLnBrk="1" hangingPunct="1"/>
            <a:r>
              <a:rPr lang="en-US"/>
              <a:t>Medipix2</a:t>
            </a:r>
          </a:p>
        </p:txBody>
      </p:sp>
      <p:sp>
        <p:nvSpPr>
          <p:cNvPr id="57348" name="Rectangle 3"/>
          <p:cNvSpPr>
            <a:spLocks noGrp="1" noChangeArrowheads="1"/>
          </p:cNvSpPr>
          <p:nvPr>
            <p:ph type="body" idx="1"/>
          </p:nvPr>
        </p:nvSpPr>
        <p:spPr>
          <a:xfrm>
            <a:off x="457200" y="1143000"/>
            <a:ext cx="8077200" cy="5181600"/>
          </a:xfrm>
        </p:spPr>
        <p:txBody>
          <a:bodyPr/>
          <a:lstStyle/>
          <a:p>
            <a:pPr eaLnBrk="1" hangingPunct="1"/>
            <a:r>
              <a:rPr lang="en-US"/>
              <a:t>Hlavné zepšenia Medipix2 v porovnaní s Medipix1:</a:t>
            </a:r>
          </a:p>
          <a:p>
            <a:pPr lvl="1" eaLnBrk="1" hangingPunct="1"/>
            <a:r>
              <a:rPr lang="en-US"/>
              <a:t>Menšie pixely - oveľa viac pixelov</a:t>
            </a:r>
          </a:p>
          <a:p>
            <a:pPr lvl="2" eaLnBrk="1" hangingPunct="1"/>
            <a:r>
              <a:rPr lang="en-US">
                <a:solidFill>
                  <a:srgbClr val="80FF00"/>
                </a:solidFill>
              </a:rPr>
              <a:t>Polohové rozlíšenie</a:t>
            </a:r>
            <a:r>
              <a:rPr lang="en-US"/>
              <a:t> začína byť porovnateľné s CCD</a:t>
            </a:r>
          </a:p>
          <a:p>
            <a:pPr lvl="1" eaLnBrk="1" hangingPunct="1"/>
            <a:r>
              <a:rPr lang="en-US"/>
              <a:t>Energetické okno</a:t>
            </a:r>
          </a:p>
          <a:p>
            <a:pPr lvl="2" eaLnBrk="1" hangingPunct="1"/>
            <a:r>
              <a:rPr lang="en-US"/>
              <a:t>Dokáže </a:t>
            </a:r>
            <a:r>
              <a:rPr lang="en-US">
                <a:solidFill>
                  <a:srgbClr val="80FF00"/>
                </a:solidFill>
              </a:rPr>
              <a:t>potlačiť šum a pozadie</a:t>
            </a:r>
            <a:r>
              <a:rPr lang="en-US"/>
              <a:t>; prvý krok farebnému zobrazeniu (veľa prahov pre váhovanie energiou)</a:t>
            </a:r>
          </a:p>
          <a:p>
            <a:pPr lvl="1" eaLnBrk="1" hangingPunct="1"/>
            <a:r>
              <a:rPr lang="en-US"/>
              <a:t>Možnosť využitia rôznych materiálov pre detektory (napr. CdTe)</a:t>
            </a:r>
          </a:p>
          <a:p>
            <a:pPr lvl="2" eaLnBrk="1" hangingPunct="1"/>
            <a:r>
              <a:rPr lang="en-US"/>
              <a:t>Zvýšenie </a:t>
            </a:r>
            <a:r>
              <a:rPr lang="en-US">
                <a:solidFill>
                  <a:srgbClr val="80FF00"/>
                </a:solidFill>
              </a:rPr>
              <a:t>detekčnej účinnosti</a:t>
            </a:r>
            <a:r>
              <a:rPr lang="en-US"/>
              <a:t> (veľmi dôžité pre väčšiu medicínskych aplikácií)</a:t>
            </a:r>
          </a:p>
          <a:p>
            <a:pPr lvl="1" eaLnBrk="1" hangingPunct="1"/>
            <a:r>
              <a:rPr lang="en-US"/>
              <a:t>Layout umo</a:t>
            </a:r>
            <a:r>
              <a:rPr lang="en-US" altLang="ja-JP"/>
              <a:t>žňuje naväzovanie detektorov</a:t>
            </a:r>
            <a:endParaRPr lang="en-US"/>
          </a:p>
          <a:p>
            <a:pPr lvl="2" eaLnBrk="1" hangingPunct="1"/>
            <a:r>
              <a:rPr lang="en-US"/>
              <a:t>Pokrytie </a:t>
            </a:r>
            <a:r>
              <a:rPr lang="en-US">
                <a:solidFill>
                  <a:srgbClr val="80FF00"/>
                </a:solidFill>
              </a:rPr>
              <a:t>väčších plôch</a:t>
            </a:r>
            <a:r>
              <a:rPr lang="en-US"/>
              <a:t> bez mŕtvych zón (tiež veľmi dôžité pre väčšiu medicínskych aplikácií)</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59395" name="Rectangle 2"/>
          <p:cNvSpPr>
            <a:spLocks noGrp="1" noChangeArrowheads="1"/>
          </p:cNvSpPr>
          <p:nvPr>
            <p:ph type="title"/>
          </p:nvPr>
        </p:nvSpPr>
        <p:spPr/>
        <p:txBody>
          <a:bodyPr/>
          <a:lstStyle/>
          <a:p>
            <a:pPr eaLnBrk="1" hangingPunct="1"/>
            <a:r>
              <a:rPr lang="en-US"/>
              <a:t>Obrazy s Medipix2</a:t>
            </a:r>
          </a:p>
        </p:txBody>
      </p:sp>
      <p:sp>
        <p:nvSpPr>
          <p:cNvPr id="59396" name="Rectangle 3"/>
          <p:cNvSpPr>
            <a:spLocks noGrp="1" noChangeArrowheads="1"/>
          </p:cNvSpPr>
          <p:nvPr>
            <p:ph type="body" idx="1"/>
          </p:nvPr>
        </p:nvSpPr>
        <p:spPr>
          <a:xfrm>
            <a:off x="457200" y="990600"/>
            <a:ext cx="8001000" cy="1600200"/>
          </a:xfrm>
        </p:spPr>
        <p:txBody>
          <a:bodyPr/>
          <a:lstStyle/>
          <a:p>
            <a:pPr marL="533400" indent="-533400" eaLnBrk="1" hangingPunct="1"/>
            <a:r>
              <a:rPr lang="en-US"/>
              <a:t>Zvýšené plohové rozlíšenie</a:t>
            </a:r>
          </a:p>
          <a:p>
            <a:pPr marL="533400" indent="-533400" eaLnBrk="1" hangingPunct="1">
              <a:buFontTx/>
              <a:buNone/>
            </a:pPr>
            <a:endParaRPr lang="en-US" sz="1200"/>
          </a:p>
          <a:p>
            <a:pPr marL="914400" lvl="1" indent="-457200" eaLnBrk="1" hangingPunct="1">
              <a:buFontTx/>
              <a:buNone/>
            </a:pPr>
            <a:r>
              <a:rPr lang="en-US"/>
              <a:t>	sušená sardela	 		mucha…</a:t>
            </a:r>
          </a:p>
        </p:txBody>
      </p:sp>
      <p:pic>
        <p:nvPicPr>
          <p:cNvPr id="59397" name="Picture 4" descr="fish_corr_20mGy_a"/>
          <p:cNvPicPr>
            <a:picLocks noChangeAspect="1" noChangeArrowheads="1"/>
          </p:cNvPicPr>
          <p:nvPr/>
        </p:nvPicPr>
        <p:blipFill>
          <a:blip r:embed="rId3"/>
          <a:srcRect/>
          <a:stretch>
            <a:fillRect/>
          </a:stretch>
        </p:blipFill>
        <p:spPr bwMode="auto">
          <a:xfrm>
            <a:off x="304800" y="2286000"/>
            <a:ext cx="3957638" cy="3962400"/>
          </a:xfrm>
          <a:prstGeom prst="rect">
            <a:avLst/>
          </a:prstGeom>
          <a:noFill/>
          <a:ln w="9525">
            <a:noFill/>
            <a:miter lim="800000"/>
            <a:headEnd/>
            <a:tailEnd/>
          </a:ln>
        </p:spPr>
      </p:pic>
      <p:pic>
        <p:nvPicPr>
          <p:cNvPr id="59398" name="Picture 5" descr="fly_wings3"/>
          <p:cNvPicPr>
            <a:picLocks noChangeAspect="1" noChangeArrowheads="1"/>
          </p:cNvPicPr>
          <p:nvPr/>
        </p:nvPicPr>
        <p:blipFill>
          <a:blip r:embed="rId4"/>
          <a:srcRect/>
          <a:stretch>
            <a:fillRect/>
          </a:stretch>
        </p:blipFill>
        <p:spPr bwMode="auto">
          <a:xfrm>
            <a:off x="4648200" y="2286000"/>
            <a:ext cx="3957638" cy="396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61443" name="Rectangle 2"/>
          <p:cNvSpPr>
            <a:spLocks noGrp="1" noChangeArrowheads="1"/>
          </p:cNvSpPr>
          <p:nvPr>
            <p:ph type="title"/>
          </p:nvPr>
        </p:nvSpPr>
        <p:spPr/>
        <p:txBody>
          <a:bodyPr/>
          <a:lstStyle/>
          <a:p>
            <a:pPr eaLnBrk="1" hangingPunct="1"/>
            <a:r>
              <a:rPr lang="en-US"/>
              <a:t>Obrazy s Medipix2</a:t>
            </a:r>
          </a:p>
        </p:txBody>
      </p:sp>
      <p:sp>
        <p:nvSpPr>
          <p:cNvPr id="61444" name="Rectangle 3"/>
          <p:cNvSpPr>
            <a:spLocks noGrp="1" noChangeArrowheads="1"/>
          </p:cNvSpPr>
          <p:nvPr>
            <p:ph type="body" idx="1"/>
          </p:nvPr>
        </p:nvSpPr>
        <p:spPr>
          <a:xfrm>
            <a:off x="457200" y="1143000"/>
            <a:ext cx="8229600" cy="5308600"/>
          </a:xfrm>
        </p:spPr>
        <p:txBody>
          <a:bodyPr/>
          <a:lstStyle/>
          <a:p>
            <a:pPr eaLnBrk="1" hangingPunct="1"/>
            <a:r>
              <a:rPr lang="en-US"/>
              <a:t>"Bezšumové" zobrazovanie; možnosť dlhej expozície</a:t>
            </a:r>
          </a:p>
        </p:txBody>
      </p:sp>
      <p:pic>
        <p:nvPicPr>
          <p:cNvPr id="61445" name="Picture 4" descr="leaf_1"/>
          <p:cNvPicPr>
            <a:picLocks noChangeAspect="1" noChangeArrowheads="1"/>
          </p:cNvPicPr>
          <p:nvPr/>
        </p:nvPicPr>
        <p:blipFill>
          <a:blip r:embed="rId3"/>
          <a:srcRect/>
          <a:stretch>
            <a:fillRect/>
          </a:stretch>
        </p:blipFill>
        <p:spPr bwMode="auto">
          <a:xfrm>
            <a:off x="1066800" y="1905000"/>
            <a:ext cx="4268788" cy="4267200"/>
          </a:xfrm>
          <a:prstGeom prst="rect">
            <a:avLst/>
          </a:prstGeom>
          <a:noFill/>
          <a:ln w="9525">
            <a:noFill/>
            <a:miter lim="800000"/>
            <a:headEnd/>
            <a:tailEnd/>
          </a:ln>
        </p:spPr>
      </p:pic>
      <p:sp>
        <p:nvSpPr>
          <p:cNvPr id="61446" name="Text Box 5"/>
          <p:cNvSpPr txBox="1">
            <a:spLocks noChangeArrowheads="1"/>
          </p:cNvSpPr>
          <p:nvPr/>
        </p:nvSpPr>
        <p:spPr bwMode="auto">
          <a:xfrm>
            <a:off x="5775325" y="2566988"/>
            <a:ext cx="2911475" cy="2282825"/>
          </a:xfrm>
          <a:prstGeom prst="rect">
            <a:avLst/>
          </a:prstGeom>
          <a:noFill/>
          <a:ln w="9525">
            <a:noFill/>
            <a:miter lim="800000"/>
            <a:headEnd/>
            <a:tailEnd/>
          </a:ln>
        </p:spPr>
        <p:txBody>
          <a:bodyPr>
            <a:prstTxWarp prst="textNoShape">
              <a:avLst/>
            </a:prstTxWarp>
            <a:spAutoFit/>
          </a:bodyPr>
          <a:lstStyle/>
          <a:p>
            <a:pPr marL="196850" indent="-196850"/>
            <a:r>
              <a:rPr lang="en-US">
                <a:latin typeface="Times New Roman" pitchFamily="-110" charset="0"/>
              </a:rPr>
              <a:t>Obraz listu</a:t>
            </a:r>
          </a:p>
          <a:p>
            <a:pPr marL="196850" indent="-196850"/>
            <a:endParaRPr lang="en-US">
              <a:latin typeface="Times New Roman" pitchFamily="-110" charset="0"/>
            </a:endParaRPr>
          </a:p>
          <a:p>
            <a:pPr marL="196850" indent="-196850">
              <a:buFontTx/>
              <a:buChar char="•"/>
            </a:pPr>
            <a:r>
              <a:rPr lang="en-US">
                <a:latin typeface="Times New Roman" pitchFamily="-110" charset="0"/>
              </a:rPr>
              <a:t> </a:t>
            </a:r>
            <a:r>
              <a:rPr lang="en-US" baseline="30000">
                <a:latin typeface="Times New Roman" pitchFamily="-110" charset="0"/>
              </a:rPr>
              <a:t>55</a:t>
            </a:r>
            <a:r>
              <a:rPr lang="en-US">
                <a:latin typeface="Times New Roman" pitchFamily="-110" charset="0"/>
              </a:rPr>
              <a:t>Fe zdroj (nízoenergetické RTG žiarenie)</a:t>
            </a:r>
          </a:p>
          <a:p>
            <a:pPr marL="196850" indent="-196850">
              <a:buFontTx/>
              <a:buChar char="•"/>
            </a:pPr>
            <a:r>
              <a:rPr lang="en-US">
                <a:latin typeface="Times New Roman" pitchFamily="-110" charset="0"/>
              </a:rPr>
              <a:t> 17h expozícia</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67587" name="Rectangle 2"/>
          <p:cNvSpPr>
            <a:spLocks noGrp="1" noChangeArrowheads="1"/>
          </p:cNvSpPr>
          <p:nvPr>
            <p:ph type="title"/>
          </p:nvPr>
        </p:nvSpPr>
        <p:spPr>
          <a:xfrm>
            <a:off x="1524000" y="228600"/>
            <a:ext cx="5486400" cy="762000"/>
          </a:xfrm>
        </p:spPr>
        <p:txBody>
          <a:bodyPr/>
          <a:lstStyle/>
          <a:p>
            <a:pPr eaLnBrk="1" hangingPunct="1"/>
            <a:r>
              <a:rPr lang="en-US"/>
              <a:t>Optimaliz</a:t>
            </a:r>
            <a:r>
              <a:rPr lang="en-US" altLang="ja-JP"/>
              <a:t>ácia dávky/ Kvalita obrazu</a:t>
            </a:r>
            <a:endParaRPr lang="en-US"/>
          </a:p>
        </p:txBody>
      </p:sp>
      <p:sp>
        <p:nvSpPr>
          <p:cNvPr id="67588" name="Rectangle 3"/>
          <p:cNvSpPr>
            <a:spLocks noGrp="1" noChangeArrowheads="1"/>
          </p:cNvSpPr>
          <p:nvPr>
            <p:ph type="body" idx="1"/>
          </p:nvPr>
        </p:nvSpPr>
        <p:spPr>
          <a:xfrm>
            <a:off x="457200" y="1549400"/>
            <a:ext cx="8001000" cy="5308600"/>
          </a:xfrm>
        </p:spPr>
        <p:txBody>
          <a:bodyPr/>
          <a:lstStyle/>
          <a:p>
            <a:pPr eaLnBrk="1" hangingPunct="1"/>
            <a:r>
              <a:rPr lang="en-US"/>
              <a:t>Určenie počtu fot</a:t>
            </a:r>
            <a:r>
              <a:rPr lang="en-US" altLang="ja-JP"/>
              <a:t>ónov potrebných pre určitú aplikáciu</a:t>
            </a:r>
            <a:endParaRPr lang="en-US"/>
          </a:p>
        </p:txBody>
      </p:sp>
      <p:pic>
        <p:nvPicPr>
          <p:cNvPr id="67589" name="Picture 5" descr="/Users/bettina/Presentations/Medipix/LehrerApril07/prednaska_MEDIPIX/fish_cinepak1n.avi">
            <a:hlinkClick r:id="" action="ppaction://media"/>
          </p:cNvPr>
          <p:cNvPicPr/>
          <p:nvPr>
            <a:videoFile r:link="rId1"/>
          </p:nvPr>
        </p:nvPicPr>
        <p:blipFill>
          <a:blip r:embed="rId4"/>
          <a:srcRect/>
          <a:stretch>
            <a:fillRect/>
          </a:stretch>
        </p:blipFill>
        <p:spPr bwMode="auto">
          <a:xfrm>
            <a:off x="228600" y="2959100"/>
            <a:ext cx="8458200" cy="1800225"/>
          </a:xfrm>
          <a:prstGeom prst="rect">
            <a:avLst/>
          </a:prstGeom>
          <a:noFill/>
          <a:ln w="9525">
            <a:noFill/>
            <a:miter lim="800000"/>
            <a:headEnd/>
            <a:tailEnd/>
          </a:ln>
        </p:spPr>
      </p:pic>
      <p:sp>
        <p:nvSpPr>
          <p:cNvPr id="67590" name="Text Box 5"/>
          <p:cNvSpPr txBox="1">
            <a:spLocks noChangeArrowheads="1"/>
          </p:cNvSpPr>
          <p:nvPr/>
        </p:nvSpPr>
        <p:spPr bwMode="auto">
          <a:xfrm>
            <a:off x="5334000" y="4902200"/>
            <a:ext cx="2082800" cy="366713"/>
          </a:xfrm>
          <a:prstGeom prst="rect">
            <a:avLst/>
          </a:prstGeom>
          <a:noFill/>
          <a:ln w="9525">
            <a:noFill/>
            <a:miter lim="800000"/>
            <a:headEnd/>
            <a:tailEnd/>
          </a:ln>
        </p:spPr>
        <p:txBody>
          <a:bodyPr wrap="none">
            <a:prstTxWarp prst="textNoShape">
              <a:avLst/>
            </a:prstTxWarp>
            <a:spAutoFit/>
          </a:bodyPr>
          <a:lstStyle/>
          <a:p>
            <a:r>
              <a:rPr lang="en-US" sz="1800">
                <a:latin typeface="Times New Roman" pitchFamily="-110" charset="0"/>
              </a:rPr>
              <a:t>RTG ryby; Si senzor</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758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7589"/>
                                        </p:tgtEl>
                                      </p:cBhvr>
                                    </p:cmd>
                                  </p:childTnLst>
                                </p:cTn>
                              </p:par>
                            </p:childTnLst>
                          </p:cTn>
                        </p:par>
                      </p:childTnLst>
                    </p:cTn>
                  </p:par>
                </p:childTnLst>
              </p:cTn>
              <p:nextCondLst>
                <p:cond evt="onClick" delay="0">
                  <p:tgtEl>
                    <p:spTgt spid="67589"/>
                  </p:tgtEl>
                </p:cond>
              </p:nextCondLst>
            </p:seq>
            <p:video>
              <p:cMediaNode>
                <p:cTn id="7" fill="hold" display="0">
                  <p:stCondLst>
                    <p:cond delay="indefinite"/>
                  </p:stCondLst>
                  <p:endCondLst>
                    <p:cond evt="onNext" delay="0">
                      <p:tgtEl>
                        <p:sldTgt/>
                      </p:tgtEl>
                    </p:cond>
                    <p:cond evt="onPrev" delay="0">
                      <p:tgtEl>
                        <p:sldTgt/>
                      </p:tgtEl>
                    </p:cond>
                  </p:endCondLst>
                </p:cTn>
                <p:tgtEl>
                  <p:spTgt spid="67589"/>
                </p:tgtEl>
              </p:cMediaNode>
            </p:vide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Rectangle 2"/>
          <p:cNvSpPr>
            <a:spLocks noGrp="1" noChangeArrowheads="1"/>
          </p:cNvSpPr>
          <p:nvPr>
            <p:ph type="ctrTitle"/>
          </p:nvPr>
        </p:nvSpPr>
        <p:spPr>
          <a:xfrm>
            <a:off x="685800" y="2286000"/>
            <a:ext cx="7772400" cy="1143000"/>
          </a:xfrm>
        </p:spPr>
        <p:txBody>
          <a:bodyPr/>
          <a:lstStyle/>
          <a:p>
            <a:pPr eaLnBrk="1" hangingPunct="1"/>
            <a:r>
              <a:rPr lang="en-US" dirty="0" err="1"/>
              <a:t>Aplikácie</a:t>
            </a:r>
            <a:r>
              <a:rPr lang="en-US" dirty="0"/>
              <a:t> </a:t>
            </a:r>
            <a:r>
              <a:rPr lang="en-US" dirty="0" err="1"/>
              <a:t>Medipixu</a:t>
            </a:r>
            <a:r>
              <a:rPr lang="en-US" dirty="0"/>
              <a:t/>
            </a:r>
            <a:br>
              <a:rPr lang="en-US" dirty="0"/>
            </a:br>
            <a:r>
              <a:rPr lang="en-US" dirty="0"/>
              <a:t>(</a:t>
            </a:r>
            <a:r>
              <a:rPr lang="en-US" dirty="0" err="1"/>
              <a:t>Príklady</a:t>
            </a:r>
            <a:r>
              <a:rPr lang="en-US" dirty="0"/>
              <a: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20483" name="Rectangle 2"/>
          <p:cNvSpPr>
            <a:spLocks noGrp="1" noChangeArrowheads="1"/>
          </p:cNvSpPr>
          <p:nvPr>
            <p:ph type="title"/>
          </p:nvPr>
        </p:nvSpPr>
        <p:spPr/>
        <p:txBody>
          <a:bodyPr/>
          <a:lstStyle/>
          <a:p>
            <a:pPr eaLnBrk="1" hangingPunct="1"/>
            <a:r>
              <a:rPr lang="en-US"/>
              <a:t>Transfer Technologií v CERNe</a:t>
            </a:r>
          </a:p>
        </p:txBody>
      </p:sp>
      <p:sp>
        <p:nvSpPr>
          <p:cNvPr id="20484" name="Rectangle 4"/>
          <p:cNvSpPr>
            <a:spLocks noChangeAspect="1" noChangeArrowheads="1"/>
          </p:cNvSpPr>
          <p:nvPr/>
        </p:nvSpPr>
        <p:spPr bwMode="auto">
          <a:xfrm>
            <a:off x="457200" y="1371600"/>
            <a:ext cx="8305800" cy="50800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FontTx/>
              <a:buChar char="•"/>
            </a:pPr>
            <a:r>
              <a:rPr lang="en-US" sz="2800">
                <a:solidFill>
                  <a:srgbClr val="FFDD07"/>
                </a:solidFill>
                <a:latin typeface="Times New Roman" pitchFamily="-110" charset="0"/>
              </a:rPr>
              <a:t>Cieľ: CERN má záujem na tom, aby priemysel a spoločnosť profitovali z jeho vynálezov a technológií</a:t>
            </a:r>
          </a:p>
          <a:p>
            <a:pPr marL="342900" indent="-342900" eaLnBrk="1" hangingPunct="1">
              <a:lnSpc>
                <a:spcPct val="90000"/>
              </a:lnSpc>
              <a:spcBef>
                <a:spcPct val="20000"/>
              </a:spcBef>
              <a:buFontTx/>
              <a:buChar char="•"/>
            </a:pPr>
            <a:r>
              <a:rPr lang="en-US" sz="2800">
                <a:solidFill>
                  <a:srgbClr val="FFDD07"/>
                </a:solidFill>
                <a:latin typeface="Times New Roman" pitchFamily="-110" charset="0"/>
              </a:rPr>
              <a:t>Technológie v CERNe:</a:t>
            </a:r>
          </a:p>
          <a:p>
            <a:pPr marL="742950" lvl="1" indent="-285750" eaLnBrk="1" hangingPunct="1">
              <a:lnSpc>
                <a:spcPct val="90000"/>
              </a:lnSpc>
              <a:spcBef>
                <a:spcPct val="20000"/>
              </a:spcBef>
              <a:buFontTx/>
              <a:buChar char="–"/>
            </a:pPr>
            <a:r>
              <a:rPr lang="en-US">
                <a:latin typeface="Times New Roman" pitchFamily="-110" charset="0"/>
              </a:rPr>
              <a:t>Urýchľovače, magnety, inštrumentácia, analýza materiálov, mechanika, elektronika, mikro-elektronika, detektory, elektrické inžinierstvo, informatika</a:t>
            </a:r>
          </a:p>
          <a:p>
            <a:pPr marL="342900" indent="-342900" eaLnBrk="1" hangingPunct="1">
              <a:lnSpc>
                <a:spcPct val="90000"/>
              </a:lnSpc>
              <a:spcBef>
                <a:spcPct val="20000"/>
              </a:spcBef>
              <a:buFontTx/>
              <a:buChar char="•"/>
            </a:pPr>
            <a:r>
              <a:rPr lang="en-US" sz="2800">
                <a:solidFill>
                  <a:srgbClr val="FFDD07"/>
                </a:solidFill>
                <a:latin typeface="Times New Roman" pitchFamily="-110" charset="0"/>
              </a:rPr>
              <a:t>Jedným z najúspešnejších projektov založených na báze transferu technológií v CERNe je MEDIPIX</a:t>
            </a:r>
          </a:p>
          <a:p>
            <a:pPr marL="742950" lvl="1" indent="-285750" eaLnBrk="1" hangingPunct="1">
              <a:lnSpc>
                <a:spcPct val="90000"/>
              </a:lnSpc>
              <a:spcBef>
                <a:spcPct val="20000"/>
              </a:spcBef>
              <a:buFontTx/>
              <a:buChar char="–"/>
            </a:pPr>
            <a:r>
              <a:rPr lang="en-US">
                <a:latin typeface="Times New Roman" pitchFamily="-110" charset="0"/>
              </a:rPr>
              <a:t>Kombinuje know-how v </a:t>
            </a:r>
            <a:r>
              <a:rPr lang="en-US">
                <a:solidFill>
                  <a:srgbClr val="80FF00"/>
                </a:solidFill>
                <a:latin typeface="Times New Roman" pitchFamily="-110" charset="0"/>
              </a:rPr>
              <a:t>mikro-elektronike</a:t>
            </a:r>
            <a:r>
              <a:rPr lang="en-US">
                <a:latin typeface="Times New Roman" pitchFamily="-110" charset="0"/>
              </a:rPr>
              <a:t> a v </a:t>
            </a:r>
            <a:r>
              <a:rPr lang="en-US">
                <a:solidFill>
                  <a:srgbClr val="80FF00"/>
                </a:solidFill>
                <a:latin typeface="Times New Roman" pitchFamily="-110" charset="0"/>
              </a:rPr>
              <a:t>pixelových polovodičových detektoroch</a:t>
            </a:r>
            <a:endParaRPr lang="en-US">
              <a:latin typeface="Times New Roman" pitchFamily="-110" charset="0"/>
            </a:endParaRPr>
          </a:p>
          <a:p>
            <a:pPr marL="742950" lvl="1" indent="-285750" eaLnBrk="1" hangingPunct="1">
              <a:lnSpc>
                <a:spcPct val="90000"/>
              </a:lnSpc>
              <a:spcBef>
                <a:spcPct val="20000"/>
              </a:spcBef>
              <a:buFontTx/>
              <a:buChar char="–"/>
            </a:pPr>
            <a:r>
              <a:rPr lang="en-US">
                <a:latin typeface="Times New Roman" pitchFamily="-110" charset="0"/>
              </a:rPr>
              <a:t>Prvé uplatnenie v priemysle ako časť prístroja na analýzu materiálov (‘PIXcel’ firmy PANalytical)</a:t>
            </a:r>
          </a:p>
        </p:txBody>
      </p:sp>
      <p:sp>
        <p:nvSpPr>
          <p:cNvPr id="34821" name="Text Box 5"/>
          <p:cNvSpPr txBox="1">
            <a:spLocks noChangeArrowheads="1"/>
          </p:cNvSpPr>
          <p:nvPr/>
        </p:nvSpPr>
        <p:spPr bwMode="auto">
          <a:xfrm>
            <a:off x="0" y="914400"/>
            <a:ext cx="8764588" cy="461963"/>
          </a:xfrm>
          <a:prstGeom prst="rect">
            <a:avLst/>
          </a:prstGeom>
          <a:noFill/>
          <a:ln w="9525">
            <a:noFill/>
            <a:miter lim="800000"/>
            <a:headEnd/>
            <a:tailEnd/>
          </a:ln>
        </p:spPr>
        <p:txBody>
          <a:bodyPr wrap="none">
            <a:prstTxWarp prst="textNoShape">
              <a:avLst/>
            </a:prstTxWarp>
            <a:spAutoFit/>
          </a:bodyPr>
          <a:lstStyle/>
          <a:p>
            <a:pPr>
              <a:defRPr/>
            </a:pPr>
            <a:r>
              <a:rPr lang="en-US" b="1" dirty="0">
                <a:solidFill>
                  <a:srgbClr val="FF0000"/>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rPr>
              <a:t>http://</a:t>
            </a:r>
            <a:r>
              <a:rPr lang="en-US" b="1" dirty="0" err="1">
                <a:solidFill>
                  <a:srgbClr val="FF0000"/>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rPr>
              <a:t>technologytransfer.web.cern.ch/TechnologyTransfer</a:t>
            </a:r>
            <a:r>
              <a:rPr lang="en-US" b="1" dirty="0">
                <a:solidFill>
                  <a:srgbClr val="FF0000"/>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rPr>
              <a: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71683" name="AutoShape 2"/>
          <p:cNvSpPr>
            <a:spLocks noChangeArrowheads="1"/>
          </p:cNvSpPr>
          <p:nvPr/>
        </p:nvSpPr>
        <p:spPr bwMode="auto">
          <a:xfrm rot="5400000">
            <a:off x="4090988" y="2070100"/>
            <a:ext cx="4997450" cy="3482975"/>
          </a:xfrm>
          <a:prstGeom prst="roundRect">
            <a:avLst>
              <a:gd name="adj" fmla="val 16667"/>
            </a:avLst>
          </a:prstGeom>
          <a:solidFill>
            <a:srgbClr val="FFFFFF"/>
          </a:solidFill>
          <a:ln w="9525">
            <a:noFill/>
            <a:round/>
            <a:headEnd/>
            <a:tailEnd/>
          </a:ln>
        </p:spPr>
        <p:txBody>
          <a:bodyPr wrap="none" anchor="ctr">
            <a:prstTxWarp prst="textNoShape">
              <a:avLst/>
            </a:prstTxWarp>
          </a:bodyPr>
          <a:lstStyle/>
          <a:p>
            <a:endParaRPr lang="en-US"/>
          </a:p>
        </p:txBody>
      </p:sp>
      <p:sp>
        <p:nvSpPr>
          <p:cNvPr id="71684" name="AutoShape 3"/>
          <p:cNvSpPr>
            <a:spLocks noChangeArrowheads="1"/>
          </p:cNvSpPr>
          <p:nvPr/>
        </p:nvSpPr>
        <p:spPr bwMode="auto">
          <a:xfrm rot="5400000">
            <a:off x="123032" y="2078831"/>
            <a:ext cx="4999038" cy="3482975"/>
          </a:xfrm>
          <a:prstGeom prst="roundRect">
            <a:avLst>
              <a:gd name="adj" fmla="val 16667"/>
            </a:avLst>
          </a:prstGeom>
          <a:solidFill>
            <a:srgbClr val="FFFFFF"/>
          </a:solidFill>
          <a:ln w="9525">
            <a:noFill/>
            <a:round/>
            <a:headEnd/>
            <a:tailEnd/>
          </a:ln>
        </p:spPr>
        <p:txBody>
          <a:bodyPr wrap="none" anchor="ctr">
            <a:prstTxWarp prst="textNoShape">
              <a:avLst/>
            </a:prstTxWarp>
          </a:bodyPr>
          <a:lstStyle/>
          <a:p>
            <a:endParaRPr lang="en-US"/>
          </a:p>
        </p:txBody>
      </p:sp>
      <p:sp>
        <p:nvSpPr>
          <p:cNvPr id="71685" name="Rectangle 4"/>
          <p:cNvSpPr>
            <a:spLocks noGrp="1" noChangeArrowheads="1"/>
          </p:cNvSpPr>
          <p:nvPr>
            <p:ph type="title"/>
          </p:nvPr>
        </p:nvSpPr>
        <p:spPr>
          <a:xfrm>
            <a:off x="1295400" y="228600"/>
            <a:ext cx="6477000" cy="762000"/>
          </a:xfrm>
        </p:spPr>
        <p:txBody>
          <a:bodyPr/>
          <a:lstStyle/>
          <a:p>
            <a:pPr eaLnBrk="1" hangingPunct="1"/>
            <a:r>
              <a:rPr lang="de-DE"/>
              <a:t>Počítačová tomografia (CT) biologických objektov</a:t>
            </a:r>
          </a:p>
        </p:txBody>
      </p:sp>
      <p:pic>
        <p:nvPicPr>
          <p:cNvPr id="71686" name="Picture 5"/>
          <p:cNvPicPr>
            <a:picLocks noChangeAspect="1" noChangeArrowheads="1"/>
          </p:cNvPicPr>
          <p:nvPr/>
        </p:nvPicPr>
        <p:blipFill>
          <a:blip r:embed="rId3"/>
          <a:srcRect/>
          <a:stretch>
            <a:fillRect/>
          </a:stretch>
        </p:blipFill>
        <p:spPr bwMode="auto">
          <a:xfrm>
            <a:off x="1574800" y="1727200"/>
            <a:ext cx="2120900" cy="2063750"/>
          </a:xfrm>
          <a:prstGeom prst="rect">
            <a:avLst/>
          </a:prstGeom>
          <a:noFill/>
          <a:ln w="9525">
            <a:noFill/>
            <a:miter lim="800000"/>
            <a:headEnd/>
            <a:tailEnd/>
          </a:ln>
        </p:spPr>
      </p:pic>
      <p:pic>
        <p:nvPicPr>
          <p:cNvPr id="71687" name="Picture 6"/>
          <p:cNvPicPr>
            <a:picLocks noChangeAspect="1" noChangeArrowheads="1"/>
          </p:cNvPicPr>
          <p:nvPr/>
        </p:nvPicPr>
        <p:blipFill>
          <a:blip r:embed="rId4"/>
          <a:srcRect/>
          <a:stretch>
            <a:fillRect/>
          </a:stretch>
        </p:blipFill>
        <p:spPr bwMode="auto">
          <a:xfrm>
            <a:off x="1585913" y="3987800"/>
            <a:ext cx="2095500" cy="2049463"/>
          </a:xfrm>
          <a:prstGeom prst="rect">
            <a:avLst/>
          </a:prstGeom>
          <a:noFill/>
          <a:ln w="9525">
            <a:noFill/>
            <a:miter lim="800000"/>
            <a:headEnd/>
            <a:tailEnd/>
          </a:ln>
        </p:spPr>
      </p:pic>
      <p:pic>
        <p:nvPicPr>
          <p:cNvPr id="71688" name="Picture 7"/>
          <p:cNvPicPr>
            <a:picLocks noChangeAspect="1" noChangeArrowheads="1"/>
          </p:cNvPicPr>
          <p:nvPr/>
        </p:nvPicPr>
        <p:blipFill>
          <a:blip r:embed="rId5"/>
          <a:srcRect/>
          <a:stretch>
            <a:fillRect/>
          </a:stretch>
        </p:blipFill>
        <p:spPr bwMode="auto">
          <a:xfrm>
            <a:off x="5614988" y="1727200"/>
            <a:ext cx="2024062" cy="2005013"/>
          </a:xfrm>
          <a:prstGeom prst="rect">
            <a:avLst/>
          </a:prstGeom>
          <a:noFill/>
          <a:ln w="9525">
            <a:noFill/>
            <a:miter lim="800000"/>
            <a:headEnd/>
            <a:tailEnd/>
          </a:ln>
        </p:spPr>
      </p:pic>
      <p:pic>
        <p:nvPicPr>
          <p:cNvPr id="71689" name="Picture 8"/>
          <p:cNvPicPr>
            <a:picLocks noChangeAspect="1" noChangeArrowheads="1"/>
          </p:cNvPicPr>
          <p:nvPr/>
        </p:nvPicPr>
        <p:blipFill>
          <a:blip r:embed="rId6"/>
          <a:srcRect/>
          <a:stretch>
            <a:fillRect/>
          </a:stretch>
        </p:blipFill>
        <p:spPr bwMode="auto">
          <a:xfrm>
            <a:off x="5589588" y="3987800"/>
            <a:ext cx="2022475" cy="2005013"/>
          </a:xfrm>
          <a:prstGeom prst="rect">
            <a:avLst/>
          </a:prstGeom>
          <a:noFill/>
          <a:ln w="9525">
            <a:noFill/>
            <a:miter lim="800000"/>
            <a:headEnd/>
            <a:tailEnd/>
          </a:ln>
        </p:spPr>
      </p:pic>
      <p:sp>
        <p:nvSpPr>
          <p:cNvPr id="71690" name="Text Box 9"/>
          <p:cNvSpPr txBox="1">
            <a:spLocks noChangeArrowheads="1"/>
          </p:cNvSpPr>
          <p:nvPr/>
        </p:nvSpPr>
        <p:spPr bwMode="auto">
          <a:xfrm>
            <a:off x="2019300" y="1344613"/>
            <a:ext cx="1247775" cy="280987"/>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de-DE" sz="1300" b="1">
                <a:latin typeface="Helvetica" pitchFamily="-110" charset="0"/>
              </a:rPr>
              <a:t>Šiška jedličky</a:t>
            </a:r>
          </a:p>
        </p:txBody>
      </p:sp>
      <p:sp>
        <p:nvSpPr>
          <p:cNvPr id="71691" name="Text Box 10"/>
          <p:cNvSpPr txBox="1">
            <a:spLocks noChangeArrowheads="1"/>
          </p:cNvSpPr>
          <p:nvPr/>
        </p:nvSpPr>
        <p:spPr bwMode="auto">
          <a:xfrm>
            <a:off x="6149975" y="1336675"/>
            <a:ext cx="771525" cy="280988"/>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de-DE" sz="1300" b="1">
                <a:latin typeface="Helvetica" pitchFamily="-110" charset="0"/>
              </a:rPr>
              <a:t>Arašida</a:t>
            </a:r>
          </a:p>
        </p:txBody>
      </p:sp>
      <p:sp>
        <p:nvSpPr>
          <p:cNvPr id="71692" name="Text Box 11"/>
          <p:cNvSpPr txBox="1">
            <a:spLocks noChangeArrowheads="1"/>
          </p:cNvSpPr>
          <p:nvPr/>
        </p:nvSpPr>
        <p:spPr bwMode="auto">
          <a:xfrm>
            <a:off x="2667000" y="6096000"/>
            <a:ext cx="4049713" cy="396875"/>
          </a:xfrm>
          <a:prstGeom prst="rect">
            <a:avLst/>
          </a:prstGeom>
          <a:noFill/>
          <a:ln w="9525">
            <a:noFill/>
            <a:miter lim="800000"/>
            <a:headEnd/>
            <a:tailEnd/>
          </a:ln>
        </p:spPr>
        <p:txBody>
          <a:bodyPr wrap="none">
            <a:prstTxWarp prst="textNoShape">
              <a:avLst/>
            </a:prstTxWarp>
            <a:spAutoFit/>
          </a:bodyPr>
          <a:lstStyle/>
          <a:p>
            <a:r>
              <a:rPr lang="en-US" sz="2000">
                <a:latin typeface="Times New Roman" pitchFamily="-110" charset="0"/>
              </a:rPr>
              <a:t>Courtesy of Univ. Erlangen-Nürnberg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73731" name="Rectangle 2"/>
          <p:cNvSpPr>
            <a:spLocks noGrp="1" noChangeArrowheads="1"/>
          </p:cNvSpPr>
          <p:nvPr>
            <p:ph type="title"/>
          </p:nvPr>
        </p:nvSpPr>
        <p:spPr/>
        <p:txBody>
          <a:bodyPr/>
          <a:lstStyle/>
          <a:p>
            <a:pPr eaLnBrk="1" hangingPunct="1"/>
            <a:r>
              <a:rPr lang="de-DE"/>
              <a:t>Zobrazovanie malých živočíchov</a:t>
            </a:r>
          </a:p>
        </p:txBody>
      </p:sp>
      <p:sp>
        <p:nvSpPr>
          <p:cNvPr id="73732" name="Text Box 3"/>
          <p:cNvSpPr txBox="1">
            <a:spLocks noChangeArrowheads="1"/>
          </p:cNvSpPr>
          <p:nvPr/>
        </p:nvSpPr>
        <p:spPr bwMode="auto">
          <a:xfrm>
            <a:off x="5181600" y="1828800"/>
            <a:ext cx="3505200" cy="457200"/>
          </a:xfrm>
          <a:prstGeom prst="rect">
            <a:avLst/>
          </a:prstGeom>
          <a:noFill/>
          <a:ln w="9525">
            <a:noFill/>
            <a:miter lim="800000"/>
            <a:headEnd/>
            <a:tailEnd/>
          </a:ln>
        </p:spPr>
        <p:txBody>
          <a:bodyPr>
            <a:prstTxWarp prst="textNoShape">
              <a:avLst/>
            </a:prstTxWarp>
            <a:spAutoFit/>
          </a:bodyPr>
          <a:lstStyle/>
          <a:p>
            <a:r>
              <a:rPr lang="en-US">
                <a:latin typeface="Times New Roman" pitchFamily="-110" charset="0"/>
              </a:rPr>
              <a:t>CT mŕtvo-narodenej myši</a:t>
            </a:r>
          </a:p>
        </p:txBody>
      </p:sp>
      <p:grpSp>
        <p:nvGrpSpPr>
          <p:cNvPr id="73733" name="Group 4"/>
          <p:cNvGrpSpPr>
            <a:grpSpLocks/>
          </p:cNvGrpSpPr>
          <p:nvPr/>
        </p:nvGrpSpPr>
        <p:grpSpPr bwMode="auto">
          <a:xfrm>
            <a:off x="457200" y="1371600"/>
            <a:ext cx="4773613" cy="4824413"/>
            <a:chOff x="596" y="882"/>
            <a:chExt cx="3007" cy="3039"/>
          </a:xfrm>
        </p:grpSpPr>
        <p:sp>
          <p:nvSpPr>
            <p:cNvPr id="73735" name="Rectangle 5"/>
            <p:cNvSpPr>
              <a:spLocks noChangeArrowheads="1"/>
            </p:cNvSpPr>
            <p:nvPr/>
          </p:nvSpPr>
          <p:spPr bwMode="auto">
            <a:xfrm>
              <a:off x="596" y="882"/>
              <a:ext cx="2227" cy="3039"/>
            </a:xfrm>
            <a:prstGeom prst="rect">
              <a:avLst/>
            </a:prstGeom>
            <a:solidFill>
              <a:schemeClr val="hlink"/>
            </a:solidFill>
            <a:ln w="9525">
              <a:noFill/>
              <a:miter lim="800000"/>
              <a:headEnd/>
              <a:tailEnd/>
            </a:ln>
          </p:spPr>
          <p:txBody>
            <a:bodyPr wrap="none" anchor="ctr">
              <a:prstTxWarp prst="textNoShape">
                <a:avLst/>
              </a:prstTxWarp>
            </a:bodyPr>
            <a:lstStyle/>
            <a:p>
              <a:endParaRPr lang="en-US"/>
            </a:p>
          </p:txBody>
        </p:sp>
        <p:pic>
          <p:nvPicPr>
            <p:cNvPr id="73736" name="Picture 6" descr="IMG_3226"/>
            <p:cNvPicPr>
              <a:picLocks noChangeAspect="1" noChangeArrowheads="1"/>
            </p:cNvPicPr>
            <p:nvPr/>
          </p:nvPicPr>
          <p:blipFill>
            <a:blip r:embed="rId4"/>
            <a:srcRect/>
            <a:stretch>
              <a:fillRect/>
            </a:stretch>
          </p:blipFill>
          <p:spPr bwMode="auto">
            <a:xfrm>
              <a:off x="772" y="2448"/>
              <a:ext cx="1836" cy="1377"/>
            </a:xfrm>
            <a:prstGeom prst="rect">
              <a:avLst/>
            </a:prstGeom>
            <a:noFill/>
            <a:ln w="9525">
              <a:noFill/>
              <a:miter lim="800000"/>
              <a:headEnd/>
              <a:tailEnd/>
            </a:ln>
          </p:spPr>
        </p:pic>
        <p:sp>
          <p:nvSpPr>
            <p:cNvPr id="73737" name="AutoShape 7"/>
            <p:cNvSpPr>
              <a:spLocks noChangeArrowheads="1"/>
            </p:cNvSpPr>
            <p:nvPr/>
          </p:nvSpPr>
          <p:spPr bwMode="auto">
            <a:xfrm rot="5400000">
              <a:off x="1695" y="2013"/>
              <a:ext cx="3039" cy="777"/>
            </a:xfrm>
            <a:prstGeom prst="triangle">
              <a:avLst>
                <a:gd name="adj" fmla="val 50000"/>
              </a:avLst>
            </a:prstGeom>
            <a:solidFill>
              <a:schemeClr val="hlink"/>
            </a:solidFill>
            <a:ln w="9525">
              <a:noFill/>
              <a:miter lim="800000"/>
              <a:headEnd/>
              <a:tailEnd/>
            </a:ln>
          </p:spPr>
          <p:txBody>
            <a:bodyPr wrap="none" anchor="ctr">
              <a:prstTxWarp prst="textNoShape">
                <a:avLst/>
              </a:prstTxWarp>
            </a:bodyPr>
            <a:lstStyle/>
            <a:p>
              <a:endParaRPr lang="en-US"/>
            </a:p>
          </p:txBody>
        </p:sp>
        <p:pic>
          <p:nvPicPr>
            <p:cNvPr id="73738" name="Picture 8" descr="maus_opt"/>
            <p:cNvPicPr>
              <a:picLocks noChangeAspect="1" noChangeArrowheads="1"/>
            </p:cNvPicPr>
            <p:nvPr/>
          </p:nvPicPr>
          <p:blipFill>
            <a:blip r:embed="rId5"/>
            <a:srcRect/>
            <a:stretch>
              <a:fillRect/>
            </a:stretch>
          </p:blipFill>
          <p:spPr bwMode="auto">
            <a:xfrm>
              <a:off x="960" y="1022"/>
              <a:ext cx="1385" cy="1311"/>
            </a:xfrm>
            <a:prstGeom prst="rect">
              <a:avLst/>
            </a:prstGeom>
            <a:noFill/>
            <a:ln w="9525">
              <a:noFill/>
              <a:miter lim="800000"/>
              <a:headEnd/>
              <a:tailEnd/>
            </a:ln>
          </p:spPr>
        </p:pic>
        <p:sp>
          <p:nvSpPr>
            <p:cNvPr id="73739" name="Oval 9"/>
            <p:cNvSpPr>
              <a:spLocks noChangeArrowheads="1"/>
            </p:cNvSpPr>
            <p:nvPr/>
          </p:nvSpPr>
          <p:spPr bwMode="auto">
            <a:xfrm>
              <a:off x="2064" y="2976"/>
              <a:ext cx="384" cy="336"/>
            </a:xfrm>
            <a:prstGeom prst="ellipse">
              <a:avLst/>
            </a:prstGeom>
            <a:noFill/>
            <a:ln w="38100">
              <a:solidFill>
                <a:srgbClr val="FFDD07"/>
              </a:solidFill>
              <a:round/>
              <a:headEnd/>
              <a:tailEnd/>
            </a:ln>
          </p:spPr>
          <p:txBody>
            <a:bodyPr wrap="none" anchor="ctr">
              <a:prstTxWarp prst="textNoShape">
                <a:avLst/>
              </a:prstTxWarp>
            </a:bodyPr>
            <a:lstStyle/>
            <a:p>
              <a:endParaRPr lang="en-US"/>
            </a:p>
          </p:txBody>
        </p:sp>
      </p:grpSp>
      <p:pic>
        <p:nvPicPr>
          <p:cNvPr id="73734" name="Picture 6" descr="/Users/bettina/Presentations/Medipix/LehrerApril07/maus_b03.mpeg">
            <a:hlinkClick r:id="" action="ppaction://media"/>
          </p:cNvPr>
          <p:cNvPicPr/>
          <p:nvPr>
            <a:videoFile r:link="rId1"/>
          </p:nvPr>
        </p:nvPicPr>
        <p:blipFill>
          <a:blip r:embed="rId6"/>
          <a:srcRect/>
          <a:stretch>
            <a:fillRect/>
          </a:stretch>
        </p:blipFill>
        <p:spPr bwMode="auto">
          <a:xfrm>
            <a:off x="5334000" y="2438400"/>
            <a:ext cx="3276600" cy="2994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37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373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3734"/>
                                        </p:tgtEl>
                                      </p:cBhvr>
                                    </p:cmd>
                                  </p:childTnLst>
                                </p:cTn>
                              </p:par>
                            </p:childTnLst>
                          </p:cTn>
                        </p:par>
                      </p:childTnLst>
                    </p:cTn>
                  </p:par>
                </p:childTnLst>
              </p:cTn>
              <p:nextCondLst>
                <p:cond evt="onClick" delay="0">
                  <p:tgtEl>
                    <p:spTgt spid="73734"/>
                  </p:tgtEl>
                </p:cond>
              </p:nextCondLst>
            </p:seq>
            <p:video>
              <p:cMediaNode>
                <p:cTn id="12" repeatCount="indefinite" fill="remove" display="0">
                  <p:stCondLst>
                    <p:cond delay="indefinite"/>
                  </p:stCondLst>
                  <p:endCondLst>
                    <p:cond evt="onPrev" delay="0">
                      <p:tgtEl>
                        <p:sldTgt/>
                      </p:tgtEl>
                    </p:cond>
                  </p:endCondLst>
                </p:cTn>
                <p:tgtEl>
                  <p:spTgt spid="73734"/>
                </p:tgtEl>
              </p:cMediaNode>
            </p:video>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75779" name="Rectangle 3"/>
          <p:cNvSpPr>
            <a:spLocks noGrp="1" noChangeArrowheads="1"/>
          </p:cNvSpPr>
          <p:nvPr>
            <p:ph type="body" idx="1"/>
          </p:nvPr>
        </p:nvSpPr>
        <p:spPr/>
        <p:txBody>
          <a:bodyPr/>
          <a:lstStyle/>
          <a:p>
            <a:pPr eaLnBrk="1" hangingPunct="1"/>
            <a:r>
              <a:rPr lang="de-DE"/>
              <a:t>CT-zobrazenie objemu</a:t>
            </a:r>
            <a:endParaRPr lang="en-US"/>
          </a:p>
        </p:txBody>
      </p:sp>
      <p:pic>
        <p:nvPicPr>
          <p:cNvPr id="75780" name="Picture 4" descr="/Users/bettina/Presentations/Medipix/LehrerApril07/mouse01_xvid.avi">
            <a:hlinkClick r:id="" action="ppaction://media"/>
          </p:cNvPr>
          <p:cNvPicPr/>
          <p:nvPr>
            <a:videoFile r:link="rId1"/>
          </p:nvPr>
        </p:nvPicPr>
        <p:blipFill>
          <a:blip r:embed="rId5"/>
          <a:srcRect/>
          <a:stretch>
            <a:fillRect/>
          </a:stretch>
        </p:blipFill>
        <p:spPr bwMode="auto">
          <a:xfrm>
            <a:off x="762000" y="1905000"/>
            <a:ext cx="3679825" cy="3679825"/>
          </a:xfrm>
          <a:prstGeom prst="rect">
            <a:avLst/>
          </a:prstGeom>
          <a:noFill/>
          <a:ln w="9525">
            <a:noFill/>
            <a:miter lim="800000"/>
            <a:headEnd/>
            <a:tailEnd/>
          </a:ln>
        </p:spPr>
      </p:pic>
      <p:pic>
        <p:nvPicPr>
          <p:cNvPr id="75781" name="Picture 5" descr="/Users/bettina/Presentations/Medipix/LehrerApril07/mouse02_xvid.avi">
            <a:hlinkClick r:id="" action="ppaction://media"/>
          </p:cNvPr>
          <p:cNvPicPr/>
          <p:nvPr>
            <a:videoFile r:link="rId2"/>
          </p:nvPr>
        </p:nvPicPr>
        <p:blipFill>
          <a:blip r:embed="rId6"/>
          <a:srcRect/>
          <a:stretch>
            <a:fillRect/>
          </a:stretch>
        </p:blipFill>
        <p:spPr bwMode="auto">
          <a:xfrm>
            <a:off x="4648200" y="1905000"/>
            <a:ext cx="3687763" cy="3687763"/>
          </a:xfrm>
          <a:prstGeom prst="rect">
            <a:avLst/>
          </a:prstGeom>
          <a:noFill/>
          <a:ln w="9525">
            <a:noFill/>
            <a:miter lim="800000"/>
            <a:headEnd/>
            <a:tailEnd/>
          </a:ln>
        </p:spPr>
      </p:pic>
      <p:sp>
        <p:nvSpPr>
          <p:cNvPr id="75782" name="Rectangle 7"/>
          <p:cNvSpPr>
            <a:spLocks noGrp="1" noChangeArrowheads="1"/>
          </p:cNvSpPr>
          <p:nvPr>
            <p:ph type="title"/>
          </p:nvPr>
        </p:nvSpPr>
        <p:spPr>
          <a:noFill/>
        </p:spPr>
        <p:txBody>
          <a:bodyPr/>
          <a:lstStyle/>
          <a:p>
            <a:pPr eaLnBrk="1" hangingPunct="1"/>
            <a:r>
              <a:rPr lang="de-DE"/>
              <a:t>Zobrazovanie malých živočíchov</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5780"/>
                                        </p:tgtEl>
                                      </p:cBhvr>
                                    </p:cmd>
                                  </p:childTnLst>
                                </p:cTn>
                              </p:par>
                              <p:par>
                                <p:cTn id="7" presetID="1" presetClass="mediacall" presetSubtype="0" fill="hold" nodeType="withEffect">
                                  <p:stCondLst>
                                    <p:cond delay="0"/>
                                  </p:stCondLst>
                                  <p:childTnLst>
                                    <p:cmd type="call" cmd="playFrom(0.0)">
                                      <p:cBhvr>
                                        <p:cTn id="8" dur="1" fill="hold"/>
                                        <p:tgtEl>
                                          <p:spTgt spid="757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578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5780"/>
                                        </p:tgtEl>
                                      </p:cBhvr>
                                    </p:cmd>
                                  </p:childTnLst>
                                </p:cTn>
                              </p:par>
                            </p:childTnLst>
                          </p:cTn>
                        </p:par>
                      </p:childTnLst>
                    </p:cTn>
                  </p:par>
                </p:childTnLst>
              </p:cTn>
              <p:nextCondLst>
                <p:cond evt="onClick" delay="0">
                  <p:tgtEl>
                    <p:spTgt spid="75780"/>
                  </p:tgtEl>
                </p:cond>
              </p:nextCondLst>
            </p:seq>
            <p:video>
              <p:cMediaNode>
                <p:cTn id="14" repeatCount="indefinite" fill="remove" display="0">
                  <p:stCondLst>
                    <p:cond delay="indefinite"/>
                  </p:stCondLst>
                  <p:endCondLst>
                    <p:cond evt="onPrev" delay="0">
                      <p:tgtEl>
                        <p:sldTgt/>
                      </p:tgtEl>
                    </p:cond>
                  </p:endCondLst>
                </p:cTn>
                <p:tgtEl>
                  <p:spTgt spid="75780"/>
                </p:tgtEl>
              </p:cMediaNode>
            </p:video>
            <p:seq concurrent="1" nextAc="seek">
              <p:cTn id="15" restart="whenNotActive" fill="hold" evtFilter="cancelBubble" nodeType="interactiveSeq">
                <p:stCondLst>
                  <p:cond evt="onClick" delay="0">
                    <p:tgtEl>
                      <p:spTgt spid="757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5781"/>
                                        </p:tgtEl>
                                      </p:cBhvr>
                                    </p:cmd>
                                  </p:childTnLst>
                                </p:cTn>
                              </p:par>
                            </p:childTnLst>
                          </p:cTn>
                        </p:par>
                      </p:childTnLst>
                    </p:cTn>
                  </p:par>
                </p:childTnLst>
              </p:cTn>
              <p:nextCondLst>
                <p:cond evt="onClick" delay="0">
                  <p:tgtEl>
                    <p:spTgt spid="75781"/>
                  </p:tgtEl>
                </p:cond>
              </p:nextCondLst>
            </p:seq>
            <p:video>
              <p:cMediaNode>
                <p:cTn id="20" repeatCount="indefinite" fill="remove" display="0">
                  <p:stCondLst>
                    <p:cond delay="indefinite"/>
                  </p:stCondLst>
                  <p:endCondLst>
                    <p:cond evt="onPrev" delay="0">
                      <p:tgtEl>
                        <p:sldTgt/>
                      </p:tgtEl>
                    </p:cond>
                  </p:endCondLst>
                </p:cTn>
                <p:tgtEl>
                  <p:spTgt spid="75781"/>
                </p:tgtEl>
              </p:cMediaNode>
            </p:video>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77827" name="Rectangle 2"/>
          <p:cNvSpPr>
            <a:spLocks noGrp="1" noChangeArrowheads="1"/>
          </p:cNvSpPr>
          <p:nvPr>
            <p:ph type="title"/>
          </p:nvPr>
        </p:nvSpPr>
        <p:spPr/>
        <p:txBody>
          <a:bodyPr/>
          <a:lstStyle/>
          <a:p>
            <a:pPr eaLnBrk="1" hangingPunct="1"/>
            <a:r>
              <a:rPr lang="en-US"/>
              <a:t>RTG rádiografia a tomografia</a:t>
            </a:r>
          </a:p>
        </p:txBody>
      </p:sp>
      <p:sp>
        <p:nvSpPr>
          <p:cNvPr id="77828" name="Rectangle 3"/>
          <p:cNvSpPr>
            <a:spLocks noGrp="1" noChangeArrowheads="1"/>
          </p:cNvSpPr>
          <p:nvPr>
            <p:ph type="body" idx="1"/>
          </p:nvPr>
        </p:nvSpPr>
        <p:spPr>
          <a:xfrm>
            <a:off x="457200" y="1219200"/>
            <a:ext cx="8001000" cy="5232400"/>
          </a:xfrm>
        </p:spPr>
        <p:txBody>
          <a:bodyPr/>
          <a:lstStyle/>
          <a:p>
            <a:pPr eaLnBrk="1" hangingPunct="1"/>
            <a:r>
              <a:rPr lang="en-US"/>
              <a:t>Vysokorozlišovacia rádiografia pomocou </a:t>
            </a:r>
            <a:r>
              <a:rPr lang="en-US" u="sng"/>
              <a:t>mikrofokusnej RTG trubice</a:t>
            </a:r>
            <a:r>
              <a:rPr lang="en-US"/>
              <a:t> </a:t>
            </a:r>
            <a:r>
              <a:rPr lang="en-US">
                <a:solidFill>
                  <a:schemeClr val="tx1"/>
                </a:solidFill>
              </a:rPr>
              <a:t>(courtesy CTU Praha)</a:t>
            </a:r>
            <a:endParaRPr lang="en-US"/>
          </a:p>
        </p:txBody>
      </p:sp>
      <p:pic>
        <p:nvPicPr>
          <p:cNvPr id="77829" name="Picture 4"/>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066800" y="2209800"/>
            <a:ext cx="6119813" cy="4241800"/>
          </a:xfrm>
          <a:prstGeom prst="rect">
            <a:avLst/>
          </a:prstGeom>
          <a:noFill/>
          <a:ln w="9525">
            <a:noFill/>
            <a:miter lim="800000"/>
            <a:headEnd/>
            <a:tailEnd/>
          </a:ln>
        </p:spPr>
      </p:pic>
      <p:pic>
        <p:nvPicPr>
          <p:cNvPr id="77830"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772400" y="5791200"/>
            <a:ext cx="990600" cy="879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79875" name="Rectangle 2"/>
          <p:cNvSpPr>
            <a:spLocks noGrp="1" noChangeArrowheads="1"/>
          </p:cNvSpPr>
          <p:nvPr>
            <p:ph type="title"/>
          </p:nvPr>
        </p:nvSpPr>
        <p:spPr>
          <a:xfrm>
            <a:off x="1828800" y="228600"/>
            <a:ext cx="5334000" cy="762000"/>
          </a:xfrm>
        </p:spPr>
        <p:txBody>
          <a:bodyPr/>
          <a:lstStyle/>
          <a:p>
            <a:pPr eaLnBrk="1" hangingPunct="1"/>
            <a:r>
              <a:rPr lang="en-US"/>
              <a:t>Vysokorozlišovacia </a:t>
            </a:r>
            <a:r>
              <a:rPr lang="en-US" altLang="ja-JP"/>
              <a:t>RTG rádiografia</a:t>
            </a:r>
            <a:endParaRPr lang="en-US"/>
          </a:p>
        </p:txBody>
      </p:sp>
      <p:sp>
        <p:nvSpPr>
          <p:cNvPr id="79876" name="Rectangle 3"/>
          <p:cNvSpPr>
            <a:spLocks noGrp="1" noChangeArrowheads="1"/>
          </p:cNvSpPr>
          <p:nvPr>
            <p:ph type="body" idx="1"/>
          </p:nvPr>
        </p:nvSpPr>
        <p:spPr/>
        <p:txBody>
          <a:bodyPr/>
          <a:lstStyle/>
          <a:p>
            <a:pPr eaLnBrk="1" hangingPunct="1"/>
            <a:r>
              <a:rPr lang="en-US"/>
              <a:t>Zobrazenie termitov</a:t>
            </a:r>
          </a:p>
        </p:txBody>
      </p:sp>
      <p:pic>
        <p:nvPicPr>
          <p:cNvPr id="79877" name="Picture 4"/>
          <p:cNvPicPr>
            <a:picLocks noChangeAspect="1" noChangeArrowheads="1"/>
          </p:cNvPicPr>
          <p:nvPr/>
        </p:nvPicPr>
        <p:blipFill>
          <a:blip r:embed="rId3"/>
          <a:srcRect/>
          <a:stretch>
            <a:fillRect/>
          </a:stretch>
        </p:blipFill>
        <p:spPr bwMode="auto">
          <a:xfrm>
            <a:off x="908050" y="1984375"/>
            <a:ext cx="2128838" cy="4038600"/>
          </a:xfrm>
          <a:prstGeom prst="rect">
            <a:avLst/>
          </a:prstGeom>
          <a:noFill/>
          <a:ln w="9525">
            <a:noFill/>
            <a:miter lim="800000"/>
            <a:headEnd/>
            <a:tailEnd/>
          </a:ln>
        </p:spPr>
      </p:pic>
      <p:pic>
        <p:nvPicPr>
          <p:cNvPr id="79878" name="Picture 5" descr="subterm_workers"/>
          <p:cNvPicPr>
            <a:picLocks noChangeAspect="1" noChangeArrowheads="1"/>
          </p:cNvPicPr>
          <p:nvPr/>
        </p:nvPicPr>
        <p:blipFill>
          <a:blip r:embed="rId4"/>
          <a:srcRect/>
          <a:stretch>
            <a:fillRect/>
          </a:stretch>
        </p:blipFill>
        <p:spPr bwMode="auto">
          <a:xfrm>
            <a:off x="3162300" y="1982788"/>
            <a:ext cx="2732088" cy="4038600"/>
          </a:xfrm>
          <a:prstGeom prst="rect">
            <a:avLst/>
          </a:prstGeom>
          <a:noFill/>
          <a:ln w="9525">
            <a:noFill/>
            <a:miter lim="800000"/>
            <a:headEnd/>
            <a:tailEnd/>
          </a:ln>
        </p:spPr>
      </p:pic>
      <p:sp>
        <p:nvSpPr>
          <p:cNvPr id="79879" name="Text Box 6"/>
          <p:cNvSpPr txBox="1">
            <a:spLocks noChangeArrowheads="1"/>
          </p:cNvSpPr>
          <p:nvPr/>
        </p:nvSpPr>
        <p:spPr bwMode="auto">
          <a:xfrm>
            <a:off x="6172200" y="2438400"/>
            <a:ext cx="2393950" cy="1981200"/>
          </a:xfrm>
          <a:prstGeom prst="rect">
            <a:avLst/>
          </a:prstGeom>
          <a:noFill/>
          <a:ln w="9525">
            <a:solidFill>
              <a:srgbClr val="000000"/>
            </a:solidFill>
            <a:miter lim="800000"/>
            <a:headEnd/>
            <a:tailEnd/>
          </a:ln>
        </p:spPr>
        <p:txBody>
          <a:bodyPr>
            <a:prstTxWarp prst="textNoShape">
              <a:avLst/>
            </a:prstTxWarp>
          </a:bodyPr>
          <a:lstStyle/>
          <a:p>
            <a:pPr eaLnBrk="1" hangingPunct="1">
              <a:spcBef>
                <a:spcPct val="50000"/>
              </a:spcBef>
            </a:pPr>
            <a:r>
              <a:rPr lang="en-US" sz="1600"/>
              <a:t>Zobrazenie termitov je pr</a:t>
            </a:r>
            <a:r>
              <a:rPr lang="en-US" altLang="ja-JP" sz="1600"/>
              <a:t>íkladom</a:t>
            </a:r>
            <a:r>
              <a:rPr lang="en-US" sz="1600"/>
              <a:t> zobrazenia </a:t>
            </a:r>
            <a:r>
              <a:rPr lang="en-US" sz="1600" b="1">
                <a:solidFill>
                  <a:srgbClr val="1A1C3A"/>
                </a:solidFill>
              </a:rPr>
              <a:t>mäkk</a:t>
            </a:r>
            <a:r>
              <a:rPr lang="en-US" altLang="ja-JP" sz="1600" b="1">
                <a:solidFill>
                  <a:srgbClr val="1A1C3A"/>
                </a:solidFill>
              </a:rPr>
              <a:t>ého tkaniva</a:t>
            </a:r>
            <a:endParaRPr lang="en-US" sz="1600"/>
          </a:p>
          <a:p>
            <a:pPr eaLnBrk="1" hangingPunct="1">
              <a:spcBef>
                <a:spcPct val="50000"/>
              </a:spcBef>
            </a:pPr>
            <a:r>
              <a:rPr lang="en-US" sz="1600"/>
              <a:t>Zvl</a:t>
            </a:r>
            <a:r>
              <a:rPr lang="en-US" altLang="ja-JP" sz="1600"/>
              <a:t>ášť náročné</a:t>
            </a:r>
            <a:r>
              <a:rPr lang="en-US" sz="1600"/>
              <a:t>. </a:t>
            </a:r>
          </a:p>
          <a:p>
            <a:pPr eaLnBrk="1" hangingPunct="1">
              <a:spcBef>
                <a:spcPct val="50000"/>
              </a:spcBef>
            </a:pPr>
            <a:r>
              <a:rPr lang="en-US" sz="1600"/>
              <a:t>Ľahko poškoditeľné pri manipul</a:t>
            </a:r>
            <a:r>
              <a:rPr lang="en-US" altLang="ja-JP" sz="1600"/>
              <a:t>ácii</a:t>
            </a:r>
            <a:r>
              <a:rPr lang="en-US" sz="1600"/>
              <a:t>. </a:t>
            </a:r>
          </a:p>
          <a:p>
            <a:pPr eaLnBrk="1" hangingPunct="1">
              <a:spcBef>
                <a:spcPct val="50000"/>
              </a:spcBef>
            </a:pPr>
            <a:endParaRPr lang="cs-CZ" sz="1400"/>
          </a:p>
        </p:txBody>
      </p:sp>
      <p:pic>
        <p:nvPicPr>
          <p:cNvPr id="79880" name="Picture 7"/>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772400" y="5791200"/>
            <a:ext cx="990600" cy="879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pic>
        <p:nvPicPr>
          <p:cNvPr id="81923" name="Picture 3"/>
          <p:cNvPicPr>
            <a:picLocks noChangeAspect="1" noChangeArrowheads="1"/>
          </p:cNvPicPr>
          <p:nvPr/>
        </p:nvPicPr>
        <mc:AlternateContent>
          <mc:Choice xmlns:ma="http://schemas.microsoft.com/office/mac/drawingml/2008/main" Requires="ma">
            <p:blipFill>
              <a:blip r:embed="rId3">
                <a:lum bright="-12000"/>
              </a:blip>
              <a:srcRect/>
              <a:stretch>
                <a:fillRect/>
              </a:stretch>
            </p:blipFill>
          </mc:Choice>
          <mc:Fallback>
            <p:blipFill>
              <a:blip r:embed="rId4">
                <a:lum bright="-12000"/>
              </a:blip>
              <a:srcRect/>
              <a:stretch>
                <a:fillRect/>
              </a:stretch>
            </p:blipFill>
          </mc:Fallback>
        </mc:AlternateContent>
        <p:spPr bwMode="auto">
          <a:xfrm>
            <a:off x="1057275" y="1946275"/>
            <a:ext cx="3262313" cy="4211638"/>
          </a:xfrm>
          <a:prstGeom prst="rect">
            <a:avLst/>
          </a:prstGeom>
          <a:noFill/>
          <a:ln w="9525">
            <a:noFill/>
            <a:miter lim="800000"/>
            <a:headEnd/>
            <a:tailEnd/>
          </a:ln>
        </p:spPr>
      </p:pic>
      <p:pic>
        <p:nvPicPr>
          <p:cNvPr id="81924" name="Picture 4"/>
          <p:cNvPicPr>
            <a:picLocks noChangeAspect="1" noChangeArrowheads="1"/>
          </p:cNvPicPr>
          <p:nvPr/>
        </p:nvPicPr>
        <mc:AlternateContent>
          <mc:Choice xmlns:ma="http://schemas.microsoft.com/office/mac/drawingml/2008/main" Requires="ma">
            <p:blipFill>
              <a:blip r:embed="rId5">
                <a:lum bright="-6000" contrast="6000"/>
              </a:blip>
              <a:srcRect/>
              <a:stretch>
                <a:fillRect/>
              </a:stretch>
            </p:blipFill>
          </mc:Choice>
          <mc:Fallback>
            <p:blipFill>
              <a:blip r:embed="rId6">
                <a:lum bright="-6000" contrast="6000"/>
              </a:blip>
              <a:srcRect/>
              <a:stretch>
                <a:fillRect/>
              </a:stretch>
            </p:blipFill>
          </mc:Fallback>
        </mc:AlternateContent>
        <p:spPr bwMode="auto">
          <a:xfrm>
            <a:off x="4498975" y="3227388"/>
            <a:ext cx="4056063" cy="2911475"/>
          </a:xfrm>
          <a:prstGeom prst="rect">
            <a:avLst/>
          </a:prstGeom>
          <a:noFill/>
          <a:ln w="9525">
            <a:noFill/>
            <a:miter lim="800000"/>
            <a:headEnd/>
            <a:tailEnd/>
          </a:ln>
        </p:spPr>
      </p:pic>
      <p:sp>
        <p:nvSpPr>
          <p:cNvPr id="81925" name="Text Box 5"/>
          <p:cNvSpPr>
            <a:spLocks noGrp="1" noChangeArrowheads="1"/>
          </p:cNvSpPr>
          <p:nvPr>
            <p:ph type="body" idx="1"/>
          </p:nvPr>
        </p:nvSpPr>
        <p:spPr>
          <a:xfrm>
            <a:off x="4267200" y="1600200"/>
            <a:ext cx="4343400" cy="1676400"/>
          </a:xfrm>
          <a:noFill/>
        </p:spPr>
        <p:txBody>
          <a:bodyPr/>
          <a:lstStyle/>
          <a:p>
            <a:pPr eaLnBrk="1" hangingPunct="1">
              <a:spcBef>
                <a:spcPct val="0"/>
              </a:spcBef>
              <a:buFontTx/>
              <a:buNone/>
            </a:pPr>
            <a:r>
              <a:rPr lang="en-US" sz="1800">
                <a:solidFill>
                  <a:schemeClr val="tx1"/>
                </a:solidFill>
              </a:rPr>
              <a:t>	RTG obraz termitovej robotn</a:t>
            </a:r>
            <a:r>
              <a:rPr lang="en-US" altLang="ja-JP" sz="1800">
                <a:solidFill>
                  <a:schemeClr val="tx1"/>
                </a:solidFill>
              </a:rPr>
              <a:t>íčky</a:t>
            </a:r>
            <a:r>
              <a:rPr lang="en-US" sz="1800">
                <a:solidFill>
                  <a:schemeClr val="tx1"/>
                </a:solidFill>
              </a:rPr>
              <a:t> (vľavo) a detail jej hlavy (dole). Dokonca aj jemn</a:t>
            </a:r>
            <a:r>
              <a:rPr lang="en-US" altLang="ja-JP" sz="1800">
                <a:solidFill>
                  <a:schemeClr val="tx1"/>
                </a:solidFill>
              </a:rPr>
              <a:t>á štruktúra antén je rozonateľná</a:t>
            </a:r>
            <a:r>
              <a:rPr lang="en-US" sz="1800">
                <a:solidFill>
                  <a:schemeClr val="tx1"/>
                </a:solidFill>
              </a:rPr>
              <a:t>.</a:t>
            </a:r>
          </a:p>
          <a:p>
            <a:pPr eaLnBrk="1" hangingPunct="1">
              <a:spcBef>
                <a:spcPct val="0"/>
              </a:spcBef>
              <a:buFontTx/>
              <a:buNone/>
            </a:pPr>
            <a:endParaRPr lang="en-US" sz="600">
              <a:solidFill>
                <a:schemeClr val="tx1"/>
              </a:solidFill>
            </a:endParaRPr>
          </a:p>
          <a:p>
            <a:pPr eaLnBrk="1" hangingPunct="1">
              <a:spcBef>
                <a:spcPct val="0"/>
              </a:spcBef>
              <a:buFontTx/>
              <a:buNone/>
            </a:pPr>
            <a:r>
              <a:rPr lang="en-US" sz="1400">
                <a:solidFill>
                  <a:schemeClr val="tx1"/>
                </a:solidFill>
              </a:rPr>
              <a:t>	(Zväčšen</a:t>
            </a:r>
            <a:r>
              <a:rPr lang="en-US" altLang="ja-JP" sz="1400">
                <a:solidFill>
                  <a:schemeClr val="tx1"/>
                </a:solidFill>
              </a:rPr>
              <a:t>é</a:t>
            </a:r>
            <a:r>
              <a:rPr lang="en-US" sz="1400">
                <a:solidFill>
                  <a:schemeClr val="tx1"/>
                </a:solidFill>
              </a:rPr>
              <a:t> 15x, čas=30s, trubica pri 40kV a 70mA)</a:t>
            </a:r>
            <a:endParaRPr lang="cs-CZ" sz="1400">
              <a:solidFill>
                <a:schemeClr val="tx1"/>
              </a:solidFill>
            </a:endParaRPr>
          </a:p>
        </p:txBody>
      </p:sp>
      <p:pic>
        <p:nvPicPr>
          <p:cNvPr id="81926" name="Picture 7"/>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52400" y="5791200"/>
            <a:ext cx="990600" cy="879475"/>
          </a:xfrm>
          <a:prstGeom prst="rect">
            <a:avLst/>
          </a:prstGeom>
          <a:noFill/>
          <a:ln w="9525">
            <a:noFill/>
            <a:miter lim="800000"/>
            <a:headEnd/>
            <a:tailEnd/>
          </a:ln>
        </p:spPr>
      </p:pic>
      <p:sp>
        <p:nvSpPr>
          <p:cNvPr id="81927" name="Rectangle 9"/>
          <p:cNvSpPr>
            <a:spLocks noGrp="1" noChangeArrowheads="1"/>
          </p:cNvSpPr>
          <p:nvPr>
            <p:ph type="title"/>
          </p:nvPr>
        </p:nvSpPr>
        <p:spPr>
          <a:xfrm>
            <a:off x="1828800" y="228600"/>
            <a:ext cx="5334000" cy="762000"/>
          </a:xfrm>
          <a:noFill/>
        </p:spPr>
        <p:txBody>
          <a:bodyPr/>
          <a:lstStyle/>
          <a:p>
            <a:pPr eaLnBrk="1" hangingPunct="1"/>
            <a:r>
              <a:rPr lang="en-US"/>
              <a:t>Vysokorozlišovacia </a:t>
            </a:r>
            <a:r>
              <a:rPr lang="en-US" altLang="ja-JP"/>
              <a:t>RTG rádiografia</a:t>
            </a:r>
            <a:endParaRPr lang="en-US"/>
          </a:p>
        </p:txBody>
      </p:sp>
      <p:sp>
        <p:nvSpPr>
          <p:cNvPr id="81928" name="Rectangle 10"/>
          <p:cNvSpPr>
            <a:spLocks noChangeArrowheads="1"/>
          </p:cNvSpPr>
          <p:nvPr/>
        </p:nvSpPr>
        <p:spPr bwMode="auto">
          <a:xfrm>
            <a:off x="457200" y="1143000"/>
            <a:ext cx="8001000" cy="53086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800">
                <a:solidFill>
                  <a:srgbClr val="FFDD07"/>
                </a:solidFill>
                <a:latin typeface="Times New Roman" pitchFamily="-110" charset="0"/>
              </a:rPr>
              <a:t>Zobrazenie termitov</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83971" name="Text Box 3"/>
          <p:cNvSpPr txBox="1">
            <a:spLocks noChangeArrowheads="1"/>
          </p:cNvSpPr>
          <p:nvPr/>
        </p:nvSpPr>
        <p:spPr bwMode="auto">
          <a:xfrm>
            <a:off x="1066800" y="5562600"/>
            <a:ext cx="7281863" cy="641350"/>
          </a:xfrm>
          <a:prstGeom prst="rect">
            <a:avLst/>
          </a:prstGeom>
          <a:noFill/>
          <a:ln w="9525">
            <a:noFill/>
            <a:miter lim="800000"/>
            <a:headEnd/>
            <a:tailEnd/>
          </a:ln>
        </p:spPr>
        <p:txBody>
          <a:bodyPr>
            <a:prstTxWarp prst="textNoShape">
              <a:avLst/>
            </a:prstTxWarp>
            <a:spAutoFit/>
          </a:bodyPr>
          <a:lstStyle/>
          <a:p>
            <a:pPr algn="ctr" eaLnBrk="1" hangingPunct="1"/>
            <a:r>
              <a:rPr lang="en-US" sz="1800">
                <a:latin typeface="Times New Roman" pitchFamily="-110" charset="0"/>
              </a:rPr>
              <a:t>Obr</a:t>
            </a:r>
            <a:r>
              <a:rPr lang="en-US" altLang="ja-JP" sz="1800">
                <a:latin typeface="Times New Roman" pitchFamily="-110" charset="0"/>
              </a:rPr>
              <a:t>ázky robotníčky pred (vľavo) a po (vpravo) metamorfóze na bojovníka</a:t>
            </a:r>
            <a:r>
              <a:rPr lang="en-US" sz="1800">
                <a:latin typeface="Times New Roman" pitchFamily="-110" charset="0"/>
              </a:rPr>
              <a:t> (5s expoz</a:t>
            </a:r>
            <a:r>
              <a:rPr lang="en-US" altLang="ja-JP" sz="1800">
                <a:latin typeface="Times New Roman" pitchFamily="-110" charset="0"/>
              </a:rPr>
              <a:t>ícia</a:t>
            </a:r>
            <a:r>
              <a:rPr lang="en-US" sz="1800">
                <a:latin typeface="Times New Roman" pitchFamily="-110" charset="0"/>
              </a:rPr>
              <a:t> ~ </a:t>
            </a:r>
            <a:r>
              <a:rPr lang="cs-CZ" sz="1800">
                <a:latin typeface="Times New Roman" pitchFamily="-110" charset="0"/>
              </a:rPr>
              <a:t>0.7mGy </a:t>
            </a:r>
            <a:r>
              <a:rPr lang="en-US" sz="1800">
                <a:latin typeface="Times New Roman" pitchFamily="-110" charset="0"/>
              </a:rPr>
              <a:t>d</a:t>
            </a:r>
            <a:r>
              <a:rPr lang="en-US" altLang="ja-JP" sz="1800">
                <a:latin typeface="Times New Roman" pitchFamily="-110" charset="0"/>
              </a:rPr>
              <a:t>ávka</a:t>
            </a:r>
            <a:r>
              <a:rPr lang="en-US" sz="1800">
                <a:latin typeface="Times New Roman" pitchFamily="-110" charset="0"/>
              </a:rPr>
              <a:t>)</a:t>
            </a:r>
            <a:endParaRPr lang="cs-CZ" sz="1800">
              <a:latin typeface="Times New Roman" pitchFamily="-110" charset="0"/>
            </a:endParaRPr>
          </a:p>
        </p:txBody>
      </p:sp>
      <p:pic>
        <p:nvPicPr>
          <p:cNvPr id="83972" name="Picture 4"/>
          <p:cNvPicPr>
            <a:picLocks noChangeAspect="1" noChangeArrowheads="1"/>
          </p:cNvPicPr>
          <p:nvPr/>
        </p:nvPicPr>
        <p:blipFill>
          <a:blip r:embed="rId3"/>
          <a:srcRect/>
          <a:stretch>
            <a:fillRect/>
          </a:stretch>
        </p:blipFill>
        <p:spPr bwMode="auto">
          <a:xfrm>
            <a:off x="762000" y="1752600"/>
            <a:ext cx="7621588" cy="3748088"/>
          </a:xfrm>
          <a:prstGeom prst="rect">
            <a:avLst/>
          </a:prstGeom>
          <a:noFill/>
          <a:ln w="9525">
            <a:noFill/>
            <a:miter lim="800000"/>
            <a:headEnd/>
            <a:tailEnd/>
          </a:ln>
        </p:spPr>
      </p:pic>
      <p:sp>
        <p:nvSpPr>
          <p:cNvPr id="83973" name="Rectangle 5"/>
          <p:cNvSpPr>
            <a:spLocks noChangeArrowheads="1"/>
          </p:cNvSpPr>
          <p:nvPr/>
        </p:nvSpPr>
        <p:spPr bwMode="auto">
          <a:xfrm>
            <a:off x="457200" y="1143000"/>
            <a:ext cx="8001000" cy="53086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800">
                <a:solidFill>
                  <a:srgbClr val="FFDD07"/>
                </a:solidFill>
                <a:latin typeface="Times New Roman" pitchFamily="-110" charset="0"/>
              </a:rPr>
              <a:t>Zobrazenie ŽIJÚCICH termitov</a:t>
            </a:r>
          </a:p>
        </p:txBody>
      </p:sp>
      <p:pic>
        <p:nvPicPr>
          <p:cNvPr id="83974"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52400" y="5791200"/>
            <a:ext cx="990600" cy="879475"/>
          </a:xfrm>
          <a:prstGeom prst="rect">
            <a:avLst/>
          </a:prstGeom>
          <a:noFill/>
          <a:ln w="9525">
            <a:noFill/>
            <a:miter lim="800000"/>
            <a:headEnd/>
            <a:tailEnd/>
          </a:ln>
        </p:spPr>
      </p:pic>
      <p:sp>
        <p:nvSpPr>
          <p:cNvPr id="83975" name="Rectangle 8"/>
          <p:cNvSpPr>
            <a:spLocks noGrp="1" noChangeArrowheads="1"/>
          </p:cNvSpPr>
          <p:nvPr>
            <p:ph type="title"/>
          </p:nvPr>
        </p:nvSpPr>
        <p:spPr>
          <a:xfrm>
            <a:off x="1828800" y="228600"/>
            <a:ext cx="5334000" cy="762000"/>
          </a:xfrm>
          <a:noFill/>
        </p:spPr>
        <p:txBody>
          <a:bodyPr/>
          <a:lstStyle/>
          <a:p>
            <a:pPr eaLnBrk="1" hangingPunct="1"/>
            <a:r>
              <a:rPr lang="en-US"/>
              <a:t>Vysokorozlišovacia </a:t>
            </a:r>
            <a:r>
              <a:rPr lang="en-US" altLang="ja-JP"/>
              <a:t>RTG rádiografia</a:t>
            </a:r>
            <a:endParaRPr lang="en-US"/>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86019" name="Rectangle 2"/>
          <p:cNvSpPr>
            <a:spLocks noGrp="1" noChangeArrowheads="1"/>
          </p:cNvSpPr>
          <p:nvPr>
            <p:ph type="title"/>
          </p:nvPr>
        </p:nvSpPr>
        <p:spPr>
          <a:xfrm>
            <a:off x="1752600" y="152400"/>
            <a:ext cx="5715000" cy="838200"/>
          </a:xfrm>
        </p:spPr>
        <p:txBody>
          <a:bodyPr/>
          <a:lstStyle/>
          <a:p>
            <a:pPr eaLnBrk="1" hangingPunct="1"/>
            <a:r>
              <a:rPr lang="cs-CZ"/>
              <a:t>F</a:t>
            </a:r>
            <a:r>
              <a:rPr lang="cs-CZ" altLang="ja-JP"/>
              <a:t>ázovo-zosilnené kontrastné zobrazovanie</a:t>
            </a:r>
            <a:endParaRPr lang="cs-CZ"/>
          </a:p>
        </p:txBody>
      </p:sp>
      <p:sp>
        <p:nvSpPr>
          <p:cNvPr id="86020" name="Rectangle 3"/>
          <p:cNvSpPr>
            <a:spLocks noGrp="1" noChangeArrowheads="1"/>
          </p:cNvSpPr>
          <p:nvPr>
            <p:ph type="body" idx="1"/>
          </p:nvPr>
        </p:nvSpPr>
        <p:spPr>
          <a:xfrm>
            <a:off x="762000" y="1371600"/>
            <a:ext cx="7315200" cy="1066800"/>
          </a:xfrm>
        </p:spPr>
        <p:txBody>
          <a:bodyPr/>
          <a:lstStyle/>
          <a:p>
            <a:pPr marL="0" indent="0" eaLnBrk="1" hangingPunct="1">
              <a:buFontTx/>
              <a:buNone/>
            </a:pPr>
            <a:r>
              <a:rPr lang="en-US" sz="1800" u="sng"/>
              <a:t>Priestorov</a:t>
            </a:r>
            <a:r>
              <a:rPr lang="en-US" altLang="ja-JP" sz="1800" u="sng"/>
              <a:t>á koherencia</a:t>
            </a:r>
            <a:r>
              <a:rPr lang="en-US" sz="1800"/>
              <a:t> v</a:t>
            </a:r>
            <a:r>
              <a:rPr lang="en-US" altLang="ja-JP" sz="1800"/>
              <a:t>ďaka malej veľkosti zdroja (bodový zdroj)</a:t>
            </a:r>
            <a:r>
              <a:rPr lang="en-US" sz="1800"/>
              <a:t>:</a:t>
            </a:r>
          </a:p>
          <a:p>
            <a:pPr marL="0" indent="0" eaLnBrk="1" hangingPunct="1">
              <a:buFontTx/>
              <a:buNone/>
            </a:pPr>
            <a:endParaRPr lang="cs-CZ" sz="1600"/>
          </a:p>
        </p:txBody>
      </p:sp>
      <p:sp>
        <p:nvSpPr>
          <p:cNvPr id="86021" name="AutoShape 4"/>
          <p:cNvSpPr>
            <a:spLocks noChangeAspect="1" noChangeArrowheads="1"/>
          </p:cNvSpPr>
          <p:nvPr/>
        </p:nvSpPr>
        <p:spPr bwMode="auto">
          <a:xfrm>
            <a:off x="762000" y="2057400"/>
            <a:ext cx="7642225" cy="2201863"/>
          </a:xfrm>
          <a:prstGeom prst="rect">
            <a:avLst/>
          </a:prstGeom>
          <a:noFill/>
          <a:ln w="9525">
            <a:noFill/>
            <a:miter lim="800000"/>
            <a:headEnd/>
            <a:tailEnd/>
          </a:ln>
        </p:spPr>
        <p:txBody>
          <a:bodyPr>
            <a:prstTxWarp prst="textNoShape">
              <a:avLst/>
            </a:prstTxWarp>
          </a:bodyPr>
          <a:lstStyle/>
          <a:p>
            <a:endParaRPr lang="en-US"/>
          </a:p>
        </p:txBody>
      </p:sp>
      <p:pic>
        <p:nvPicPr>
          <p:cNvPr id="86022" name="Picture 5"/>
          <p:cNvPicPr>
            <a:picLocks noChangeAspect="1" noChangeArrowheads="1"/>
          </p:cNvPicPr>
          <p:nvPr/>
        </p:nvPicPr>
        <p:blipFill>
          <a:blip r:embed="rId3"/>
          <a:srcRect t="7957"/>
          <a:stretch>
            <a:fillRect/>
          </a:stretch>
        </p:blipFill>
        <p:spPr bwMode="auto">
          <a:xfrm>
            <a:off x="5781675" y="2692400"/>
            <a:ext cx="2584450" cy="1781175"/>
          </a:xfrm>
          <a:prstGeom prst="rect">
            <a:avLst/>
          </a:prstGeom>
          <a:noFill/>
          <a:ln w="9525">
            <a:noFill/>
            <a:miter lim="800000"/>
            <a:headEnd/>
            <a:tailEnd/>
          </a:ln>
        </p:spPr>
      </p:pic>
      <p:sp>
        <p:nvSpPr>
          <p:cNvPr id="86023" name="Freeform 6"/>
          <p:cNvSpPr>
            <a:spLocks/>
          </p:cNvSpPr>
          <p:nvPr/>
        </p:nvSpPr>
        <p:spPr bwMode="auto">
          <a:xfrm>
            <a:off x="1539875" y="2439988"/>
            <a:ext cx="3727450" cy="1436687"/>
          </a:xfrm>
          <a:custGeom>
            <a:avLst/>
            <a:gdLst>
              <a:gd name="T0" fmla="*/ 0 w 6177"/>
              <a:gd name="T1" fmla="*/ 2147483647 h 2380"/>
              <a:gd name="T2" fmla="*/ 2147483647 w 6177"/>
              <a:gd name="T3" fmla="*/ 2147483647 h 2380"/>
              <a:gd name="T4" fmla="*/ 2147483647 w 6177"/>
              <a:gd name="T5" fmla="*/ 2147483647 h 2380"/>
              <a:gd name="T6" fmla="*/ 2147483647 w 6177"/>
              <a:gd name="T7" fmla="*/ 0 h 2380"/>
              <a:gd name="T8" fmla="*/ 0 w 6177"/>
              <a:gd name="T9" fmla="*/ 2147483647 h 2380"/>
              <a:gd name="T10" fmla="*/ 0 60000 65536"/>
              <a:gd name="T11" fmla="*/ 0 60000 65536"/>
              <a:gd name="T12" fmla="*/ 0 60000 65536"/>
              <a:gd name="T13" fmla="*/ 0 60000 65536"/>
              <a:gd name="T14" fmla="*/ 0 60000 65536"/>
              <a:gd name="T15" fmla="*/ 0 w 6177"/>
              <a:gd name="T16" fmla="*/ 0 h 2380"/>
              <a:gd name="T17" fmla="*/ 6177 w 6177"/>
              <a:gd name="T18" fmla="*/ 2380 h 2380"/>
            </a:gdLst>
            <a:ahLst/>
            <a:cxnLst>
              <a:cxn ang="T10">
                <a:pos x="T0" y="T1"/>
              </a:cxn>
              <a:cxn ang="T11">
                <a:pos x="T2" y="T3"/>
              </a:cxn>
              <a:cxn ang="T12">
                <a:pos x="T4" y="T5"/>
              </a:cxn>
              <a:cxn ang="T13">
                <a:pos x="T6" y="T7"/>
              </a:cxn>
              <a:cxn ang="T14">
                <a:pos x="T8" y="T9"/>
              </a:cxn>
            </a:cxnLst>
            <a:rect l="T15" t="T16" r="T17" b="T18"/>
            <a:pathLst>
              <a:path w="6177" h="2380">
                <a:moveTo>
                  <a:pt x="0" y="1198"/>
                </a:moveTo>
                <a:lnTo>
                  <a:pt x="6177" y="2380"/>
                </a:lnTo>
                <a:lnTo>
                  <a:pt x="5619" y="1787"/>
                </a:lnTo>
                <a:lnTo>
                  <a:pt x="5619" y="0"/>
                </a:lnTo>
                <a:lnTo>
                  <a:pt x="0" y="1198"/>
                </a:lnTo>
                <a:close/>
              </a:path>
            </a:pathLst>
          </a:custGeom>
          <a:gradFill rotWithShape="1">
            <a:gsLst>
              <a:gs pos="0">
                <a:srgbClr val="FF3300">
                  <a:alpha val="78998"/>
                </a:srgbClr>
              </a:gs>
              <a:gs pos="100000">
                <a:srgbClr val="FFCCCC">
                  <a:alpha val="57999"/>
                </a:srgbClr>
              </a:gs>
            </a:gsLst>
            <a:lin ang="0" scaled="1"/>
          </a:gradFill>
          <a:ln w="9525">
            <a:noFill/>
            <a:round/>
            <a:headEnd/>
            <a:tailEnd/>
          </a:ln>
        </p:spPr>
        <p:txBody>
          <a:bodyPr wrap="none" anchor="ctr">
            <a:prstTxWarp prst="textNoShape">
              <a:avLst/>
            </a:prstTxWarp>
          </a:bodyPr>
          <a:lstStyle/>
          <a:p>
            <a:endParaRPr lang="en-US"/>
          </a:p>
        </p:txBody>
      </p:sp>
      <p:sp>
        <p:nvSpPr>
          <p:cNvPr id="86024" name="AutoShape 7"/>
          <p:cNvSpPr>
            <a:spLocks noChangeArrowheads="1"/>
          </p:cNvSpPr>
          <p:nvPr/>
        </p:nvSpPr>
        <p:spPr bwMode="auto">
          <a:xfrm rot="5400000">
            <a:off x="4379119" y="2991644"/>
            <a:ext cx="1439862" cy="336550"/>
          </a:xfrm>
          <a:prstGeom prst="parallelogram">
            <a:avLst>
              <a:gd name="adj" fmla="val 106958"/>
            </a:avLst>
          </a:prstGeom>
          <a:solidFill>
            <a:srgbClr val="FFB3B3"/>
          </a:solidFill>
          <a:ln w="9525">
            <a:solidFill>
              <a:srgbClr val="000000"/>
            </a:solidFill>
            <a:miter lim="800000"/>
            <a:headEnd/>
            <a:tailEnd/>
          </a:ln>
        </p:spPr>
        <p:txBody>
          <a:bodyPr wrap="none" anchor="ctr">
            <a:prstTxWarp prst="textNoShape">
              <a:avLst/>
            </a:prstTxWarp>
          </a:bodyPr>
          <a:lstStyle/>
          <a:p>
            <a:endParaRPr lang="en-US"/>
          </a:p>
        </p:txBody>
      </p:sp>
      <p:sp>
        <p:nvSpPr>
          <p:cNvPr id="86025" name="Text Box 8"/>
          <p:cNvSpPr txBox="1">
            <a:spLocks noChangeArrowheads="1"/>
          </p:cNvSpPr>
          <p:nvPr/>
        </p:nvSpPr>
        <p:spPr bwMode="auto">
          <a:xfrm>
            <a:off x="812800" y="3624263"/>
            <a:ext cx="838200" cy="457200"/>
          </a:xfrm>
          <a:prstGeom prst="rect">
            <a:avLst/>
          </a:prstGeom>
          <a:noFill/>
          <a:ln w="9525">
            <a:noFill/>
            <a:miter lim="800000"/>
            <a:headEnd/>
            <a:tailEnd/>
          </a:ln>
        </p:spPr>
        <p:txBody>
          <a:bodyPr lIns="0" tIns="33810" rIns="67620" bIns="33810">
            <a:prstTxWarp prst="textNoShape">
              <a:avLst/>
            </a:prstTxWarp>
          </a:bodyPr>
          <a:lstStyle/>
          <a:p>
            <a:pPr algn="just" eaLnBrk="1" hangingPunct="1"/>
            <a:r>
              <a:rPr lang="cs-CZ" sz="1200">
                <a:latin typeface="Tahoma" pitchFamily="-110" charset="0"/>
              </a:rPr>
              <a:t>Microfocus</a:t>
            </a:r>
          </a:p>
          <a:p>
            <a:pPr algn="just" eaLnBrk="1" hangingPunct="1"/>
            <a:r>
              <a:rPr lang="cs-CZ" sz="1200">
                <a:latin typeface="Tahoma" pitchFamily="-110" charset="0"/>
              </a:rPr>
              <a:t>tube </a:t>
            </a:r>
          </a:p>
        </p:txBody>
      </p:sp>
      <p:sp>
        <p:nvSpPr>
          <p:cNvPr id="86026" name="Text Box 9"/>
          <p:cNvSpPr txBox="1">
            <a:spLocks noChangeArrowheads="1"/>
          </p:cNvSpPr>
          <p:nvPr/>
        </p:nvSpPr>
        <p:spPr bwMode="auto">
          <a:xfrm>
            <a:off x="4806950" y="4286250"/>
            <a:ext cx="841375" cy="333375"/>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200">
                <a:latin typeface="Tahoma" pitchFamily="-110" charset="0"/>
              </a:rPr>
              <a:t>Detector</a:t>
            </a:r>
          </a:p>
        </p:txBody>
      </p:sp>
      <p:sp>
        <p:nvSpPr>
          <p:cNvPr id="86027" name="AutoShape 10"/>
          <p:cNvSpPr>
            <a:spLocks noChangeArrowheads="1"/>
          </p:cNvSpPr>
          <p:nvPr/>
        </p:nvSpPr>
        <p:spPr bwMode="auto">
          <a:xfrm rot="5400000">
            <a:off x="3318669" y="1807369"/>
            <a:ext cx="828675" cy="2722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824 w 21600"/>
              <a:gd name="T13" fmla="*/ 5824 h 21600"/>
              <a:gd name="T14" fmla="*/ 15776 w 21600"/>
              <a:gd name="T15" fmla="*/ 15776 h 21600"/>
            </a:gdLst>
            <a:ahLst/>
            <a:cxnLst>
              <a:cxn ang="T8">
                <a:pos x="T0" y="T1"/>
              </a:cxn>
              <a:cxn ang="T9">
                <a:pos x="T2" y="T3"/>
              </a:cxn>
              <a:cxn ang="T10">
                <a:pos x="T4" y="T5"/>
              </a:cxn>
              <a:cxn ang="T11">
                <a:pos x="T6" y="T7"/>
              </a:cxn>
            </a:cxnLst>
            <a:rect l="T12" t="T13" r="T14" b="T15"/>
            <a:pathLst>
              <a:path w="21600" h="21600">
                <a:moveTo>
                  <a:pt x="0" y="0"/>
                </a:moveTo>
                <a:lnTo>
                  <a:pt x="8048" y="21600"/>
                </a:lnTo>
                <a:lnTo>
                  <a:pt x="13552" y="21600"/>
                </a:lnTo>
                <a:lnTo>
                  <a:pt x="21600" y="0"/>
                </a:lnTo>
                <a:close/>
              </a:path>
            </a:pathLst>
          </a:custGeom>
          <a:gradFill rotWithShape="1">
            <a:gsLst>
              <a:gs pos="0">
                <a:srgbClr val="761800">
                  <a:alpha val="21001"/>
                </a:srgbClr>
              </a:gs>
              <a:gs pos="100000">
                <a:srgbClr val="FF3300">
                  <a:alpha val="64998"/>
                </a:srgbClr>
              </a:gs>
            </a:gsLst>
            <a:lin ang="5400000" scaled="1"/>
          </a:gradFill>
          <a:ln w="9525">
            <a:noFill/>
            <a:miter lim="800000"/>
            <a:headEnd/>
            <a:tailEnd/>
          </a:ln>
        </p:spPr>
        <p:txBody>
          <a:bodyPr wrap="none" anchor="ctr">
            <a:prstTxWarp prst="textNoShape">
              <a:avLst/>
            </a:prstTxWarp>
          </a:bodyPr>
          <a:lstStyle/>
          <a:p>
            <a:endParaRPr lang="en-US"/>
          </a:p>
        </p:txBody>
      </p:sp>
      <p:sp>
        <p:nvSpPr>
          <p:cNvPr id="86028" name="Oval 11"/>
          <p:cNvSpPr>
            <a:spLocks noChangeArrowheads="1"/>
          </p:cNvSpPr>
          <p:nvPr/>
        </p:nvSpPr>
        <p:spPr bwMode="auto">
          <a:xfrm>
            <a:off x="4957763" y="2725738"/>
            <a:ext cx="279400" cy="868362"/>
          </a:xfrm>
          <a:prstGeom prst="ellipse">
            <a:avLst/>
          </a:prstGeom>
          <a:solidFill>
            <a:srgbClr val="FF5050"/>
          </a:solidFill>
          <a:ln w="9525">
            <a:noFill/>
            <a:round/>
            <a:headEnd/>
            <a:tailEnd/>
          </a:ln>
        </p:spPr>
        <p:txBody>
          <a:bodyPr wrap="none" anchor="ctr">
            <a:prstTxWarp prst="textNoShape">
              <a:avLst/>
            </a:prstTxWarp>
          </a:bodyPr>
          <a:lstStyle/>
          <a:p>
            <a:endParaRPr lang="en-US"/>
          </a:p>
        </p:txBody>
      </p:sp>
      <p:sp>
        <p:nvSpPr>
          <p:cNvPr id="86029" name="Oval 12"/>
          <p:cNvSpPr>
            <a:spLocks noChangeArrowheads="1"/>
          </p:cNvSpPr>
          <p:nvPr/>
        </p:nvSpPr>
        <p:spPr bwMode="auto">
          <a:xfrm>
            <a:off x="4979988" y="2763838"/>
            <a:ext cx="233362" cy="798512"/>
          </a:xfrm>
          <a:prstGeom prst="ellipse">
            <a:avLst/>
          </a:prstGeom>
          <a:noFill/>
          <a:ln w="38100">
            <a:solidFill>
              <a:srgbClr val="800000"/>
            </a:solidFill>
            <a:round/>
            <a:headEnd/>
            <a:tailEnd/>
          </a:ln>
        </p:spPr>
        <p:txBody>
          <a:bodyPr>
            <a:prstTxWarp prst="textNoShape">
              <a:avLst/>
            </a:prstTxWarp>
          </a:bodyPr>
          <a:lstStyle/>
          <a:p>
            <a:endParaRPr lang="en-US"/>
          </a:p>
        </p:txBody>
      </p:sp>
      <p:sp>
        <p:nvSpPr>
          <p:cNvPr id="86030" name="Oval 13"/>
          <p:cNvSpPr>
            <a:spLocks noChangeArrowheads="1"/>
          </p:cNvSpPr>
          <p:nvPr/>
        </p:nvSpPr>
        <p:spPr bwMode="auto">
          <a:xfrm>
            <a:off x="4957763" y="2714625"/>
            <a:ext cx="279400" cy="898525"/>
          </a:xfrm>
          <a:prstGeom prst="ellipse">
            <a:avLst/>
          </a:prstGeom>
          <a:noFill/>
          <a:ln w="38100">
            <a:solidFill>
              <a:srgbClr val="FFE1E1"/>
            </a:solidFill>
            <a:round/>
            <a:headEnd/>
            <a:tailEnd/>
          </a:ln>
        </p:spPr>
        <p:txBody>
          <a:bodyPr>
            <a:prstTxWarp prst="textNoShape">
              <a:avLst/>
            </a:prstTxWarp>
          </a:bodyPr>
          <a:lstStyle/>
          <a:p>
            <a:endParaRPr lang="en-US"/>
          </a:p>
        </p:txBody>
      </p:sp>
      <p:sp>
        <p:nvSpPr>
          <p:cNvPr id="86031" name="Freeform 14"/>
          <p:cNvSpPr>
            <a:spLocks/>
          </p:cNvSpPr>
          <p:nvPr/>
        </p:nvSpPr>
        <p:spPr bwMode="auto">
          <a:xfrm>
            <a:off x="2355850" y="2692400"/>
            <a:ext cx="2751138" cy="374650"/>
          </a:xfrm>
          <a:custGeom>
            <a:avLst/>
            <a:gdLst>
              <a:gd name="T0" fmla="*/ 0 w 3368"/>
              <a:gd name="T1" fmla="*/ 2147483647 h 459"/>
              <a:gd name="T2" fmla="*/ 2147483647 w 3368"/>
              <a:gd name="T3" fmla="*/ 0 h 459"/>
              <a:gd name="T4" fmla="*/ 2147483647 w 3368"/>
              <a:gd name="T5" fmla="*/ 2147483647 h 459"/>
              <a:gd name="T6" fmla="*/ 0 w 3368"/>
              <a:gd name="T7" fmla="*/ 2147483647 h 459"/>
              <a:gd name="T8" fmla="*/ 0 60000 65536"/>
              <a:gd name="T9" fmla="*/ 0 60000 65536"/>
              <a:gd name="T10" fmla="*/ 0 60000 65536"/>
              <a:gd name="T11" fmla="*/ 0 60000 65536"/>
              <a:gd name="T12" fmla="*/ 0 w 3368"/>
              <a:gd name="T13" fmla="*/ 0 h 459"/>
              <a:gd name="T14" fmla="*/ 3368 w 3368"/>
              <a:gd name="T15" fmla="*/ 459 h 459"/>
            </a:gdLst>
            <a:ahLst/>
            <a:cxnLst>
              <a:cxn ang="T8">
                <a:pos x="T0" y="T1"/>
              </a:cxn>
              <a:cxn ang="T9">
                <a:pos x="T2" y="T3"/>
              </a:cxn>
              <a:cxn ang="T10">
                <a:pos x="T4" y="T5"/>
              </a:cxn>
              <a:cxn ang="T11">
                <a:pos x="T6" y="T7"/>
              </a:cxn>
            </a:cxnLst>
            <a:rect l="T12" t="T13" r="T14" b="T15"/>
            <a:pathLst>
              <a:path w="3368" h="459">
                <a:moveTo>
                  <a:pt x="0" y="459"/>
                </a:moveTo>
                <a:cubicBezTo>
                  <a:pt x="0" y="435"/>
                  <a:pt x="2792" y="63"/>
                  <a:pt x="3350" y="0"/>
                </a:cubicBezTo>
                <a:cubicBezTo>
                  <a:pt x="3365" y="42"/>
                  <a:pt x="3368" y="72"/>
                  <a:pt x="3350" y="123"/>
                </a:cubicBezTo>
                <a:cubicBezTo>
                  <a:pt x="14" y="438"/>
                  <a:pt x="698" y="389"/>
                  <a:pt x="0" y="459"/>
                </a:cubicBezTo>
                <a:close/>
              </a:path>
            </a:pathLst>
          </a:custGeom>
          <a:gradFill rotWithShape="1">
            <a:gsLst>
              <a:gs pos="0">
                <a:srgbClr val="00FFFF"/>
              </a:gs>
              <a:gs pos="100000">
                <a:srgbClr val="007676">
                  <a:alpha val="42000"/>
                </a:srgbClr>
              </a:gs>
            </a:gsLst>
            <a:lin ang="0" scaled="1"/>
          </a:gradFill>
          <a:ln w="9525">
            <a:noFill/>
            <a:round/>
            <a:headEnd/>
            <a:tailEnd/>
          </a:ln>
        </p:spPr>
        <p:txBody>
          <a:bodyPr>
            <a:prstTxWarp prst="textNoShape">
              <a:avLst/>
            </a:prstTxWarp>
          </a:bodyPr>
          <a:lstStyle/>
          <a:p>
            <a:endParaRPr lang="en-US"/>
          </a:p>
        </p:txBody>
      </p:sp>
      <p:sp>
        <p:nvSpPr>
          <p:cNvPr id="86032" name="Freeform 15"/>
          <p:cNvSpPr>
            <a:spLocks/>
          </p:cNvSpPr>
          <p:nvPr/>
        </p:nvSpPr>
        <p:spPr bwMode="auto">
          <a:xfrm>
            <a:off x="2357438" y="3262313"/>
            <a:ext cx="2749550" cy="377825"/>
          </a:xfrm>
          <a:custGeom>
            <a:avLst/>
            <a:gdLst>
              <a:gd name="T0" fmla="*/ 0 w 3367"/>
              <a:gd name="T1" fmla="*/ 0 h 464"/>
              <a:gd name="T2" fmla="*/ 2147483647 w 3367"/>
              <a:gd name="T3" fmla="*/ 2147483647 h 464"/>
              <a:gd name="T4" fmla="*/ 2147483647 w 3367"/>
              <a:gd name="T5" fmla="*/ 2147483647 h 464"/>
              <a:gd name="T6" fmla="*/ 0 w 3367"/>
              <a:gd name="T7" fmla="*/ 0 h 464"/>
              <a:gd name="T8" fmla="*/ 0 60000 65536"/>
              <a:gd name="T9" fmla="*/ 0 60000 65536"/>
              <a:gd name="T10" fmla="*/ 0 60000 65536"/>
              <a:gd name="T11" fmla="*/ 0 60000 65536"/>
              <a:gd name="T12" fmla="*/ 0 w 3367"/>
              <a:gd name="T13" fmla="*/ 0 h 464"/>
              <a:gd name="T14" fmla="*/ 3367 w 3367"/>
              <a:gd name="T15" fmla="*/ 464 h 464"/>
            </a:gdLst>
            <a:ahLst/>
            <a:cxnLst>
              <a:cxn ang="T8">
                <a:pos x="T0" y="T1"/>
              </a:cxn>
              <a:cxn ang="T9">
                <a:pos x="T2" y="T3"/>
              </a:cxn>
              <a:cxn ang="T10">
                <a:pos x="T4" y="T5"/>
              </a:cxn>
              <a:cxn ang="T11">
                <a:pos x="T6" y="T7"/>
              </a:cxn>
            </a:cxnLst>
            <a:rect l="T12" t="T13" r="T14" b="T15"/>
            <a:pathLst>
              <a:path w="3367" h="464">
                <a:moveTo>
                  <a:pt x="0" y="0"/>
                </a:moveTo>
                <a:cubicBezTo>
                  <a:pt x="0" y="25"/>
                  <a:pt x="2758" y="392"/>
                  <a:pt x="3346" y="464"/>
                </a:cubicBezTo>
                <a:cubicBezTo>
                  <a:pt x="3358" y="416"/>
                  <a:pt x="3367" y="401"/>
                  <a:pt x="3346" y="332"/>
                </a:cubicBezTo>
                <a:cubicBezTo>
                  <a:pt x="11" y="17"/>
                  <a:pt x="697" y="69"/>
                  <a:pt x="0" y="0"/>
                </a:cubicBezTo>
                <a:close/>
              </a:path>
            </a:pathLst>
          </a:custGeom>
          <a:gradFill rotWithShape="1">
            <a:gsLst>
              <a:gs pos="0">
                <a:srgbClr val="00FFFF"/>
              </a:gs>
              <a:gs pos="100000">
                <a:srgbClr val="007676">
                  <a:alpha val="42000"/>
                </a:srgbClr>
              </a:gs>
            </a:gsLst>
            <a:lin ang="0" scaled="1"/>
          </a:gradFill>
          <a:ln w="9525">
            <a:noFill/>
            <a:round/>
            <a:headEnd/>
            <a:tailEnd/>
          </a:ln>
        </p:spPr>
        <p:txBody>
          <a:bodyPr>
            <a:prstTxWarp prst="textNoShape">
              <a:avLst/>
            </a:prstTxWarp>
          </a:bodyPr>
          <a:lstStyle/>
          <a:p>
            <a:endParaRPr lang="en-US"/>
          </a:p>
        </p:txBody>
      </p:sp>
      <p:sp>
        <p:nvSpPr>
          <p:cNvPr id="86033" name="Oval 16"/>
          <p:cNvSpPr>
            <a:spLocks noChangeArrowheads="1"/>
          </p:cNvSpPr>
          <p:nvPr/>
        </p:nvSpPr>
        <p:spPr bwMode="auto">
          <a:xfrm>
            <a:off x="2319338" y="3067050"/>
            <a:ext cx="85725" cy="195263"/>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6034" name="Text Box 17"/>
          <p:cNvSpPr txBox="1">
            <a:spLocks noChangeArrowheads="1"/>
          </p:cNvSpPr>
          <p:nvPr/>
        </p:nvSpPr>
        <p:spPr bwMode="auto">
          <a:xfrm>
            <a:off x="2030413" y="4279900"/>
            <a:ext cx="735012" cy="290513"/>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200">
                <a:latin typeface="Tahoma" pitchFamily="-110" charset="0"/>
              </a:rPr>
              <a:t>Object</a:t>
            </a:r>
          </a:p>
        </p:txBody>
      </p:sp>
      <p:sp>
        <p:nvSpPr>
          <p:cNvPr id="86035" name="Line 18"/>
          <p:cNvSpPr>
            <a:spLocks noChangeShapeType="1"/>
          </p:cNvSpPr>
          <p:nvPr/>
        </p:nvSpPr>
        <p:spPr bwMode="auto">
          <a:xfrm>
            <a:off x="4845050" y="2971800"/>
            <a:ext cx="647700" cy="590550"/>
          </a:xfrm>
          <a:prstGeom prst="line">
            <a:avLst/>
          </a:prstGeom>
          <a:noFill/>
          <a:ln w="9525">
            <a:solidFill>
              <a:srgbClr val="000000"/>
            </a:solidFill>
            <a:prstDash val="dash"/>
            <a:round/>
            <a:headEnd/>
            <a:tailEnd/>
          </a:ln>
        </p:spPr>
        <p:txBody>
          <a:bodyPr>
            <a:prstTxWarp prst="textNoShape">
              <a:avLst/>
            </a:prstTxWarp>
          </a:bodyPr>
          <a:lstStyle/>
          <a:p>
            <a:endParaRPr lang="en-US"/>
          </a:p>
        </p:txBody>
      </p:sp>
      <p:sp>
        <p:nvSpPr>
          <p:cNvPr id="86036" name="Line 19"/>
          <p:cNvSpPr>
            <a:spLocks noChangeShapeType="1"/>
          </p:cNvSpPr>
          <p:nvPr/>
        </p:nvSpPr>
        <p:spPr bwMode="auto">
          <a:xfrm>
            <a:off x="5492750" y="3562350"/>
            <a:ext cx="288925" cy="0"/>
          </a:xfrm>
          <a:prstGeom prst="line">
            <a:avLst/>
          </a:prstGeom>
          <a:noFill/>
          <a:ln w="9525">
            <a:solidFill>
              <a:srgbClr val="000000"/>
            </a:solidFill>
            <a:prstDash val="dash"/>
            <a:round/>
            <a:headEnd/>
            <a:tailEnd type="triangle" w="med" len="med"/>
          </a:ln>
        </p:spPr>
        <p:txBody>
          <a:bodyPr>
            <a:prstTxWarp prst="textNoShape">
              <a:avLst/>
            </a:prstTxWarp>
          </a:bodyPr>
          <a:lstStyle/>
          <a:p>
            <a:endParaRPr lang="en-US"/>
          </a:p>
        </p:txBody>
      </p:sp>
      <p:sp>
        <p:nvSpPr>
          <p:cNvPr id="86037" name="Text Box 20"/>
          <p:cNvSpPr txBox="1">
            <a:spLocks noChangeArrowheads="1"/>
          </p:cNvSpPr>
          <p:nvPr/>
        </p:nvSpPr>
        <p:spPr bwMode="auto">
          <a:xfrm>
            <a:off x="6048375" y="2460625"/>
            <a:ext cx="1611313" cy="254000"/>
          </a:xfrm>
          <a:prstGeom prst="rect">
            <a:avLst/>
          </a:prstGeom>
          <a:solidFill>
            <a:srgbClr val="FFFFFF"/>
          </a:solidFill>
          <a:ln w="9525">
            <a:solidFill>
              <a:srgbClr val="000000"/>
            </a:solidFill>
            <a:miter lim="800000"/>
            <a:headEnd/>
            <a:tailEnd/>
          </a:ln>
        </p:spPr>
        <p:txBody>
          <a:bodyPr tIns="10800" bIns="10800">
            <a:prstTxWarp prst="textNoShape">
              <a:avLst/>
            </a:prstTxWarp>
          </a:bodyPr>
          <a:lstStyle/>
          <a:p>
            <a:pPr algn="ctr" eaLnBrk="1" hangingPunct="1"/>
            <a:r>
              <a:rPr lang="cs-CZ" sz="1400">
                <a:latin typeface="Tahoma" pitchFamily="-110" charset="0"/>
              </a:rPr>
              <a:t>Intensity profile</a:t>
            </a:r>
            <a:endParaRPr lang="cs-CZ" sz="2800">
              <a:latin typeface="Tahoma" pitchFamily="-110" charset="0"/>
            </a:endParaRPr>
          </a:p>
        </p:txBody>
      </p:sp>
      <p:sp>
        <p:nvSpPr>
          <p:cNvPr id="86038" name="Text Box 21"/>
          <p:cNvSpPr txBox="1">
            <a:spLocks noChangeArrowheads="1"/>
          </p:cNvSpPr>
          <p:nvPr/>
        </p:nvSpPr>
        <p:spPr bwMode="auto">
          <a:xfrm>
            <a:off x="6667500" y="4419600"/>
            <a:ext cx="1358900" cy="158750"/>
          </a:xfrm>
          <a:prstGeom prst="rect">
            <a:avLst/>
          </a:prstGeom>
          <a:noFill/>
          <a:ln w="9525">
            <a:noFill/>
            <a:miter lim="800000"/>
            <a:headEnd/>
            <a:tailEnd/>
          </a:ln>
        </p:spPr>
        <p:txBody>
          <a:bodyPr tIns="0" bIns="0">
            <a:prstTxWarp prst="textNoShape">
              <a:avLst/>
            </a:prstTxWarp>
          </a:bodyPr>
          <a:lstStyle/>
          <a:p>
            <a:pPr eaLnBrk="1" hangingPunct="1"/>
            <a:r>
              <a:rPr lang="cs-CZ" sz="800" i="1">
                <a:latin typeface="Tahoma" pitchFamily="-110" charset="0"/>
              </a:rPr>
              <a:t>Position [pixel]</a:t>
            </a:r>
            <a:endParaRPr lang="cs-CZ" sz="2000">
              <a:latin typeface="Tahoma" pitchFamily="-110" charset="0"/>
            </a:endParaRPr>
          </a:p>
        </p:txBody>
      </p:sp>
      <p:sp>
        <p:nvSpPr>
          <p:cNvPr id="86039" name="Text Box 22"/>
          <p:cNvSpPr txBox="1">
            <a:spLocks noChangeArrowheads="1"/>
          </p:cNvSpPr>
          <p:nvPr/>
        </p:nvSpPr>
        <p:spPr bwMode="auto">
          <a:xfrm>
            <a:off x="5419725" y="2554288"/>
            <a:ext cx="846138" cy="330200"/>
          </a:xfrm>
          <a:prstGeom prst="rect">
            <a:avLst/>
          </a:prstGeom>
          <a:noFill/>
          <a:ln w="9525">
            <a:noFill/>
            <a:miter lim="800000"/>
            <a:headEnd/>
            <a:tailEnd/>
          </a:ln>
        </p:spPr>
        <p:txBody>
          <a:bodyPr>
            <a:prstTxWarp prst="textNoShape">
              <a:avLst/>
            </a:prstTxWarp>
          </a:bodyPr>
          <a:lstStyle/>
          <a:p>
            <a:pPr eaLnBrk="1" hangingPunct="1"/>
            <a:r>
              <a:rPr lang="cs-CZ" sz="800" i="1">
                <a:latin typeface="Tahoma" pitchFamily="-110" charset="0"/>
              </a:rPr>
              <a:t>[%]</a:t>
            </a:r>
            <a:endParaRPr lang="cs-CZ" sz="2000">
              <a:latin typeface="Tahoma" pitchFamily="-110" charset="0"/>
            </a:endParaRPr>
          </a:p>
        </p:txBody>
      </p:sp>
      <p:sp>
        <p:nvSpPr>
          <p:cNvPr id="86040" name="Text Box 23"/>
          <p:cNvSpPr txBox="1">
            <a:spLocks noChangeArrowheads="1"/>
          </p:cNvSpPr>
          <p:nvPr/>
        </p:nvSpPr>
        <p:spPr bwMode="auto">
          <a:xfrm>
            <a:off x="4486275" y="2928938"/>
            <a:ext cx="1184275" cy="290512"/>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A</a:t>
            </a:r>
            <a:endParaRPr lang="cs-CZ" sz="2000">
              <a:latin typeface="Tahoma" pitchFamily="-110" charset="0"/>
            </a:endParaRPr>
          </a:p>
        </p:txBody>
      </p:sp>
      <p:sp>
        <p:nvSpPr>
          <p:cNvPr id="86041" name="Rectangle 24"/>
          <p:cNvSpPr>
            <a:spLocks noChangeArrowheads="1"/>
          </p:cNvSpPr>
          <p:nvPr/>
        </p:nvSpPr>
        <p:spPr bwMode="auto">
          <a:xfrm>
            <a:off x="7602538" y="2884488"/>
            <a:ext cx="400050" cy="1109662"/>
          </a:xfrm>
          <a:prstGeom prst="rect">
            <a:avLst/>
          </a:prstGeom>
          <a:solidFill>
            <a:srgbClr val="33CCCC">
              <a:alpha val="18039"/>
            </a:srgbClr>
          </a:solidFill>
          <a:ln w="9525">
            <a:noFill/>
            <a:miter lim="800000"/>
            <a:headEnd/>
            <a:tailEnd/>
          </a:ln>
        </p:spPr>
        <p:txBody>
          <a:bodyPr>
            <a:prstTxWarp prst="textNoShape">
              <a:avLst/>
            </a:prstTxWarp>
          </a:bodyPr>
          <a:lstStyle/>
          <a:p>
            <a:endParaRPr lang="en-US"/>
          </a:p>
        </p:txBody>
      </p:sp>
      <p:sp>
        <p:nvSpPr>
          <p:cNvPr id="86042" name="Line 25"/>
          <p:cNvSpPr>
            <a:spLocks noChangeShapeType="1"/>
          </p:cNvSpPr>
          <p:nvPr/>
        </p:nvSpPr>
        <p:spPr bwMode="auto">
          <a:xfrm>
            <a:off x="8002588" y="2901950"/>
            <a:ext cx="1587" cy="1066800"/>
          </a:xfrm>
          <a:prstGeom prst="line">
            <a:avLst/>
          </a:prstGeom>
          <a:noFill/>
          <a:ln w="12700">
            <a:solidFill>
              <a:srgbClr val="000000"/>
            </a:solidFill>
            <a:round/>
            <a:headEnd type="stealth" w="med" len="med"/>
            <a:tailEnd type="stealth" w="med" len="med"/>
          </a:ln>
        </p:spPr>
        <p:txBody>
          <a:bodyPr>
            <a:prstTxWarp prst="textNoShape">
              <a:avLst/>
            </a:prstTxWarp>
          </a:bodyPr>
          <a:lstStyle/>
          <a:p>
            <a:endParaRPr lang="en-US"/>
          </a:p>
        </p:txBody>
      </p:sp>
      <p:sp>
        <p:nvSpPr>
          <p:cNvPr id="86043" name="Rectangle 26"/>
          <p:cNvSpPr>
            <a:spLocks noChangeArrowheads="1"/>
          </p:cNvSpPr>
          <p:nvPr/>
        </p:nvSpPr>
        <p:spPr bwMode="auto">
          <a:xfrm>
            <a:off x="6550025" y="3106738"/>
            <a:ext cx="1154113" cy="242887"/>
          </a:xfrm>
          <a:prstGeom prst="rect">
            <a:avLst/>
          </a:prstGeom>
          <a:solidFill>
            <a:srgbClr val="FF0000">
              <a:alpha val="16862"/>
            </a:srgbClr>
          </a:solidFill>
          <a:ln w="9525">
            <a:noFill/>
            <a:miter lim="800000"/>
            <a:headEnd/>
            <a:tailEnd/>
          </a:ln>
        </p:spPr>
        <p:txBody>
          <a:bodyPr>
            <a:prstTxWarp prst="textNoShape">
              <a:avLst/>
            </a:prstTxWarp>
          </a:bodyPr>
          <a:lstStyle/>
          <a:p>
            <a:endParaRPr lang="en-US"/>
          </a:p>
        </p:txBody>
      </p:sp>
      <p:sp>
        <p:nvSpPr>
          <p:cNvPr id="86044" name="Line 27"/>
          <p:cNvSpPr>
            <a:spLocks noChangeShapeType="1"/>
          </p:cNvSpPr>
          <p:nvPr/>
        </p:nvSpPr>
        <p:spPr bwMode="auto">
          <a:xfrm>
            <a:off x="7102475" y="3114675"/>
            <a:ext cx="0" cy="203200"/>
          </a:xfrm>
          <a:prstGeom prst="line">
            <a:avLst/>
          </a:prstGeom>
          <a:noFill/>
          <a:ln w="12700">
            <a:solidFill>
              <a:srgbClr val="000000"/>
            </a:solidFill>
            <a:round/>
            <a:headEnd type="stealth" w="sm" len="sm"/>
            <a:tailEnd type="stealth" w="sm" len="sm"/>
          </a:ln>
        </p:spPr>
        <p:txBody>
          <a:bodyPr>
            <a:prstTxWarp prst="textNoShape">
              <a:avLst/>
            </a:prstTxWarp>
          </a:bodyPr>
          <a:lstStyle/>
          <a:p>
            <a:endParaRPr lang="en-US"/>
          </a:p>
        </p:txBody>
      </p:sp>
      <p:sp>
        <p:nvSpPr>
          <p:cNvPr id="86045" name="Text Box 28"/>
          <p:cNvSpPr txBox="1">
            <a:spLocks noChangeArrowheads="1"/>
          </p:cNvSpPr>
          <p:nvPr/>
        </p:nvSpPr>
        <p:spPr bwMode="auto">
          <a:xfrm>
            <a:off x="6767513" y="3057525"/>
            <a:ext cx="285750" cy="292100"/>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A</a:t>
            </a:r>
            <a:endParaRPr lang="cs-CZ" sz="2000">
              <a:latin typeface="Tahoma" pitchFamily="-110" charset="0"/>
            </a:endParaRPr>
          </a:p>
        </p:txBody>
      </p:sp>
      <p:sp>
        <p:nvSpPr>
          <p:cNvPr id="86046" name="Text Box 29"/>
          <p:cNvSpPr txBox="1">
            <a:spLocks noChangeArrowheads="1"/>
          </p:cNvSpPr>
          <p:nvPr/>
        </p:nvSpPr>
        <p:spPr bwMode="auto">
          <a:xfrm>
            <a:off x="4464050" y="3500438"/>
            <a:ext cx="1184275" cy="290512"/>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B</a:t>
            </a:r>
            <a:endParaRPr lang="cs-CZ" sz="2000">
              <a:latin typeface="Tahoma" pitchFamily="-110" charset="0"/>
            </a:endParaRPr>
          </a:p>
        </p:txBody>
      </p:sp>
      <p:sp>
        <p:nvSpPr>
          <p:cNvPr id="86047" name="Text Box 30"/>
          <p:cNvSpPr txBox="1">
            <a:spLocks noChangeArrowheads="1"/>
          </p:cNvSpPr>
          <p:nvPr/>
        </p:nvSpPr>
        <p:spPr bwMode="auto">
          <a:xfrm>
            <a:off x="7659688" y="3275013"/>
            <a:ext cx="514350" cy="290512"/>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B</a:t>
            </a:r>
            <a:endParaRPr lang="cs-CZ" sz="2000">
              <a:latin typeface="Tahoma" pitchFamily="-110" charset="0"/>
            </a:endParaRPr>
          </a:p>
        </p:txBody>
      </p:sp>
      <p:sp>
        <p:nvSpPr>
          <p:cNvPr id="86048" name="Rectangle 31"/>
          <p:cNvSpPr>
            <a:spLocks noChangeArrowheads="1"/>
          </p:cNvSpPr>
          <p:nvPr/>
        </p:nvSpPr>
        <p:spPr bwMode="auto">
          <a:xfrm>
            <a:off x="1960563" y="3089275"/>
            <a:ext cx="69850" cy="355600"/>
          </a:xfrm>
          <a:prstGeom prst="rect">
            <a:avLst/>
          </a:prstGeom>
          <a:solidFill>
            <a:srgbClr val="FFFFFF"/>
          </a:solidFill>
          <a:ln w="9525">
            <a:miter lim="800000"/>
            <a:headEnd/>
            <a:tailEnd/>
          </a:ln>
          <a:scene3d>
            <a:camera prst="legacyObliqueTopLeft"/>
            <a:lightRig rig="legacyFlat3" dir="b"/>
          </a:scene3d>
          <a:sp3d extrusionH="430200" prstMaterial="legacyMatte">
            <a:bevelT w="13500" h="13500" prst="angle"/>
            <a:bevelB w="13500" h="13500" prst="angle"/>
            <a:extrusionClr>
              <a:srgbClr val="FFFFFF"/>
            </a:extrusionClr>
          </a:sp3d>
        </p:spPr>
        <p:txBody>
          <a:bodyPr>
            <a:prstTxWarp prst="textNoShape">
              <a:avLst/>
            </a:prstTxWarp>
            <a:flatTx/>
          </a:bodyPr>
          <a:lstStyle/>
          <a:p>
            <a:endParaRPr lang="en-US"/>
          </a:p>
        </p:txBody>
      </p:sp>
      <p:sp>
        <p:nvSpPr>
          <p:cNvPr id="86049" name="Text Box 32"/>
          <p:cNvSpPr txBox="1">
            <a:spLocks noChangeArrowheads="1"/>
          </p:cNvSpPr>
          <p:nvPr/>
        </p:nvSpPr>
        <p:spPr bwMode="auto">
          <a:xfrm>
            <a:off x="1676400" y="3657600"/>
            <a:ext cx="539750" cy="290513"/>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200">
                <a:latin typeface="Tahoma" pitchFamily="-110" charset="0"/>
              </a:rPr>
              <a:t>X-ray filter</a:t>
            </a:r>
          </a:p>
        </p:txBody>
      </p:sp>
      <p:grpSp>
        <p:nvGrpSpPr>
          <p:cNvPr id="86050" name="Group 33"/>
          <p:cNvGrpSpPr>
            <a:grpSpLocks/>
          </p:cNvGrpSpPr>
          <p:nvPr/>
        </p:nvGrpSpPr>
        <p:grpSpPr bwMode="auto">
          <a:xfrm>
            <a:off x="1533525" y="3098800"/>
            <a:ext cx="347663" cy="125413"/>
            <a:chOff x="2889" y="6350"/>
            <a:chExt cx="426" cy="153"/>
          </a:xfrm>
        </p:grpSpPr>
        <p:sp>
          <p:nvSpPr>
            <p:cNvPr id="86086" name="AutoShape 34"/>
            <p:cNvSpPr>
              <a:spLocks noChangeAspect="1" noChangeArrowheads="1"/>
            </p:cNvSpPr>
            <p:nvPr/>
          </p:nvSpPr>
          <p:spPr bwMode="auto">
            <a:xfrm rot="-5400000">
              <a:off x="3007" y="6232"/>
              <a:ext cx="153" cy="390"/>
            </a:xfrm>
            <a:prstGeom prst="triangle">
              <a:avLst>
                <a:gd name="adj" fmla="val 50000"/>
              </a:avLst>
            </a:prstGeom>
            <a:solidFill>
              <a:srgbClr val="FF00FF">
                <a:alpha val="78822"/>
              </a:srgbClr>
            </a:solidFill>
            <a:ln w="9525">
              <a:noFill/>
              <a:miter lim="800000"/>
              <a:headEnd/>
              <a:tailEnd/>
            </a:ln>
          </p:spPr>
          <p:txBody>
            <a:bodyPr wrap="none" anchor="ctr">
              <a:prstTxWarp prst="textNoShape">
                <a:avLst/>
              </a:prstTxWarp>
            </a:bodyPr>
            <a:lstStyle/>
            <a:p>
              <a:endParaRPr lang="en-US"/>
            </a:p>
          </p:txBody>
        </p:sp>
        <p:sp>
          <p:nvSpPr>
            <p:cNvPr id="86087" name="Oval 35"/>
            <p:cNvSpPr>
              <a:spLocks noChangeArrowheads="1"/>
            </p:cNvSpPr>
            <p:nvPr/>
          </p:nvSpPr>
          <p:spPr bwMode="auto">
            <a:xfrm>
              <a:off x="3244" y="6356"/>
              <a:ext cx="71" cy="143"/>
            </a:xfrm>
            <a:prstGeom prst="ellipse">
              <a:avLst/>
            </a:prstGeom>
            <a:solidFill>
              <a:srgbClr val="FF00FF"/>
            </a:solidFill>
            <a:ln w="9525">
              <a:noFill/>
              <a:round/>
              <a:headEnd/>
              <a:tailEnd/>
            </a:ln>
          </p:spPr>
          <p:txBody>
            <a:bodyPr>
              <a:prstTxWarp prst="textNoShape">
                <a:avLst/>
              </a:prstTxWarp>
            </a:bodyPr>
            <a:lstStyle/>
            <a:p>
              <a:endParaRPr lang="en-US"/>
            </a:p>
          </p:txBody>
        </p:sp>
      </p:grpSp>
      <p:grpSp>
        <p:nvGrpSpPr>
          <p:cNvPr id="86051" name="Group 36"/>
          <p:cNvGrpSpPr>
            <a:grpSpLocks/>
          </p:cNvGrpSpPr>
          <p:nvPr/>
        </p:nvGrpSpPr>
        <p:grpSpPr bwMode="auto">
          <a:xfrm>
            <a:off x="962025" y="3117850"/>
            <a:ext cx="687388" cy="184150"/>
            <a:chOff x="2181" y="6373"/>
            <a:chExt cx="841" cy="226"/>
          </a:xfrm>
        </p:grpSpPr>
        <p:sp>
          <p:nvSpPr>
            <p:cNvPr id="86084" name="Rectangle 37"/>
            <p:cNvSpPr>
              <a:spLocks noChangeArrowheads="1"/>
            </p:cNvSpPr>
            <p:nvPr/>
          </p:nvSpPr>
          <p:spPr bwMode="auto">
            <a:xfrm>
              <a:off x="2919" y="6392"/>
              <a:ext cx="103" cy="111"/>
            </a:xfrm>
            <a:prstGeom prst="rect">
              <a:avLst/>
            </a:prstGeom>
            <a:solidFill>
              <a:srgbClr val="4D4D4D"/>
            </a:solidFill>
            <a:ln w="9525">
              <a:miter lim="800000"/>
              <a:headEnd/>
              <a:tailEnd/>
            </a:ln>
            <a:scene3d>
              <a:camera prst="legacyObliqueTopLeft"/>
              <a:lightRig rig="legacyFlat3" dir="t"/>
            </a:scene3d>
            <a:sp3d extrusionH="74600" prstMaterial="legacyMatte">
              <a:bevelT w="13500" h="13500" prst="angle"/>
              <a:bevelB w="13500" h="13500" prst="angle"/>
              <a:extrusionClr>
                <a:srgbClr val="4D4D4D"/>
              </a:extrusionClr>
            </a:sp3d>
          </p:spPr>
          <p:txBody>
            <a:bodyPr wrap="none" anchor="ctr">
              <a:prstTxWarp prst="textNoShape">
                <a:avLst/>
              </a:prstTxWarp>
              <a:flatTx/>
            </a:bodyPr>
            <a:lstStyle/>
            <a:p>
              <a:endParaRPr lang="en-US"/>
            </a:p>
          </p:txBody>
        </p:sp>
        <p:sp>
          <p:nvSpPr>
            <p:cNvPr id="86085" name="Rectangle 38"/>
            <p:cNvSpPr>
              <a:spLocks noChangeArrowheads="1"/>
            </p:cNvSpPr>
            <p:nvPr/>
          </p:nvSpPr>
          <p:spPr bwMode="auto">
            <a:xfrm>
              <a:off x="2181" y="6373"/>
              <a:ext cx="802" cy="226"/>
            </a:xfrm>
            <a:prstGeom prst="rect">
              <a:avLst/>
            </a:prstGeom>
            <a:solidFill>
              <a:srgbClr val="ECD882"/>
            </a:solidFill>
            <a:ln w="9525">
              <a:miter lim="800000"/>
              <a:headEnd/>
              <a:tailEnd/>
            </a:ln>
            <a:scene3d>
              <a:camera prst="legacyObliqueTopLeft"/>
              <a:lightRig rig="legacyFlat3" dir="t"/>
            </a:scene3d>
            <a:sp3d extrusionH="163500" prstMaterial="legacyMatte">
              <a:bevelT w="13500" h="13500" prst="angle"/>
              <a:bevelB w="13500" h="13500" prst="angle"/>
              <a:extrusionClr>
                <a:srgbClr val="ECD882"/>
              </a:extrusionClr>
            </a:sp3d>
          </p:spPr>
          <p:txBody>
            <a:bodyPr wrap="none" anchor="ctr">
              <a:prstTxWarp prst="textNoShape">
                <a:avLst/>
              </a:prstTxWarp>
              <a:flatTx/>
            </a:bodyPr>
            <a:lstStyle/>
            <a:p>
              <a:endParaRPr lang="en-US"/>
            </a:p>
          </p:txBody>
        </p:sp>
      </p:grpSp>
      <p:sp>
        <p:nvSpPr>
          <p:cNvPr id="86052" name="Line 39"/>
          <p:cNvSpPr>
            <a:spLocks noChangeShapeType="1"/>
          </p:cNvSpPr>
          <p:nvPr/>
        </p:nvSpPr>
        <p:spPr bwMode="auto">
          <a:xfrm>
            <a:off x="2371725" y="3562350"/>
            <a:ext cx="0" cy="723900"/>
          </a:xfrm>
          <a:prstGeom prst="line">
            <a:avLst/>
          </a:prstGeom>
          <a:noFill/>
          <a:ln w="3175">
            <a:solidFill>
              <a:srgbClr val="000000"/>
            </a:solidFill>
            <a:round/>
            <a:headEnd/>
            <a:tailEnd/>
          </a:ln>
        </p:spPr>
        <p:txBody>
          <a:bodyPr>
            <a:prstTxWarp prst="textNoShape">
              <a:avLst/>
            </a:prstTxWarp>
          </a:bodyPr>
          <a:lstStyle/>
          <a:p>
            <a:endParaRPr lang="en-US"/>
          </a:p>
        </p:txBody>
      </p:sp>
      <p:sp>
        <p:nvSpPr>
          <p:cNvPr id="86053" name="Line 40"/>
          <p:cNvSpPr>
            <a:spLocks noChangeShapeType="1"/>
          </p:cNvSpPr>
          <p:nvPr/>
        </p:nvSpPr>
        <p:spPr bwMode="auto">
          <a:xfrm>
            <a:off x="5094288" y="3879850"/>
            <a:ext cx="0" cy="406400"/>
          </a:xfrm>
          <a:prstGeom prst="line">
            <a:avLst/>
          </a:prstGeom>
          <a:noFill/>
          <a:ln w="3175">
            <a:solidFill>
              <a:srgbClr val="000000"/>
            </a:solidFill>
            <a:round/>
            <a:headEnd/>
            <a:tailEnd/>
          </a:ln>
        </p:spPr>
        <p:txBody>
          <a:bodyPr>
            <a:prstTxWarp prst="textNoShape">
              <a:avLst/>
            </a:prstTxWarp>
          </a:bodyPr>
          <a:lstStyle/>
          <a:p>
            <a:endParaRPr lang="en-US"/>
          </a:p>
        </p:txBody>
      </p:sp>
      <p:sp>
        <p:nvSpPr>
          <p:cNvPr id="86054" name="Line 41"/>
          <p:cNvSpPr>
            <a:spLocks noChangeShapeType="1"/>
          </p:cNvSpPr>
          <p:nvPr/>
        </p:nvSpPr>
        <p:spPr bwMode="auto">
          <a:xfrm flipH="1">
            <a:off x="2362200" y="4191000"/>
            <a:ext cx="2722563" cy="0"/>
          </a:xfrm>
          <a:prstGeom prst="line">
            <a:avLst/>
          </a:prstGeom>
          <a:noFill/>
          <a:ln w="3175">
            <a:solidFill>
              <a:srgbClr val="000000"/>
            </a:solidFill>
            <a:round/>
            <a:headEnd type="stealth" w="med" len="med"/>
            <a:tailEnd type="stealth" w="med" len="med"/>
          </a:ln>
        </p:spPr>
        <p:txBody>
          <a:bodyPr>
            <a:prstTxWarp prst="textNoShape">
              <a:avLst/>
            </a:prstTxWarp>
          </a:bodyPr>
          <a:lstStyle/>
          <a:p>
            <a:endParaRPr lang="en-US"/>
          </a:p>
        </p:txBody>
      </p:sp>
      <p:sp>
        <p:nvSpPr>
          <p:cNvPr id="86055" name="Text Box 42"/>
          <p:cNvSpPr txBox="1">
            <a:spLocks noChangeArrowheads="1"/>
          </p:cNvSpPr>
          <p:nvPr/>
        </p:nvSpPr>
        <p:spPr bwMode="auto">
          <a:xfrm>
            <a:off x="3613150" y="4170363"/>
            <a:ext cx="735013" cy="290512"/>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000" i="1">
                <a:latin typeface="Tahoma" pitchFamily="-110" charset="0"/>
              </a:rPr>
              <a:t>L</a:t>
            </a:r>
            <a:endParaRPr lang="cs-CZ" sz="2000">
              <a:latin typeface="Tahoma" pitchFamily="-110" charset="0"/>
            </a:endParaRPr>
          </a:p>
        </p:txBody>
      </p:sp>
      <p:sp>
        <p:nvSpPr>
          <p:cNvPr id="86056" name="Line 43"/>
          <p:cNvSpPr>
            <a:spLocks noChangeShapeType="1"/>
          </p:cNvSpPr>
          <p:nvPr/>
        </p:nvSpPr>
        <p:spPr bwMode="auto">
          <a:xfrm flipH="1">
            <a:off x="2995613" y="3171825"/>
            <a:ext cx="12700" cy="150813"/>
          </a:xfrm>
          <a:prstGeom prst="line">
            <a:avLst/>
          </a:prstGeom>
          <a:noFill/>
          <a:ln w="9525">
            <a:solidFill>
              <a:srgbClr val="000000"/>
            </a:solidFill>
            <a:round/>
            <a:headEnd/>
            <a:tailEnd type="triangle" w="sm" len="sm"/>
          </a:ln>
        </p:spPr>
        <p:txBody>
          <a:bodyPr>
            <a:prstTxWarp prst="textNoShape">
              <a:avLst/>
            </a:prstTxWarp>
          </a:bodyPr>
          <a:lstStyle/>
          <a:p>
            <a:endParaRPr lang="en-US"/>
          </a:p>
        </p:txBody>
      </p:sp>
      <p:sp>
        <p:nvSpPr>
          <p:cNvPr id="86057" name="Line 44"/>
          <p:cNvSpPr>
            <a:spLocks noChangeShapeType="1"/>
          </p:cNvSpPr>
          <p:nvPr/>
        </p:nvSpPr>
        <p:spPr bwMode="auto">
          <a:xfrm flipH="1">
            <a:off x="2976563" y="3368675"/>
            <a:ext cx="12700" cy="149225"/>
          </a:xfrm>
          <a:prstGeom prst="line">
            <a:avLst/>
          </a:prstGeom>
          <a:noFill/>
          <a:ln w="9525">
            <a:solidFill>
              <a:srgbClr val="000000"/>
            </a:solidFill>
            <a:round/>
            <a:headEnd type="triangle" w="sm" len="sm"/>
            <a:tailEnd type="none" w="sm" len="sm"/>
          </a:ln>
        </p:spPr>
        <p:txBody>
          <a:bodyPr>
            <a:prstTxWarp prst="textNoShape">
              <a:avLst/>
            </a:prstTxWarp>
          </a:bodyPr>
          <a:lstStyle/>
          <a:p>
            <a:endParaRPr lang="en-US"/>
          </a:p>
        </p:txBody>
      </p:sp>
      <p:sp>
        <p:nvSpPr>
          <p:cNvPr id="86058" name="Text Box 45"/>
          <p:cNvSpPr txBox="1">
            <a:spLocks noChangeArrowheads="1"/>
          </p:cNvSpPr>
          <p:nvPr/>
        </p:nvSpPr>
        <p:spPr bwMode="auto">
          <a:xfrm>
            <a:off x="2825750" y="3448050"/>
            <a:ext cx="735013" cy="290513"/>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000" i="1">
                <a:latin typeface="Symbol" pitchFamily="-110" charset="2"/>
              </a:rPr>
              <a:t>a</a:t>
            </a:r>
            <a:endParaRPr lang="cs-CZ" sz="2000">
              <a:latin typeface="Tahoma" pitchFamily="-110" charset="0"/>
            </a:endParaRPr>
          </a:p>
        </p:txBody>
      </p:sp>
      <p:sp>
        <p:nvSpPr>
          <p:cNvPr id="86059" name="Text Box 46"/>
          <p:cNvSpPr txBox="1">
            <a:spLocks noChangeArrowheads="1"/>
          </p:cNvSpPr>
          <p:nvPr/>
        </p:nvSpPr>
        <p:spPr bwMode="auto">
          <a:xfrm>
            <a:off x="4510088" y="2552700"/>
            <a:ext cx="1185862" cy="292100"/>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B</a:t>
            </a:r>
            <a:endParaRPr lang="cs-CZ" sz="2000">
              <a:latin typeface="Tahoma" pitchFamily="-110" charset="0"/>
            </a:endParaRPr>
          </a:p>
        </p:txBody>
      </p:sp>
      <p:sp>
        <p:nvSpPr>
          <p:cNvPr id="86060" name="Rectangle 47"/>
          <p:cNvSpPr>
            <a:spLocks noChangeArrowheads="1"/>
          </p:cNvSpPr>
          <p:nvPr/>
        </p:nvSpPr>
        <p:spPr bwMode="auto">
          <a:xfrm>
            <a:off x="6257925" y="2901950"/>
            <a:ext cx="400050" cy="1108075"/>
          </a:xfrm>
          <a:prstGeom prst="rect">
            <a:avLst/>
          </a:prstGeom>
          <a:solidFill>
            <a:srgbClr val="33CCCC">
              <a:alpha val="18039"/>
            </a:srgbClr>
          </a:solidFill>
          <a:ln w="9525">
            <a:noFill/>
            <a:miter lim="800000"/>
            <a:headEnd/>
            <a:tailEnd/>
          </a:ln>
        </p:spPr>
        <p:txBody>
          <a:bodyPr>
            <a:prstTxWarp prst="textNoShape">
              <a:avLst/>
            </a:prstTxWarp>
          </a:bodyPr>
          <a:lstStyle/>
          <a:p>
            <a:endParaRPr lang="en-US"/>
          </a:p>
        </p:txBody>
      </p:sp>
      <p:sp>
        <p:nvSpPr>
          <p:cNvPr id="86061" name="Line 48"/>
          <p:cNvSpPr>
            <a:spLocks noChangeShapeType="1"/>
          </p:cNvSpPr>
          <p:nvPr/>
        </p:nvSpPr>
        <p:spPr bwMode="auto">
          <a:xfrm>
            <a:off x="6508750" y="4170363"/>
            <a:ext cx="1187450" cy="0"/>
          </a:xfrm>
          <a:prstGeom prst="line">
            <a:avLst/>
          </a:prstGeom>
          <a:noFill/>
          <a:ln w="3175">
            <a:solidFill>
              <a:srgbClr val="000000"/>
            </a:solidFill>
            <a:round/>
            <a:headEnd type="stealth" w="sm" len="sm"/>
            <a:tailEnd type="stealth" w="sm" len="sm"/>
          </a:ln>
        </p:spPr>
        <p:txBody>
          <a:bodyPr>
            <a:prstTxWarp prst="textNoShape">
              <a:avLst/>
            </a:prstTxWarp>
          </a:bodyPr>
          <a:lstStyle/>
          <a:p>
            <a:endParaRPr lang="en-US"/>
          </a:p>
        </p:txBody>
      </p:sp>
      <p:sp>
        <p:nvSpPr>
          <p:cNvPr id="86062" name="Text Box 49"/>
          <p:cNvSpPr txBox="1">
            <a:spLocks noChangeArrowheads="1"/>
          </p:cNvSpPr>
          <p:nvPr/>
        </p:nvSpPr>
        <p:spPr bwMode="auto">
          <a:xfrm>
            <a:off x="6657975" y="3944938"/>
            <a:ext cx="749300" cy="290512"/>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160 </a:t>
            </a:r>
            <a:r>
              <a:rPr lang="cs-CZ" sz="800" i="1">
                <a:latin typeface="Symbol" pitchFamily="-110" charset="2"/>
              </a:rPr>
              <a:t>m</a:t>
            </a:r>
            <a:r>
              <a:rPr lang="cs-CZ" sz="800" i="1">
                <a:latin typeface="Tahoma" pitchFamily="-110" charset="0"/>
              </a:rPr>
              <a:t>m</a:t>
            </a:r>
            <a:endParaRPr lang="cs-CZ" sz="2000">
              <a:latin typeface="Tahoma" pitchFamily="-110" charset="0"/>
            </a:endParaRPr>
          </a:p>
        </p:txBody>
      </p:sp>
      <p:sp>
        <p:nvSpPr>
          <p:cNvPr id="86063" name="Text Box 50"/>
          <p:cNvSpPr txBox="1">
            <a:spLocks noChangeArrowheads="1"/>
          </p:cNvSpPr>
          <p:nvPr/>
        </p:nvSpPr>
        <p:spPr bwMode="auto">
          <a:xfrm>
            <a:off x="5716588" y="4635500"/>
            <a:ext cx="2894012" cy="1190625"/>
          </a:xfrm>
          <a:prstGeom prst="rect">
            <a:avLst/>
          </a:prstGeom>
          <a:noFill/>
          <a:ln w="9525">
            <a:noFill/>
            <a:miter lim="800000"/>
            <a:headEnd/>
            <a:tailEnd/>
          </a:ln>
        </p:spPr>
        <p:txBody>
          <a:bodyPr>
            <a:prstTxWarp prst="textNoShape">
              <a:avLst/>
            </a:prstTxWarp>
            <a:spAutoFit/>
          </a:bodyPr>
          <a:lstStyle/>
          <a:p>
            <a:pPr algn="ctr" eaLnBrk="1" hangingPunct="1"/>
            <a:r>
              <a:rPr lang="en-US" sz="1800">
                <a:solidFill>
                  <a:srgbClr val="80FF00"/>
                </a:solidFill>
                <a:latin typeface="Times New Roman" pitchFamily="-110" charset="0"/>
              </a:rPr>
              <a:t>Sign</a:t>
            </a:r>
            <a:r>
              <a:rPr lang="en-US" altLang="ja-JP" sz="1800">
                <a:solidFill>
                  <a:srgbClr val="80FF00"/>
                </a:solidFill>
                <a:latin typeface="Times New Roman" pitchFamily="-110" charset="0"/>
              </a:rPr>
              <a:t>ál spôsobený fázovým posuvom (B) je signifikantne silnejší ako signál spôsobený atenuáciou intenzity (A)</a:t>
            </a:r>
            <a:r>
              <a:rPr lang="en-US" sz="1800">
                <a:solidFill>
                  <a:srgbClr val="80FF00"/>
                </a:solidFill>
                <a:latin typeface="Times New Roman" pitchFamily="-110" charset="0"/>
              </a:rPr>
              <a:t>!</a:t>
            </a:r>
          </a:p>
        </p:txBody>
      </p:sp>
      <p:grpSp>
        <p:nvGrpSpPr>
          <p:cNvPr id="86064" name="Group 51"/>
          <p:cNvGrpSpPr>
            <a:grpSpLocks/>
          </p:cNvGrpSpPr>
          <p:nvPr/>
        </p:nvGrpSpPr>
        <p:grpSpPr bwMode="auto">
          <a:xfrm>
            <a:off x="790575" y="4530725"/>
            <a:ext cx="4702175" cy="1927225"/>
            <a:chOff x="498" y="2914"/>
            <a:chExt cx="2962" cy="1214"/>
          </a:xfrm>
        </p:grpSpPr>
        <p:sp>
          <p:nvSpPr>
            <p:cNvPr id="86069" name="Rectangle 52"/>
            <p:cNvSpPr>
              <a:spLocks noChangeArrowheads="1"/>
            </p:cNvSpPr>
            <p:nvPr/>
          </p:nvSpPr>
          <p:spPr bwMode="auto">
            <a:xfrm>
              <a:off x="498" y="2914"/>
              <a:ext cx="2962" cy="1214"/>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1" hangingPunct="1"/>
              <a:endParaRPr lang="en-US" sz="2000">
                <a:latin typeface="Tahoma" pitchFamily="-110" charset="0"/>
              </a:endParaRPr>
            </a:p>
          </p:txBody>
        </p:sp>
        <p:grpSp>
          <p:nvGrpSpPr>
            <p:cNvPr id="86070" name="Group 53"/>
            <p:cNvGrpSpPr>
              <a:grpSpLocks noChangeAspect="1"/>
            </p:cNvGrpSpPr>
            <p:nvPr/>
          </p:nvGrpSpPr>
          <p:grpSpPr bwMode="auto">
            <a:xfrm>
              <a:off x="576" y="3179"/>
              <a:ext cx="803" cy="907"/>
              <a:chOff x="1893" y="5441"/>
              <a:chExt cx="2008" cy="2267"/>
            </a:xfrm>
          </p:grpSpPr>
          <p:sp>
            <p:nvSpPr>
              <p:cNvPr id="86076" name="AutoShape 54"/>
              <p:cNvSpPr>
                <a:spLocks noChangeAspect="1" noChangeArrowheads="1"/>
              </p:cNvSpPr>
              <p:nvPr/>
            </p:nvSpPr>
            <p:spPr bwMode="auto">
              <a:xfrm>
                <a:off x="1893" y="5441"/>
                <a:ext cx="2008" cy="2267"/>
              </a:xfrm>
              <a:prstGeom prst="rect">
                <a:avLst/>
              </a:prstGeom>
              <a:noFill/>
              <a:ln w="9525">
                <a:noFill/>
                <a:miter lim="800000"/>
                <a:headEnd/>
                <a:tailEnd/>
              </a:ln>
            </p:spPr>
            <p:txBody>
              <a:bodyPr>
                <a:prstTxWarp prst="textNoShape">
                  <a:avLst/>
                </a:prstTxWarp>
              </a:bodyPr>
              <a:lstStyle/>
              <a:p>
                <a:endParaRPr lang="en-US"/>
              </a:p>
            </p:txBody>
          </p:sp>
          <p:pic>
            <p:nvPicPr>
              <p:cNvPr id="86077" name="Picture 55"/>
              <p:cNvPicPr>
                <a:picLocks noChangeAspect="1" noChangeArrowheads="1"/>
              </p:cNvPicPr>
              <p:nvPr/>
            </p:nvPicPr>
            <p:blipFill>
              <a:blip r:embed="rId4">
                <a:lum bright="-42000" contrast="54000"/>
              </a:blip>
              <a:srcRect t="22737" r="13672"/>
              <a:stretch>
                <a:fillRect/>
              </a:stretch>
            </p:blipFill>
            <p:spPr bwMode="auto">
              <a:xfrm>
                <a:off x="1893" y="5441"/>
                <a:ext cx="2008" cy="2267"/>
              </a:xfrm>
              <a:prstGeom prst="rect">
                <a:avLst/>
              </a:prstGeom>
              <a:noFill/>
              <a:ln w="9525">
                <a:noFill/>
                <a:miter lim="800000"/>
                <a:headEnd/>
                <a:tailEnd/>
              </a:ln>
            </p:spPr>
          </p:pic>
          <p:grpSp>
            <p:nvGrpSpPr>
              <p:cNvPr id="86078" name="Group 56"/>
              <p:cNvGrpSpPr>
                <a:grpSpLocks/>
              </p:cNvGrpSpPr>
              <p:nvPr/>
            </p:nvGrpSpPr>
            <p:grpSpPr bwMode="auto">
              <a:xfrm>
                <a:off x="1994" y="5566"/>
                <a:ext cx="859" cy="488"/>
                <a:chOff x="2761" y="5087"/>
                <a:chExt cx="1179" cy="670"/>
              </a:xfrm>
            </p:grpSpPr>
            <p:sp>
              <p:nvSpPr>
                <p:cNvPr id="86079" name="Text Box 57"/>
                <p:cNvSpPr txBox="1">
                  <a:spLocks noChangeArrowheads="1"/>
                </p:cNvSpPr>
                <p:nvPr/>
              </p:nvSpPr>
              <p:spPr bwMode="auto">
                <a:xfrm>
                  <a:off x="2761" y="5087"/>
                  <a:ext cx="1179" cy="440"/>
                </a:xfrm>
                <a:prstGeom prst="rect">
                  <a:avLst/>
                </a:prstGeom>
                <a:noFill/>
                <a:ln w="9525">
                  <a:noFill/>
                  <a:miter lim="800000"/>
                  <a:headEnd/>
                  <a:tailEnd/>
                </a:ln>
              </p:spPr>
              <p:txBody>
                <a:bodyPr lIns="51270" tIns="25636" rIns="51270" bIns="25636">
                  <a:prstTxWarp prst="textNoShape">
                    <a:avLst/>
                  </a:prstTxWarp>
                </a:bodyPr>
                <a:lstStyle/>
                <a:p>
                  <a:pPr eaLnBrk="1" hangingPunct="1"/>
                  <a:r>
                    <a:rPr lang="cs-CZ" sz="1000">
                      <a:solidFill>
                        <a:srgbClr val="000000"/>
                      </a:solidFill>
                      <a:latin typeface="Tahoma" pitchFamily="-110" charset="0"/>
                    </a:rPr>
                    <a:t>30</a:t>
                  </a:r>
                  <a:r>
                    <a:rPr lang="cs-CZ" sz="1000">
                      <a:solidFill>
                        <a:srgbClr val="000000"/>
                      </a:solidFill>
                      <a:latin typeface="Symbol" pitchFamily="-110" charset="2"/>
                    </a:rPr>
                    <a:t>m</a:t>
                  </a:r>
                  <a:r>
                    <a:rPr lang="cs-CZ" sz="1000">
                      <a:solidFill>
                        <a:srgbClr val="000000"/>
                      </a:solidFill>
                      <a:latin typeface="Tahoma" pitchFamily="-110" charset="0"/>
                    </a:rPr>
                    <a:t>m</a:t>
                  </a:r>
                  <a:endParaRPr lang="cs-CZ" sz="2000">
                    <a:latin typeface="Tahoma" pitchFamily="-110" charset="0"/>
                  </a:endParaRPr>
                </a:p>
              </p:txBody>
            </p:sp>
            <p:grpSp>
              <p:nvGrpSpPr>
                <p:cNvPr id="86080" name="Group 58"/>
                <p:cNvGrpSpPr>
                  <a:grpSpLocks/>
                </p:cNvGrpSpPr>
                <p:nvPr/>
              </p:nvGrpSpPr>
              <p:grpSpPr bwMode="auto">
                <a:xfrm>
                  <a:off x="2948" y="5524"/>
                  <a:ext cx="446" cy="233"/>
                  <a:chOff x="2948" y="5525"/>
                  <a:chExt cx="446" cy="232"/>
                </a:xfrm>
              </p:grpSpPr>
              <p:sp>
                <p:nvSpPr>
                  <p:cNvPr id="86081" name="Line 59"/>
                  <p:cNvSpPr>
                    <a:spLocks noChangeShapeType="1"/>
                  </p:cNvSpPr>
                  <p:nvPr/>
                </p:nvSpPr>
                <p:spPr bwMode="auto">
                  <a:xfrm>
                    <a:off x="2948" y="5641"/>
                    <a:ext cx="446" cy="0"/>
                  </a:xfrm>
                  <a:prstGeom prst="line">
                    <a:avLst/>
                  </a:prstGeom>
                  <a:noFill/>
                  <a:ln w="19050">
                    <a:solidFill>
                      <a:srgbClr val="000000"/>
                    </a:solidFill>
                    <a:round/>
                    <a:headEnd/>
                    <a:tailEnd/>
                  </a:ln>
                </p:spPr>
                <p:txBody>
                  <a:bodyPr>
                    <a:prstTxWarp prst="textNoShape">
                      <a:avLst/>
                    </a:prstTxWarp>
                  </a:bodyPr>
                  <a:lstStyle/>
                  <a:p>
                    <a:endParaRPr lang="en-US"/>
                  </a:p>
                </p:txBody>
              </p:sp>
              <p:sp>
                <p:nvSpPr>
                  <p:cNvPr id="86082" name="Line 60"/>
                  <p:cNvSpPr>
                    <a:spLocks noChangeShapeType="1"/>
                  </p:cNvSpPr>
                  <p:nvPr/>
                </p:nvSpPr>
                <p:spPr bwMode="auto">
                  <a:xfrm>
                    <a:off x="2948" y="5527"/>
                    <a:ext cx="0" cy="230"/>
                  </a:xfrm>
                  <a:prstGeom prst="line">
                    <a:avLst/>
                  </a:prstGeom>
                  <a:noFill/>
                  <a:ln w="19050">
                    <a:solidFill>
                      <a:srgbClr val="000000"/>
                    </a:solidFill>
                    <a:round/>
                    <a:headEnd/>
                    <a:tailEnd/>
                  </a:ln>
                </p:spPr>
                <p:txBody>
                  <a:bodyPr>
                    <a:prstTxWarp prst="textNoShape">
                      <a:avLst/>
                    </a:prstTxWarp>
                  </a:bodyPr>
                  <a:lstStyle/>
                  <a:p>
                    <a:endParaRPr lang="en-US"/>
                  </a:p>
                </p:txBody>
              </p:sp>
              <p:sp>
                <p:nvSpPr>
                  <p:cNvPr id="86083" name="Line 61"/>
                  <p:cNvSpPr>
                    <a:spLocks noChangeShapeType="1"/>
                  </p:cNvSpPr>
                  <p:nvPr/>
                </p:nvSpPr>
                <p:spPr bwMode="auto">
                  <a:xfrm>
                    <a:off x="3394" y="5525"/>
                    <a:ext cx="0" cy="230"/>
                  </a:xfrm>
                  <a:prstGeom prst="line">
                    <a:avLst/>
                  </a:prstGeom>
                  <a:noFill/>
                  <a:ln w="19050">
                    <a:solidFill>
                      <a:srgbClr val="000000"/>
                    </a:solidFill>
                    <a:round/>
                    <a:headEnd/>
                    <a:tailEnd/>
                  </a:ln>
                </p:spPr>
                <p:txBody>
                  <a:bodyPr>
                    <a:prstTxWarp prst="textNoShape">
                      <a:avLst/>
                    </a:prstTxWarp>
                  </a:bodyPr>
                  <a:lstStyle/>
                  <a:p>
                    <a:endParaRPr lang="en-US"/>
                  </a:p>
                </p:txBody>
              </p:sp>
            </p:grpSp>
          </p:grpSp>
        </p:grpSp>
        <p:pic>
          <p:nvPicPr>
            <p:cNvPr id="86071" name="Picture 62"/>
            <p:cNvPicPr>
              <a:picLocks noChangeAspect="1" noChangeArrowheads="1"/>
            </p:cNvPicPr>
            <p:nvPr/>
          </p:nvPicPr>
          <p:blipFill>
            <a:blip r:embed="rId5">
              <a:lum bright="-18000"/>
            </a:blip>
            <a:srcRect/>
            <a:stretch>
              <a:fillRect/>
            </a:stretch>
          </p:blipFill>
          <p:spPr bwMode="auto">
            <a:xfrm>
              <a:off x="1453" y="3179"/>
              <a:ext cx="584" cy="902"/>
            </a:xfrm>
            <a:prstGeom prst="rect">
              <a:avLst/>
            </a:prstGeom>
            <a:noFill/>
            <a:ln w="9525">
              <a:noFill/>
              <a:miter lim="800000"/>
              <a:headEnd/>
              <a:tailEnd/>
            </a:ln>
          </p:spPr>
        </p:pic>
        <p:sp>
          <p:nvSpPr>
            <p:cNvPr id="86072" name="Text Box 63"/>
            <p:cNvSpPr txBox="1">
              <a:spLocks noChangeArrowheads="1"/>
            </p:cNvSpPr>
            <p:nvPr/>
          </p:nvSpPr>
          <p:spPr bwMode="auto">
            <a:xfrm>
              <a:off x="516" y="2940"/>
              <a:ext cx="1047" cy="250"/>
            </a:xfrm>
            <a:prstGeom prst="rect">
              <a:avLst/>
            </a:prstGeom>
            <a:noFill/>
            <a:ln w="9525">
              <a:noFill/>
              <a:miter lim="800000"/>
              <a:headEnd/>
              <a:tailEnd/>
            </a:ln>
          </p:spPr>
          <p:txBody>
            <a:bodyPr wrap="none">
              <a:prstTxWarp prst="textNoShape">
                <a:avLst/>
              </a:prstTxWarp>
              <a:spAutoFit/>
            </a:bodyPr>
            <a:lstStyle/>
            <a:p>
              <a:pPr eaLnBrk="1" hangingPunct="1"/>
              <a:r>
                <a:rPr lang="en-US" sz="2000">
                  <a:latin typeface="Tahoma" pitchFamily="-110" charset="0"/>
                </a:rPr>
                <a:t>Termite knee</a:t>
              </a:r>
              <a:endParaRPr lang="cs-CZ" sz="2000">
                <a:latin typeface="Tahoma" pitchFamily="-110" charset="0"/>
              </a:endParaRPr>
            </a:p>
          </p:txBody>
        </p:sp>
        <p:sp>
          <p:nvSpPr>
            <p:cNvPr id="86073" name="Text Box 64"/>
            <p:cNvSpPr txBox="1">
              <a:spLocks noChangeArrowheads="1"/>
            </p:cNvSpPr>
            <p:nvPr/>
          </p:nvSpPr>
          <p:spPr bwMode="auto">
            <a:xfrm>
              <a:off x="560" y="3836"/>
              <a:ext cx="212" cy="250"/>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rgbClr val="000000"/>
                  </a:solidFill>
                  <a:latin typeface="Tahoma" pitchFamily="-110" charset="0"/>
                </a:rPr>
                <a:t>A</a:t>
              </a:r>
              <a:endParaRPr lang="cs-CZ" sz="2000">
                <a:solidFill>
                  <a:srgbClr val="000000"/>
                </a:solidFill>
                <a:latin typeface="Tahoma" pitchFamily="-110" charset="0"/>
              </a:endParaRPr>
            </a:p>
          </p:txBody>
        </p:sp>
        <p:sp>
          <p:nvSpPr>
            <p:cNvPr id="86074" name="Text Box 65"/>
            <p:cNvSpPr txBox="1">
              <a:spLocks noChangeArrowheads="1"/>
            </p:cNvSpPr>
            <p:nvPr/>
          </p:nvSpPr>
          <p:spPr bwMode="auto">
            <a:xfrm>
              <a:off x="1461" y="3836"/>
              <a:ext cx="210" cy="250"/>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rgbClr val="000000"/>
                  </a:solidFill>
                  <a:latin typeface="Tahoma" pitchFamily="-110" charset="0"/>
                </a:rPr>
                <a:t>B</a:t>
              </a:r>
              <a:endParaRPr lang="cs-CZ" sz="2000">
                <a:solidFill>
                  <a:srgbClr val="000000"/>
                </a:solidFill>
                <a:latin typeface="Tahoma" pitchFamily="-110" charset="0"/>
              </a:endParaRPr>
            </a:p>
          </p:txBody>
        </p:sp>
        <p:sp>
          <p:nvSpPr>
            <p:cNvPr id="86075" name="Text Box 66"/>
            <p:cNvSpPr txBox="1">
              <a:spLocks noChangeArrowheads="1"/>
            </p:cNvSpPr>
            <p:nvPr/>
          </p:nvSpPr>
          <p:spPr bwMode="auto">
            <a:xfrm>
              <a:off x="2054" y="2916"/>
              <a:ext cx="1378" cy="1208"/>
            </a:xfrm>
            <a:prstGeom prst="rect">
              <a:avLst/>
            </a:prstGeom>
            <a:noFill/>
            <a:ln w="9525">
              <a:noFill/>
              <a:miter lim="800000"/>
              <a:headEnd/>
              <a:tailEnd/>
            </a:ln>
          </p:spPr>
          <p:txBody>
            <a:bodyPr>
              <a:prstTxWarp prst="textNoShape">
                <a:avLst/>
              </a:prstTxWarp>
              <a:spAutoFit/>
            </a:bodyPr>
            <a:lstStyle/>
            <a:p>
              <a:pPr marL="177800" indent="-177800" eaLnBrk="1" hangingPunct="1"/>
              <a:r>
                <a:rPr lang="en-US" sz="1200" b="1">
                  <a:latin typeface="Tahoma" pitchFamily="-110" charset="0"/>
                </a:rPr>
                <a:t>Microfocus X-ray tube:</a:t>
              </a:r>
            </a:p>
            <a:p>
              <a:pPr marL="177800" indent="-177800" eaLnBrk="1" hangingPunct="1">
                <a:buFontTx/>
                <a:buChar char="•"/>
              </a:pPr>
              <a:r>
                <a:rPr lang="en-US" sz="1200" b="1">
                  <a:latin typeface="Tahoma" pitchFamily="-110" charset="0"/>
                </a:rPr>
                <a:t>A) Absorption </a:t>
              </a:r>
              <a:r>
                <a:rPr lang="en-US" sz="1200">
                  <a:latin typeface="Tahoma" pitchFamily="-110" charset="0"/>
                </a:rPr>
                <a:t>(contact geometry) image taken by CCD camera with scintillator.</a:t>
              </a:r>
            </a:p>
            <a:p>
              <a:pPr marL="177800" indent="-177800" eaLnBrk="1" hangingPunct="1">
                <a:buFontTx/>
                <a:buChar char="•"/>
              </a:pPr>
              <a:r>
                <a:rPr lang="en-US" sz="1200" b="1">
                  <a:latin typeface="Tahoma" pitchFamily="-110" charset="0"/>
                </a:rPr>
                <a:t>B) Phase enhanced</a:t>
              </a:r>
              <a:r>
                <a:rPr lang="en-US" sz="1200">
                  <a:latin typeface="Tahoma" pitchFamily="-110" charset="0"/>
                </a:rPr>
                <a:t> image taken by Medipix2 at distance of 60 cm revealing fine internal structure </a:t>
              </a:r>
            </a:p>
          </p:txBody>
        </p:sp>
      </p:grpSp>
      <p:sp>
        <p:nvSpPr>
          <p:cNvPr id="86065" name="AutoShape 67"/>
          <p:cNvSpPr>
            <a:spLocks noChangeArrowheads="1"/>
          </p:cNvSpPr>
          <p:nvPr/>
        </p:nvSpPr>
        <p:spPr bwMode="auto">
          <a:xfrm>
            <a:off x="8516938" y="4057650"/>
            <a:ext cx="263525" cy="1068388"/>
          </a:xfrm>
          <a:prstGeom prst="curvedLeftArrow">
            <a:avLst>
              <a:gd name="adj1" fmla="val 81084"/>
              <a:gd name="adj2" fmla="val 162169"/>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6066" name="Oval 68"/>
          <p:cNvSpPr>
            <a:spLocks noChangeArrowheads="1"/>
          </p:cNvSpPr>
          <p:nvPr/>
        </p:nvSpPr>
        <p:spPr bwMode="auto">
          <a:xfrm>
            <a:off x="533400" y="3505200"/>
            <a:ext cx="1828800" cy="838200"/>
          </a:xfrm>
          <a:prstGeom prst="ellipse">
            <a:avLst/>
          </a:prstGeom>
          <a:noFill/>
          <a:ln w="38100">
            <a:solidFill>
              <a:srgbClr val="FFDD07"/>
            </a:solidFill>
            <a:round/>
            <a:headEnd/>
            <a:tailEnd/>
          </a:ln>
        </p:spPr>
        <p:txBody>
          <a:bodyPr wrap="none" anchor="ctr">
            <a:prstTxWarp prst="textNoShape">
              <a:avLst/>
            </a:prstTxWarp>
          </a:bodyPr>
          <a:lstStyle/>
          <a:p>
            <a:endParaRPr lang="en-US"/>
          </a:p>
        </p:txBody>
      </p:sp>
      <p:sp>
        <p:nvSpPr>
          <p:cNvPr id="86067" name="Oval 69"/>
          <p:cNvSpPr>
            <a:spLocks noChangeArrowheads="1"/>
          </p:cNvSpPr>
          <p:nvPr/>
        </p:nvSpPr>
        <p:spPr bwMode="auto">
          <a:xfrm>
            <a:off x="3352800" y="4038600"/>
            <a:ext cx="762000" cy="457200"/>
          </a:xfrm>
          <a:prstGeom prst="ellipse">
            <a:avLst/>
          </a:prstGeom>
          <a:noFill/>
          <a:ln w="38100">
            <a:solidFill>
              <a:srgbClr val="FFDD07"/>
            </a:solidFill>
            <a:round/>
            <a:headEnd/>
            <a:tailEnd/>
          </a:ln>
        </p:spPr>
        <p:txBody>
          <a:bodyPr wrap="none" anchor="ctr">
            <a:prstTxWarp prst="textNoShape">
              <a:avLst/>
            </a:prstTxWarp>
          </a:bodyPr>
          <a:lstStyle/>
          <a:p>
            <a:endParaRPr lang="en-US"/>
          </a:p>
        </p:txBody>
      </p:sp>
      <p:pic>
        <p:nvPicPr>
          <p:cNvPr id="86068" name="Picture 70"/>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772400" y="5791200"/>
            <a:ext cx="990600" cy="8794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pic>
        <p:nvPicPr>
          <p:cNvPr id="88067" name="Picture 2"/>
          <p:cNvPicPr>
            <a:picLocks noChangeAspect="1" noChangeArrowheads="1"/>
          </p:cNvPicPr>
          <p:nvPr/>
        </p:nvPicPr>
        <p:blipFill>
          <a:blip r:embed="rId3"/>
          <a:srcRect/>
          <a:stretch>
            <a:fillRect/>
          </a:stretch>
        </p:blipFill>
        <p:spPr bwMode="auto">
          <a:xfrm>
            <a:off x="4237038" y="1808163"/>
            <a:ext cx="4465637" cy="4465637"/>
          </a:xfrm>
          <a:prstGeom prst="rect">
            <a:avLst/>
          </a:prstGeom>
          <a:noFill/>
          <a:ln w="28575">
            <a:noFill/>
            <a:miter lim="800000"/>
            <a:headEnd/>
            <a:tailEnd/>
          </a:ln>
        </p:spPr>
      </p:pic>
      <p:pic>
        <p:nvPicPr>
          <p:cNvPr id="82947" name="Picture 3"/>
          <p:cNvPicPr>
            <a:picLocks noChangeAspect="1" noChangeArrowheads="1"/>
          </p:cNvPicPr>
          <p:nvPr/>
        </p:nvPicPr>
        <p:blipFill>
          <a:blip r:embed="rId4"/>
          <a:srcRect/>
          <a:stretch>
            <a:fillRect/>
          </a:stretch>
        </p:blipFill>
        <p:spPr bwMode="auto">
          <a:xfrm>
            <a:off x="4237038" y="1808163"/>
            <a:ext cx="4475162" cy="4479925"/>
          </a:xfrm>
          <a:prstGeom prst="rect">
            <a:avLst/>
          </a:prstGeom>
          <a:noFill/>
          <a:ln w="28575">
            <a:solidFill>
              <a:srgbClr val="CB0F01"/>
            </a:solidFill>
            <a:miter lim="800000"/>
            <a:headEnd/>
            <a:tailEnd/>
          </a:ln>
        </p:spPr>
      </p:pic>
      <p:pic>
        <p:nvPicPr>
          <p:cNvPr id="82948" name="Picture 4"/>
          <p:cNvPicPr>
            <a:picLocks noChangeAspect="1" noChangeArrowheads="1"/>
          </p:cNvPicPr>
          <p:nvPr/>
        </p:nvPicPr>
        <p:blipFill>
          <a:blip r:embed="rId5"/>
          <a:srcRect/>
          <a:stretch>
            <a:fillRect/>
          </a:stretch>
        </p:blipFill>
        <p:spPr bwMode="auto">
          <a:xfrm>
            <a:off x="4229100" y="1808163"/>
            <a:ext cx="4473575" cy="4479925"/>
          </a:xfrm>
          <a:prstGeom prst="rect">
            <a:avLst/>
          </a:prstGeom>
          <a:noFill/>
          <a:ln w="28575">
            <a:solidFill>
              <a:srgbClr val="CB0F01"/>
            </a:solidFill>
            <a:miter lim="800000"/>
            <a:headEnd/>
            <a:tailEnd/>
          </a:ln>
        </p:spPr>
      </p:pic>
      <p:pic>
        <p:nvPicPr>
          <p:cNvPr id="82949" name="Picture 5"/>
          <p:cNvPicPr>
            <a:picLocks noChangeAspect="1" noChangeArrowheads="1"/>
          </p:cNvPicPr>
          <p:nvPr/>
        </p:nvPicPr>
        <p:blipFill>
          <a:blip r:embed="rId6"/>
          <a:srcRect/>
          <a:stretch>
            <a:fillRect/>
          </a:stretch>
        </p:blipFill>
        <p:spPr bwMode="auto">
          <a:xfrm>
            <a:off x="4237038" y="1808163"/>
            <a:ext cx="4473575" cy="4479925"/>
          </a:xfrm>
          <a:prstGeom prst="rect">
            <a:avLst/>
          </a:prstGeom>
          <a:noFill/>
          <a:ln w="28575">
            <a:solidFill>
              <a:srgbClr val="CB0F01"/>
            </a:solidFill>
            <a:miter lim="800000"/>
            <a:headEnd/>
            <a:tailEnd/>
          </a:ln>
        </p:spPr>
      </p:pic>
      <p:pic>
        <p:nvPicPr>
          <p:cNvPr id="88071" name="Picture 6"/>
          <p:cNvPicPr>
            <a:picLocks noChangeAspect="1" noChangeArrowheads="1"/>
          </p:cNvPicPr>
          <p:nvPr/>
        </p:nvPicPr>
        <p:blipFill>
          <a:blip r:embed="rId7"/>
          <a:srcRect/>
          <a:stretch>
            <a:fillRect/>
          </a:stretch>
        </p:blipFill>
        <p:spPr bwMode="auto">
          <a:xfrm>
            <a:off x="854075" y="1808163"/>
            <a:ext cx="3111500" cy="3119437"/>
          </a:xfrm>
          <a:prstGeom prst="rect">
            <a:avLst/>
          </a:prstGeom>
          <a:noFill/>
          <a:ln w="9525">
            <a:noFill/>
            <a:miter lim="800000"/>
            <a:headEnd/>
            <a:tailEnd/>
          </a:ln>
        </p:spPr>
      </p:pic>
      <p:sp>
        <p:nvSpPr>
          <p:cNvPr id="82951" name="Rectangle 7"/>
          <p:cNvSpPr>
            <a:spLocks noChangeArrowheads="1"/>
          </p:cNvSpPr>
          <p:nvPr/>
        </p:nvSpPr>
        <p:spPr bwMode="auto">
          <a:xfrm>
            <a:off x="2444750" y="2713038"/>
            <a:ext cx="381000" cy="400050"/>
          </a:xfrm>
          <a:prstGeom prst="rect">
            <a:avLst/>
          </a:prstGeom>
          <a:noFill/>
          <a:ln w="28575">
            <a:solidFill>
              <a:srgbClr val="CB0F01"/>
            </a:solidFill>
            <a:miter lim="800000"/>
            <a:headEnd/>
            <a:tailEnd/>
          </a:ln>
        </p:spPr>
        <p:txBody>
          <a:bodyPr wrap="none" anchor="ctr">
            <a:prstTxWarp prst="textNoShape">
              <a:avLst/>
            </a:prstTxWarp>
          </a:bodyPr>
          <a:lstStyle/>
          <a:p>
            <a:pPr algn="ctr" eaLnBrk="1" hangingPunct="1"/>
            <a:endParaRPr lang="en-US" sz="2000">
              <a:solidFill>
                <a:srgbClr val="CB0F01"/>
              </a:solidFill>
              <a:latin typeface="Tahoma" pitchFamily="-110" charset="0"/>
            </a:endParaRPr>
          </a:p>
        </p:txBody>
      </p:sp>
      <p:sp>
        <p:nvSpPr>
          <p:cNvPr id="82952" name="Rectangle 8"/>
          <p:cNvSpPr>
            <a:spLocks noChangeArrowheads="1"/>
          </p:cNvSpPr>
          <p:nvPr/>
        </p:nvSpPr>
        <p:spPr bwMode="auto">
          <a:xfrm>
            <a:off x="2301875" y="2281238"/>
            <a:ext cx="1068388" cy="1150937"/>
          </a:xfrm>
          <a:prstGeom prst="rect">
            <a:avLst/>
          </a:prstGeom>
          <a:noFill/>
          <a:ln w="28575">
            <a:solidFill>
              <a:srgbClr val="CB0F01"/>
            </a:solidFill>
            <a:miter lim="800000"/>
            <a:headEnd/>
            <a:tailEnd/>
          </a:ln>
        </p:spPr>
        <p:txBody>
          <a:bodyPr wrap="none" anchor="ctr">
            <a:prstTxWarp prst="textNoShape">
              <a:avLst/>
            </a:prstTxWarp>
          </a:bodyPr>
          <a:lstStyle/>
          <a:p>
            <a:pPr algn="ctr" eaLnBrk="1" hangingPunct="1"/>
            <a:endParaRPr lang="en-US" sz="2000">
              <a:solidFill>
                <a:srgbClr val="CB0F01"/>
              </a:solidFill>
              <a:latin typeface="Tahoma" pitchFamily="-110" charset="0"/>
            </a:endParaRPr>
          </a:p>
        </p:txBody>
      </p:sp>
      <p:sp>
        <p:nvSpPr>
          <p:cNvPr id="82953" name="Rectangle 9"/>
          <p:cNvSpPr>
            <a:spLocks noChangeArrowheads="1"/>
          </p:cNvSpPr>
          <p:nvPr/>
        </p:nvSpPr>
        <p:spPr bwMode="auto">
          <a:xfrm>
            <a:off x="1079500" y="1808163"/>
            <a:ext cx="2374900" cy="2147887"/>
          </a:xfrm>
          <a:prstGeom prst="rect">
            <a:avLst/>
          </a:prstGeom>
          <a:noFill/>
          <a:ln w="28575">
            <a:solidFill>
              <a:srgbClr val="CB0F01"/>
            </a:solidFill>
            <a:miter lim="800000"/>
            <a:headEnd/>
            <a:tailEnd/>
          </a:ln>
        </p:spPr>
        <p:txBody>
          <a:bodyPr wrap="none" anchor="ctr">
            <a:prstTxWarp prst="textNoShape">
              <a:avLst/>
            </a:prstTxWarp>
          </a:bodyPr>
          <a:lstStyle/>
          <a:p>
            <a:endParaRPr lang="en-US"/>
          </a:p>
        </p:txBody>
      </p:sp>
      <p:sp>
        <p:nvSpPr>
          <p:cNvPr id="88075" name="Line 10"/>
          <p:cNvSpPr>
            <a:spLocks noChangeShapeType="1"/>
          </p:cNvSpPr>
          <p:nvPr/>
        </p:nvSpPr>
        <p:spPr bwMode="auto">
          <a:xfrm flipV="1">
            <a:off x="1787525" y="4622800"/>
            <a:ext cx="831850" cy="1130300"/>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88076" name="Text Box 11"/>
          <p:cNvSpPr txBox="1">
            <a:spLocks noChangeArrowheads="1"/>
          </p:cNvSpPr>
          <p:nvPr/>
        </p:nvSpPr>
        <p:spPr bwMode="auto">
          <a:xfrm>
            <a:off x="1066800" y="5715000"/>
            <a:ext cx="2293938" cy="396875"/>
          </a:xfrm>
          <a:prstGeom prst="rect">
            <a:avLst/>
          </a:prstGeom>
          <a:noFill/>
          <a:ln w="9525">
            <a:noFill/>
            <a:miter lim="800000"/>
            <a:headEnd/>
            <a:tailEnd/>
          </a:ln>
        </p:spPr>
        <p:txBody>
          <a:bodyPr wrap="none">
            <a:prstTxWarp prst="textNoShape">
              <a:avLst/>
            </a:prstTxWarp>
            <a:spAutoFit/>
          </a:bodyPr>
          <a:lstStyle/>
          <a:p>
            <a:pPr eaLnBrk="1" hangingPunct="1"/>
            <a:r>
              <a:rPr lang="en-US" sz="2000">
                <a:latin typeface="Tahoma" pitchFamily="-110" charset="0"/>
              </a:rPr>
              <a:t>Ihla dr</a:t>
            </a:r>
            <a:r>
              <a:rPr lang="en-US" altLang="ja-JP" sz="2000">
                <a:latin typeface="Tahoma" pitchFamily="-110" charset="0"/>
              </a:rPr>
              <a:t>žiaca vzorku</a:t>
            </a:r>
            <a:endParaRPr lang="cs-CZ" sz="2000">
              <a:latin typeface="Tahoma" pitchFamily="-110" charset="0"/>
            </a:endParaRPr>
          </a:p>
        </p:txBody>
      </p:sp>
      <p:grpSp>
        <p:nvGrpSpPr>
          <p:cNvPr id="2" name="Group 12"/>
          <p:cNvGrpSpPr>
            <a:grpSpLocks/>
          </p:cNvGrpSpPr>
          <p:nvPr/>
        </p:nvGrpSpPr>
        <p:grpSpPr bwMode="auto">
          <a:xfrm>
            <a:off x="6300788" y="3736975"/>
            <a:ext cx="2479675" cy="1492250"/>
            <a:chOff x="3969" y="2354"/>
            <a:chExt cx="1562" cy="940"/>
          </a:xfrm>
        </p:grpSpPr>
        <p:sp>
          <p:nvSpPr>
            <p:cNvPr id="88081" name="Line 13"/>
            <p:cNvSpPr>
              <a:spLocks noChangeShapeType="1"/>
            </p:cNvSpPr>
            <p:nvPr/>
          </p:nvSpPr>
          <p:spPr bwMode="auto">
            <a:xfrm flipH="1">
              <a:off x="4014" y="2750"/>
              <a:ext cx="227" cy="544"/>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88082" name="Text Box 14"/>
            <p:cNvSpPr txBox="1">
              <a:spLocks noChangeArrowheads="1"/>
            </p:cNvSpPr>
            <p:nvPr/>
          </p:nvSpPr>
          <p:spPr bwMode="auto">
            <a:xfrm>
              <a:off x="3969" y="2354"/>
              <a:ext cx="1562" cy="366"/>
            </a:xfrm>
            <a:prstGeom prst="rect">
              <a:avLst/>
            </a:prstGeom>
            <a:noFill/>
            <a:ln w="9525">
              <a:noFill/>
              <a:miter lim="800000"/>
              <a:headEnd/>
              <a:tailEnd/>
            </a:ln>
          </p:spPr>
          <p:txBody>
            <a:bodyPr>
              <a:prstTxWarp prst="textNoShape">
                <a:avLst/>
              </a:prstTxWarp>
              <a:spAutoFit/>
            </a:bodyPr>
            <a:lstStyle/>
            <a:p>
              <a:pPr eaLnBrk="1" hangingPunct="1"/>
              <a:r>
                <a:rPr lang="en-US" sz="1600">
                  <a:solidFill>
                    <a:srgbClr val="000000"/>
                  </a:solidFill>
                </a:rPr>
                <a:t>Hrany zosilnen</a:t>
              </a:r>
              <a:r>
                <a:rPr lang="en-US" altLang="ja-JP" sz="1600">
                  <a:solidFill>
                    <a:srgbClr val="000000"/>
                  </a:solidFill>
                </a:rPr>
                <a:t>é fázovým posuvom</a:t>
              </a:r>
              <a:endParaRPr lang="cs-CZ" sz="1600">
                <a:solidFill>
                  <a:srgbClr val="000000"/>
                </a:solidFill>
              </a:endParaRPr>
            </a:p>
          </p:txBody>
        </p:sp>
      </p:grpSp>
      <p:sp>
        <p:nvSpPr>
          <p:cNvPr id="88078" name="Rectangle 15"/>
          <p:cNvSpPr>
            <a:spLocks noChangeArrowheads="1"/>
          </p:cNvSpPr>
          <p:nvPr/>
        </p:nvSpPr>
        <p:spPr bwMode="auto">
          <a:xfrm>
            <a:off x="457200" y="1143000"/>
            <a:ext cx="8001000" cy="53086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altLang="ja-JP" sz="2800">
                <a:solidFill>
                  <a:srgbClr val="FFDD07"/>
                </a:solidFill>
                <a:latin typeface="Times New Roman" pitchFamily="-110" charset="0"/>
              </a:rPr>
              <a:t>Myšie ľadviny</a:t>
            </a:r>
            <a:endParaRPr lang="en-US" sz="2800">
              <a:solidFill>
                <a:srgbClr val="FFDD07"/>
              </a:solidFill>
              <a:latin typeface="Times New Roman" pitchFamily="-110" charset="0"/>
            </a:endParaRPr>
          </a:p>
        </p:txBody>
      </p:sp>
      <p:pic>
        <p:nvPicPr>
          <p:cNvPr id="88079" name="Picture 17"/>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52400" y="5791200"/>
            <a:ext cx="990600" cy="879475"/>
          </a:xfrm>
          <a:prstGeom prst="rect">
            <a:avLst/>
          </a:prstGeom>
          <a:noFill/>
          <a:ln w="9525">
            <a:noFill/>
            <a:miter lim="800000"/>
            <a:headEnd/>
            <a:tailEnd/>
          </a:ln>
        </p:spPr>
      </p:pic>
      <p:sp>
        <p:nvSpPr>
          <p:cNvPr id="88080" name="Rectangle 19"/>
          <p:cNvSpPr>
            <a:spLocks noGrp="1" noChangeArrowheads="1"/>
          </p:cNvSpPr>
          <p:nvPr>
            <p:ph type="title"/>
          </p:nvPr>
        </p:nvSpPr>
        <p:spPr>
          <a:xfrm>
            <a:off x="1752600" y="152400"/>
            <a:ext cx="5715000" cy="838200"/>
          </a:xfrm>
          <a:noFill/>
        </p:spPr>
        <p:txBody>
          <a:bodyPr/>
          <a:lstStyle/>
          <a:p>
            <a:pPr eaLnBrk="1" hangingPunct="1"/>
            <a:r>
              <a:rPr lang="cs-CZ"/>
              <a:t>F</a:t>
            </a:r>
            <a:r>
              <a:rPr lang="cs-CZ" altLang="ja-JP"/>
              <a:t>ázovo-zosilnené kontrastné zobrazovanie</a:t>
            </a:r>
            <a:endParaRPr lang="cs-CZ"/>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9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94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8295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29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94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8295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29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animBg="1"/>
      <p:bldP spid="82952" grpId="0" animBg="1"/>
      <p:bldP spid="82952" grpId="1" animBg="1"/>
      <p:bldP spid="82953" grpId="0" animBg="1"/>
      <p:bldP spid="82953" grpId="1"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92163" name="Rectangle 2"/>
          <p:cNvSpPr>
            <a:spLocks noChangeArrowheads="1"/>
          </p:cNvSpPr>
          <p:nvPr/>
        </p:nvSpPr>
        <p:spPr bwMode="auto">
          <a:xfrm>
            <a:off x="762000" y="2514600"/>
            <a:ext cx="7910513" cy="3614738"/>
          </a:xfrm>
          <a:prstGeom prst="rect">
            <a:avLst/>
          </a:prstGeom>
          <a:solidFill>
            <a:schemeClr val="accent1"/>
          </a:solidFill>
          <a:ln w="9525">
            <a:solidFill>
              <a:srgbClr val="000000"/>
            </a:solidFill>
            <a:miter lim="800000"/>
            <a:headEnd/>
            <a:tailEnd/>
          </a:ln>
        </p:spPr>
        <p:txBody>
          <a:bodyPr wrap="none" anchor="ctr">
            <a:prstTxWarp prst="textNoShape">
              <a:avLst/>
            </a:prstTxWarp>
          </a:bodyPr>
          <a:lstStyle/>
          <a:p>
            <a:endParaRPr lang="en-US"/>
          </a:p>
        </p:txBody>
      </p:sp>
      <p:sp>
        <p:nvSpPr>
          <p:cNvPr id="92164" name="Rectangle 3"/>
          <p:cNvSpPr>
            <a:spLocks noGrp="1" noChangeArrowheads="1"/>
          </p:cNvSpPr>
          <p:nvPr>
            <p:ph type="title"/>
          </p:nvPr>
        </p:nvSpPr>
        <p:spPr/>
        <p:txBody>
          <a:bodyPr/>
          <a:lstStyle/>
          <a:p>
            <a:pPr eaLnBrk="1" hangingPunct="1"/>
            <a:r>
              <a:rPr lang="en-US" sz="4400"/>
              <a:t>Neutr</a:t>
            </a:r>
            <a:r>
              <a:rPr lang="en-US" altLang="ja-JP" sz="4400"/>
              <a:t>ónova rádiografia</a:t>
            </a:r>
            <a:endParaRPr lang="cs-CZ" sz="4400"/>
          </a:p>
        </p:txBody>
      </p:sp>
      <p:pic>
        <p:nvPicPr>
          <p:cNvPr id="92165" name="Picture 4" descr="foto_x"/>
          <p:cNvPicPr>
            <a:picLocks noChangeAspect="1" noChangeArrowheads="1"/>
          </p:cNvPicPr>
          <p:nvPr/>
        </p:nvPicPr>
        <p:blipFill>
          <a:blip r:embed="rId3"/>
          <a:srcRect/>
          <a:stretch>
            <a:fillRect/>
          </a:stretch>
        </p:blipFill>
        <p:spPr bwMode="auto">
          <a:xfrm>
            <a:off x="941388" y="2687638"/>
            <a:ext cx="3813175" cy="2338387"/>
          </a:xfrm>
          <a:prstGeom prst="rect">
            <a:avLst/>
          </a:prstGeom>
          <a:noFill/>
          <a:ln w="9525">
            <a:noFill/>
            <a:miter lim="800000"/>
            <a:headEnd/>
            <a:tailEnd/>
          </a:ln>
        </p:spPr>
      </p:pic>
      <p:sp>
        <p:nvSpPr>
          <p:cNvPr id="92166" name="Text Box 5"/>
          <p:cNvSpPr txBox="1">
            <a:spLocks noChangeAspect="1" noChangeArrowheads="1"/>
          </p:cNvSpPr>
          <p:nvPr/>
        </p:nvSpPr>
        <p:spPr bwMode="auto">
          <a:xfrm>
            <a:off x="941388" y="5027613"/>
            <a:ext cx="895350" cy="396875"/>
          </a:xfrm>
          <a:prstGeom prst="rect">
            <a:avLst/>
          </a:prstGeom>
          <a:noFill/>
          <a:ln w="9525">
            <a:noFill/>
            <a:miter lim="800000"/>
            <a:headEnd/>
            <a:tailEnd/>
          </a:ln>
        </p:spPr>
        <p:txBody>
          <a:bodyPr wrap="none">
            <a:prstTxWarp prst="textNoShape">
              <a:avLst/>
            </a:prstTxWarp>
            <a:spAutoFit/>
          </a:bodyPr>
          <a:lstStyle/>
          <a:p>
            <a:pPr eaLnBrk="1" hangingPunct="1"/>
            <a:r>
              <a:rPr lang="en-US" sz="2000">
                <a:latin typeface="Tahoma" pitchFamily="-110" charset="0"/>
              </a:rPr>
              <a:t>X-l</a:t>
            </a:r>
            <a:r>
              <a:rPr lang="en-US" altLang="ja-JP" sz="2000">
                <a:latin typeface="Tahoma" pitchFamily="-110" charset="0"/>
              </a:rPr>
              <a:t>ú</a:t>
            </a:r>
            <a:r>
              <a:rPr lang="en-US" altLang="ja-JP" sz="2000">
                <a:latin typeface="Lucida Grande" pitchFamily="-110" charset="0"/>
              </a:rPr>
              <a:t>če</a:t>
            </a:r>
            <a:endParaRPr lang="cs-CZ" sz="2000">
              <a:latin typeface="Tahoma" pitchFamily="-110" charset="0"/>
            </a:endParaRPr>
          </a:p>
        </p:txBody>
      </p:sp>
      <p:sp>
        <p:nvSpPr>
          <p:cNvPr id="92167" name="Text Box 6"/>
          <p:cNvSpPr txBox="1">
            <a:spLocks noChangeAspect="1" noChangeArrowheads="1"/>
          </p:cNvSpPr>
          <p:nvPr/>
        </p:nvSpPr>
        <p:spPr bwMode="auto">
          <a:xfrm>
            <a:off x="4692650" y="5024438"/>
            <a:ext cx="1211263" cy="396875"/>
          </a:xfrm>
          <a:prstGeom prst="rect">
            <a:avLst/>
          </a:prstGeom>
          <a:noFill/>
          <a:ln w="9525">
            <a:noFill/>
            <a:miter lim="800000"/>
            <a:headEnd/>
            <a:tailEnd/>
          </a:ln>
        </p:spPr>
        <p:txBody>
          <a:bodyPr wrap="none">
            <a:prstTxWarp prst="textNoShape">
              <a:avLst/>
            </a:prstTxWarp>
            <a:spAutoFit/>
          </a:bodyPr>
          <a:lstStyle/>
          <a:p>
            <a:pPr eaLnBrk="1" hangingPunct="1"/>
            <a:r>
              <a:rPr lang="en-US" sz="2000">
                <a:latin typeface="Tahoma" pitchFamily="-110" charset="0"/>
              </a:rPr>
              <a:t>Neutr</a:t>
            </a:r>
            <a:r>
              <a:rPr lang="en-US" altLang="ja-JP" sz="2000">
                <a:latin typeface="Tahoma" pitchFamily="-110" charset="0"/>
              </a:rPr>
              <a:t>óny</a:t>
            </a:r>
            <a:endParaRPr lang="cs-CZ" sz="2000">
              <a:latin typeface="Tahoma" pitchFamily="-110" charset="0"/>
            </a:endParaRPr>
          </a:p>
        </p:txBody>
      </p:sp>
      <p:pic>
        <p:nvPicPr>
          <p:cNvPr id="92168" name="Picture 7" descr="foto_n"/>
          <p:cNvPicPr>
            <a:picLocks noChangeAspect="1" noChangeArrowheads="1"/>
          </p:cNvPicPr>
          <p:nvPr/>
        </p:nvPicPr>
        <p:blipFill>
          <a:blip r:embed="rId4"/>
          <a:srcRect/>
          <a:stretch>
            <a:fillRect/>
          </a:stretch>
        </p:blipFill>
        <p:spPr bwMode="auto">
          <a:xfrm>
            <a:off x="4787900" y="2698750"/>
            <a:ext cx="3735388" cy="2316163"/>
          </a:xfrm>
          <a:prstGeom prst="rect">
            <a:avLst/>
          </a:prstGeom>
          <a:noFill/>
          <a:ln w="9525">
            <a:noFill/>
            <a:miter lim="800000"/>
            <a:headEnd/>
            <a:tailEnd/>
          </a:ln>
        </p:spPr>
      </p:pic>
      <p:sp>
        <p:nvSpPr>
          <p:cNvPr id="92169" name="Text Box 8"/>
          <p:cNvSpPr txBox="1">
            <a:spLocks noChangeArrowheads="1"/>
          </p:cNvSpPr>
          <p:nvPr/>
        </p:nvSpPr>
        <p:spPr bwMode="auto">
          <a:xfrm>
            <a:off x="609600" y="1066800"/>
            <a:ext cx="7996238" cy="915988"/>
          </a:xfrm>
          <a:prstGeom prst="rect">
            <a:avLst/>
          </a:prstGeom>
          <a:noFill/>
          <a:ln w="9525">
            <a:noFill/>
            <a:miter lim="800000"/>
            <a:headEnd/>
            <a:tailEnd/>
          </a:ln>
        </p:spPr>
        <p:txBody>
          <a:bodyPr>
            <a:prstTxWarp prst="textNoShape">
              <a:avLst/>
            </a:prstTxWarp>
            <a:spAutoFit/>
          </a:bodyPr>
          <a:lstStyle/>
          <a:p>
            <a:pPr marL="174625" indent="-174625" eaLnBrk="1" hangingPunct="1">
              <a:buFontTx/>
              <a:buChar char="•"/>
            </a:pPr>
            <a:r>
              <a:rPr lang="en-US" sz="1800">
                <a:solidFill>
                  <a:srgbClr val="FFDD07"/>
                </a:solidFill>
                <a:latin typeface="Times New Roman" pitchFamily="-110" charset="0"/>
              </a:rPr>
              <a:t>K</a:t>
            </a:r>
            <a:r>
              <a:rPr lang="en-US" altLang="ja-JP" sz="1800">
                <a:solidFill>
                  <a:srgbClr val="FFDD07"/>
                </a:solidFill>
                <a:latin typeface="Times New Roman" pitchFamily="-110" charset="0"/>
              </a:rPr>
              <a:t>ým RTG lúče sú zoslabenė efektívnejšie ťažkými materiálmi ako kovy, neutróny umožňujú zobraziť ľahšie materiály ako napr. vodíkové zlúčeniny.</a:t>
            </a:r>
            <a:endParaRPr lang="en-US" sz="1800">
              <a:solidFill>
                <a:srgbClr val="FFDD07"/>
              </a:solidFill>
              <a:latin typeface="Times New Roman" pitchFamily="-110" charset="0"/>
            </a:endParaRPr>
          </a:p>
          <a:p>
            <a:pPr marL="174625" indent="-174625" eaLnBrk="1" hangingPunct="1">
              <a:buFontTx/>
              <a:buChar char="•"/>
            </a:pPr>
            <a:r>
              <a:rPr lang="en-US" sz="1800">
                <a:solidFill>
                  <a:srgbClr val="FFDD07"/>
                </a:solidFill>
                <a:latin typeface="Times New Roman" pitchFamily="-110" charset="0"/>
              </a:rPr>
              <a:t>Neutr</a:t>
            </a:r>
            <a:r>
              <a:rPr lang="en-US" altLang="ja-JP" sz="1800">
                <a:solidFill>
                  <a:srgbClr val="FFDD07"/>
                </a:solidFill>
                <a:latin typeface="Times New Roman" pitchFamily="-110" charset="0"/>
              </a:rPr>
              <a:t>ónová rádiografia je komplementárna k RTG.</a:t>
            </a:r>
            <a:endParaRPr lang="en-US" sz="1800">
              <a:solidFill>
                <a:srgbClr val="FFDD07"/>
              </a:solidFill>
              <a:latin typeface="Times New Roman" pitchFamily="-110" charset="0"/>
            </a:endParaRPr>
          </a:p>
        </p:txBody>
      </p:sp>
      <p:sp>
        <p:nvSpPr>
          <p:cNvPr id="92170" name="Text Box 9"/>
          <p:cNvSpPr txBox="1">
            <a:spLocks noChangeArrowheads="1"/>
          </p:cNvSpPr>
          <p:nvPr/>
        </p:nvSpPr>
        <p:spPr bwMode="auto">
          <a:xfrm>
            <a:off x="847725" y="5510213"/>
            <a:ext cx="7843838" cy="581025"/>
          </a:xfrm>
          <a:prstGeom prst="rect">
            <a:avLst/>
          </a:prstGeom>
          <a:noFill/>
          <a:ln w="9525">
            <a:noFill/>
            <a:miter lim="800000"/>
            <a:headEnd/>
            <a:tailEnd/>
          </a:ln>
        </p:spPr>
        <p:txBody>
          <a:bodyPr>
            <a:prstTxWarp prst="textNoShape">
              <a:avLst/>
            </a:prstTxWarp>
            <a:spAutoFit/>
          </a:bodyPr>
          <a:lstStyle/>
          <a:p>
            <a:pPr eaLnBrk="1" hangingPunct="1"/>
            <a:r>
              <a:rPr lang="en-US" sz="1600">
                <a:latin typeface="Times New Roman" pitchFamily="-110" charset="0"/>
              </a:rPr>
              <a:t>V RTG obraze s</a:t>
            </a:r>
            <a:r>
              <a:rPr lang="en-US" altLang="ja-JP" sz="1600">
                <a:latin typeface="Times New Roman" pitchFamily="-110" charset="0"/>
              </a:rPr>
              <a:t>ú zvýraznené kovovové časti fotoaparátu zatiaľ čo neutrónový rádiogram ukáže detaily plastikových častí.</a:t>
            </a:r>
            <a:endParaRPr lang="en-US" sz="1600">
              <a:latin typeface="Times New Roman" pitchFamily="-110" charset="0"/>
            </a:endParaRPr>
          </a:p>
        </p:txBody>
      </p:sp>
      <p:sp>
        <p:nvSpPr>
          <p:cNvPr id="92171" name="Rectangle 10"/>
          <p:cNvSpPr>
            <a:spLocks noChangeArrowheads="1"/>
          </p:cNvSpPr>
          <p:nvPr/>
        </p:nvSpPr>
        <p:spPr bwMode="auto">
          <a:xfrm>
            <a:off x="4700588" y="6110288"/>
            <a:ext cx="4071937" cy="274637"/>
          </a:xfrm>
          <a:prstGeom prst="rect">
            <a:avLst/>
          </a:prstGeom>
          <a:noFill/>
          <a:ln w="9525">
            <a:noFill/>
            <a:miter lim="800000"/>
            <a:headEnd/>
            <a:tailEnd/>
          </a:ln>
        </p:spPr>
        <p:txBody>
          <a:bodyPr wrap="none">
            <a:prstTxWarp prst="textNoShape">
              <a:avLst/>
            </a:prstTxWarp>
            <a:spAutoFit/>
          </a:bodyPr>
          <a:lstStyle/>
          <a:p>
            <a:pPr algn="ctr" eaLnBrk="1" hangingPunct="1"/>
            <a:r>
              <a:rPr lang="en-US" sz="1200"/>
              <a:t>Images: courtesy of Paul Scherrer Institute, Neutra facility</a:t>
            </a:r>
            <a:endParaRPr lang="cs-CZ" sz="120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22531" name="Rectangle 1027"/>
          <p:cNvSpPr>
            <a:spLocks noGrp="1" noChangeArrowheads="1"/>
          </p:cNvSpPr>
          <p:nvPr>
            <p:ph type="body" idx="1"/>
          </p:nvPr>
        </p:nvSpPr>
        <p:spPr>
          <a:xfrm>
            <a:off x="457200" y="1725613"/>
            <a:ext cx="8001000" cy="3125787"/>
          </a:xfrm>
        </p:spPr>
        <p:txBody>
          <a:bodyPr/>
          <a:lstStyle/>
          <a:p>
            <a:pPr eaLnBrk="1" hangingPunct="1">
              <a:lnSpc>
                <a:spcPct val="90000"/>
              </a:lnSpc>
            </a:pPr>
            <a:r>
              <a:rPr lang="en-US" sz="3200"/>
              <a:t>Rady polovodičových segmentov</a:t>
            </a:r>
          </a:p>
          <a:p>
            <a:pPr lvl="1" eaLnBrk="1" hangingPunct="1">
              <a:lnSpc>
                <a:spcPct val="90000"/>
              </a:lnSpc>
            </a:pPr>
            <a:r>
              <a:rPr lang="en-US" sz="2800"/>
              <a:t>stripové detektory</a:t>
            </a:r>
          </a:p>
          <a:p>
            <a:pPr lvl="1" eaLnBrk="1" hangingPunct="1">
              <a:lnSpc>
                <a:spcPct val="90000"/>
              </a:lnSpc>
            </a:pPr>
            <a:r>
              <a:rPr lang="en-US" sz="2800"/>
              <a:t>pixelové detektory (pad detektory)</a:t>
            </a:r>
          </a:p>
          <a:p>
            <a:pPr eaLnBrk="1" hangingPunct="1">
              <a:lnSpc>
                <a:spcPct val="90000"/>
              </a:lnSpc>
              <a:buFontTx/>
              <a:buNone/>
            </a:pPr>
            <a:r>
              <a:rPr lang="en-US" sz="3200"/>
              <a:t>		</a:t>
            </a:r>
          </a:p>
          <a:p>
            <a:pPr eaLnBrk="1" hangingPunct="1">
              <a:lnSpc>
                <a:spcPct val="90000"/>
              </a:lnSpc>
              <a:buFontTx/>
              <a:buNone/>
            </a:pPr>
            <a:r>
              <a:rPr lang="en-US" sz="3200"/>
              <a:t>				hybridné detektory</a:t>
            </a:r>
          </a:p>
          <a:p>
            <a:pPr eaLnBrk="1" hangingPunct="1">
              <a:lnSpc>
                <a:spcPct val="90000"/>
              </a:lnSpc>
              <a:buFontTx/>
              <a:buNone/>
            </a:pPr>
            <a:endParaRPr lang="en-US" sz="3200"/>
          </a:p>
        </p:txBody>
      </p:sp>
      <p:pic>
        <p:nvPicPr>
          <p:cNvPr id="13316" name="Picture 1028" descr="flipchip"/>
          <p:cNvPicPr>
            <a:picLocks noChangeAspect="1" noChangeArrowheads="1"/>
          </p:cNvPicPr>
          <p:nvPr/>
        </p:nvPicPr>
        <p:blipFill>
          <a:blip r:embed="rId3"/>
          <a:srcRect/>
          <a:stretch>
            <a:fillRect/>
          </a:stretch>
        </p:blipFill>
        <p:spPr bwMode="auto">
          <a:xfrm>
            <a:off x="533400" y="1219200"/>
            <a:ext cx="8153400" cy="4384675"/>
          </a:xfrm>
          <a:prstGeom prst="rect">
            <a:avLst/>
          </a:prstGeom>
          <a:noFill/>
          <a:ln w="9525">
            <a:noFill/>
            <a:miter lim="800000"/>
            <a:headEnd/>
            <a:tailEnd/>
          </a:ln>
        </p:spPr>
      </p:pic>
      <p:sp>
        <p:nvSpPr>
          <p:cNvPr id="22533" name="Rectangle 1026"/>
          <p:cNvSpPr>
            <a:spLocks noGrp="1" noChangeArrowheads="1"/>
          </p:cNvSpPr>
          <p:nvPr>
            <p:ph type="title"/>
          </p:nvPr>
        </p:nvSpPr>
        <p:spPr/>
        <p:txBody>
          <a:bodyPr/>
          <a:lstStyle/>
          <a:p>
            <a:pPr eaLnBrk="1" hangingPunct="1"/>
            <a:r>
              <a:rPr lang="en-US"/>
              <a:t>Hybridné Pixelové Detektory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linds(horizontal)">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8" name="Footer Placeholder 4"/>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96259" name="Rectangle 2"/>
          <p:cNvSpPr>
            <a:spLocks noGrp="1" noChangeArrowheads="1"/>
          </p:cNvSpPr>
          <p:nvPr>
            <p:ph type="title"/>
          </p:nvPr>
        </p:nvSpPr>
        <p:spPr/>
        <p:txBody>
          <a:bodyPr/>
          <a:lstStyle/>
          <a:p>
            <a:pPr eaLnBrk="1" hangingPunct="1"/>
            <a:r>
              <a:rPr lang="en-US"/>
              <a:t>Astrofyzika - Adapt</a:t>
            </a:r>
            <a:r>
              <a:rPr lang="en-US" altLang="ja-JP"/>
              <a:t>ívna optika</a:t>
            </a:r>
            <a:r>
              <a:rPr lang="en-US"/>
              <a:t>*</a:t>
            </a:r>
          </a:p>
        </p:txBody>
      </p:sp>
      <p:sp>
        <p:nvSpPr>
          <p:cNvPr id="96260" name="Rectangle 3"/>
          <p:cNvSpPr>
            <a:spLocks noGrp="1" noChangeArrowheads="1"/>
          </p:cNvSpPr>
          <p:nvPr>
            <p:ph type="body" sz="half" idx="2"/>
          </p:nvPr>
        </p:nvSpPr>
        <p:spPr>
          <a:xfrm>
            <a:off x="3581400" y="990600"/>
            <a:ext cx="4741863" cy="3244850"/>
          </a:xfrm>
        </p:spPr>
        <p:txBody>
          <a:bodyPr/>
          <a:lstStyle/>
          <a:p>
            <a:pPr eaLnBrk="1" hangingPunct="1"/>
            <a:r>
              <a:rPr lang="en-US" sz="2400"/>
              <a:t>Turbulencie v zemskej atmosf</a:t>
            </a:r>
            <a:r>
              <a:rPr lang="en-US" altLang="ja-JP" sz="2400"/>
              <a:t>ére spôsobujú blikanie hviezd</a:t>
            </a:r>
            <a:endParaRPr lang="en-US" sz="2400"/>
          </a:p>
          <a:p>
            <a:pPr eaLnBrk="1" hangingPunct="1"/>
            <a:r>
              <a:rPr lang="en-US" sz="2400"/>
              <a:t>Navy</a:t>
            </a:r>
            <a:r>
              <a:rPr lang="en-US" altLang="ja-JP" sz="2400"/>
              <a:t>še, </a:t>
            </a:r>
            <a:r>
              <a:rPr lang="en-US" sz="2400"/>
              <a:t>tieto turbulencie sp</a:t>
            </a:r>
            <a:r>
              <a:rPr lang="en-US" altLang="ja-JP" sz="2400"/>
              <a:t>ôsobujú že obraz hviezd sa javí rozmazaný</a:t>
            </a:r>
            <a:endParaRPr lang="en-US" sz="2400"/>
          </a:p>
        </p:txBody>
      </p:sp>
      <p:pic>
        <p:nvPicPr>
          <p:cNvPr id="96261" name="Picture 4"/>
          <p:cNvPicPr>
            <a:picLocks noChangeAspect="1" noChangeArrowheads="1"/>
          </p:cNvPicPr>
          <p:nvPr/>
        </p:nvPicPr>
        <p:blipFill>
          <a:blip r:embed="rId3"/>
          <a:srcRect/>
          <a:stretch>
            <a:fillRect/>
          </a:stretch>
        </p:blipFill>
        <p:spPr bwMode="auto">
          <a:xfrm>
            <a:off x="1143000" y="990600"/>
            <a:ext cx="1990725" cy="3124200"/>
          </a:xfrm>
          <a:prstGeom prst="rect">
            <a:avLst/>
          </a:prstGeom>
          <a:noFill/>
          <a:ln w="9525">
            <a:noFill/>
            <a:miter lim="800000"/>
            <a:headEnd/>
            <a:tailEnd/>
          </a:ln>
        </p:spPr>
      </p:pic>
      <p:sp>
        <p:nvSpPr>
          <p:cNvPr id="105477" name="Text Box 5"/>
          <p:cNvSpPr txBox="1">
            <a:spLocks noChangeArrowheads="1"/>
          </p:cNvSpPr>
          <p:nvPr/>
        </p:nvSpPr>
        <p:spPr bwMode="auto">
          <a:xfrm>
            <a:off x="762000" y="5486400"/>
            <a:ext cx="7747000" cy="720725"/>
          </a:xfrm>
          <a:prstGeom prst="rect">
            <a:avLst/>
          </a:prstGeom>
          <a:solidFill>
            <a:srgbClr val="FFFF99"/>
          </a:solidFill>
          <a:ln w="19050">
            <a:solidFill>
              <a:schemeClr val="bg2"/>
            </a:solid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2000" b="1">
                <a:latin typeface="Times New Roman" pitchFamily="-112" charset="0"/>
                <a:ea typeface="ＭＳ Ｐゴシック" pitchFamily="-112" charset="-128"/>
                <a:cs typeface="ＭＳ Ｐゴシック" pitchFamily="-112" charset="-128"/>
              </a:rPr>
              <a:t>Aj tie najv</a:t>
            </a:r>
            <a:r>
              <a:rPr lang="en-US" altLang="ja-JP" sz="2000" b="1">
                <a:latin typeface="Times New Roman" pitchFamily="-112" charset="0"/>
                <a:ea typeface="ＭＳ Ｐゴシック" pitchFamily="-112" charset="-128"/>
                <a:cs typeface="ＭＳ Ｐゴシック" pitchFamily="-112" charset="-128"/>
              </a:rPr>
              <a:t>äčšie pozemské hvezdárske teleskopy nemajú lepšie rozlíšenie ako bežný </a:t>
            </a:r>
            <a:r>
              <a:rPr lang="en-US" sz="2000" b="1">
                <a:latin typeface="Times New Roman" pitchFamily="-112" charset="0"/>
                <a:ea typeface="ＭＳ Ｐゴシック" pitchFamily="-112" charset="-128"/>
                <a:cs typeface="ＭＳ Ｐゴシック" pitchFamily="-112" charset="-128"/>
              </a:rPr>
              <a:t>amat</a:t>
            </a:r>
            <a:r>
              <a:rPr lang="en-US" altLang="ja-JP" sz="2000" b="1">
                <a:latin typeface="Times New Roman" pitchFamily="-112" charset="0"/>
                <a:ea typeface="ＭＳ Ｐゴシック" pitchFamily="-112" charset="-128"/>
                <a:cs typeface="ＭＳ Ｐゴシック" pitchFamily="-112" charset="-128"/>
              </a:rPr>
              <a:t>érsky 20 cm ďalekohľad</a:t>
            </a:r>
            <a:r>
              <a:rPr lang="en-US" sz="2000" b="1">
                <a:latin typeface="Times New Roman" pitchFamily="-112" charset="0"/>
                <a:ea typeface="ＭＳ Ｐゴシック" pitchFamily="-112" charset="-128"/>
                <a:cs typeface="ＭＳ Ｐゴシック" pitchFamily="-112" charset="-128"/>
              </a:rPr>
              <a:t>!</a:t>
            </a:r>
          </a:p>
        </p:txBody>
      </p:sp>
      <p:sp>
        <p:nvSpPr>
          <p:cNvPr id="96263" name="Text Box 6"/>
          <p:cNvSpPr txBox="1">
            <a:spLocks noChangeArrowheads="1"/>
          </p:cNvSpPr>
          <p:nvPr/>
        </p:nvSpPr>
        <p:spPr bwMode="auto">
          <a:xfrm>
            <a:off x="2667000" y="6248400"/>
            <a:ext cx="6172200" cy="304800"/>
          </a:xfrm>
          <a:prstGeom prst="rect">
            <a:avLst/>
          </a:prstGeom>
          <a:noFill/>
          <a:ln w="9525">
            <a:noFill/>
            <a:miter lim="800000"/>
            <a:headEnd/>
            <a:tailEnd/>
          </a:ln>
        </p:spPr>
        <p:txBody>
          <a:bodyPr>
            <a:prstTxWarp prst="textNoShape">
              <a:avLst/>
            </a:prstTxWarp>
            <a:spAutoFit/>
          </a:bodyPr>
          <a:lstStyle/>
          <a:p>
            <a:pPr>
              <a:spcBef>
                <a:spcPct val="50000"/>
              </a:spcBef>
            </a:pPr>
            <a:r>
              <a:rPr kumimoji="1" lang="en-US" sz="1400">
                <a:solidFill>
                  <a:srgbClr val="FFFF00"/>
                </a:solidFill>
                <a:latin typeface="Times New Roman" pitchFamily="-110" charset="0"/>
              </a:rPr>
              <a:t>*Adapted from AO lectures of Claire Max, Astro289C, UC Santa Cruz</a:t>
            </a:r>
          </a:p>
        </p:txBody>
      </p:sp>
      <p:sp>
        <p:nvSpPr>
          <p:cNvPr id="96264" name="Oval 8"/>
          <p:cNvSpPr>
            <a:spLocks noChangeArrowheads="1"/>
          </p:cNvSpPr>
          <p:nvPr/>
        </p:nvSpPr>
        <p:spPr bwMode="auto">
          <a:xfrm>
            <a:off x="2168525" y="4279900"/>
            <a:ext cx="322263" cy="681038"/>
          </a:xfrm>
          <a:prstGeom prst="ellipse">
            <a:avLst/>
          </a:prstGeom>
          <a:noFill/>
          <a:ln w="38100">
            <a:solidFill>
              <a:schemeClr val="tx1"/>
            </a:solidFill>
            <a:round/>
            <a:headEnd/>
            <a:tailEnd/>
          </a:ln>
        </p:spPr>
        <p:txBody>
          <a:bodyPr anchor="ctr">
            <a:prstTxWarp prst="textNoShape">
              <a:avLst/>
            </a:prstTxWarp>
            <a:spAutoFit/>
          </a:bodyPr>
          <a:lstStyle/>
          <a:p>
            <a:endParaRPr lang="en-US"/>
          </a:p>
        </p:txBody>
      </p:sp>
      <p:sp>
        <p:nvSpPr>
          <p:cNvPr id="96265" name="Line 9"/>
          <p:cNvSpPr>
            <a:spLocks noChangeShapeType="1"/>
          </p:cNvSpPr>
          <p:nvPr/>
        </p:nvSpPr>
        <p:spPr bwMode="auto">
          <a:xfrm flipV="1">
            <a:off x="1085850" y="4343400"/>
            <a:ext cx="1019175" cy="0"/>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66" name="Line 10"/>
          <p:cNvSpPr>
            <a:spLocks noChangeShapeType="1"/>
          </p:cNvSpPr>
          <p:nvPr/>
        </p:nvSpPr>
        <p:spPr bwMode="auto">
          <a:xfrm>
            <a:off x="1035050" y="4613275"/>
            <a:ext cx="1042988" cy="3175"/>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67" name="Line 11"/>
          <p:cNvSpPr>
            <a:spLocks noChangeShapeType="1"/>
          </p:cNvSpPr>
          <p:nvPr/>
        </p:nvSpPr>
        <p:spPr bwMode="auto">
          <a:xfrm flipV="1">
            <a:off x="1039813" y="4913313"/>
            <a:ext cx="1084262" cy="0"/>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68" name="Line 12"/>
          <p:cNvSpPr>
            <a:spLocks noChangeShapeType="1"/>
          </p:cNvSpPr>
          <p:nvPr/>
        </p:nvSpPr>
        <p:spPr bwMode="auto">
          <a:xfrm>
            <a:off x="2592388" y="4365625"/>
            <a:ext cx="852487" cy="209550"/>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69" name="Line 13"/>
          <p:cNvSpPr>
            <a:spLocks noChangeShapeType="1"/>
          </p:cNvSpPr>
          <p:nvPr/>
        </p:nvSpPr>
        <p:spPr bwMode="auto">
          <a:xfrm flipV="1">
            <a:off x="2601913" y="4660900"/>
            <a:ext cx="811212" cy="179388"/>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0" name="Line 14"/>
          <p:cNvSpPr>
            <a:spLocks noChangeShapeType="1"/>
          </p:cNvSpPr>
          <p:nvPr/>
        </p:nvSpPr>
        <p:spPr bwMode="auto">
          <a:xfrm>
            <a:off x="2641600" y="4608513"/>
            <a:ext cx="800100" cy="3175"/>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1" name="Oval 15"/>
          <p:cNvSpPr>
            <a:spLocks noChangeArrowheads="1"/>
          </p:cNvSpPr>
          <p:nvPr/>
        </p:nvSpPr>
        <p:spPr bwMode="auto">
          <a:xfrm>
            <a:off x="5765800" y="4281488"/>
            <a:ext cx="322263" cy="679450"/>
          </a:xfrm>
          <a:prstGeom prst="ellipse">
            <a:avLst/>
          </a:prstGeom>
          <a:noFill/>
          <a:ln w="38100">
            <a:solidFill>
              <a:schemeClr val="tx1"/>
            </a:solidFill>
            <a:round/>
            <a:headEnd/>
            <a:tailEnd/>
          </a:ln>
        </p:spPr>
        <p:txBody>
          <a:bodyPr anchor="ctr">
            <a:prstTxWarp prst="textNoShape">
              <a:avLst/>
            </a:prstTxWarp>
            <a:spAutoFit/>
          </a:bodyPr>
          <a:lstStyle/>
          <a:p>
            <a:endParaRPr lang="en-US"/>
          </a:p>
        </p:txBody>
      </p:sp>
      <p:sp>
        <p:nvSpPr>
          <p:cNvPr id="96272" name="Line 16"/>
          <p:cNvSpPr>
            <a:spLocks noChangeShapeType="1"/>
          </p:cNvSpPr>
          <p:nvPr/>
        </p:nvSpPr>
        <p:spPr bwMode="auto">
          <a:xfrm>
            <a:off x="4676775" y="4348163"/>
            <a:ext cx="973138" cy="26987"/>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3" name="Line 17"/>
          <p:cNvSpPr>
            <a:spLocks noChangeShapeType="1"/>
          </p:cNvSpPr>
          <p:nvPr/>
        </p:nvSpPr>
        <p:spPr bwMode="auto">
          <a:xfrm>
            <a:off x="4654550" y="4564063"/>
            <a:ext cx="962025" cy="44450"/>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4" name="Line 18"/>
          <p:cNvSpPr>
            <a:spLocks noChangeShapeType="1"/>
          </p:cNvSpPr>
          <p:nvPr/>
        </p:nvSpPr>
        <p:spPr bwMode="auto">
          <a:xfrm flipV="1">
            <a:off x="4630738" y="4854575"/>
            <a:ext cx="955675" cy="58738"/>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5" name="Line 19"/>
          <p:cNvSpPr>
            <a:spLocks noChangeShapeType="1"/>
          </p:cNvSpPr>
          <p:nvPr/>
        </p:nvSpPr>
        <p:spPr bwMode="auto">
          <a:xfrm>
            <a:off x="6148388" y="4402138"/>
            <a:ext cx="1235075" cy="166687"/>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6" name="Line 20"/>
          <p:cNvSpPr>
            <a:spLocks noChangeShapeType="1"/>
          </p:cNvSpPr>
          <p:nvPr/>
        </p:nvSpPr>
        <p:spPr bwMode="auto">
          <a:xfrm flipV="1">
            <a:off x="6157913" y="4618038"/>
            <a:ext cx="1193800" cy="206375"/>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7" name="Line 21"/>
          <p:cNvSpPr>
            <a:spLocks noChangeShapeType="1"/>
          </p:cNvSpPr>
          <p:nvPr/>
        </p:nvSpPr>
        <p:spPr bwMode="auto">
          <a:xfrm>
            <a:off x="6208713" y="4635500"/>
            <a:ext cx="1101725" cy="104775"/>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grpSp>
        <p:nvGrpSpPr>
          <p:cNvPr id="96278" name="Group 22"/>
          <p:cNvGrpSpPr>
            <a:grpSpLocks/>
          </p:cNvGrpSpPr>
          <p:nvPr/>
        </p:nvGrpSpPr>
        <p:grpSpPr bwMode="auto">
          <a:xfrm>
            <a:off x="7334250" y="4343400"/>
            <a:ext cx="1228725" cy="579438"/>
            <a:chOff x="4934" y="2720"/>
            <a:chExt cx="845" cy="873"/>
          </a:xfrm>
        </p:grpSpPr>
        <p:sp>
          <p:nvSpPr>
            <p:cNvPr id="96283" name="Text Box 23"/>
            <p:cNvSpPr txBox="1">
              <a:spLocks noChangeArrowheads="1"/>
            </p:cNvSpPr>
            <p:nvPr/>
          </p:nvSpPr>
          <p:spPr bwMode="auto">
            <a:xfrm>
              <a:off x="4973" y="2720"/>
              <a:ext cx="237" cy="873"/>
            </a:xfrm>
            <a:prstGeom prst="rect">
              <a:avLst/>
            </a:prstGeom>
            <a:noFill/>
            <a:ln w="12700">
              <a:noFill/>
              <a:miter lim="800000"/>
              <a:headEnd/>
              <a:tailEnd/>
            </a:ln>
          </p:spPr>
          <p:txBody>
            <a:bodyPr wrap="none" anchor="ctr">
              <a:prstTxWarp prst="textNoShape">
                <a:avLst/>
              </a:prstTxWarp>
              <a:spAutoFit/>
            </a:bodyPr>
            <a:lstStyle/>
            <a:p>
              <a:pPr algn="ctr"/>
              <a:r>
                <a:rPr lang="en-US" sz="3200" b="1">
                  <a:latin typeface="Times New Roman" pitchFamily="-110" charset="0"/>
                </a:rPr>
                <a:t></a:t>
              </a:r>
              <a:endParaRPr lang="en-US" sz="1800">
                <a:latin typeface="Times New Roman" pitchFamily="-110" charset="0"/>
              </a:endParaRPr>
            </a:p>
          </p:txBody>
        </p:sp>
        <p:sp>
          <p:nvSpPr>
            <p:cNvPr id="96284" name="Text Box 24"/>
            <p:cNvSpPr txBox="1">
              <a:spLocks noChangeArrowheads="1"/>
            </p:cNvSpPr>
            <p:nvPr/>
          </p:nvSpPr>
          <p:spPr bwMode="auto">
            <a:xfrm>
              <a:off x="4934" y="2875"/>
              <a:ext cx="845" cy="598"/>
            </a:xfrm>
            <a:prstGeom prst="rect">
              <a:avLst/>
            </a:prstGeom>
            <a:noFill/>
            <a:ln w="12700">
              <a:noFill/>
              <a:miter lim="800000"/>
              <a:headEnd/>
              <a:tailEnd/>
            </a:ln>
          </p:spPr>
          <p:txBody>
            <a:bodyPr wrap="none" anchor="ctr">
              <a:prstTxWarp prst="textNoShape">
                <a:avLst/>
              </a:prstTxWarp>
              <a:spAutoFit/>
            </a:bodyPr>
            <a:lstStyle/>
            <a:p>
              <a:pPr algn="ctr"/>
              <a:r>
                <a:rPr lang="en-US" altLang="ja-JP" sz="2000" b="1">
                  <a:latin typeface="Times New Roman" pitchFamily="-110" charset="0"/>
                </a:rPr>
                <a:t>    Škvrna</a:t>
              </a:r>
              <a:endParaRPr lang="en-US" sz="1800">
                <a:latin typeface="Times New Roman" pitchFamily="-110" charset="0"/>
              </a:endParaRPr>
            </a:p>
          </p:txBody>
        </p:sp>
      </p:grpSp>
      <p:sp>
        <p:nvSpPr>
          <p:cNvPr id="96279" name="Text Box 25"/>
          <p:cNvSpPr txBox="1">
            <a:spLocks noChangeArrowheads="1"/>
          </p:cNvSpPr>
          <p:nvPr/>
        </p:nvSpPr>
        <p:spPr bwMode="auto">
          <a:xfrm>
            <a:off x="3359150" y="4303713"/>
            <a:ext cx="344488" cy="579437"/>
          </a:xfrm>
          <a:prstGeom prst="rect">
            <a:avLst/>
          </a:prstGeom>
          <a:noFill/>
          <a:ln w="12700">
            <a:noFill/>
            <a:miter lim="800000"/>
            <a:headEnd/>
            <a:tailEnd/>
          </a:ln>
        </p:spPr>
        <p:txBody>
          <a:bodyPr wrap="none" anchor="ctr">
            <a:prstTxWarp prst="textNoShape">
              <a:avLst/>
            </a:prstTxWarp>
            <a:spAutoFit/>
          </a:bodyPr>
          <a:lstStyle/>
          <a:p>
            <a:pPr algn="ctr"/>
            <a:r>
              <a:rPr lang="en-US" sz="3200" b="1">
                <a:latin typeface="Times New Roman" pitchFamily="-110" charset="0"/>
              </a:rPr>
              <a:t></a:t>
            </a:r>
            <a:endParaRPr lang="en-US" sz="1800">
              <a:latin typeface="Times New Roman" pitchFamily="-110" charset="0"/>
            </a:endParaRPr>
          </a:p>
        </p:txBody>
      </p:sp>
      <p:sp>
        <p:nvSpPr>
          <p:cNvPr id="96280" name="Text Box 26"/>
          <p:cNvSpPr txBox="1">
            <a:spLocks noChangeArrowheads="1"/>
          </p:cNvSpPr>
          <p:nvPr/>
        </p:nvSpPr>
        <p:spPr bwMode="auto">
          <a:xfrm>
            <a:off x="3452813" y="4419600"/>
            <a:ext cx="1017587" cy="396875"/>
          </a:xfrm>
          <a:prstGeom prst="rect">
            <a:avLst/>
          </a:prstGeom>
          <a:noFill/>
          <a:ln w="12700">
            <a:noFill/>
            <a:miter lim="800000"/>
            <a:headEnd/>
            <a:tailEnd/>
          </a:ln>
        </p:spPr>
        <p:txBody>
          <a:bodyPr anchor="ctr">
            <a:prstTxWarp prst="textNoShape">
              <a:avLst/>
            </a:prstTxWarp>
            <a:spAutoFit/>
          </a:bodyPr>
          <a:lstStyle/>
          <a:p>
            <a:pPr algn="ctr"/>
            <a:r>
              <a:rPr lang="en-US" sz="2000" b="1">
                <a:latin typeface="Times New Roman" pitchFamily="-110" charset="0"/>
              </a:rPr>
              <a:t>Bod</a:t>
            </a:r>
            <a:endParaRPr lang="en-US" sz="1800">
              <a:latin typeface="Times New Roman" pitchFamily="-110" charset="0"/>
            </a:endParaRPr>
          </a:p>
        </p:txBody>
      </p:sp>
      <p:sp>
        <p:nvSpPr>
          <p:cNvPr id="96281" name="Text Box 27"/>
          <p:cNvSpPr txBox="1">
            <a:spLocks noChangeArrowheads="1"/>
          </p:cNvSpPr>
          <p:nvPr/>
        </p:nvSpPr>
        <p:spPr bwMode="auto">
          <a:xfrm>
            <a:off x="1122363" y="4929188"/>
            <a:ext cx="1262062" cy="336550"/>
          </a:xfrm>
          <a:prstGeom prst="rect">
            <a:avLst/>
          </a:prstGeom>
          <a:noFill/>
          <a:ln w="12700">
            <a:noFill/>
            <a:miter lim="800000"/>
            <a:headEnd/>
            <a:tailEnd/>
          </a:ln>
        </p:spPr>
        <p:txBody>
          <a:bodyPr wrap="none" anchor="ctr">
            <a:prstTxWarp prst="textNoShape">
              <a:avLst/>
            </a:prstTxWarp>
            <a:spAutoFit/>
          </a:bodyPr>
          <a:lstStyle/>
          <a:p>
            <a:pPr algn="ctr"/>
            <a:r>
              <a:rPr lang="en-US" sz="1600" b="1">
                <a:solidFill>
                  <a:srgbClr val="FF8000"/>
                </a:solidFill>
                <a:latin typeface="Times New Roman" pitchFamily="-110" charset="0"/>
              </a:rPr>
              <a:t>Paraln</a:t>
            </a:r>
            <a:r>
              <a:rPr lang="en-US" altLang="ja-JP" sz="1600" b="1">
                <a:solidFill>
                  <a:srgbClr val="FF8000"/>
                </a:solidFill>
                <a:latin typeface="Times New Roman" pitchFamily="-110" charset="0"/>
              </a:rPr>
              <a:t>é lúče</a:t>
            </a:r>
            <a:endParaRPr lang="en-US" sz="1600">
              <a:solidFill>
                <a:srgbClr val="FF8000"/>
              </a:solidFill>
              <a:latin typeface="Times New Roman" pitchFamily="-110" charset="0"/>
            </a:endParaRPr>
          </a:p>
        </p:txBody>
      </p:sp>
      <p:sp>
        <p:nvSpPr>
          <p:cNvPr id="96282" name="Text Box 28"/>
          <p:cNvSpPr txBox="1">
            <a:spLocks noChangeArrowheads="1"/>
          </p:cNvSpPr>
          <p:nvPr/>
        </p:nvSpPr>
        <p:spPr bwMode="auto">
          <a:xfrm>
            <a:off x="4143375" y="4887913"/>
            <a:ext cx="2195513" cy="581025"/>
          </a:xfrm>
          <a:prstGeom prst="rect">
            <a:avLst/>
          </a:prstGeom>
          <a:noFill/>
          <a:ln w="12700">
            <a:noFill/>
            <a:miter lim="800000"/>
            <a:headEnd/>
            <a:tailEnd/>
          </a:ln>
        </p:spPr>
        <p:txBody>
          <a:bodyPr anchor="ctr">
            <a:prstTxWarp prst="textNoShape">
              <a:avLst/>
            </a:prstTxWarp>
            <a:spAutoFit/>
          </a:bodyPr>
          <a:lstStyle/>
          <a:p>
            <a:pPr algn="ctr"/>
            <a:r>
              <a:rPr lang="en-US" sz="1600" b="1">
                <a:solidFill>
                  <a:srgbClr val="FF8000"/>
                </a:solidFill>
                <a:latin typeface="Times New Roman" pitchFamily="-110" charset="0"/>
              </a:rPr>
              <a:t>L</a:t>
            </a:r>
            <a:r>
              <a:rPr lang="en-US" altLang="ja-JP" sz="1600" b="1">
                <a:solidFill>
                  <a:srgbClr val="FF8000"/>
                </a:solidFill>
                <a:latin typeface="Times New Roman" pitchFamily="-110" charset="0"/>
              </a:rPr>
              <a:t>úče ovplyvnené turbulenciou</a:t>
            </a:r>
            <a:endParaRPr lang="en-US" sz="1600" b="1">
              <a:solidFill>
                <a:srgbClr val="FF8000"/>
              </a:solidFill>
              <a:latin typeface="Times New Roman" pitchFamily="-110"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animBg="1" autoUpdateAnimBg="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109570" name="Rectangle 2"/>
          <p:cNvSpPr>
            <a:spLocks noGrp="1" noChangeArrowheads="1"/>
          </p:cNvSpPr>
          <p:nvPr>
            <p:ph type="body" idx="1"/>
          </p:nvPr>
        </p:nvSpPr>
        <p:spPr>
          <a:xfrm>
            <a:off x="457200" y="1143000"/>
            <a:ext cx="8001000" cy="5233988"/>
          </a:xfrm>
        </p:spPr>
        <p:txBody>
          <a:bodyPr/>
          <a:lstStyle/>
          <a:p>
            <a:pPr eaLnBrk="1" hangingPunct="1">
              <a:lnSpc>
                <a:spcPct val="90000"/>
              </a:lnSpc>
              <a:defRPr/>
            </a:pPr>
            <a:r>
              <a:rPr lang="en-US" sz="2000" dirty="0" err="1"/>
              <a:t>Deform</a:t>
            </a:r>
            <a:r>
              <a:rPr lang="en-US" altLang="ja-JP" sz="2000" dirty="0" err="1"/>
              <a:t>ácie</a:t>
            </a:r>
            <a:r>
              <a:rPr lang="en-US" altLang="ja-JP" sz="2000" dirty="0" smtClean="0"/>
              <a:t> </a:t>
            </a:r>
            <a:r>
              <a:rPr lang="en-US" altLang="ja-JP" sz="2000" dirty="0" err="1" smtClean="0"/>
              <a:t>obrazu</a:t>
            </a:r>
            <a:r>
              <a:rPr lang="en-US" altLang="ja-JP" sz="2000" dirty="0" smtClean="0"/>
              <a:t> </a:t>
            </a:r>
            <a:r>
              <a:rPr lang="en-US" altLang="ja-JP" sz="2000" dirty="0" err="1" smtClean="0"/>
              <a:t>v</a:t>
            </a:r>
            <a:r>
              <a:rPr lang="en-US" altLang="ja-JP" sz="2000" dirty="0" smtClean="0"/>
              <a:t> </a:t>
            </a:r>
            <a:r>
              <a:rPr lang="en-US" altLang="ja-JP" sz="2000" dirty="0" err="1" smtClean="0"/>
              <a:t>astronómii</a:t>
            </a:r>
            <a:r>
              <a:rPr lang="en-US" altLang="ja-JP" sz="2000" dirty="0" smtClean="0"/>
              <a:t> </a:t>
            </a:r>
            <a:r>
              <a:rPr lang="en-US" altLang="ja-JP" sz="2000" dirty="0" err="1" smtClean="0"/>
              <a:t>sú</a:t>
            </a:r>
            <a:r>
              <a:rPr lang="en-US" altLang="ja-JP" sz="2000" dirty="0" smtClean="0"/>
              <a:t> </a:t>
            </a:r>
            <a:r>
              <a:rPr lang="en-US" altLang="ja-JP" sz="2000" dirty="0" err="1"/>
              <a:t>merané</a:t>
            </a:r>
            <a:r>
              <a:rPr lang="en-US" altLang="ja-JP" sz="2000" dirty="0"/>
              <a:t> </a:t>
            </a:r>
            <a:r>
              <a:rPr lang="en-US" altLang="ja-JP" sz="2000" dirty="0" err="1"/>
              <a:t>pomocou</a:t>
            </a:r>
            <a:r>
              <a:rPr lang="en-US" altLang="ja-JP" sz="2000" dirty="0"/>
              <a:t> </a:t>
            </a:r>
            <a:r>
              <a:rPr lang="en-US" altLang="ja-JP" sz="2000" dirty="0" err="1"/>
              <a:t>prirodzenej</a:t>
            </a:r>
            <a:r>
              <a:rPr lang="en-US" altLang="ja-JP" sz="2000" dirty="0"/>
              <a:t> </a:t>
            </a:r>
            <a:r>
              <a:rPr lang="en-US" altLang="ja-JP" sz="2000" dirty="0" err="1"/>
              <a:t>alebo</a:t>
            </a:r>
            <a:r>
              <a:rPr lang="en-US" altLang="ja-JP" sz="2000" dirty="0"/>
              <a:t> </a:t>
            </a:r>
            <a:r>
              <a:rPr lang="en-US" altLang="ja-JP" sz="2000" dirty="0" err="1"/>
              <a:t>umelej</a:t>
            </a:r>
            <a:r>
              <a:rPr lang="en-US" sz="2000" dirty="0"/>
              <a:t> (</a:t>
            </a:r>
            <a:r>
              <a:rPr lang="en-US" sz="2000" dirty="0">
                <a:solidFill>
                  <a:srgbClr val="FADB3C"/>
                </a:solidFill>
                <a:effectLst>
                  <a:outerShdw blurRad="38100" dist="38100" dir="2700000" algn="tl">
                    <a:srgbClr val="000000"/>
                  </a:outerShdw>
                </a:effectLst>
              </a:rPr>
              <a:t>laser) </a:t>
            </a:r>
            <a:r>
              <a:rPr lang="en-US" sz="2000" dirty="0" err="1">
                <a:solidFill>
                  <a:srgbClr val="80FF00"/>
                </a:solidFill>
                <a:effectLst>
                  <a:outerShdw blurRad="38100" dist="38100" dir="2700000" algn="tl">
                    <a:srgbClr val="000000"/>
                  </a:outerShdw>
                </a:effectLst>
              </a:rPr>
              <a:t>referen</a:t>
            </a:r>
            <a:r>
              <a:rPr lang="en-US" altLang="ja-JP" sz="2000" dirty="0" err="1">
                <a:solidFill>
                  <a:srgbClr val="80FF00"/>
                </a:solidFill>
                <a:effectLst>
                  <a:outerShdw blurRad="38100" dist="38100" dir="2700000" algn="tl">
                    <a:srgbClr val="000000"/>
                  </a:outerShdw>
                </a:effectLst>
              </a:rPr>
              <a:t>čnej</a:t>
            </a:r>
            <a:r>
              <a:rPr lang="en-US" altLang="ja-JP" sz="2000" dirty="0">
                <a:solidFill>
                  <a:srgbClr val="80FF00"/>
                </a:solidFill>
                <a:effectLst>
                  <a:outerShdw blurRad="38100" dist="38100" dir="2700000" algn="tl">
                    <a:srgbClr val="000000"/>
                  </a:outerShdw>
                </a:effectLst>
              </a:rPr>
              <a:t> </a:t>
            </a:r>
            <a:r>
              <a:rPr lang="en-US" altLang="ja-JP" sz="2000" dirty="0" err="1">
                <a:solidFill>
                  <a:srgbClr val="80FF00"/>
                </a:solidFill>
                <a:effectLst>
                  <a:outerShdw blurRad="38100" dist="38100" dir="2700000" algn="tl">
                    <a:srgbClr val="000000"/>
                  </a:outerShdw>
                </a:effectLst>
              </a:rPr>
              <a:t>hviezdy</a:t>
            </a:r>
            <a:r>
              <a:rPr lang="en-US" sz="2000" dirty="0"/>
              <a:t> a </a:t>
            </a:r>
            <a:r>
              <a:rPr lang="en-US" sz="2000" dirty="0" err="1"/>
              <a:t>rady</a:t>
            </a:r>
            <a:r>
              <a:rPr lang="en-US" sz="2000" dirty="0"/>
              <a:t> </a:t>
            </a:r>
            <a:r>
              <a:rPr lang="en-US" altLang="ja-JP" sz="2000" dirty="0" err="1"/>
              <a:t>šošoviek</a:t>
            </a:r>
            <a:r>
              <a:rPr lang="en-US" sz="2000" dirty="0"/>
              <a:t>. </a:t>
            </a:r>
            <a:r>
              <a:rPr lang="en-US" sz="2000" dirty="0" err="1"/>
              <a:t>Odch</a:t>
            </a:r>
            <a:r>
              <a:rPr lang="en-US" altLang="ja-JP" sz="2000" dirty="0" err="1"/>
              <a:t>ýľky</a:t>
            </a:r>
            <a:r>
              <a:rPr lang="en-US" altLang="ja-JP" sz="2000" dirty="0"/>
              <a:t> </a:t>
            </a:r>
            <a:r>
              <a:rPr lang="en-US" altLang="ja-JP" sz="2000" dirty="0" err="1"/>
              <a:t>od</a:t>
            </a:r>
            <a:r>
              <a:rPr lang="en-US" altLang="ja-JP" sz="2000" dirty="0"/>
              <a:t> </a:t>
            </a:r>
            <a:r>
              <a:rPr lang="en-US" altLang="ja-JP" sz="2000" dirty="0" err="1"/>
              <a:t>perfektnej</a:t>
            </a:r>
            <a:r>
              <a:rPr lang="en-US" altLang="ja-JP" sz="2000" dirty="0"/>
              <a:t> </a:t>
            </a:r>
            <a:r>
              <a:rPr lang="en-US" altLang="ja-JP" sz="2000" dirty="0" err="1"/>
              <a:t>mriežky</a:t>
            </a:r>
            <a:r>
              <a:rPr lang="en-US" altLang="ja-JP" sz="2000" dirty="0"/>
              <a:t> </a:t>
            </a:r>
            <a:r>
              <a:rPr lang="en-US" altLang="ja-JP" sz="2000" dirty="0" err="1"/>
              <a:t>určujú</a:t>
            </a:r>
            <a:r>
              <a:rPr lang="en-US" altLang="ja-JP" sz="2000" dirty="0"/>
              <a:t> </a:t>
            </a:r>
            <a:r>
              <a:rPr lang="en-US" altLang="ja-JP" sz="2000" dirty="0" err="1"/>
              <a:t>formu</a:t>
            </a:r>
            <a:r>
              <a:rPr lang="en-US" altLang="ja-JP" sz="2000" dirty="0"/>
              <a:t> </a:t>
            </a:r>
            <a:r>
              <a:rPr lang="en-US" altLang="ja-JP" sz="2000" dirty="0" err="1"/>
              <a:t>čela</a:t>
            </a:r>
            <a:r>
              <a:rPr lang="en-US" altLang="ja-JP" sz="2000" dirty="0"/>
              <a:t> </a:t>
            </a:r>
            <a:r>
              <a:rPr lang="en-US" altLang="ja-JP" sz="2000" dirty="0" err="1"/>
              <a:t>dopadajúcej</a:t>
            </a:r>
            <a:r>
              <a:rPr lang="en-US" altLang="ja-JP" sz="2000" dirty="0"/>
              <a:t> </a:t>
            </a:r>
            <a:r>
              <a:rPr lang="en-US" altLang="ja-JP" sz="2000" dirty="0" err="1"/>
              <a:t>svetelnej</a:t>
            </a:r>
            <a:r>
              <a:rPr lang="en-US" altLang="ja-JP" sz="2000" dirty="0"/>
              <a:t> </a:t>
            </a:r>
            <a:r>
              <a:rPr lang="en-US" altLang="ja-JP" sz="2000" dirty="0" err="1"/>
              <a:t>vlny</a:t>
            </a:r>
            <a:r>
              <a:rPr lang="en-US" altLang="ja-JP" sz="2000" dirty="0"/>
              <a:t> </a:t>
            </a: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r>
              <a:rPr lang="en-US" sz="2000" dirty="0" err="1"/>
              <a:t>Potrebn</a:t>
            </a:r>
            <a:r>
              <a:rPr lang="en-US" altLang="ja-JP" sz="2000" dirty="0" err="1"/>
              <a:t>ých</a:t>
            </a:r>
            <a:r>
              <a:rPr lang="en-US" altLang="ja-JP" sz="2000" dirty="0"/>
              <a:t> </a:t>
            </a:r>
            <a:r>
              <a:rPr lang="en-US" altLang="ja-JP" sz="2000" dirty="0" err="1"/>
              <a:t>toľko</a:t>
            </a:r>
            <a:r>
              <a:rPr lang="en-US" altLang="ja-JP" sz="2000" dirty="0"/>
              <a:t> </a:t>
            </a:r>
            <a:r>
              <a:rPr lang="en-US" altLang="ja-JP" sz="2000" dirty="0" err="1"/>
              <a:t>pixelových</a:t>
            </a:r>
            <a:r>
              <a:rPr lang="en-US" altLang="ja-JP" sz="2000" dirty="0"/>
              <a:t> </a:t>
            </a:r>
            <a:r>
              <a:rPr lang="en-US" altLang="ja-JP" sz="2000" dirty="0" err="1"/>
              <a:t>skupín</a:t>
            </a:r>
            <a:r>
              <a:rPr lang="en-US" altLang="ja-JP" sz="2000" dirty="0"/>
              <a:t> </a:t>
            </a:r>
            <a:r>
              <a:rPr lang="en-US" altLang="ja-JP" sz="2000" dirty="0" err="1"/>
              <a:t>koľko</a:t>
            </a:r>
            <a:r>
              <a:rPr lang="en-US" altLang="ja-JP" sz="2000" dirty="0"/>
              <a:t> je </a:t>
            </a:r>
            <a:r>
              <a:rPr lang="en-US" altLang="ja-JP" sz="2000" dirty="0" err="1"/>
              <a:t>segmentov</a:t>
            </a:r>
            <a:r>
              <a:rPr lang="en-US" altLang="ja-JP" sz="2000" dirty="0"/>
              <a:t> </a:t>
            </a:r>
            <a:r>
              <a:rPr lang="en-US" altLang="ja-JP" sz="2000" dirty="0" err="1"/>
              <a:t>zrkadla</a:t>
            </a:r>
            <a:r>
              <a:rPr lang="en-US" sz="2000" dirty="0">
                <a:sym typeface="Symbol" pitchFamily="-112" charset="2"/>
              </a:rPr>
              <a:t>! (</a:t>
            </a:r>
            <a:r>
              <a:rPr lang="en-US" sz="2000" dirty="0">
                <a:solidFill>
                  <a:srgbClr val="FF0000"/>
                </a:solidFill>
                <a:sym typeface="Symbol" pitchFamily="-112" charset="2"/>
              </a:rPr>
              <a:t>512 </a:t>
            </a:r>
            <a:r>
              <a:rPr lang="en-US" sz="2000" dirty="0" err="1">
                <a:solidFill>
                  <a:srgbClr val="FF0000"/>
                </a:solidFill>
                <a:sym typeface="Symbol" pitchFamily="-112" charset="2"/>
              </a:rPr>
              <a:t>x</a:t>
            </a:r>
            <a:r>
              <a:rPr lang="en-US" sz="2000" dirty="0">
                <a:solidFill>
                  <a:srgbClr val="FF0000"/>
                </a:solidFill>
                <a:sym typeface="Symbol" pitchFamily="-112" charset="2"/>
              </a:rPr>
              <a:t> 512 </a:t>
            </a:r>
            <a:r>
              <a:rPr lang="en-US" sz="2000" dirty="0" err="1">
                <a:solidFill>
                  <a:srgbClr val="FF0000"/>
                </a:solidFill>
                <a:sym typeface="Symbol" pitchFamily="-112" charset="2"/>
              </a:rPr>
              <a:t>pixelov</a:t>
            </a:r>
            <a:r>
              <a:rPr lang="en-US" sz="2000" dirty="0">
                <a:sym typeface="Symbol" pitchFamily="-112" charset="2"/>
              </a:rPr>
              <a:t> </a:t>
            </a:r>
            <a:r>
              <a:rPr lang="en-US" sz="2000" dirty="0" err="1">
                <a:sym typeface="Symbol" pitchFamily="-112" charset="2"/>
              </a:rPr>
              <a:t>potrebn</a:t>
            </a:r>
            <a:r>
              <a:rPr lang="en-US" altLang="ja-JP" sz="2000" dirty="0" err="1">
                <a:sym typeface="Symbol" pitchFamily="-112" charset="2"/>
              </a:rPr>
              <a:t>ých</a:t>
            </a:r>
            <a:r>
              <a:rPr lang="en-US" altLang="ja-JP" sz="2000" dirty="0">
                <a:sym typeface="Symbol" pitchFamily="-112" charset="2"/>
              </a:rPr>
              <a:t> pre </a:t>
            </a:r>
            <a:r>
              <a:rPr lang="en-US" altLang="ja-JP" sz="2000" dirty="0" err="1">
                <a:sym typeface="Symbol" pitchFamily="-112" charset="2"/>
              </a:rPr>
              <a:t>novú</a:t>
            </a:r>
            <a:r>
              <a:rPr lang="en-US" altLang="ja-JP" sz="2000" dirty="0">
                <a:sym typeface="Symbol" pitchFamily="-112" charset="2"/>
              </a:rPr>
              <a:t> </a:t>
            </a:r>
            <a:r>
              <a:rPr lang="en-US" altLang="ja-JP" sz="2000" dirty="0" err="1">
                <a:sym typeface="Symbol" pitchFamily="-112" charset="2"/>
              </a:rPr>
              <a:t>generáciu</a:t>
            </a:r>
            <a:r>
              <a:rPr lang="en-US" altLang="ja-JP" sz="2000" dirty="0">
                <a:sym typeface="Symbol" pitchFamily="-112" charset="2"/>
              </a:rPr>
              <a:t> </a:t>
            </a:r>
            <a:r>
              <a:rPr lang="en-US" altLang="ja-JP" sz="2000" dirty="0" err="1">
                <a:sym typeface="Symbol" pitchFamily="-112" charset="2"/>
              </a:rPr>
              <a:t>teleskopov</a:t>
            </a:r>
            <a:r>
              <a:rPr lang="en-US" sz="2000" dirty="0">
                <a:sym typeface="Symbol" pitchFamily="-112" charset="2"/>
              </a:rPr>
              <a:t>)</a:t>
            </a:r>
          </a:p>
        </p:txBody>
      </p:sp>
      <p:sp>
        <p:nvSpPr>
          <p:cNvPr id="100356" name="Rectangle 3"/>
          <p:cNvSpPr>
            <a:spLocks noGrp="1" noChangeArrowheads="1"/>
          </p:cNvSpPr>
          <p:nvPr>
            <p:ph type="title"/>
          </p:nvPr>
        </p:nvSpPr>
        <p:spPr/>
        <p:txBody>
          <a:bodyPr/>
          <a:lstStyle/>
          <a:p>
            <a:pPr eaLnBrk="1" hangingPunct="1"/>
            <a:r>
              <a:rPr lang="en-US" sz="4400"/>
              <a:t>Adapt</a:t>
            </a:r>
            <a:r>
              <a:rPr lang="en-US" altLang="ja-JP" sz="4400"/>
              <a:t>ívna Optika</a:t>
            </a:r>
            <a:endParaRPr lang="en-US" sz="4400"/>
          </a:p>
        </p:txBody>
      </p:sp>
      <p:pic>
        <p:nvPicPr>
          <p:cNvPr id="100358" name="Picture 5"/>
          <p:cNvPicPr>
            <a:picLocks noChangeAspect="1" noChangeArrowheads="1"/>
          </p:cNvPicPr>
          <p:nvPr/>
        </p:nvPicPr>
        <p:blipFill>
          <a:blip r:embed="rId3"/>
          <a:srcRect/>
          <a:stretch>
            <a:fillRect/>
          </a:stretch>
        </p:blipFill>
        <p:spPr bwMode="auto">
          <a:xfrm>
            <a:off x="2667000" y="2209800"/>
            <a:ext cx="3657600" cy="2613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pic>
        <p:nvPicPr>
          <p:cNvPr id="106499" name="Picture 2"/>
          <p:cNvPicPr>
            <a:picLocks noChangeAspect="1" noChangeArrowheads="1"/>
          </p:cNvPicPr>
          <p:nvPr/>
        </p:nvPicPr>
        <p:blipFill>
          <a:blip r:embed="rId3"/>
          <a:srcRect/>
          <a:stretch>
            <a:fillRect/>
          </a:stretch>
        </p:blipFill>
        <p:spPr bwMode="auto">
          <a:xfrm>
            <a:off x="1752600" y="990600"/>
            <a:ext cx="5715000" cy="4433888"/>
          </a:xfrm>
          <a:prstGeom prst="rect">
            <a:avLst/>
          </a:prstGeom>
          <a:noFill/>
          <a:ln w="9525">
            <a:noFill/>
            <a:miter lim="800000"/>
            <a:headEnd/>
            <a:tailEnd/>
          </a:ln>
        </p:spPr>
      </p:pic>
      <p:sp>
        <p:nvSpPr>
          <p:cNvPr id="106500" name="Text Box 3"/>
          <p:cNvSpPr txBox="1">
            <a:spLocks noChangeArrowheads="1"/>
          </p:cNvSpPr>
          <p:nvPr/>
        </p:nvSpPr>
        <p:spPr bwMode="auto">
          <a:xfrm>
            <a:off x="1828800" y="5554663"/>
            <a:ext cx="4578350" cy="641350"/>
          </a:xfrm>
          <a:prstGeom prst="rect">
            <a:avLst/>
          </a:prstGeom>
          <a:noFill/>
          <a:ln w="9525">
            <a:noFill/>
            <a:miter lim="800000"/>
            <a:headEnd/>
            <a:tailEnd/>
          </a:ln>
        </p:spPr>
        <p:txBody>
          <a:bodyPr wrap="none">
            <a:prstTxWarp prst="textNoShape">
              <a:avLst/>
            </a:prstTxWarp>
            <a:spAutoFit/>
          </a:bodyPr>
          <a:lstStyle/>
          <a:p>
            <a:r>
              <a:rPr lang="en-US" sz="1800">
                <a:latin typeface="Times New Roman" pitchFamily="-110" charset="0"/>
              </a:rPr>
              <a:t>Pr</a:t>
            </a:r>
            <a:r>
              <a:rPr lang="en-US" altLang="ja-JP" sz="1800">
                <a:latin typeface="Times New Roman" pitchFamily="-110" charset="0"/>
              </a:rPr>
              <a:t>íklad obrovského zlepšenia obrazu vďaka</a:t>
            </a:r>
            <a:r>
              <a:rPr lang="en-US" sz="1800">
                <a:latin typeface="Times New Roman" pitchFamily="-110" charset="0"/>
              </a:rPr>
              <a:t> AO</a:t>
            </a:r>
          </a:p>
          <a:p>
            <a:r>
              <a:rPr lang="en-US" sz="1800">
                <a:latin typeface="Times New Roman" pitchFamily="-110" charset="0"/>
              </a:rPr>
              <a:t>(Lick Observatory).</a:t>
            </a:r>
          </a:p>
        </p:txBody>
      </p:sp>
      <p:sp>
        <p:nvSpPr>
          <p:cNvPr id="106501" name="Rectangle 4"/>
          <p:cNvSpPr>
            <a:spLocks noGrp="1" noChangeArrowheads="1"/>
          </p:cNvSpPr>
          <p:nvPr>
            <p:ph type="title"/>
          </p:nvPr>
        </p:nvSpPr>
        <p:spPr/>
        <p:txBody>
          <a:bodyPr/>
          <a:lstStyle/>
          <a:p>
            <a:pPr eaLnBrk="1" hangingPunct="1"/>
            <a:r>
              <a:rPr lang="en-US" sz="4400"/>
              <a:t>Adapt</a:t>
            </a:r>
            <a:r>
              <a:rPr lang="en-US" altLang="ja-JP" sz="4400"/>
              <a:t>ívna Optika</a:t>
            </a:r>
            <a:endParaRPr lang="en-US" sz="440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116739" name="Rectangle 2"/>
          <p:cNvSpPr>
            <a:spLocks noGrp="1" noChangeArrowheads="1"/>
          </p:cNvSpPr>
          <p:nvPr>
            <p:ph type="title"/>
          </p:nvPr>
        </p:nvSpPr>
        <p:spPr>
          <a:xfrm>
            <a:off x="1447800" y="228600"/>
            <a:ext cx="6019800" cy="762000"/>
          </a:xfrm>
        </p:spPr>
        <p:txBody>
          <a:bodyPr/>
          <a:lstStyle/>
          <a:p>
            <a:pPr eaLnBrk="1" hangingPunct="1"/>
            <a:r>
              <a:rPr lang="en-US" sz="3600"/>
              <a:t>Adapt</a:t>
            </a:r>
            <a:r>
              <a:rPr lang="en-US" altLang="ja-JP" sz="3600"/>
              <a:t>ívna Optika                     </a:t>
            </a:r>
            <a:r>
              <a:rPr lang="en-US" sz="3600"/>
              <a:t> - 1 kHz Obrazov</a:t>
            </a:r>
            <a:r>
              <a:rPr lang="en-US" altLang="ja-JP" sz="3600"/>
              <a:t>á Frekvencia</a:t>
            </a:r>
            <a:endParaRPr lang="en-US" sz="3600"/>
          </a:p>
        </p:txBody>
      </p:sp>
      <p:sp>
        <p:nvSpPr>
          <p:cNvPr id="116740" name="Rectangle 3"/>
          <p:cNvSpPr>
            <a:spLocks noGrp="1" noChangeArrowheads="1"/>
          </p:cNvSpPr>
          <p:nvPr>
            <p:ph type="body" idx="1"/>
          </p:nvPr>
        </p:nvSpPr>
        <p:spPr/>
        <p:txBody>
          <a:bodyPr/>
          <a:lstStyle/>
          <a:p>
            <a:pPr algn="ctr" eaLnBrk="1" hangingPunct="1"/>
            <a:r>
              <a:rPr lang="en-US" sz="2400"/>
              <a:t>T</a:t>
            </a:r>
            <a:r>
              <a:rPr lang="en-US" altLang="ja-JP" sz="2400"/>
              <a:t>áto aplikácia si vyžadovala vyvinitie nového rýchleho systému čítania dát</a:t>
            </a:r>
            <a:r>
              <a:rPr lang="en-US" sz="2400"/>
              <a:t> (ESRF Grenoble)</a:t>
            </a:r>
          </a:p>
          <a:p>
            <a:pPr lvl="1" eaLnBrk="1" hangingPunct="1"/>
            <a:r>
              <a:rPr lang="en-US" sz="2000"/>
              <a:t>bola dosiahnut</a:t>
            </a:r>
            <a:r>
              <a:rPr lang="en-US" altLang="ja-JP" sz="2000"/>
              <a:t>á </a:t>
            </a:r>
            <a:r>
              <a:rPr lang="en-US" sz="2000"/>
              <a:t>1 kHz frekvencia obrazov</a:t>
            </a:r>
          </a:p>
        </p:txBody>
      </p:sp>
      <p:pic>
        <p:nvPicPr>
          <p:cNvPr id="116741" name="Picture 5" descr="/Users/bettina/Presentations/Medipix/LehrerApril07/test_061120_02_ff_.mpg">
            <a:hlinkClick r:id="" action="ppaction://media"/>
          </p:cNvPr>
          <p:cNvPicPr/>
          <p:nvPr>
            <a:videoFile r:link="rId1"/>
          </p:nvPr>
        </p:nvPicPr>
        <p:blipFill>
          <a:blip r:embed="rId4"/>
          <a:srcRect/>
          <a:stretch>
            <a:fillRect/>
          </a:stretch>
        </p:blipFill>
        <p:spPr bwMode="auto">
          <a:xfrm>
            <a:off x="2743200" y="2640013"/>
            <a:ext cx="3832225" cy="3503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67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674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6741"/>
                                        </p:tgtEl>
                                      </p:cBhvr>
                                    </p:cmd>
                                  </p:childTnLst>
                                </p:cTn>
                              </p:par>
                            </p:childTnLst>
                          </p:cTn>
                        </p:par>
                      </p:childTnLst>
                    </p:cTn>
                  </p:par>
                </p:childTnLst>
              </p:cTn>
              <p:nextCondLst>
                <p:cond evt="onClick" delay="0">
                  <p:tgtEl>
                    <p:spTgt spid="116741"/>
                  </p:tgtEl>
                </p:cond>
              </p:nextCondLst>
            </p:seq>
            <p:video>
              <p:cMediaNode>
                <p:cTn id="12" repeatCount="indefinite" fill="remove" display="0">
                  <p:stCondLst>
                    <p:cond delay="indefinite"/>
                  </p:stCondLst>
                  <p:endCondLst>
                    <p:cond evt="onPrev" delay="0">
                      <p:tgtEl>
                        <p:sldTgt/>
                      </p:tgtEl>
                    </p:cond>
                  </p:endCondLst>
                </p:cTn>
                <p:tgtEl>
                  <p:spTgt spid="116741"/>
                </p:tgtEl>
              </p:cMediaNode>
            </p:video>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mtClean="0"/>
              <a:t>Mesto v noci – frekvencia fázy</a:t>
            </a:r>
          </a:p>
        </p:txBody>
      </p:sp>
      <p:sp>
        <p:nvSpPr>
          <p:cNvPr id="4" name="Footer Placeholder 3"/>
          <p:cNvSpPr>
            <a:spLocks noGrp="1"/>
          </p:cNvSpPr>
          <p:nvPr>
            <p:ph type="ftr" sz="quarter" idx="10"/>
          </p:nvPr>
        </p:nvSpPr>
        <p:spPr/>
        <p:txBody>
          <a:bodyPr/>
          <a:lstStyle/>
          <a:p>
            <a:r>
              <a:rPr lang="en-US" smtClean="0"/>
              <a:t>High School Teachers at CERN  -----  Bettina + Ivan Mikulec  -----  Apr 2010</a:t>
            </a:r>
            <a:endParaRPr lang="en-US"/>
          </a:p>
        </p:txBody>
      </p:sp>
      <p:grpSp>
        <p:nvGrpSpPr>
          <p:cNvPr id="119813" name="Group 12"/>
          <p:cNvGrpSpPr>
            <a:grpSpLocks/>
          </p:cNvGrpSpPr>
          <p:nvPr/>
        </p:nvGrpSpPr>
        <p:grpSpPr bwMode="auto">
          <a:xfrm>
            <a:off x="152400" y="1676400"/>
            <a:ext cx="2743200" cy="1466850"/>
            <a:chOff x="96" y="1056"/>
            <a:chExt cx="1728" cy="924"/>
          </a:xfrm>
        </p:grpSpPr>
        <p:pic>
          <p:nvPicPr>
            <p:cNvPr id="119815" name="Picture 7"/>
            <p:cNvPicPr>
              <a:picLocks noChangeAspect="1" noChangeArrowheads="1"/>
            </p:cNvPicPr>
            <p:nvPr/>
          </p:nvPicPr>
          <p:blipFill>
            <a:blip r:embed="rId3"/>
            <a:srcRect/>
            <a:stretch>
              <a:fillRect/>
            </a:stretch>
          </p:blipFill>
          <p:spPr bwMode="auto">
            <a:xfrm>
              <a:off x="96" y="1056"/>
              <a:ext cx="1728" cy="924"/>
            </a:xfrm>
            <a:prstGeom prst="rect">
              <a:avLst/>
            </a:prstGeom>
            <a:noFill/>
            <a:ln w="9525">
              <a:noFill/>
              <a:miter lim="800000"/>
              <a:headEnd/>
              <a:tailEnd/>
            </a:ln>
          </p:spPr>
        </p:pic>
        <p:sp>
          <p:nvSpPr>
            <p:cNvPr id="119816" name="Line 9"/>
            <p:cNvSpPr>
              <a:spLocks noChangeShapeType="1"/>
            </p:cNvSpPr>
            <p:nvPr/>
          </p:nvSpPr>
          <p:spPr bwMode="auto">
            <a:xfrm>
              <a:off x="768" y="1152"/>
              <a:ext cx="0" cy="672"/>
            </a:xfrm>
            <a:prstGeom prst="line">
              <a:avLst/>
            </a:prstGeom>
            <a:noFill/>
            <a:ln w="9525">
              <a:solidFill>
                <a:schemeClr val="bg2"/>
              </a:solidFill>
              <a:miter lim="800000"/>
              <a:headEnd/>
              <a:tailEnd/>
            </a:ln>
          </p:spPr>
          <p:txBody>
            <a:bodyPr wrap="none" anchor="ctr">
              <a:prstTxWarp prst="textNoShape">
                <a:avLst/>
              </a:prstTxWarp>
            </a:bodyPr>
            <a:lstStyle/>
            <a:p>
              <a:endParaRPr lang="en-US"/>
            </a:p>
          </p:txBody>
        </p:sp>
        <p:sp>
          <p:nvSpPr>
            <p:cNvPr id="119817" name="Line 10"/>
            <p:cNvSpPr>
              <a:spLocks noChangeShapeType="1"/>
            </p:cNvSpPr>
            <p:nvPr/>
          </p:nvSpPr>
          <p:spPr bwMode="auto">
            <a:xfrm>
              <a:off x="864" y="1152"/>
              <a:ext cx="0" cy="672"/>
            </a:xfrm>
            <a:prstGeom prst="line">
              <a:avLst/>
            </a:prstGeom>
            <a:noFill/>
            <a:ln w="9525">
              <a:solidFill>
                <a:schemeClr val="bg2"/>
              </a:solidFill>
              <a:miter lim="800000"/>
              <a:headEnd/>
              <a:tailEnd/>
            </a:ln>
          </p:spPr>
          <p:txBody>
            <a:bodyPr wrap="none" anchor="ctr">
              <a:prstTxWarp prst="textNoShape">
                <a:avLst/>
              </a:prstTxWarp>
            </a:bodyPr>
            <a:lstStyle/>
            <a:p>
              <a:endParaRPr lang="en-US"/>
            </a:p>
          </p:txBody>
        </p:sp>
        <p:sp>
          <p:nvSpPr>
            <p:cNvPr id="119818" name="AutoShape 11"/>
            <p:cNvSpPr>
              <a:spLocks noChangeArrowheads="1"/>
            </p:cNvSpPr>
            <p:nvPr/>
          </p:nvSpPr>
          <p:spPr bwMode="auto">
            <a:xfrm>
              <a:off x="960" y="1248"/>
              <a:ext cx="240" cy="96"/>
            </a:xfrm>
            <a:prstGeom prst="rightArrow">
              <a:avLst>
                <a:gd name="adj1" fmla="val 27083"/>
                <a:gd name="adj2" fmla="val 62500"/>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grpSp>
      <p:sp>
        <p:nvSpPr>
          <p:cNvPr id="119814" name="Text Box 13"/>
          <p:cNvSpPr txBox="1">
            <a:spLocks noChangeArrowheads="1"/>
          </p:cNvSpPr>
          <p:nvPr/>
        </p:nvSpPr>
        <p:spPr bwMode="auto">
          <a:xfrm>
            <a:off x="228600" y="3505200"/>
            <a:ext cx="26670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t>Log greyscale</a:t>
            </a:r>
          </a:p>
          <a:p>
            <a:pPr>
              <a:spcBef>
                <a:spcPct val="50000"/>
              </a:spcBef>
            </a:pPr>
            <a:r>
              <a:rPr lang="en-US"/>
              <a:t>40</a:t>
            </a:r>
            <a:r>
              <a:rPr lang="en-US">
                <a:latin typeface="Symbol" pitchFamily="-110" charset="2"/>
                <a:sym typeface="Symbol" pitchFamily="-110" charset="2"/>
              </a:rPr>
              <a:t></a:t>
            </a:r>
            <a:r>
              <a:rPr lang="en-US"/>
              <a:t>s shutter</a:t>
            </a:r>
          </a:p>
          <a:p>
            <a:pPr>
              <a:spcBef>
                <a:spcPct val="50000"/>
              </a:spcBef>
            </a:pPr>
            <a:r>
              <a:rPr lang="en-US"/>
              <a:t>3 phase evident</a:t>
            </a:r>
          </a:p>
        </p:txBody>
      </p:sp>
      <p:pic>
        <p:nvPicPr>
          <p:cNvPr id="11" name="city_lights_log2000.mpg">
            <a:hlinkClick r:id="" action="ppaction://media"/>
          </p:cNvPr>
          <p:cNvPicPr/>
          <p:nvPr>
            <a:videoFile r:link="rId1"/>
          </p:nvPr>
        </p:nvPicPr>
        <p:blipFill>
          <a:blip r:embed="rId4"/>
          <a:stretch>
            <a:fillRect/>
          </a:stretch>
        </p:blipFill>
        <p:spPr>
          <a:xfrm>
            <a:off x="3352800" y="1447800"/>
            <a:ext cx="5080000" cy="464343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smtClean="0"/>
              <a:t>Hodinky z 2. sv. vojny</a:t>
            </a:r>
          </a:p>
        </p:txBody>
      </p:sp>
      <p:sp>
        <p:nvSpPr>
          <p:cNvPr id="4" name="Footer Placeholder 3"/>
          <p:cNvSpPr>
            <a:spLocks noGrp="1"/>
          </p:cNvSpPr>
          <p:nvPr>
            <p:ph type="ftr" sz="quarter" idx="10"/>
          </p:nvPr>
        </p:nvSpPr>
        <p:spPr/>
        <p:txBody>
          <a:bodyPr/>
          <a:lstStyle/>
          <a:p>
            <a:r>
              <a:rPr lang="en-US" smtClean="0"/>
              <a:t>High School Teachers at CERN  -----  Bettina + Ivan Mikulec  -----  Apr 2010</a:t>
            </a:r>
            <a:endParaRPr lang="en-US"/>
          </a:p>
        </p:txBody>
      </p:sp>
      <p:pic>
        <p:nvPicPr>
          <p:cNvPr id="118788" name="Picture 4" descr="/Users/bettina/Presentations/Medipix/Medipix_meetings/MX_meeting_Sep08/watch.gif">
            <a:hlinkClick r:id="" action="ppaction://media"/>
          </p:cNvPr>
          <p:cNvPicPr/>
          <p:nvPr>
            <a:videoFile r:link="rId1"/>
          </p:nvPr>
        </p:nvPicPr>
        <p:blipFill>
          <a:blip r:embed="rId4"/>
          <a:srcRect/>
          <a:stretch>
            <a:fillRect/>
          </a:stretch>
        </p:blipFill>
        <p:spPr bwMode="auto">
          <a:xfrm>
            <a:off x="381000" y="2132013"/>
            <a:ext cx="3886200" cy="3886200"/>
          </a:xfrm>
          <a:prstGeom prst="rect">
            <a:avLst/>
          </a:prstGeom>
          <a:noFill/>
          <a:ln w="9525">
            <a:noFill/>
            <a:miter lim="800000"/>
            <a:headEnd/>
            <a:tailEnd/>
          </a:ln>
        </p:spPr>
      </p:pic>
      <p:sp>
        <p:nvSpPr>
          <p:cNvPr id="118789" name="Text Box 6"/>
          <p:cNvSpPr txBox="1">
            <a:spLocks noChangeArrowheads="1"/>
          </p:cNvSpPr>
          <p:nvPr/>
        </p:nvSpPr>
        <p:spPr bwMode="auto">
          <a:xfrm>
            <a:off x="5715000" y="6096000"/>
            <a:ext cx="2590800" cy="549275"/>
          </a:xfrm>
          <a:prstGeom prst="rect">
            <a:avLst/>
          </a:prstGeom>
          <a:noFill/>
          <a:ln w="9525">
            <a:noFill/>
            <a:miter lim="800000"/>
            <a:headEnd/>
            <a:tailEnd/>
          </a:ln>
        </p:spPr>
        <p:txBody>
          <a:bodyPr>
            <a:prstTxWarp prst="textNoShape">
              <a:avLst/>
            </a:prstTxWarp>
            <a:spAutoFit/>
          </a:bodyPr>
          <a:lstStyle/>
          <a:p>
            <a:pPr>
              <a:spcBef>
                <a:spcPct val="50000"/>
              </a:spcBef>
            </a:pPr>
            <a:r>
              <a:rPr lang="en-US"/>
              <a:t>(radium dial)</a:t>
            </a:r>
          </a:p>
        </p:txBody>
      </p:sp>
      <p:pic>
        <p:nvPicPr>
          <p:cNvPr id="118790" name="Picture 6" descr="/Users/bettina/Presentations/Medipix/Medipix_meetings/MX_meeting_Sep08/radium.gif">
            <a:hlinkClick r:id="" action="ppaction://media"/>
          </p:cNvPr>
          <p:cNvPicPr/>
          <p:nvPr>
            <a:videoFile r:link="rId2"/>
          </p:nvPr>
        </p:nvPicPr>
        <p:blipFill>
          <a:blip r:embed="rId5"/>
          <a:srcRect/>
          <a:stretch>
            <a:fillRect/>
          </a:stretch>
        </p:blipFill>
        <p:spPr bwMode="auto">
          <a:xfrm>
            <a:off x="4648200" y="2133600"/>
            <a:ext cx="3962400" cy="3962400"/>
          </a:xfrm>
          <a:prstGeom prst="rect">
            <a:avLst/>
          </a:prstGeom>
          <a:noFill/>
          <a:ln w="9525">
            <a:noFill/>
            <a:miter lim="800000"/>
            <a:headEnd/>
            <a:tailEnd/>
          </a:ln>
        </p:spPr>
      </p:pic>
      <p:sp>
        <p:nvSpPr>
          <p:cNvPr id="8" name="Text Box 9"/>
          <p:cNvSpPr txBox="1">
            <a:spLocks noChangeArrowheads="1"/>
          </p:cNvSpPr>
          <p:nvPr/>
        </p:nvSpPr>
        <p:spPr bwMode="auto">
          <a:xfrm>
            <a:off x="4343400" y="1524000"/>
            <a:ext cx="45720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i="1"/>
              <a:t>Bkgd .002 ct/pxl/s Room Temp</a:t>
            </a:r>
            <a:endParaRPr lang="en-US"/>
          </a:p>
        </p:txBody>
      </p:sp>
      <p:sp>
        <p:nvSpPr>
          <p:cNvPr id="9" name="Line 13"/>
          <p:cNvSpPr>
            <a:spLocks noChangeShapeType="1"/>
          </p:cNvSpPr>
          <p:nvPr/>
        </p:nvSpPr>
        <p:spPr bwMode="auto">
          <a:xfrm flipH="1">
            <a:off x="7086600" y="1981200"/>
            <a:ext cx="152400" cy="1066800"/>
          </a:xfrm>
          <a:prstGeom prst="line">
            <a:avLst/>
          </a:prstGeom>
          <a:noFill/>
          <a:ln w="25400">
            <a:solidFill>
              <a:srgbClr val="FF0000"/>
            </a:solidFill>
            <a:miter lim="800000"/>
            <a:headEnd/>
            <a:tailEnd type="triangle" w="med" len="med"/>
          </a:ln>
        </p:spPr>
        <p:txBody>
          <a:bodyPr wrap="none" anchor="ctr">
            <a:prstTxWarp prst="textNoShape">
              <a:avLst/>
            </a:prstTxWarp>
          </a:bodyPr>
          <a:lstStyle/>
          <a:p>
            <a:endParaRPr lang="en-US"/>
          </a:p>
        </p:txBody>
      </p:sp>
      <p:sp>
        <p:nvSpPr>
          <p:cNvPr id="10" name="Oval 11"/>
          <p:cNvSpPr>
            <a:spLocks noChangeArrowheads="1"/>
          </p:cNvSpPr>
          <p:nvPr/>
        </p:nvSpPr>
        <p:spPr bwMode="auto">
          <a:xfrm>
            <a:off x="6172200" y="3124200"/>
            <a:ext cx="1295400" cy="533400"/>
          </a:xfrm>
          <a:prstGeom prst="ellipse">
            <a:avLst/>
          </a:prstGeom>
          <a:solidFill>
            <a:schemeClr val="accent1">
              <a:alpha val="0"/>
            </a:schemeClr>
          </a:solidFill>
          <a:ln w="9525">
            <a:solidFill>
              <a:srgbClr val="FF0000"/>
            </a:solidFill>
            <a:miter lim="800000"/>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8788"/>
                                        </p:tgtEl>
                                      </p:cBhvr>
                                    </p:cmd>
                                  </p:childTnLst>
                                </p:cTn>
                              </p:par>
                              <p:par>
                                <p:cTn id="7" presetID="1" presetClass="mediacall" presetSubtype="0" fill="hold" nodeType="withEffect">
                                  <p:stCondLst>
                                    <p:cond delay="0"/>
                                  </p:stCondLst>
                                  <p:childTnLst>
                                    <p:cmd type="call" cmd="playFrom(0.0)">
                                      <p:cBhvr>
                                        <p:cTn id="8" dur="1" fill="hold"/>
                                        <p:tgtEl>
                                          <p:spTgt spid="118790"/>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878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8788"/>
                                        </p:tgtEl>
                                      </p:cBhvr>
                                    </p:cmd>
                                  </p:childTnLst>
                                </p:cTn>
                              </p:par>
                            </p:childTnLst>
                          </p:cTn>
                        </p:par>
                      </p:childTnLst>
                    </p:cTn>
                  </p:par>
                </p:childTnLst>
              </p:cTn>
              <p:nextCondLst>
                <p:cond evt="onClick" delay="0">
                  <p:tgtEl>
                    <p:spTgt spid="118788"/>
                  </p:tgtEl>
                </p:cond>
              </p:nextCondLst>
            </p:seq>
            <p:video>
              <p:cMediaNode>
                <p:cTn id="22" fill="hold" display="0">
                  <p:stCondLst>
                    <p:cond delay="indefinite"/>
                  </p:stCondLst>
                  <p:endCondLst>
                    <p:cond evt="onNext" delay="0">
                      <p:tgtEl>
                        <p:sldTgt/>
                      </p:tgtEl>
                    </p:cond>
                    <p:cond evt="onPrev" delay="0">
                      <p:tgtEl>
                        <p:sldTgt/>
                      </p:tgtEl>
                    </p:cond>
                  </p:endCondLst>
                </p:cTn>
                <p:tgtEl>
                  <p:spTgt spid="118788"/>
                </p:tgtEl>
              </p:cMediaNode>
            </p:video>
            <p:seq concurrent="1" nextAc="seek">
              <p:cTn id="23" restart="whenNotActive" fill="hold" evtFilter="cancelBubble" nodeType="interactiveSeq">
                <p:stCondLst>
                  <p:cond evt="onClick" delay="0">
                    <p:tgtEl>
                      <p:spTgt spid="118790"/>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8790"/>
                                        </p:tgtEl>
                                      </p:cBhvr>
                                    </p:cmd>
                                  </p:childTnLst>
                                </p:cTn>
                              </p:par>
                            </p:childTnLst>
                          </p:cTn>
                        </p:par>
                      </p:childTnLst>
                    </p:cTn>
                  </p:par>
                </p:childTnLst>
              </p:cTn>
              <p:nextCondLst>
                <p:cond evt="onClick" delay="0">
                  <p:tgtEl>
                    <p:spTgt spid="118790"/>
                  </p:tgtEl>
                </p:cond>
              </p:nextCondLst>
            </p:seq>
            <p:video>
              <p:cMediaNode>
                <p:cTn id="28" fill="hold" display="0">
                  <p:stCondLst>
                    <p:cond delay="indefinite"/>
                  </p:stCondLst>
                  <p:endCondLst>
                    <p:cond evt="onNext" delay="0">
                      <p:tgtEl>
                        <p:sldTgt/>
                      </p:tgtEl>
                    </p:cond>
                    <p:cond evt="onPrev" delay="0">
                      <p:tgtEl>
                        <p:sldTgt/>
                      </p:tgtEl>
                    </p:cond>
                  </p:endCondLst>
                </p:cTn>
                <p:tgtEl>
                  <p:spTgt spid="118790"/>
                </p:tgtEl>
              </p:cMediaNode>
            </p:video>
          </p:childTnLst>
        </p:cTn>
      </p:par>
    </p:tnLst>
    <p:bldLst>
      <p:bldP spid="8" grpId="0"/>
      <p:bldP spid="9" grpId="0" animBg="1"/>
      <p:bldP spid="10"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6"/>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121859" name="Rectangle 2"/>
          <p:cNvSpPr>
            <a:spLocks noGrp="1" noChangeArrowheads="1"/>
          </p:cNvSpPr>
          <p:nvPr>
            <p:ph type="title" sz="quarter"/>
          </p:nvPr>
        </p:nvSpPr>
        <p:spPr>
          <a:xfrm>
            <a:off x="609600" y="152400"/>
            <a:ext cx="7589838" cy="990600"/>
          </a:xfrm>
        </p:spPr>
        <p:txBody>
          <a:bodyPr/>
          <a:lstStyle/>
          <a:p>
            <a:pPr eaLnBrk="1" hangingPunct="1"/>
            <a:r>
              <a:rPr lang="en-US" sz="4400"/>
              <a:t>Aplik</a:t>
            </a:r>
            <a:r>
              <a:rPr lang="en-US" altLang="ja-JP" sz="4400"/>
              <a:t>á</a:t>
            </a:r>
            <a:r>
              <a:rPr lang="en-US" sz="4400"/>
              <a:t>cia v dozimetrii</a:t>
            </a:r>
            <a:endParaRPr lang="cs-CZ" sz="4400"/>
          </a:p>
        </p:txBody>
      </p:sp>
      <p:sp>
        <p:nvSpPr>
          <p:cNvPr id="90115" name="Rectangle 3"/>
          <p:cNvSpPr>
            <a:spLocks noGrp="1" noChangeArrowheads="1"/>
          </p:cNvSpPr>
          <p:nvPr>
            <p:ph sz="quarter" idx="3"/>
          </p:nvPr>
        </p:nvSpPr>
        <p:spPr>
          <a:xfrm>
            <a:off x="533400" y="1143000"/>
            <a:ext cx="8077200" cy="1828800"/>
          </a:xfrm>
        </p:spPr>
        <p:txBody>
          <a:bodyPr/>
          <a:lstStyle/>
          <a:p>
            <a:pPr eaLnBrk="1" hangingPunct="1">
              <a:defRPr/>
            </a:pPr>
            <a:r>
              <a:rPr lang="cs-CZ" sz="2400" dirty="0"/>
              <a:t>R</a:t>
            </a:r>
            <a:r>
              <a:rPr lang="cs-CZ" altLang="ja-JP" sz="2400" dirty="0"/>
              <a:t>ôzne častice zanechávajú</a:t>
            </a:r>
            <a:r>
              <a:rPr lang="cs-CZ" sz="2400" dirty="0"/>
              <a:t> </a:t>
            </a:r>
            <a:r>
              <a:rPr lang="cs-CZ" sz="2400" dirty="0">
                <a:solidFill>
                  <a:schemeClr val="tx1"/>
                </a:solidFill>
              </a:rPr>
              <a:t>r</a:t>
            </a:r>
            <a:r>
              <a:rPr lang="cs-CZ" altLang="ja-JP" sz="2400" dirty="0">
                <a:solidFill>
                  <a:schemeClr val="tx1"/>
                </a:solidFill>
              </a:rPr>
              <a:t>ôzne stopy</a:t>
            </a:r>
            <a:r>
              <a:rPr lang="cs-CZ" sz="2400" dirty="0"/>
              <a:t> </a:t>
            </a:r>
          </a:p>
          <a:p>
            <a:pPr eaLnBrk="1" hangingPunct="1">
              <a:defRPr/>
            </a:pPr>
            <a:r>
              <a:rPr lang="cs-CZ" sz="2400" dirty="0">
                <a:sym typeface="Symbol" pitchFamily="-112" charset="2"/>
              </a:rPr>
              <a:t>+ Spektroskopick</a:t>
            </a:r>
            <a:r>
              <a:rPr lang="cs-CZ" altLang="ja-JP" sz="2400" dirty="0">
                <a:sym typeface="Symbol" pitchFamily="-112" charset="2"/>
              </a:rPr>
              <a:t>á informácia</a:t>
            </a:r>
            <a:endParaRPr lang="cs-CZ" sz="2400" dirty="0">
              <a:sym typeface="Symbol" pitchFamily="-112" charset="2"/>
            </a:endParaRPr>
          </a:p>
          <a:p>
            <a:pPr eaLnBrk="1" hangingPunct="1">
              <a:buFont typeface="Wingdings" pitchFamily="-112" charset="2"/>
              <a:buChar char="ü"/>
              <a:defRPr/>
            </a:pPr>
            <a:r>
              <a:rPr lang="cs-CZ" sz="2400" dirty="0">
                <a:sym typeface="Symbol" pitchFamily="-112" charset="2"/>
              </a:rPr>
              <a:t>Nov</a:t>
            </a:r>
            <a:r>
              <a:rPr lang="cs-CZ" altLang="ja-JP" sz="2400" dirty="0">
                <a:sym typeface="Symbol" pitchFamily="-112" charset="2"/>
              </a:rPr>
              <a:t>á</a:t>
            </a:r>
            <a:r>
              <a:rPr lang="cs-CZ" sz="2400" dirty="0">
                <a:sym typeface="Symbol" pitchFamily="-112" charset="2"/>
              </a:rPr>
              <a:t> aplik</a:t>
            </a:r>
            <a:r>
              <a:rPr lang="cs-CZ" altLang="ja-JP" sz="2400" dirty="0">
                <a:sym typeface="Symbol" pitchFamily="-112" charset="2"/>
              </a:rPr>
              <a:t>ácia</a:t>
            </a:r>
            <a:r>
              <a:rPr lang="cs-CZ" sz="2400" dirty="0">
                <a:sym typeface="Symbol" pitchFamily="-112" charset="2"/>
              </a:rPr>
              <a:t>: </a:t>
            </a:r>
            <a:r>
              <a:rPr lang="cs-CZ" sz="2400" b="1" u="sng" dirty="0">
                <a:effectLst>
                  <a:outerShdw blurRad="38100" dist="38100" dir="2700000" algn="tl">
                    <a:srgbClr val="000000"/>
                  </a:outerShdw>
                </a:effectLst>
                <a:sym typeface="Symbol" pitchFamily="-112" charset="2"/>
              </a:rPr>
              <a:t>online dozimetria</a:t>
            </a:r>
            <a:endParaRPr lang="cs-CZ" sz="2400" b="1" u="sng" dirty="0" smtClean="0">
              <a:sym typeface="Symbol" pitchFamily="-112" charset="2"/>
            </a:endParaRPr>
          </a:p>
          <a:p>
            <a:pPr eaLnBrk="1" hangingPunct="1">
              <a:buFont typeface="Wingdings" pitchFamily="-112" charset="2"/>
              <a:buChar char="ü"/>
              <a:defRPr/>
            </a:pPr>
            <a:r>
              <a:rPr lang="cs-CZ" sz="2400" smtClean="0">
                <a:sym typeface="Symbol" pitchFamily="-112" charset="2"/>
              </a:rPr>
              <a:t>In</a:t>
            </a:r>
            <a:r>
              <a:rPr lang="cs-CZ" altLang="ja-JP" sz="2400" smtClean="0">
                <a:sym typeface="Symbol" pitchFamily="-112" charset="2"/>
              </a:rPr>
              <a:t>štalovaná </a:t>
            </a:r>
            <a:r>
              <a:rPr lang="cs-CZ" altLang="ja-JP" sz="2400">
                <a:sym typeface="Symbol" pitchFamily="-112" charset="2"/>
              </a:rPr>
              <a:t>v</a:t>
            </a:r>
            <a:r>
              <a:rPr lang="cs-CZ" sz="2400">
                <a:sym typeface="Symbol" pitchFamily="-112" charset="2"/>
              </a:rPr>
              <a:t> </a:t>
            </a:r>
            <a:r>
              <a:rPr lang="cs-CZ" sz="2400" smtClean="0">
                <a:sym typeface="Symbol" pitchFamily="-112" charset="2"/>
              </a:rPr>
              <a:t>ATLAS a iných experimentoch</a:t>
            </a:r>
            <a:endParaRPr lang="cs-CZ" sz="2400">
              <a:sym typeface="Symbol" pitchFamily="-112" charset="2"/>
            </a:endParaRPr>
          </a:p>
        </p:txBody>
      </p:sp>
      <p:grpSp>
        <p:nvGrpSpPr>
          <p:cNvPr id="121861" name="Group 4"/>
          <p:cNvGrpSpPr>
            <a:grpSpLocks/>
          </p:cNvGrpSpPr>
          <p:nvPr/>
        </p:nvGrpSpPr>
        <p:grpSpPr bwMode="auto">
          <a:xfrm>
            <a:off x="533400" y="3352800"/>
            <a:ext cx="8197850" cy="2646363"/>
            <a:chOff x="384" y="1066"/>
            <a:chExt cx="5164" cy="1667"/>
          </a:xfrm>
        </p:grpSpPr>
        <p:pic>
          <p:nvPicPr>
            <p:cNvPr id="121865" name="Picture 5" descr="alpha"/>
            <p:cNvPicPr>
              <a:picLocks noChangeAspect="1" noChangeArrowheads="1"/>
            </p:cNvPicPr>
            <p:nvPr/>
          </p:nvPicPr>
          <p:blipFill>
            <a:blip r:embed="rId3">
              <a:lum bright="-48000" contrast="50000"/>
            </a:blip>
            <a:srcRect/>
            <a:stretch>
              <a:fillRect/>
            </a:stretch>
          </p:blipFill>
          <p:spPr bwMode="auto">
            <a:xfrm>
              <a:off x="384" y="1066"/>
              <a:ext cx="1574" cy="1651"/>
            </a:xfrm>
            <a:prstGeom prst="rect">
              <a:avLst/>
            </a:prstGeom>
            <a:noFill/>
            <a:ln w="9525">
              <a:solidFill>
                <a:srgbClr val="000000"/>
              </a:solidFill>
              <a:miter lim="800000"/>
              <a:headEnd/>
              <a:tailEnd/>
            </a:ln>
          </p:spPr>
        </p:pic>
        <p:pic>
          <p:nvPicPr>
            <p:cNvPr id="121866" name="Picture 6"/>
            <p:cNvPicPr>
              <a:picLocks noChangeAspect="1" noChangeArrowheads="1"/>
            </p:cNvPicPr>
            <p:nvPr/>
          </p:nvPicPr>
          <p:blipFill>
            <a:blip r:embed="rId4">
              <a:lum bright="-30000" contrast="40000"/>
            </a:blip>
            <a:srcRect l="9225" t="3374" r="7751" b="3847"/>
            <a:stretch>
              <a:fillRect/>
            </a:stretch>
          </p:blipFill>
          <p:spPr bwMode="auto">
            <a:xfrm>
              <a:off x="384" y="1774"/>
              <a:ext cx="960" cy="943"/>
            </a:xfrm>
            <a:prstGeom prst="rect">
              <a:avLst/>
            </a:prstGeom>
            <a:solidFill>
              <a:srgbClr val="ECD882"/>
            </a:solidFill>
            <a:ln w="12700">
              <a:solidFill>
                <a:srgbClr val="40458C"/>
              </a:solidFill>
              <a:miter lim="800000"/>
              <a:headEnd/>
              <a:tailEnd/>
            </a:ln>
          </p:spPr>
        </p:pic>
        <p:pic>
          <p:nvPicPr>
            <p:cNvPr id="121867" name="Picture 7" descr="xrays"/>
            <p:cNvPicPr>
              <a:picLocks noChangeAspect="1" noChangeArrowheads="1"/>
            </p:cNvPicPr>
            <p:nvPr/>
          </p:nvPicPr>
          <p:blipFill>
            <a:blip r:embed="rId5">
              <a:lum bright="-50000" contrast="50000"/>
            </a:blip>
            <a:srcRect/>
            <a:stretch>
              <a:fillRect/>
            </a:stretch>
          </p:blipFill>
          <p:spPr bwMode="auto">
            <a:xfrm>
              <a:off x="2084" y="1082"/>
              <a:ext cx="1651" cy="1651"/>
            </a:xfrm>
            <a:prstGeom prst="rect">
              <a:avLst/>
            </a:prstGeom>
            <a:solidFill>
              <a:schemeClr val="accent1"/>
            </a:solidFill>
            <a:ln w="9525">
              <a:solidFill>
                <a:srgbClr val="000000"/>
              </a:solidFill>
              <a:miter lim="800000"/>
              <a:headEnd/>
              <a:tailEnd/>
            </a:ln>
          </p:spPr>
        </p:pic>
        <p:pic>
          <p:nvPicPr>
            <p:cNvPr id="121868" name="Picture 8" descr="beta"/>
            <p:cNvPicPr>
              <a:picLocks noChangeAspect="1" noChangeArrowheads="1"/>
            </p:cNvPicPr>
            <p:nvPr/>
          </p:nvPicPr>
          <p:blipFill>
            <a:blip r:embed="rId6">
              <a:lum bright="-50000" contrast="50000"/>
            </a:blip>
            <a:srcRect/>
            <a:stretch>
              <a:fillRect/>
            </a:stretch>
          </p:blipFill>
          <p:spPr bwMode="auto">
            <a:xfrm>
              <a:off x="3869" y="1066"/>
              <a:ext cx="1679" cy="1651"/>
            </a:xfrm>
            <a:prstGeom prst="rect">
              <a:avLst/>
            </a:prstGeom>
            <a:noFill/>
            <a:ln w="9525">
              <a:solidFill>
                <a:srgbClr val="000000"/>
              </a:solidFill>
              <a:miter lim="800000"/>
              <a:headEnd/>
              <a:tailEnd/>
            </a:ln>
          </p:spPr>
        </p:pic>
      </p:grpSp>
      <p:sp>
        <p:nvSpPr>
          <p:cNvPr id="121862" name="Text Box 9"/>
          <p:cNvSpPr txBox="1">
            <a:spLocks noChangeArrowheads="1"/>
          </p:cNvSpPr>
          <p:nvPr/>
        </p:nvSpPr>
        <p:spPr bwMode="auto">
          <a:xfrm>
            <a:off x="762000" y="6019800"/>
            <a:ext cx="1962150" cy="366713"/>
          </a:xfrm>
          <a:prstGeom prst="rect">
            <a:avLst/>
          </a:prstGeom>
          <a:noFill/>
          <a:ln w="9525">
            <a:noFill/>
            <a:miter lim="800000"/>
            <a:headEnd/>
            <a:tailEnd/>
          </a:ln>
        </p:spPr>
        <p:txBody>
          <a:bodyPr wrap="none">
            <a:prstTxWarp prst="textNoShape">
              <a:avLst/>
            </a:prstTxWarp>
            <a:spAutoFit/>
          </a:bodyPr>
          <a:lstStyle/>
          <a:p>
            <a:r>
              <a:rPr lang="en-US" sz="1800" baseline="30000">
                <a:latin typeface="Times New Roman" pitchFamily="-110" charset="0"/>
              </a:rPr>
              <a:t>241</a:t>
            </a:r>
            <a:r>
              <a:rPr lang="en-US" sz="1800">
                <a:latin typeface="Times New Roman" pitchFamily="-110" charset="0"/>
              </a:rPr>
              <a:t>Am alpha source</a:t>
            </a:r>
          </a:p>
        </p:txBody>
      </p:sp>
      <p:sp>
        <p:nvSpPr>
          <p:cNvPr id="121863" name="Text Box 10"/>
          <p:cNvSpPr txBox="1">
            <a:spLocks noChangeArrowheads="1"/>
          </p:cNvSpPr>
          <p:nvPr/>
        </p:nvSpPr>
        <p:spPr bwMode="auto">
          <a:xfrm>
            <a:off x="3581400" y="6019800"/>
            <a:ext cx="1809750" cy="366713"/>
          </a:xfrm>
          <a:prstGeom prst="rect">
            <a:avLst/>
          </a:prstGeom>
          <a:noFill/>
          <a:ln w="9525">
            <a:noFill/>
            <a:miter lim="800000"/>
            <a:headEnd/>
            <a:tailEnd/>
          </a:ln>
        </p:spPr>
        <p:txBody>
          <a:bodyPr wrap="none">
            <a:prstTxWarp prst="textNoShape">
              <a:avLst/>
            </a:prstTxWarp>
            <a:spAutoFit/>
          </a:bodyPr>
          <a:lstStyle/>
          <a:p>
            <a:r>
              <a:rPr lang="en-US" sz="1800" baseline="30000">
                <a:latin typeface="Times New Roman" pitchFamily="-110" charset="0"/>
              </a:rPr>
              <a:t>55</a:t>
            </a:r>
            <a:r>
              <a:rPr lang="en-US" sz="1800">
                <a:latin typeface="Times New Roman" pitchFamily="-110" charset="0"/>
              </a:rPr>
              <a:t>Fe X-ray source</a:t>
            </a:r>
          </a:p>
        </p:txBody>
      </p:sp>
      <p:sp>
        <p:nvSpPr>
          <p:cNvPr id="121864" name="Text Box 11"/>
          <p:cNvSpPr txBox="1">
            <a:spLocks noChangeArrowheads="1"/>
          </p:cNvSpPr>
          <p:nvPr/>
        </p:nvSpPr>
        <p:spPr bwMode="auto">
          <a:xfrm>
            <a:off x="6400800" y="6019800"/>
            <a:ext cx="1631950" cy="366713"/>
          </a:xfrm>
          <a:prstGeom prst="rect">
            <a:avLst/>
          </a:prstGeom>
          <a:noFill/>
          <a:ln w="9525">
            <a:noFill/>
            <a:miter lim="800000"/>
            <a:headEnd/>
            <a:tailEnd/>
          </a:ln>
        </p:spPr>
        <p:txBody>
          <a:bodyPr wrap="none">
            <a:prstTxWarp prst="textNoShape">
              <a:avLst/>
            </a:prstTxWarp>
            <a:spAutoFit/>
          </a:bodyPr>
          <a:lstStyle/>
          <a:p>
            <a:r>
              <a:rPr lang="en-US" sz="1800" baseline="30000">
                <a:latin typeface="Times New Roman" pitchFamily="-110" charset="0"/>
              </a:rPr>
              <a:t>90</a:t>
            </a:r>
            <a:r>
              <a:rPr lang="en-US" sz="1800">
                <a:latin typeface="Times New Roman" pitchFamily="-110" charset="0"/>
              </a:rPr>
              <a:t>Sr beta source</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133123" name="Rectangle 2"/>
          <p:cNvSpPr txBox="1">
            <a:spLocks noChangeArrowheads="1"/>
          </p:cNvSpPr>
          <p:nvPr/>
        </p:nvSpPr>
        <p:spPr bwMode="auto">
          <a:xfrm>
            <a:off x="685800" y="228600"/>
            <a:ext cx="5715000" cy="912813"/>
          </a:xfrm>
          <a:prstGeom prst="rect">
            <a:avLst/>
          </a:prstGeom>
          <a:noFill/>
          <a:ln w="9525">
            <a:noFill/>
            <a:miter lim="800000"/>
            <a:headEnd/>
            <a:tailEnd/>
          </a:ln>
        </p:spPr>
        <p:txBody>
          <a:bodyPr lIns="90000" tIns="46800" rIns="90000" bIns="46800" anchor="ctr">
            <a:prstTxWarp prst="textNoShape">
              <a:avLst/>
            </a:prstTxWarp>
          </a:bodyPr>
          <a:lstStyle/>
          <a:p>
            <a:pPr algn="ctr" defTabSz="449263" eaLnBrk="1" hangingPunct="1">
              <a:buClr>
                <a:srgbClr val="000000"/>
              </a:buClr>
              <a:buSzPct val="100000"/>
              <a:buFont typeface="Times New Roman" pitchFamily="-110" charset="0"/>
              <a:buNone/>
            </a:pPr>
            <a:r>
              <a:rPr lang="en-US" sz="4000">
                <a:solidFill>
                  <a:srgbClr val="000000"/>
                </a:solidFill>
                <a:latin typeface="Times New Roman" pitchFamily="-110" charset="0"/>
              </a:rPr>
              <a:t>USB Lite</a:t>
            </a:r>
          </a:p>
        </p:txBody>
      </p:sp>
      <p:sp>
        <p:nvSpPr>
          <p:cNvPr id="133124" name="Text Box 3"/>
          <p:cNvSpPr txBox="1">
            <a:spLocks noChangeArrowheads="1"/>
          </p:cNvSpPr>
          <p:nvPr/>
        </p:nvSpPr>
        <p:spPr bwMode="auto">
          <a:xfrm>
            <a:off x="1133475" y="1581150"/>
            <a:ext cx="3019425" cy="396875"/>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en-US" sz="2000"/>
          </a:p>
        </p:txBody>
      </p:sp>
      <p:sp>
        <p:nvSpPr>
          <p:cNvPr id="133125" name="Rectangle 4" descr="Rectangle: Click to edit Master text styles&#10;Second level&#10;Third level&#10;Fourth level&#10;Fifth level"/>
          <p:cNvSpPr>
            <a:spLocks noChangeArrowheads="1"/>
          </p:cNvSpPr>
          <p:nvPr/>
        </p:nvSpPr>
        <p:spPr bwMode="auto">
          <a:xfrm>
            <a:off x="765175" y="1685925"/>
            <a:ext cx="3948113" cy="3495675"/>
          </a:xfrm>
          <a:prstGeom prst="rect">
            <a:avLst/>
          </a:prstGeom>
          <a:noFill/>
          <a:ln w="9525">
            <a:noFill/>
            <a:miter lim="800000"/>
            <a:headEnd/>
            <a:tailEnd/>
          </a:ln>
        </p:spPr>
        <p:txBody>
          <a:bodyPr>
            <a:prstTxWarp prst="textNoShape">
              <a:avLst/>
            </a:prstTxWarp>
          </a:bodyPr>
          <a:lstStyle/>
          <a:p>
            <a:pPr marL="341313" indent="-341313" defTabSz="449263" eaLnBrk="1" hangingPunct="1">
              <a:spcBef>
                <a:spcPts val="800"/>
              </a:spcBef>
              <a:buClr>
                <a:srgbClr val="000000"/>
              </a:buClr>
              <a:buSzPct val="100000"/>
              <a:buFont typeface="Times New Roman" pitchFamily="-110" charset="0"/>
              <a:buChar char="•"/>
            </a:pPr>
            <a:endParaRPr lang="en-US" sz="1800">
              <a:solidFill>
                <a:srgbClr val="417ACD"/>
              </a:solidFill>
              <a:ea typeface="Lucida Sans Unicode" pitchFamily="-110" charset="-52"/>
              <a:cs typeface="Lucida Sans Unicode" pitchFamily="-110" charset="-52"/>
            </a:endParaRPr>
          </a:p>
          <a:p>
            <a:pPr marL="741363" lvl="1" indent="-284163" defTabSz="449263" eaLnBrk="1" hangingPunct="1">
              <a:spcBef>
                <a:spcPts val="700"/>
              </a:spcBef>
              <a:buClr>
                <a:srgbClr val="000000"/>
              </a:buClr>
              <a:buSzPct val="100000"/>
              <a:buFont typeface="Symbol" pitchFamily="-110" charset="2"/>
              <a:buBlip>
                <a:blip r:embed="rId2"/>
              </a:buBlip>
            </a:pPr>
            <a:endParaRPr lang="en-US" sz="1600">
              <a:solidFill>
                <a:srgbClr val="000000"/>
              </a:solidFill>
              <a:ea typeface="Lucida Sans Unicode" pitchFamily="-110" charset="-52"/>
              <a:cs typeface="Lucida Sans Unicode" pitchFamily="-110" charset="-52"/>
            </a:endParaRPr>
          </a:p>
        </p:txBody>
      </p:sp>
      <p:sp>
        <p:nvSpPr>
          <p:cNvPr id="133126" name="Text Box 5"/>
          <p:cNvSpPr txBox="1">
            <a:spLocks noChangeArrowheads="1"/>
          </p:cNvSpPr>
          <p:nvPr/>
        </p:nvSpPr>
        <p:spPr bwMode="auto">
          <a:xfrm>
            <a:off x="900113" y="1268413"/>
            <a:ext cx="4537075" cy="3968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t>with bonded bare chip</a:t>
            </a:r>
          </a:p>
        </p:txBody>
      </p:sp>
      <p:pic>
        <p:nvPicPr>
          <p:cNvPr id="133127" name="Picture 6" descr="LiteFlash"/>
          <p:cNvPicPr>
            <a:picLocks noChangeAspect="1" noChangeArrowheads="1"/>
          </p:cNvPicPr>
          <p:nvPr/>
        </p:nvPicPr>
        <p:blipFill>
          <a:blip r:embed="rId3"/>
          <a:srcRect/>
          <a:stretch>
            <a:fillRect/>
          </a:stretch>
        </p:blipFill>
        <p:spPr bwMode="auto">
          <a:xfrm>
            <a:off x="4932363" y="533400"/>
            <a:ext cx="4211637" cy="3163888"/>
          </a:xfrm>
          <a:prstGeom prst="rect">
            <a:avLst/>
          </a:prstGeom>
          <a:noFill/>
          <a:ln w="9525">
            <a:noFill/>
            <a:miter lim="800000"/>
            <a:headEnd/>
            <a:tailEnd/>
          </a:ln>
        </p:spPr>
      </p:pic>
      <p:pic>
        <p:nvPicPr>
          <p:cNvPr id="133128" name="Picture 7" descr="Image3"/>
          <p:cNvPicPr>
            <a:picLocks noChangeAspect="1" noChangeArrowheads="1"/>
          </p:cNvPicPr>
          <p:nvPr/>
        </p:nvPicPr>
        <p:blipFill>
          <a:blip r:embed="rId4"/>
          <a:srcRect/>
          <a:stretch>
            <a:fillRect/>
          </a:stretch>
        </p:blipFill>
        <p:spPr bwMode="auto">
          <a:xfrm>
            <a:off x="228600" y="1828800"/>
            <a:ext cx="5041900" cy="3198813"/>
          </a:xfrm>
          <a:prstGeom prst="rect">
            <a:avLst/>
          </a:prstGeom>
          <a:noFill/>
          <a:ln w="9525">
            <a:noFill/>
            <a:miter lim="800000"/>
            <a:headEnd/>
            <a:tailEnd/>
          </a:ln>
        </p:spPr>
      </p:pic>
      <p:pic>
        <p:nvPicPr>
          <p:cNvPr id="133129" name="Picture 8" descr="IMG_4792 "/>
          <p:cNvPicPr>
            <a:picLocks noChangeAspect="1" noChangeArrowheads="1"/>
          </p:cNvPicPr>
          <p:nvPr/>
        </p:nvPicPr>
        <p:blipFill>
          <a:blip r:embed="rId5"/>
          <a:srcRect/>
          <a:stretch>
            <a:fillRect/>
          </a:stretch>
        </p:blipFill>
        <p:spPr bwMode="auto">
          <a:xfrm>
            <a:off x="3851275" y="3757613"/>
            <a:ext cx="5292725" cy="3100387"/>
          </a:xfrm>
          <a:prstGeom prst="rect">
            <a:avLst/>
          </a:prstGeom>
          <a:noFill/>
          <a:ln w="9525">
            <a:noFill/>
            <a:miter lim="800000"/>
            <a:headEnd/>
            <a:tailEnd/>
          </a:ln>
        </p:spPr>
      </p:pic>
      <p:pic>
        <p:nvPicPr>
          <p:cNvPr id="133130" name="Picture 9"/>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04800" y="5181600"/>
            <a:ext cx="990600" cy="879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63491" name="Rectangle 2"/>
          <p:cNvSpPr>
            <a:spLocks noGrp="1" noChangeArrowheads="1"/>
          </p:cNvSpPr>
          <p:nvPr>
            <p:ph type="body" idx="1"/>
          </p:nvPr>
        </p:nvSpPr>
        <p:spPr/>
        <p:txBody>
          <a:bodyPr/>
          <a:lstStyle/>
          <a:p>
            <a:pPr eaLnBrk="1" hangingPunct="1">
              <a:lnSpc>
                <a:spcPct val="80000"/>
              </a:lnSpc>
              <a:spcBef>
                <a:spcPct val="0"/>
              </a:spcBef>
            </a:pPr>
            <a:r>
              <a:rPr lang="en-US" sz="2400"/>
              <a:t>Pretože detektor je "bezšumový", môže byť použitý na zaznamenanie pozaďového (kozmického) žiarenia</a:t>
            </a:r>
          </a:p>
          <a:p>
            <a:pPr eaLnBrk="1" hangingPunct="1">
              <a:lnSpc>
                <a:spcPct val="80000"/>
              </a:lnSpc>
              <a:spcBef>
                <a:spcPct val="0"/>
              </a:spcBef>
            </a:pPr>
            <a:endParaRPr lang="en-US" sz="2400"/>
          </a:p>
          <a:p>
            <a:pPr eaLnBrk="1" hangingPunct="1">
              <a:lnSpc>
                <a:spcPct val="80000"/>
              </a:lnSpc>
              <a:spcBef>
                <a:spcPct val="0"/>
              </a:spcBef>
            </a:pPr>
            <a:r>
              <a:rPr lang="en-US" sz="2400"/>
              <a:t>Tento film zaznamenáva 1h expozíciu stlačenú do 25 sekúnd. Zaznamenané v Ženeve.</a:t>
            </a:r>
          </a:p>
          <a:p>
            <a:pPr eaLnBrk="1" hangingPunct="1">
              <a:lnSpc>
                <a:spcPct val="80000"/>
              </a:lnSpc>
              <a:spcBef>
                <a:spcPct val="0"/>
              </a:spcBef>
            </a:pPr>
            <a:endParaRPr lang="en-US" sz="2400"/>
          </a:p>
        </p:txBody>
      </p:sp>
      <p:sp>
        <p:nvSpPr>
          <p:cNvPr id="63492" name="Text Box 3"/>
          <p:cNvSpPr txBox="1">
            <a:spLocks noChangeArrowheads="1"/>
          </p:cNvSpPr>
          <p:nvPr/>
        </p:nvSpPr>
        <p:spPr bwMode="auto">
          <a:xfrm>
            <a:off x="2879725" y="65166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63493" name="Rectangle 4"/>
          <p:cNvSpPr>
            <a:spLocks noChangeArrowheads="1"/>
          </p:cNvSpPr>
          <p:nvPr/>
        </p:nvSpPr>
        <p:spPr bwMode="auto">
          <a:xfrm>
            <a:off x="1295400" y="5791200"/>
            <a:ext cx="6705600" cy="457200"/>
          </a:xfrm>
          <a:prstGeom prst="rect">
            <a:avLst/>
          </a:prstGeom>
          <a:noFill/>
          <a:ln w="9525">
            <a:noFill/>
            <a:miter lim="800000"/>
            <a:headEnd/>
            <a:tailEnd/>
          </a:ln>
        </p:spPr>
        <p:txBody>
          <a:bodyPr>
            <a:prstTxWarp prst="textNoShape">
              <a:avLst/>
            </a:prstTxWarp>
          </a:bodyPr>
          <a:lstStyle/>
          <a:p>
            <a:pPr eaLnBrk="1" hangingPunct="1">
              <a:lnSpc>
                <a:spcPct val="95000"/>
              </a:lnSpc>
            </a:pPr>
            <a:r>
              <a:rPr lang="en-US" sz="1800">
                <a:latin typeface="Times New Roman" pitchFamily="-110" charset="0"/>
              </a:rPr>
              <a:t>Celkovo asi 5000 pixelov bolo trafených za 1 hodinu expozície.</a:t>
            </a:r>
          </a:p>
          <a:p>
            <a:pPr eaLnBrk="1" hangingPunct="1">
              <a:spcBef>
                <a:spcPct val="20000"/>
              </a:spcBef>
            </a:pPr>
            <a:endParaRPr lang="en-US" sz="1800">
              <a:latin typeface="Times New Roman" pitchFamily="-110" charset="0"/>
            </a:endParaRPr>
          </a:p>
        </p:txBody>
      </p:sp>
      <p:sp>
        <p:nvSpPr>
          <p:cNvPr id="63494" name="Rectangle 5"/>
          <p:cNvSpPr>
            <a:spLocks noGrp="1" noChangeArrowheads="1"/>
          </p:cNvSpPr>
          <p:nvPr>
            <p:ph type="title"/>
          </p:nvPr>
        </p:nvSpPr>
        <p:spPr/>
        <p:txBody>
          <a:bodyPr/>
          <a:lstStyle/>
          <a:p>
            <a:pPr eaLnBrk="1" hangingPunct="1"/>
            <a:r>
              <a:rPr lang="en-US"/>
              <a:t>Pozaďové žiarenie</a:t>
            </a:r>
          </a:p>
        </p:txBody>
      </p:sp>
      <p:pic>
        <p:nvPicPr>
          <p:cNvPr id="63495" name="Picture 7" descr="/Users/bettina/Presentations/Medipix/LehrerApril07/Ge_vertical.avi">
            <a:hlinkClick r:id="" action="ppaction://media"/>
          </p:cNvPr>
          <p:cNvPicPr/>
          <p:nvPr>
            <a:videoFile r:link="rId1"/>
          </p:nvPr>
        </p:nvPicPr>
        <p:blipFill>
          <a:blip r:embed="rId4"/>
          <a:srcRect/>
          <a:stretch>
            <a:fillRect/>
          </a:stretch>
        </p:blipFill>
        <p:spPr bwMode="auto">
          <a:xfrm>
            <a:off x="2667000" y="2743200"/>
            <a:ext cx="3006725" cy="3006725"/>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349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349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3495"/>
                                        </p:tgtEl>
                                      </p:cBhvr>
                                    </p:cmd>
                                  </p:childTnLst>
                                </p:cTn>
                              </p:par>
                            </p:childTnLst>
                          </p:cTn>
                        </p:par>
                      </p:childTnLst>
                    </p:cTn>
                  </p:par>
                </p:childTnLst>
              </p:cTn>
              <p:nextCondLst>
                <p:cond evt="onClick" delay="0">
                  <p:tgtEl>
                    <p:spTgt spid="63495"/>
                  </p:tgtEl>
                </p:cond>
              </p:nextCondLst>
            </p:seq>
            <p:video>
              <p:cMediaNode>
                <p:cTn id="12" repeatCount="indefinite" fill="remove" display="0">
                  <p:stCondLst>
                    <p:cond delay="indefinite"/>
                  </p:stCondLst>
                  <p:endCondLst>
                    <p:cond evt="onPrev" delay="0">
                      <p:tgtEl>
                        <p:sldTgt/>
                      </p:tgtEl>
                    </p:cond>
                  </p:endCondLst>
                </p:cTn>
                <p:tgtEl>
                  <p:spTgt spid="63495"/>
                </p:tgtEl>
              </p:cMediaNode>
            </p:video>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65539" name="Text Box 2"/>
          <p:cNvSpPr txBox="1">
            <a:spLocks noChangeArrowheads="1"/>
          </p:cNvSpPr>
          <p:nvPr/>
        </p:nvSpPr>
        <p:spPr bwMode="auto">
          <a:xfrm>
            <a:off x="2879725" y="65166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65540" name="Rectangle 3"/>
          <p:cNvSpPr>
            <a:spLocks noGrp="1" noChangeArrowheads="1"/>
          </p:cNvSpPr>
          <p:nvPr>
            <p:ph type="body" idx="1"/>
          </p:nvPr>
        </p:nvSpPr>
        <p:spPr>
          <a:noFill/>
        </p:spPr>
        <p:txBody>
          <a:bodyPr/>
          <a:lstStyle/>
          <a:p>
            <a:pPr eaLnBrk="1" hangingPunct="1">
              <a:lnSpc>
                <a:spcPct val="80000"/>
              </a:lnSpc>
              <a:spcBef>
                <a:spcPct val="0"/>
              </a:spcBef>
            </a:pPr>
            <a:endParaRPr lang="en-US" sz="2400"/>
          </a:p>
          <a:p>
            <a:pPr eaLnBrk="1" hangingPunct="1">
              <a:lnSpc>
                <a:spcPct val="80000"/>
              </a:lnSpc>
              <a:spcBef>
                <a:spcPct val="0"/>
              </a:spcBef>
            </a:pPr>
            <a:r>
              <a:rPr lang="en-US" sz="2400"/>
              <a:t>Tento film zaznamenáva tiež 1h expozíciu stlačenú do 25 sekúnd. Ale zaznamenaný bol v lietadle v 10000 m výške!</a:t>
            </a:r>
          </a:p>
          <a:p>
            <a:pPr eaLnBrk="1" hangingPunct="1">
              <a:lnSpc>
                <a:spcPct val="80000"/>
              </a:lnSpc>
              <a:spcBef>
                <a:spcPct val="0"/>
              </a:spcBef>
            </a:pPr>
            <a:endParaRPr lang="en-US" sz="2400"/>
          </a:p>
        </p:txBody>
      </p:sp>
      <p:sp>
        <p:nvSpPr>
          <p:cNvPr id="65541" name="Rectangle 4"/>
          <p:cNvSpPr>
            <a:spLocks noChangeArrowheads="1"/>
          </p:cNvSpPr>
          <p:nvPr/>
        </p:nvSpPr>
        <p:spPr bwMode="auto">
          <a:xfrm>
            <a:off x="1066800" y="5867400"/>
            <a:ext cx="6705600" cy="457200"/>
          </a:xfrm>
          <a:prstGeom prst="rect">
            <a:avLst/>
          </a:prstGeom>
          <a:noFill/>
          <a:ln w="9525">
            <a:noFill/>
            <a:miter lim="800000"/>
            <a:headEnd/>
            <a:tailEnd/>
          </a:ln>
        </p:spPr>
        <p:txBody>
          <a:bodyPr>
            <a:prstTxWarp prst="textNoShape">
              <a:avLst/>
            </a:prstTxWarp>
          </a:bodyPr>
          <a:lstStyle/>
          <a:p>
            <a:pPr eaLnBrk="1" hangingPunct="1">
              <a:lnSpc>
                <a:spcPct val="95000"/>
              </a:lnSpc>
            </a:pPr>
            <a:r>
              <a:rPr lang="en-US" sz="1800">
                <a:latin typeface="Times New Roman" pitchFamily="-110" charset="0"/>
              </a:rPr>
              <a:t>Ako vidíte, sme vystavení asi 10x väčšej dávke kozmického žiarenia, keď sedíme v lietadle…</a:t>
            </a:r>
          </a:p>
          <a:p>
            <a:pPr eaLnBrk="1" hangingPunct="1">
              <a:spcBef>
                <a:spcPct val="20000"/>
              </a:spcBef>
            </a:pPr>
            <a:endParaRPr lang="en-US" sz="1800">
              <a:latin typeface="Times New Roman" pitchFamily="-110" charset="0"/>
            </a:endParaRPr>
          </a:p>
        </p:txBody>
      </p:sp>
      <p:sp>
        <p:nvSpPr>
          <p:cNvPr id="65542" name="Rectangle 5"/>
          <p:cNvSpPr>
            <a:spLocks noGrp="1" noChangeArrowheads="1"/>
          </p:cNvSpPr>
          <p:nvPr>
            <p:ph type="title"/>
          </p:nvPr>
        </p:nvSpPr>
        <p:spPr/>
        <p:txBody>
          <a:bodyPr/>
          <a:lstStyle/>
          <a:p>
            <a:pPr eaLnBrk="1" hangingPunct="1"/>
            <a:r>
              <a:rPr lang="en-US"/>
              <a:t>Pozaďové žiarenie</a:t>
            </a:r>
          </a:p>
        </p:txBody>
      </p:sp>
      <p:pic>
        <p:nvPicPr>
          <p:cNvPr id="65543" name="Picture 7" descr="/Users/bettina/Presentations/Medipix/LehrerApril07/plane_vertical.avi">
            <a:hlinkClick r:id="" action="ppaction://media"/>
          </p:cNvPr>
          <p:cNvPicPr/>
          <p:nvPr>
            <a:videoFile r:link="rId1"/>
          </p:nvPr>
        </p:nvPicPr>
        <p:blipFill>
          <a:blip r:embed="rId4"/>
          <a:srcRect/>
          <a:stretch>
            <a:fillRect/>
          </a:stretch>
        </p:blipFill>
        <p:spPr bwMode="auto">
          <a:xfrm>
            <a:off x="2665413" y="2741613"/>
            <a:ext cx="3022600" cy="302260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0" fill="hold"/>
                                        <p:tgtEl>
                                          <p:spTgt spid="6554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554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5543"/>
                                        </p:tgtEl>
                                      </p:cBhvr>
                                    </p:cmd>
                                  </p:childTnLst>
                                </p:cTn>
                              </p:par>
                            </p:childTnLst>
                          </p:cTn>
                        </p:par>
                      </p:childTnLst>
                    </p:cTn>
                  </p:par>
                </p:childTnLst>
              </p:cTn>
              <p:nextCondLst>
                <p:cond evt="onClick" delay="0">
                  <p:tgtEl>
                    <p:spTgt spid="65543"/>
                  </p:tgtEl>
                </p:cond>
              </p:nextCondLst>
            </p:seq>
            <p:video>
              <p:cMediaNode>
                <p:cTn id="12" fill="remove" display="0">
                  <p:stCondLst>
                    <p:cond delay="indefinite"/>
                  </p:stCondLst>
                  <p:endCondLst>
                    <p:cond evt="onNext" delay="0">
                      <p:tgtEl>
                        <p:sldTgt/>
                      </p:tgtEl>
                    </p:cond>
                    <p:cond evt="onPrev" delay="0">
                      <p:tgtEl>
                        <p:sldTgt/>
                      </p:tgtEl>
                    </p:cond>
                  </p:endCondLst>
                </p:cTn>
                <p:tgtEl>
                  <p:spTgt spid="65543"/>
                </p:tgtEl>
              </p:cMediaNode>
            </p:vide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24579" name="Rectangle 2"/>
          <p:cNvSpPr>
            <a:spLocks noGrp="1" noChangeArrowheads="1"/>
          </p:cNvSpPr>
          <p:nvPr>
            <p:ph type="title"/>
          </p:nvPr>
        </p:nvSpPr>
        <p:spPr/>
        <p:txBody>
          <a:bodyPr/>
          <a:lstStyle/>
          <a:p>
            <a:pPr eaLnBrk="1" hangingPunct="1"/>
            <a:r>
              <a:rPr lang="en-US"/>
              <a:t>Pramene MEDIPIXu...</a:t>
            </a:r>
          </a:p>
        </p:txBody>
      </p:sp>
      <p:sp>
        <p:nvSpPr>
          <p:cNvPr id="24580" name="Rectangle 3"/>
          <p:cNvSpPr>
            <a:spLocks noGrp="1" noChangeArrowheads="1"/>
          </p:cNvSpPr>
          <p:nvPr>
            <p:ph type="body" idx="1"/>
          </p:nvPr>
        </p:nvSpPr>
        <p:spPr>
          <a:xfrm>
            <a:off x="457200" y="1143000"/>
            <a:ext cx="8229600" cy="5308600"/>
          </a:xfrm>
        </p:spPr>
        <p:txBody>
          <a:bodyPr/>
          <a:lstStyle/>
          <a:p>
            <a:pPr eaLnBrk="1" hangingPunct="1"/>
            <a:r>
              <a:rPr lang="en-US" dirty="0" err="1" smtClean="0"/>
              <a:t>Pixelové</a:t>
            </a:r>
            <a:r>
              <a:rPr lang="en-US" dirty="0" smtClean="0"/>
              <a:t> </a:t>
            </a:r>
            <a:r>
              <a:rPr lang="en-US" dirty="0" err="1"/>
              <a:t>detektory</a:t>
            </a:r>
            <a:r>
              <a:rPr lang="en-US" dirty="0"/>
              <a:t> </a:t>
            </a:r>
            <a:r>
              <a:rPr lang="en-US" dirty="0" err="1"/>
              <a:t>vo</a:t>
            </a:r>
            <a:r>
              <a:rPr lang="en-US" dirty="0"/>
              <a:t> </a:t>
            </a:r>
            <a:r>
              <a:rPr lang="en-US" dirty="0" err="1"/>
              <a:t>fyzike</a:t>
            </a:r>
            <a:r>
              <a:rPr lang="en-US" dirty="0"/>
              <a:t> </a:t>
            </a:r>
            <a:r>
              <a:rPr lang="en-US" dirty="0" err="1"/>
              <a:t>vysokých</a:t>
            </a:r>
            <a:r>
              <a:rPr lang="en-US" dirty="0"/>
              <a:t> </a:t>
            </a:r>
            <a:r>
              <a:rPr lang="en-US" dirty="0" err="1" smtClean="0"/>
              <a:t>energií</a:t>
            </a:r>
            <a:endParaRPr lang="en-US" dirty="0" smtClean="0"/>
          </a:p>
          <a:p>
            <a:pPr lvl="1" eaLnBrk="1" hangingPunct="1"/>
            <a:r>
              <a:rPr lang="en-US" dirty="0" err="1"/>
              <a:t>jednoznačná</a:t>
            </a:r>
            <a:r>
              <a:rPr lang="en-US" dirty="0"/>
              <a:t> </a:t>
            </a:r>
            <a:r>
              <a:rPr lang="en-US" dirty="0" err="1"/>
              <a:t>rekonštrukcia</a:t>
            </a:r>
            <a:r>
              <a:rPr lang="en-US" dirty="0"/>
              <a:t> </a:t>
            </a:r>
            <a:r>
              <a:rPr lang="en-US" dirty="0" err="1"/>
              <a:t>stôp</a:t>
            </a:r>
            <a:r>
              <a:rPr lang="en-US" dirty="0"/>
              <a:t> </a:t>
            </a:r>
            <a:r>
              <a:rPr lang="en-US" dirty="0" err="1"/>
              <a:t>častíc</a:t>
            </a:r>
            <a:r>
              <a:rPr lang="en-US" dirty="0"/>
              <a:t> </a:t>
            </a:r>
            <a:r>
              <a:rPr lang="en-US" dirty="0" err="1"/>
              <a:t>s</a:t>
            </a:r>
            <a:r>
              <a:rPr lang="en-US" dirty="0"/>
              <a:t> </a:t>
            </a:r>
            <a:r>
              <a:rPr lang="en-US" dirty="0" err="1"/>
              <a:t>mikrometrovou</a:t>
            </a:r>
            <a:r>
              <a:rPr lang="en-US" dirty="0"/>
              <a:t> </a:t>
            </a:r>
            <a:r>
              <a:rPr lang="en-US" dirty="0" err="1"/>
              <a:t>presnosťou</a:t>
            </a:r>
            <a:endParaRPr lang="en-US" dirty="0"/>
          </a:p>
          <a:p>
            <a:pPr lvl="1" eaLnBrk="1" hangingPunct="1"/>
            <a:r>
              <a:rPr lang="en-US" dirty="0" err="1"/>
              <a:t>nízky</a:t>
            </a:r>
            <a:r>
              <a:rPr lang="en-US" dirty="0"/>
              <a:t> </a:t>
            </a:r>
            <a:r>
              <a:rPr lang="en-US" dirty="0" err="1"/>
              <a:t>vstupný</a:t>
            </a:r>
            <a:r>
              <a:rPr lang="en-US" dirty="0"/>
              <a:t> </a:t>
            </a:r>
            <a:r>
              <a:rPr lang="en-US" dirty="0" err="1"/>
              <a:t>šum</a:t>
            </a:r>
            <a:r>
              <a:rPr lang="en-US" dirty="0"/>
              <a:t> </a:t>
            </a:r>
            <a:r>
              <a:rPr lang="en-US" dirty="0" err="1"/>
              <a:t>vďaka</a:t>
            </a:r>
            <a:r>
              <a:rPr lang="en-US" dirty="0"/>
              <a:t> </a:t>
            </a:r>
            <a:r>
              <a:rPr lang="en-US" dirty="0" err="1"/>
              <a:t>malej</a:t>
            </a:r>
            <a:r>
              <a:rPr lang="en-US" dirty="0"/>
              <a:t> el. </a:t>
            </a:r>
            <a:r>
              <a:rPr lang="en-US" dirty="0" err="1"/>
              <a:t>kapacite</a:t>
            </a:r>
            <a:r>
              <a:rPr lang="en-US" dirty="0"/>
              <a:t> </a:t>
            </a:r>
            <a:r>
              <a:rPr lang="en-US" dirty="0" err="1"/>
              <a:t>pixelov</a:t>
            </a:r>
            <a:endParaRPr lang="en-US" dirty="0"/>
          </a:p>
        </p:txBody>
      </p:sp>
      <p:sp>
        <p:nvSpPr>
          <p:cNvPr id="24581" name="Text Box 4"/>
          <p:cNvSpPr txBox="1">
            <a:spLocks noChangeArrowheads="1"/>
          </p:cNvSpPr>
          <p:nvPr/>
        </p:nvSpPr>
        <p:spPr bwMode="auto">
          <a:xfrm>
            <a:off x="5029200" y="3733800"/>
            <a:ext cx="3657600" cy="2047875"/>
          </a:xfrm>
          <a:prstGeom prst="rect">
            <a:avLst/>
          </a:prstGeom>
          <a:noFill/>
          <a:ln w="9525">
            <a:noFill/>
            <a:miter lim="800000"/>
            <a:headEnd/>
            <a:tailEnd/>
          </a:ln>
        </p:spPr>
        <p:txBody>
          <a:bodyPr>
            <a:prstTxWarp prst="textNoShape">
              <a:avLst/>
            </a:prstTxWarp>
            <a:spAutoFit/>
          </a:bodyPr>
          <a:lstStyle/>
          <a:p>
            <a:r>
              <a:rPr lang="en-US" sz="1600" b="1">
                <a:solidFill>
                  <a:schemeClr val="bg1"/>
                </a:solidFill>
                <a:latin typeface="AvantGarde" pitchFamily="34" charset="0"/>
              </a:rPr>
              <a:t>WA97, RD19 (CERN):</a:t>
            </a:r>
          </a:p>
          <a:p>
            <a:endParaRPr lang="en-US" sz="1600" b="1">
              <a:solidFill>
                <a:schemeClr val="bg1"/>
              </a:solidFill>
              <a:latin typeface="AvantGarde" pitchFamily="34" charset="0"/>
            </a:endParaRPr>
          </a:p>
          <a:p>
            <a:r>
              <a:rPr lang="en-US" sz="1600" b="1" baseline="30000">
                <a:solidFill>
                  <a:schemeClr val="bg1"/>
                </a:solidFill>
                <a:latin typeface="AvantGarde" pitchFamily="34" charset="0"/>
              </a:rPr>
              <a:t>208</a:t>
            </a:r>
            <a:r>
              <a:rPr lang="en-US" sz="1600" b="1">
                <a:solidFill>
                  <a:schemeClr val="bg1"/>
                </a:solidFill>
                <a:latin typeface="AvantGarde" pitchFamily="34" charset="0"/>
              </a:rPr>
              <a:t>Pb ióny na Pb terčíku</a:t>
            </a:r>
          </a:p>
          <a:p>
            <a:r>
              <a:rPr lang="en-US" sz="1600" b="1">
                <a:solidFill>
                  <a:schemeClr val="bg1"/>
                </a:solidFill>
                <a:latin typeface="AvantGarde" pitchFamily="34" charset="0"/>
              </a:rPr>
              <a:t>7 vrstiev kremíkových pixelových štruktúr; 1.1 M pixelov</a:t>
            </a:r>
          </a:p>
          <a:p>
            <a:endParaRPr lang="en-US" sz="1600" b="1">
              <a:solidFill>
                <a:schemeClr val="bg1"/>
              </a:solidFill>
              <a:latin typeface="AvantGarde" pitchFamily="34" charset="0"/>
            </a:endParaRPr>
          </a:p>
          <a:p>
            <a:r>
              <a:rPr lang="en-US" sz="1600" b="1">
                <a:solidFill>
                  <a:schemeClr val="bg1"/>
                </a:solidFill>
                <a:latin typeface="AvantGarde" pitchFamily="34" charset="0"/>
              </a:rPr>
              <a:t>Prvý veľkoplošný CMOS pixel systém.</a:t>
            </a:r>
            <a:endParaRPr lang="en-US" sz="1400" b="1">
              <a:solidFill>
                <a:schemeClr val="bg1"/>
              </a:solidFill>
              <a:latin typeface="AvantGarde" pitchFamily="34" charset="0"/>
            </a:endParaRPr>
          </a:p>
        </p:txBody>
      </p:sp>
      <p:pic>
        <p:nvPicPr>
          <p:cNvPr id="24582" name="Picture 5"/>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066800" y="2895600"/>
            <a:ext cx="35560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High School Teachers at CERN  -----  Bettina + Ivan Mikulec  -----  Apr 2010</a:t>
            </a:r>
            <a:endParaRPr lang="en-US"/>
          </a:p>
        </p:txBody>
      </p:sp>
      <p:sp>
        <p:nvSpPr>
          <p:cNvPr id="3" name="Rectangle 2"/>
          <p:cNvSpPr txBox="1">
            <a:spLocks noChangeArrowheads="1"/>
          </p:cNvSpPr>
          <p:nvPr/>
        </p:nvSpPr>
        <p:spPr bwMode="auto">
          <a:xfrm>
            <a:off x="762000" y="152400"/>
            <a:ext cx="7010400" cy="912813"/>
          </a:xfrm>
          <a:prstGeom prst="rect">
            <a:avLst/>
          </a:prstGeom>
          <a:noFill/>
          <a:ln w="9525">
            <a:noFill/>
            <a:miter lim="800000"/>
            <a:headEnd/>
            <a:tailEnd/>
          </a:ln>
          <a:effectLst/>
        </p:spPr>
        <p:txBody>
          <a:bodyPr lIns="90000" tIns="46800" rIns="90000" bIns="46800" anchor="ctr">
            <a:prstTxWarp prst="textNoShape">
              <a:avLst/>
            </a:prstTxWarp>
          </a:bodyPr>
          <a:lstStyle/>
          <a:p>
            <a:pPr algn="ctr" defTabSz="449263" eaLnBrk="1" hangingPunct="1">
              <a:buClr>
                <a:srgbClr val="000000"/>
              </a:buClr>
              <a:buSzPct val="100000"/>
              <a:buFont typeface="Times New Roman" pitchFamily="-112" charset="0"/>
              <a:buNone/>
              <a:defRPr/>
            </a:pPr>
            <a:r>
              <a:rPr lang="en-US" sz="4400" kern="0" dirty="0">
                <a:solidFill>
                  <a:srgbClr val="80FF00"/>
                </a:solidFill>
                <a:latin typeface="+mj-lt"/>
                <a:ea typeface="+mj-ea"/>
                <a:cs typeface="+mj-cs"/>
              </a:rPr>
              <a:t>TT do </a:t>
            </a:r>
            <a:r>
              <a:rPr lang="en-US" sz="4400" kern="0" dirty="0" err="1">
                <a:solidFill>
                  <a:srgbClr val="80FF00"/>
                </a:solidFill>
                <a:latin typeface="+mj-lt"/>
                <a:ea typeface="+mj-ea"/>
                <a:cs typeface="+mj-cs"/>
              </a:rPr>
              <a:t>priemyslu</a:t>
            </a:r>
            <a:r>
              <a:rPr lang="en-US" sz="4400" kern="0" dirty="0">
                <a:solidFill>
                  <a:srgbClr val="80FF00"/>
                </a:solidFill>
                <a:latin typeface="+mj-lt"/>
                <a:ea typeface="+mj-ea"/>
                <a:cs typeface="+mj-cs"/>
              </a:rPr>
              <a:t>- </a:t>
            </a:r>
            <a:r>
              <a:rPr lang="en-US" sz="4400" kern="0" dirty="0" err="1">
                <a:solidFill>
                  <a:srgbClr val="80FF00"/>
                </a:solidFill>
                <a:latin typeface="+mj-lt"/>
                <a:ea typeface="+mj-ea"/>
                <a:cs typeface="+mj-cs"/>
              </a:rPr>
              <a:t>PANalytical</a:t>
            </a:r>
            <a:endParaRPr lang="de-DE" sz="4400" kern="0" dirty="0">
              <a:solidFill>
                <a:srgbClr val="80FF00"/>
              </a:solidFill>
              <a:latin typeface="+mj-lt"/>
              <a:ea typeface="+mj-ea"/>
              <a:cs typeface="+mj-cs"/>
            </a:endParaRPr>
          </a:p>
        </p:txBody>
      </p:sp>
      <p:pic>
        <p:nvPicPr>
          <p:cNvPr id="120836" name="Picture 4" descr="PN5395_09"/>
          <p:cNvPicPr>
            <a:picLocks noChangeAspect="1" noChangeArrowheads="1"/>
          </p:cNvPicPr>
          <p:nvPr/>
        </p:nvPicPr>
        <p:blipFill>
          <a:blip r:embed="rId2"/>
          <a:srcRect/>
          <a:stretch>
            <a:fillRect/>
          </a:stretch>
        </p:blipFill>
        <p:spPr bwMode="auto">
          <a:xfrm>
            <a:off x="4876800" y="1049338"/>
            <a:ext cx="3571875" cy="4757737"/>
          </a:xfrm>
          <a:prstGeom prst="rect">
            <a:avLst/>
          </a:prstGeom>
          <a:noFill/>
          <a:ln w="9525">
            <a:noFill/>
            <a:miter lim="800000"/>
            <a:headEnd/>
            <a:tailEnd/>
          </a:ln>
        </p:spPr>
      </p:pic>
      <p:pic>
        <p:nvPicPr>
          <p:cNvPr id="120837" name="Picture 5" descr="PN5395_05"/>
          <p:cNvPicPr>
            <a:picLocks noChangeAspect="1" noChangeArrowheads="1"/>
          </p:cNvPicPr>
          <p:nvPr/>
        </p:nvPicPr>
        <p:blipFill>
          <a:blip r:embed="rId3"/>
          <a:srcRect/>
          <a:stretch>
            <a:fillRect/>
          </a:stretch>
        </p:blipFill>
        <p:spPr bwMode="auto">
          <a:xfrm>
            <a:off x="152400" y="1416050"/>
            <a:ext cx="4343400" cy="4025900"/>
          </a:xfrm>
          <a:prstGeom prst="rect">
            <a:avLst/>
          </a:prstGeom>
          <a:noFill/>
          <a:ln w="9525">
            <a:noFill/>
            <a:miter lim="800000"/>
            <a:headEnd/>
            <a:tailEnd/>
          </a:ln>
        </p:spPr>
      </p:pic>
      <p:pic>
        <p:nvPicPr>
          <p:cNvPr id="120838" name="Picture 7" descr="PANalytical"/>
          <p:cNvPicPr>
            <a:picLocks noChangeAspect="1" noChangeArrowheads="1"/>
          </p:cNvPicPr>
          <p:nvPr/>
        </p:nvPicPr>
        <p:blipFill>
          <a:blip r:embed="rId4"/>
          <a:srcRect/>
          <a:stretch>
            <a:fillRect/>
          </a:stretch>
        </p:blipFill>
        <p:spPr bwMode="auto">
          <a:xfrm>
            <a:off x="6172200" y="5105400"/>
            <a:ext cx="2162175" cy="581025"/>
          </a:xfrm>
          <a:prstGeom prst="rect">
            <a:avLst/>
          </a:prstGeom>
          <a:noFill/>
          <a:ln w="9525">
            <a:noFill/>
            <a:miter lim="800000"/>
            <a:headEnd/>
            <a:tailEnd/>
          </a:ln>
        </p:spPr>
      </p:pic>
      <p:pic>
        <p:nvPicPr>
          <p:cNvPr id="120839" name="Picture 8" descr="rocking-curve-cps-no-legend"/>
          <p:cNvPicPr>
            <a:picLocks noChangeAspect="1" noChangeArrowheads="1"/>
          </p:cNvPicPr>
          <p:nvPr/>
        </p:nvPicPr>
        <p:blipFill>
          <a:blip r:embed="rId5"/>
          <a:srcRect/>
          <a:stretch>
            <a:fillRect/>
          </a:stretch>
        </p:blipFill>
        <p:spPr bwMode="auto">
          <a:xfrm>
            <a:off x="2590800" y="4267200"/>
            <a:ext cx="3333750" cy="1971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smtClean="0"/>
              <a:t>Pilatus</a:t>
            </a:r>
          </a:p>
        </p:txBody>
      </p:sp>
      <p:pic>
        <p:nvPicPr>
          <p:cNvPr id="55302" name="Picture 6"/>
          <p:cNvPicPr>
            <a:picLocks noChangeAspect="1" noChangeArrowheads="1"/>
          </p:cNvPicPr>
          <p:nvPr/>
        </p:nvPicPr>
        <p:blipFill>
          <a:blip r:embed="rId2" cstate="print"/>
          <a:srcRect/>
          <a:stretch>
            <a:fillRect/>
          </a:stretch>
        </p:blipFill>
        <p:spPr bwMode="auto">
          <a:xfrm>
            <a:off x="381000" y="1066800"/>
            <a:ext cx="3200400" cy="2797430"/>
          </a:xfrm>
          <a:prstGeom prst="rect">
            <a:avLst/>
          </a:prstGeom>
          <a:noFill/>
          <a:ln w="9525">
            <a:noFill/>
            <a:miter lim="800000"/>
            <a:headEnd/>
            <a:tailEnd/>
          </a:ln>
          <a:effectLst/>
        </p:spPr>
      </p:pic>
      <p:sp>
        <p:nvSpPr>
          <p:cNvPr id="8" name="Rectangle 7"/>
          <p:cNvSpPr/>
          <p:nvPr/>
        </p:nvSpPr>
        <p:spPr>
          <a:xfrm>
            <a:off x="3657600" y="1143000"/>
            <a:ext cx="5486400" cy="1600438"/>
          </a:xfrm>
          <a:prstGeom prst="rect">
            <a:avLst/>
          </a:prstGeom>
        </p:spPr>
        <p:txBody>
          <a:bodyPr wrap="square">
            <a:spAutoFit/>
          </a:bodyPr>
          <a:lstStyle/>
          <a:p>
            <a:r>
              <a:rPr lang="en-US" sz="1400" b="1" dirty="0" smtClean="0"/>
              <a:t>Pilatus Module - Building bock of all Pilatus Detectors</a:t>
            </a:r>
          </a:p>
          <a:p>
            <a:pPr>
              <a:buFont typeface="Arial" pitchFamily="34" charset="0"/>
              <a:buChar char="•"/>
            </a:pPr>
            <a:r>
              <a:rPr lang="en-US" sz="1200" dirty="0" smtClean="0">
                <a:latin typeface="Arial" pitchFamily="34" charset="0"/>
                <a:cs typeface="Arial" pitchFamily="34" charset="0"/>
              </a:rPr>
              <a:t>1 </a:t>
            </a:r>
            <a:r>
              <a:rPr lang="en-US" sz="1200" dirty="0">
                <a:latin typeface="Arial" pitchFamily="34" charset="0"/>
                <a:cs typeface="Arial" pitchFamily="34" charset="0"/>
              </a:rPr>
              <a:t>Silicon Sensor</a:t>
            </a:r>
          </a:p>
          <a:p>
            <a:pPr>
              <a:buFont typeface="Arial" pitchFamily="34" charset="0"/>
              <a:buChar char="•"/>
            </a:pPr>
            <a:r>
              <a:rPr lang="en-US" sz="1200" dirty="0" smtClean="0">
                <a:latin typeface="Arial" pitchFamily="34" charset="0"/>
                <a:cs typeface="Arial" pitchFamily="34" charset="0"/>
              </a:rPr>
              <a:t>16 </a:t>
            </a:r>
            <a:r>
              <a:rPr lang="en-US" sz="1200" dirty="0">
                <a:latin typeface="Arial" pitchFamily="34" charset="0"/>
                <a:cs typeface="Arial" pitchFamily="34" charset="0"/>
              </a:rPr>
              <a:t>PILATUS CMOS Chips</a:t>
            </a:r>
          </a:p>
          <a:p>
            <a:pPr>
              <a:buFont typeface="Arial" pitchFamily="34" charset="0"/>
              <a:buChar char="•"/>
            </a:pPr>
            <a:r>
              <a:rPr lang="de-DE" sz="1200" dirty="0" smtClean="0">
                <a:latin typeface="Arial" pitchFamily="34" charset="0"/>
                <a:cs typeface="Arial" pitchFamily="34" charset="0"/>
              </a:rPr>
              <a:t>487 </a:t>
            </a:r>
            <a:r>
              <a:rPr lang="de-DE" sz="1200" dirty="0">
                <a:latin typeface="Arial" pitchFamily="34" charset="0"/>
                <a:cs typeface="Arial" pitchFamily="34" charset="0"/>
              </a:rPr>
              <a:t>x 195 pixels = </a:t>
            </a:r>
            <a:r>
              <a:rPr lang="de-DE" sz="1200" dirty="0" smtClean="0">
                <a:latin typeface="Arial" pitchFamily="34" charset="0"/>
                <a:cs typeface="Arial" pitchFamily="34" charset="0"/>
              </a:rPr>
              <a:t>94965 </a:t>
            </a:r>
            <a:r>
              <a:rPr lang="en-US" sz="1200" dirty="0" smtClean="0">
                <a:latin typeface="Arial" pitchFamily="34" charset="0"/>
                <a:cs typeface="Arial" pitchFamily="34" charset="0"/>
              </a:rPr>
              <a:t>pixels, active </a:t>
            </a:r>
            <a:r>
              <a:rPr lang="en-US" sz="1200" dirty="0">
                <a:latin typeface="Arial" pitchFamily="34" charset="0"/>
                <a:cs typeface="Arial" pitchFamily="34" charset="0"/>
              </a:rPr>
              <a:t>Area 83.8 x 33.6 </a:t>
            </a:r>
            <a:r>
              <a:rPr lang="en-US" sz="1200" dirty="0" smtClean="0">
                <a:latin typeface="Arial" pitchFamily="34" charset="0"/>
                <a:cs typeface="Arial" pitchFamily="34" charset="0"/>
              </a:rPr>
              <a:t>mm2 </a:t>
            </a:r>
          </a:p>
          <a:p>
            <a:pPr>
              <a:buFont typeface="Arial" pitchFamily="34" charset="0"/>
              <a:buChar char="•"/>
            </a:pPr>
            <a:r>
              <a:rPr lang="en-US" sz="1200" dirty="0" smtClean="0">
                <a:latin typeface="Arial" pitchFamily="34" charset="0"/>
                <a:cs typeface="Arial" pitchFamily="34" charset="0"/>
              </a:rPr>
              <a:t>Readout time </a:t>
            </a:r>
            <a:r>
              <a:rPr lang="en-US" sz="1200" dirty="0">
                <a:latin typeface="Arial" pitchFamily="34" charset="0"/>
                <a:cs typeface="Arial" pitchFamily="34" charset="0"/>
              </a:rPr>
              <a:t>= 3.6 ms</a:t>
            </a:r>
          </a:p>
          <a:p>
            <a:pPr>
              <a:buFont typeface="Arial" pitchFamily="34" charset="0"/>
              <a:buChar char="•"/>
            </a:pPr>
            <a:r>
              <a:rPr lang="en-US" sz="1200" dirty="0" smtClean="0">
                <a:latin typeface="Arial" pitchFamily="34" charset="0"/>
                <a:cs typeface="Arial" pitchFamily="34" charset="0"/>
              </a:rPr>
              <a:t>Continuously </a:t>
            </a:r>
            <a:r>
              <a:rPr lang="en-US" sz="1200" dirty="0">
                <a:latin typeface="Arial" pitchFamily="34" charset="0"/>
                <a:cs typeface="Arial" pitchFamily="34" charset="0"/>
              </a:rPr>
              <a:t>sensitive: </a:t>
            </a:r>
            <a:r>
              <a:rPr lang="en-US" sz="1200" dirty="0" smtClean="0">
                <a:latin typeface="Arial" pitchFamily="34" charset="0"/>
                <a:cs typeface="Arial" pitchFamily="34" charset="0"/>
              </a:rPr>
              <a:t>no gaps </a:t>
            </a:r>
            <a:r>
              <a:rPr lang="en-US" sz="1200" dirty="0">
                <a:latin typeface="Arial" pitchFamily="34" charset="0"/>
                <a:cs typeface="Arial" pitchFamily="34" charset="0"/>
              </a:rPr>
              <a:t>between chips</a:t>
            </a:r>
          </a:p>
          <a:p>
            <a:pPr>
              <a:buFont typeface="Arial" pitchFamily="34" charset="0"/>
              <a:buChar char="•"/>
            </a:pPr>
            <a:r>
              <a:rPr lang="en-US" sz="1200" dirty="0" smtClean="0">
                <a:latin typeface="Arial" pitchFamily="34" charset="0"/>
                <a:cs typeface="Arial" pitchFamily="34" charset="0"/>
              </a:rPr>
              <a:t>Building </a:t>
            </a:r>
            <a:r>
              <a:rPr lang="en-US" sz="1200" dirty="0">
                <a:latin typeface="Arial" pitchFamily="34" charset="0"/>
                <a:cs typeface="Arial" pitchFamily="34" charset="0"/>
              </a:rPr>
              <a:t>Block of all </a:t>
            </a:r>
            <a:r>
              <a:rPr lang="en-US" sz="1200" dirty="0" smtClean="0">
                <a:latin typeface="Arial" pitchFamily="34" charset="0"/>
                <a:cs typeface="Arial" pitchFamily="34" charset="0"/>
              </a:rPr>
              <a:t>Pilatus Detectors</a:t>
            </a:r>
          </a:p>
          <a:p>
            <a:pPr>
              <a:buFont typeface="Arial" pitchFamily="34" charset="0"/>
              <a:buChar char="•"/>
            </a:pPr>
            <a:r>
              <a:rPr lang="en-US" sz="1200" dirty="0">
                <a:latin typeface="Arial" pitchFamily="34" charset="0"/>
                <a:cs typeface="Arial" pitchFamily="34" charset="0"/>
              </a:rPr>
              <a:t>Frame rate: 300 </a:t>
            </a:r>
            <a:r>
              <a:rPr lang="en-US" sz="1200" dirty="0" smtClean="0">
                <a:latin typeface="Arial" pitchFamily="34" charset="0"/>
                <a:cs typeface="Arial" pitchFamily="34" charset="0"/>
              </a:rPr>
              <a:t>Hz</a:t>
            </a:r>
            <a:endParaRPr lang="en-US" sz="1200" dirty="0">
              <a:latin typeface="Arial" pitchFamily="34" charset="0"/>
              <a:cs typeface="Arial" pitchFamily="34" charset="0"/>
            </a:endParaRPr>
          </a:p>
        </p:txBody>
      </p:sp>
      <p:pic>
        <p:nvPicPr>
          <p:cNvPr id="55303" name="Picture 7"/>
          <p:cNvPicPr>
            <a:picLocks noChangeAspect="1" noChangeArrowheads="1"/>
          </p:cNvPicPr>
          <p:nvPr/>
        </p:nvPicPr>
        <p:blipFill>
          <a:blip r:embed="rId3" cstate="print"/>
          <a:srcRect l="2487" t="2927" r="4974" b="5854"/>
          <a:stretch>
            <a:fillRect/>
          </a:stretch>
        </p:blipFill>
        <p:spPr bwMode="auto">
          <a:xfrm>
            <a:off x="5867400" y="3810000"/>
            <a:ext cx="2908726" cy="2436446"/>
          </a:xfrm>
          <a:prstGeom prst="rect">
            <a:avLst/>
          </a:prstGeom>
          <a:noFill/>
          <a:ln w="9525">
            <a:noFill/>
            <a:miter lim="800000"/>
            <a:headEnd/>
            <a:tailEnd/>
          </a:ln>
          <a:effectLst/>
        </p:spPr>
      </p:pic>
      <p:sp>
        <p:nvSpPr>
          <p:cNvPr id="10" name="Rectangle 9"/>
          <p:cNvSpPr/>
          <p:nvPr/>
        </p:nvSpPr>
        <p:spPr>
          <a:xfrm>
            <a:off x="2590800" y="4038600"/>
            <a:ext cx="3200400" cy="2246769"/>
          </a:xfrm>
          <a:prstGeom prst="rect">
            <a:avLst/>
          </a:prstGeom>
        </p:spPr>
        <p:txBody>
          <a:bodyPr wrap="square">
            <a:spAutoFit/>
          </a:bodyPr>
          <a:lstStyle/>
          <a:p>
            <a:r>
              <a:rPr lang="en-US" sz="1400" b="1" dirty="0" smtClean="0"/>
              <a:t>Pilatus 2Module – 24 modules</a:t>
            </a:r>
          </a:p>
          <a:p>
            <a:pPr>
              <a:buFont typeface="Arial" pitchFamily="34" charset="0"/>
              <a:buChar char="•"/>
            </a:pPr>
            <a:r>
              <a:rPr lang="de-DE" sz="1400" dirty="0" smtClean="0">
                <a:latin typeface="Arial" pitchFamily="34" charset="0"/>
                <a:cs typeface="Arial" pitchFamily="34" charset="0"/>
              </a:rPr>
              <a:t>Format</a:t>
            </a:r>
            <a:r>
              <a:rPr lang="de-DE" sz="1400" dirty="0">
                <a:latin typeface="Arial" pitchFamily="34" charset="0"/>
                <a:cs typeface="Arial" pitchFamily="34" charset="0"/>
              </a:rPr>
              <a:t>: 1475 x 1679 pixels</a:t>
            </a:r>
          </a:p>
          <a:p>
            <a:pPr>
              <a:buFont typeface="Arial" pitchFamily="34" charset="0"/>
              <a:buChar char="•"/>
            </a:pPr>
            <a:r>
              <a:rPr lang="en-US" sz="1400" dirty="0" smtClean="0">
                <a:latin typeface="Arial" pitchFamily="34" charset="0"/>
                <a:cs typeface="Arial" pitchFamily="34" charset="0"/>
              </a:rPr>
              <a:t>Area</a:t>
            </a:r>
            <a:r>
              <a:rPr lang="en-US" sz="1400" dirty="0">
                <a:latin typeface="Arial" pitchFamily="34" charset="0"/>
                <a:cs typeface="Arial" pitchFamily="34" charset="0"/>
              </a:rPr>
              <a:t>: 254 x 289 mm2</a:t>
            </a:r>
          </a:p>
          <a:p>
            <a:pPr>
              <a:buFont typeface="Arial" pitchFamily="34" charset="0"/>
              <a:buChar char="•"/>
            </a:pPr>
            <a:r>
              <a:rPr lang="en-US" sz="1400" dirty="0" smtClean="0">
                <a:latin typeface="Arial" pitchFamily="34" charset="0"/>
                <a:cs typeface="Arial" pitchFamily="34" charset="0"/>
              </a:rPr>
              <a:t> </a:t>
            </a:r>
            <a:r>
              <a:rPr lang="en-US" sz="1400" dirty="0">
                <a:latin typeface="Arial" pitchFamily="34" charset="0"/>
                <a:cs typeface="Arial" pitchFamily="34" charset="0"/>
              </a:rPr>
              <a:t>Frame rate: up to 30 Hz</a:t>
            </a:r>
          </a:p>
          <a:p>
            <a:r>
              <a:rPr lang="en-US" sz="1400" b="1" dirty="0" smtClean="0">
                <a:latin typeface="Arial" pitchFamily="34" charset="0"/>
                <a:cs typeface="Arial" pitchFamily="34" charset="0"/>
              </a:rPr>
              <a:t> </a:t>
            </a:r>
            <a:r>
              <a:rPr lang="en-US" sz="1400" b="1" dirty="0">
                <a:latin typeface="Arial" pitchFamily="34" charset="0"/>
                <a:cs typeface="Arial" pitchFamily="34" charset="0"/>
              </a:rPr>
              <a:t>Applications:</a:t>
            </a:r>
          </a:p>
          <a:p>
            <a:pPr>
              <a:buFont typeface="Arial" pitchFamily="34" charset="0"/>
              <a:buChar char="•"/>
            </a:pPr>
            <a:r>
              <a:rPr lang="en-US" sz="1400" dirty="0" smtClean="0">
                <a:latin typeface="Arial" pitchFamily="34" charset="0"/>
                <a:cs typeface="Arial" pitchFamily="34" charset="0"/>
              </a:rPr>
              <a:t>X-ray </a:t>
            </a:r>
            <a:r>
              <a:rPr lang="en-US" sz="1400" dirty="0">
                <a:latin typeface="Arial" pitchFamily="34" charset="0"/>
                <a:cs typeface="Arial" pitchFamily="34" charset="0"/>
              </a:rPr>
              <a:t>diffraction (XRD)</a:t>
            </a:r>
          </a:p>
          <a:p>
            <a:pPr lvl="1">
              <a:buFont typeface="Arial" pitchFamily="34" charset="0"/>
              <a:buChar char="•"/>
            </a:pPr>
            <a:r>
              <a:rPr lang="en-US" sz="1400" dirty="0" smtClean="0">
                <a:latin typeface="Arial" pitchFamily="34" charset="0"/>
                <a:cs typeface="Arial" pitchFamily="34" charset="0"/>
              </a:rPr>
              <a:t>Small-angle </a:t>
            </a:r>
            <a:r>
              <a:rPr lang="en-US" sz="1400" dirty="0">
                <a:latin typeface="Arial" pitchFamily="34" charset="0"/>
                <a:cs typeface="Arial" pitchFamily="34" charset="0"/>
              </a:rPr>
              <a:t>scattering (SAXS)</a:t>
            </a:r>
          </a:p>
          <a:p>
            <a:pPr lvl="1">
              <a:buFont typeface="Arial" pitchFamily="34" charset="0"/>
              <a:buChar char="•"/>
            </a:pPr>
            <a:r>
              <a:rPr lang="en-US" sz="1400" dirty="0" smtClean="0">
                <a:latin typeface="Arial" pitchFamily="34" charset="0"/>
                <a:cs typeface="Arial" pitchFamily="34" charset="0"/>
              </a:rPr>
              <a:t>Macromolecular crystallography</a:t>
            </a:r>
            <a:endParaRPr lang="en-US" sz="1400" dirty="0">
              <a:latin typeface="Arial" pitchFamily="34" charset="0"/>
              <a:cs typeface="Arial" pitchFamily="34" charset="0"/>
            </a:endParaRPr>
          </a:p>
          <a:p>
            <a:pPr lvl="1">
              <a:buFont typeface="Arial" pitchFamily="34" charset="0"/>
              <a:buChar char="•"/>
            </a:pPr>
            <a:r>
              <a:rPr lang="en-US" sz="1400" dirty="0" smtClean="0">
                <a:latin typeface="Arial" pitchFamily="34" charset="0"/>
                <a:cs typeface="Arial" pitchFamily="34" charset="0"/>
              </a:rPr>
              <a:t>Time-resolved </a:t>
            </a:r>
            <a:r>
              <a:rPr lang="en-US" sz="1400" dirty="0">
                <a:latin typeface="Arial" pitchFamily="34" charset="0"/>
                <a:cs typeface="Arial" pitchFamily="34" charset="0"/>
              </a:rPr>
              <a:t>experiments</a:t>
            </a:r>
          </a:p>
        </p:txBody>
      </p:sp>
      <p:sp>
        <p:nvSpPr>
          <p:cNvPr id="11" name="Footer Placeholder 2"/>
          <p:cNvSpPr txBox="1">
            <a:spLocks/>
          </p:cNvSpPr>
          <p:nvPr/>
        </p:nvSpPr>
        <p:spPr>
          <a:xfrm>
            <a:off x="4267200" y="6248400"/>
            <a:ext cx="4876800" cy="398462"/>
          </a:xfrm>
          <a:prstGeom prst="rect">
            <a:avLst/>
          </a:prstGeom>
          <a:solidFill>
            <a:schemeClr val="bg1"/>
          </a:solid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Courtesy Chr. Brönnimann,</a:t>
            </a:r>
            <a:r>
              <a:rPr kumimoji="0" lang="en-US" sz="2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DECTRIS AG</a:t>
            </a:r>
            <a:endPar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9" name="Footer Placeholder 8"/>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314325"/>
            <a:ext cx="8229600" cy="1068388"/>
          </a:xfrm>
        </p:spPr>
        <p:txBody>
          <a:bodyPr/>
          <a:lstStyle/>
          <a:p>
            <a:pPr>
              <a:lnSpc>
                <a:spcPct val="94000"/>
              </a:lnSpc>
              <a:tabLst>
                <a:tab pos="0" algn="l"/>
                <a:tab pos="404813" algn="l"/>
                <a:tab pos="812800" algn="l"/>
                <a:tab pos="1220788" algn="l"/>
                <a:tab pos="1627188" algn="l"/>
                <a:tab pos="2035175" algn="l"/>
                <a:tab pos="2441575" algn="l"/>
                <a:tab pos="2851150" algn="l"/>
                <a:tab pos="3257550" algn="l"/>
                <a:tab pos="3663950" algn="l"/>
                <a:tab pos="4073525" algn="l"/>
                <a:tab pos="4479925" algn="l"/>
                <a:tab pos="4887913" algn="l"/>
                <a:tab pos="5294313" algn="l"/>
                <a:tab pos="5703888" algn="l"/>
                <a:tab pos="6110288" algn="l"/>
                <a:tab pos="6516688" algn="l"/>
                <a:tab pos="6924675" algn="l"/>
                <a:tab pos="7332663" algn="l"/>
                <a:tab pos="7740650" algn="l"/>
                <a:tab pos="8147050" algn="l"/>
              </a:tabLst>
            </a:pPr>
            <a:r>
              <a:rPr lang="en-GB" smtClean="0"/>
              <a:t>MARS scanner</a:t>
            </a:r>
          </a:p>
        </p:txBody>
      </p:sp>
      <p:pic>
        <p:nvPicPr>
          <p:cNvPr id="18435" name="Picture 3" descr="2008_05_29__16_44_40"/>
          <p:cNvPicPr>
            <a:picLocks noChangeAspect="1" noChangeArrowheads="1"/>
          </p:cNvPicPr>
          <p:nvPr/>
        </p:nvPicPr>
        <p:blipFill>
          <a:blip r:embed="rId3"/>
          <a:srcRect/>
          <a:stretch>
            <a:fillRect/>
          </a:stretch>
        </p:blipFill>
        <p:spPr bwMode="auto">
          <a:xfrm>
            <a:off x="4419600" y="1919288"/>
            <a:ext cx="4510088" cy="3019425"/>
          </a:xfrm>
          <a:prstGeom prst="rect">
            <a:avLst/>
          </a:prstGeom>
          <a:noFill/>
          <a:ln w="9525">
            <a:noFill/>
            <a:miter lim="800000"/>
            <a:headEnd/>
            <a:tailEnd/>
          </a:ln>
        </p:spPr>
      </p:pic>
      <p:sp>
        <p:nvSpPr>
          <p:cNvPr id="4" name="Rectangle 2"/>
          <p:cNvSpPr txBox="1">
            <a:spLocks noChangeArrowheads="1"/>
          </p:cNvSpPr>
          <p:nvPr/>
        </p:nvSpPr>
        <p:spPr bwMode="auto">
          <a:xfrm>
            <a:off x="74613" y="1752600"/>
            <a:ext cx="4344987" cy="4038600"/>
          </a:xfrm>
          <a:prstGeom prst="rect">
            <a:avLst/>
          </a:prstGeom>
          <a:noFill/>
          <a:ln w="9525">
            <a:noFill/>
            <a:miter lim="800000"/>
            <a:headEnd/>
            <a:tailEnd/>
          </a:ln>
        </p:spPr>
        <p:txBody>
          <a:bodyPr lIns="90000" tIns="46800" rIns="90000" bIns="46800"/>
          <a:lstStyle/>
          <a:p>
            <a:pPr marL="415925"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sz="2800" kern="0" dirty="0" smtClean="0">
                <a:solidFill>
                  <a:srgbClr val="000000"/>
                </a:solidFill>
                <a:latin typeface="Arial" pitchFamily="34" charset="0"/>
                <a:cs typeface="Arial" pitchFamily="34" charset="0"/>
              </a:rPr>
              <a:t>Spin-off </a:t>
            </a:r>
            <a:r>
              <a:rPr lang="en-GB" sz="2800" kern="0" dirty="0">
                <a:solidFill>
                  <a:srgbClr val="000000"/>
                </a:solidFill>
                <a:latin typeface="Arial" pitchFamily="34" charset="0"/>
                <a:cs typeface="Arial" pitchFamily="34" charset="0"/>
              </a:rPr>
              <a:t>company Univ. Canterbury, NZ</a:t>
            </a:r>
            <a:endParaRPr lang="en-GB" sz="2800" kern="0" dirty="0" smtClean="0">
              <a:solidFill>
                <a:srgbClr val="000000"/>
              </a:solidFill>
              <a:latin typeface="Arial" pitchFamily="34" charset="0"/>
              <a:cs typeface="Arial" pitchFamily="34" charset="0"/>
            </a:endParaRPr>
          </a:p>
          <a:p>
            <a:pPr marL="415925"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sz="2800" kern="0" dirty="0" err="1" smtClean="0">
                <a:solidFill>
                  <a:srgbClr val="000000"/>
                </a:solidFill>
                <a:latin typeface="Arial" pitchFamily="34" charset="0"/>
                <a:cs typeface="Arial" pitchFamily="34" charset="0"/>
              </a:rPr>
              <a:t>Cieľ</a:t>
            </a:r>
            <a:r>
              <a:rPr lang="en-GB" sz="2800" kern="0" dirty="0" smtClean="0">
                <a:solidFill>
                  <a:srgbClr val="000000"/>
                </a:solidFill>
                <a:latin typeface="Arial" pitchFamily="34" charset="0"/>
                <a:cs typeface="Arial" pitchFamily="34" charset="0"/>
              </a:rPr>
              <a:t>: </a:t>
            </a:r>
            <a:r>
              <a:rPr lang="en-GB" sz="2800" kern="0" dirty="0" err="1" smtClean="0">
                <a:solidFill>
                  <a:srgbClr val="000000"/>
                </a:solidFill>
                <a:latin typeface="Arial" pitchFamily="34" charset="0"/>
                <a:cs typeface="Arial" pitchFamily="34" charset="0"/>
              </a:rPr>
              <a:t>vývoj</a:t>
            </a:r>
            <a:r>
              <a:rPr lang="en-GB" sz="2800" kern="0" dirty="0" smtClean="0">
                <a:solidFill>
                  <a:srgbClr val="000000"/>
                </a:solidFill>
                <a:latin typeface="Arial" pitchFamily="34" charset="0"/>
                <a:cs typeface="Arial" pitchFamily="34" charset="0"/>
              </a:rPr>
              <a:t> </a:t>
            </a:r>
            <a:r>
              <a:rPr lang="en-GB" sz="2800" kern="0" dirty="0" err="1" smtClean="0">
                <a:solidFill>
                  <a:srgbClr val="000000"/>
                </a:solidFill>
                <a:latin typeface="Arial" pitchFamily="34" charset="0"/>
                <a:cs typeface="Arial" pitchFamily="34" charset="0"/>
              </a:rPr>
              <a:t>klinických</a:t>
            </a:r>
            <a:r>
              <a:rPr lang="en-GB" sz="2800" kern="0" dirty="0" smtClean="0">
                <a:solidFill>
                  <a:srgbClr val="000000"/>
                </a:solidFill>
                <a:latin typeface="Arial" pitchFamily="34" charset="0"/>
                <a:cs typeface="Arial" pitchFamily="34" charset="0"/>
              </a:rPr>
              <a:t> </a:t>
            </a:r>
            <a:r>
              <a:rPr lang="en-GB" sz="2800" kern="0" dirty="0" err="1" smtClean="0">
                <a:solidFill>
                  <a:srgbClr val="000000"/>
                </a:solidFill>
                <a:latin typeface="Arial" pitchFamily="34" charset="0"/>
                <a:cs typeface="Arial" pitchFamily="34" charset="0"/>
              </a:rPr>
              <a:t>aplikácií</a:t>
            </a:r>
            <a:endParaRPr lang="en-GB" sz="2800" kern="0" dirty="0" smtClean="0">
              <a:solidFill>
                <a:srgbClr val="000000"/>
              </a:solidFill>
              <a:latin typeface="Arial" pitchFamily="34" charset="0"/>
              <a:cs typeface="Arial" pitchFamily="34" charset="0"/>
            </a:endParaRPr>
          </a:p>
          <a:p>
            <a:pPr marL="415925"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sz="2800" kern="0" dirty="0" err="1" smtClean="0">
                <a:solidFill>
                  <a:srgbClr val="000000"/>
                </a:solidFill>
                <a:latin typeface="Arial" pitchFamily="34" charset="0"/>
                <a:cs typeface="Arial" pitchFamily="34" charset="0"/>
              </a:rPr>
              <a:t>Prvé</a:t>
            </a:r>
            <a:r>
              <a:rPr lang="en-GB" sz="2800" kern="0" dirty="0" smtClean="0">
                <a:solidFill>
                  <a:srgbClr val="000000"/>
                </a:solidFill>
                <a:latin typeface="Arial" pitchFamily="34" charset="0"/>
                <a:cs typeface="Arial" pitchFamily="34" charset="0"/>
              </a:rPr>
              <a:t> </a:t>
            </a:r>
            <a:r>
              <a:rPr lang="en-GB" sz="2800" kern="0" dirty="0" err="1" smtClean="0">
                <a:solidFill>
                  <a:srgbClr val="000000"/>
                </a:solidFill>
                <a:latin typeface="Arial" pitchFamily="34" charset="0"/>
                <a:cs typeface="Arial" pitchFamily="34" charset="0"/>
              </a:rPr>
              <a:t>kroky</a:t>
            </a:r>
            <a:r>
              <a:rPr lang="en-GB" sz="2800" kern="0" dirty="0" smtClean="0">
                <a:solidFill>
                  <a:srgbClr val="000000"/>
                </a:solidFill>
                <a:latin typeface="Arial" pitchFamily="34" charset="0"/>
                <a:cs typeface="Arial" pitchFamily="34" charset="0"/>
              </a:rPr>
              <a:t>:</a:t>
            </a:r>
          </a:p>
          <a:p>
            <a:pPr marL="873125" lvl="1"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kern="0" dirty="0" err="1" smtClean="0">
                <a:solidFill>
                  <a:srgbClr val="000000"/>
                </a:solidFill>
                <a:latin typeface="Arial" pitchFamily="34" charset="0"/>
                <a:cs typeface="Arial" pitchFamily="34" charset="0"/>
              </a:rPr>
              <a:t>Malé</a:t>
            </a:r>
            <a:r>
              <a:rPr lang="en-GB" kern="0" dirty="0" smtClean="0">
                <a:solidFill>
                  <a:srgbClr val="000000"/>
                </a:solidFill>
                <a:latin typeface="Arial" pitchFamily="34" charset="0"/>
                <a:cs typeface="Arial" pitchFamily="34" charset="0"/>
              </a:rPr>
              <a:t> </a:t>
            </a:r>
            <a:r>
              <a:rPr lang="en-GB" kern="0" dirty="0" err="1" smtClean="0">
                <a:solidFill>
                  <a:srgbClr val="000000"/>
                </a:solidFill>
                <a:latin typeface="Arial" pitchFamily="34" charset="0"/>
                <a:cs typeface="Arial" pitchFamily="34" charset="0"/>
              </a:rPr>
              <a:t>živočíchy</a:t>
            </a:r>
            <a:endParaRPr lang="en-GB" sz="2000" kern="0" dirty="0" smtClean="0">
              <a:solidFill>
                <a:srgbClr val="000000"/>
              </a:solidFill>
              <a:latin typeface="Arial" pitchFamily="34" charset="0"/>
              <a:cs typeface="Arial" pitchFamily="34" charset="0"/>
            </a:endParaRPr>
          </a:p>
          <a:p>
            <a:pPr marL="873125" lvl="1"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kern="0" dirty="0" err="1" smtClean="0">
                <a:solidFill>
                  <a:srgbClr val="000000"/>
                </a:solidFill>
                <a:latin typeface="Arial" pitchFamily="34" charset="0"/>
                <a:cs typeface="Arial" pitchFamily="34" charset="0"/>
              </a:rPr>
              <a:t>Patologické</a:t>
            </a:r>
            <a:r>
              <a:rPr lang="en-GB" kern="0" dirty="0" smtClean="0">
                <a:solidFill>
                  <a:srgbClr val="000000"/>
                </a:solidFill>
                <a:latin typeface="Arial" pitchFamily="34" charset="0"/>
                <a:cs typeface="Arial" pitchFamily="34" charset="0"/>
              </a:rPr>
              <a:t> </a:t>
            </a:r>
            <a:r>
              <a:rPr lang="en-GB" kern="0" dirty="0" err="1" smtClean="0">
                <a:solidFill>
                  <a:srgbClr val="000000"/>
                </a:solidFill>
                <a:latin typeface="Arial" pitchFamily="34" charset="0"/>
                <a:cs typeface="Arial" pitchFamily="34" charset="0"/>
              </a:rPr>
              <a:t>specimeny</a:t>
            </a:r>
            <a:endParaRPr lang="en-GB" kern="0" dirty="0">
              <a:solidFill>
                <a:srgbClr val="000000"/>
              </a:solidFill>
              <a:latin typeface="Arial" pitchFamily="34" charset="0"/>
              <a:cs typeface="Arial" pitchFamily="34" charset="0"/>
            </a:endParaRPr>
          </a:p>
        </p:txBody>
      </p:sp>
      <p:pic>
        <p:nvPicPr>
          <p:cNvPr id="18437" name="Picture 4" descr="logo.gif"/>
          <p:cNvPicPr>
            <a:picLocks noChangeAspect="1"/>
          </p:cNvPicPr>
          <p:nvPr/>
        </p:nvPicPr>
        <p:blipFill>
          <a:blip r:embed="rId4"/>
          <a:srcRect/>
          <a:stretch>
            <a:fillRect/>
          </a:stretch>
        </p:blipFill>
        <p:spPr bwMode="auto">
          <a:xfrm>
            <a:off x="7405688" y="0"/>
            <a:ext cx="1738312" cy="828675"/>
          </a:xfrm>
          <a:prstGeom prst="rect">
            <a:avLst/>
          </a:prstGeom>
          <a:noFill/>
          <a:ln w="9525">
            <a:noFill/>
            <a:miter lim="800000"/>
            <a:headEnd/>
            <a:tailEnd/>
          </a:ln>
        </p:spPr>
      </p:pic>
      <p:sp>
        <p:nvSpPr>
          <p:cNvPr id="6" name="Footer Placeholder 5"/>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629400" y="4953000"/>
            <a:ext cx="2514600" cy="1143000"/>
          </a:xfrm>
        </p:spPr>
        <p:txBody>
          <a:bodyPr/>
          <a:lstStyle/>
          <a:p>
            <a:pPr>
              <a:buNone/>
            </a:pPr>
            <a:r>
              <a:rPr lang="en-US" sz="1200" dirty="0" smtClean="0"/>
              <a:t>Butzer, J. et al.,  Image and Vision Computing New Zealand, 2008. IVCNZ 2008. 23rd International Conference</a:t>
            </a:r>
          </a:p>
          <a:p>
            <a:endParaRPr lang="en-US" sz="1600" dirty="0"/>
          </a:p>
        </p:txBody>
      </p:sp>
      <p:sp>
        <p:nvSpPr>
          <p:cNvPr id="2" name="Title 1"/>
          <p:cNvSpPr>
            <a:spLocks noGrp="1"/>
          </p:cNvSpPr>
          <p:nvPr>
            <p:ph type="title"/>
          </p:nvPr>
        </p:nvSpPr>
        <p:spPr/>
        <p:txBody>
          <a:bodyPr/>
          <a:lstStyle/>
          <a:p>
            <a:r>
              <a:rPr lang="en-US" dirty="0" err="1" smtClean="0"/>
              <a:t>Štatistická</a:t>
            </a:r>
            <a:r>
              <a:rPr lang="en-US" dirty="0" smtClean="0"/>
              <a:t> </a:t>
            </a:r>
            <a:r>
              <a:rPr lang="en-US" dirty="0" err="1" smtClean="0"/>
              <a:t>materiálová</a:t>
            </a:r>
            <a:r>
              <a:rPr lang="en-US" dirty="0" smtClean="0"/>
              <a:t> </a:t>
            </a:r>
            <a:r>
              <a:rPr lang="en-US" dirty="0" err="1" smtClean="0"/>
              <a:t>analýza</a:t>
            </a:r>
            <a:endParaRPr lang="en-US" dirty="0"/>
          </a:p>
        </p:txBody>
      </p:sp>
      <p:pic>
        <p:nvPicPr>
          <p:cNvPr id="7" name="Picture 4"/>
          <p:cNvPicPr preferRelativeResize="0">
            <a:picLocks noChangeAspect="1" noChangeArrowheads="1"/>
          </p:cNvPicPr>
          <p:nvPr/>
        </p:nvPicPr>
        <p:blipFill>
          <a:blip r:embed="rId2" cstate="print"/>
          <a:srcRect/>
          <a:stretch>
            <a:fillRect/>
          </a:stretch>
        </p:blipFill>
        <p:spPr bwMode="auto">
          <a:xfrm>
            <a:off x="6705599" y="2590800"/>
            <a:ext cx="2283951" cy="2286000"/>
          </a:xfrm>
          <a:prstGeom prst="rect">
            <a:avLst/>
          </a:prstGeom>
          <a:noFill/>
          <a:ln w="9525">
            <a:noFill/>
            <a:round/>
            <a:headEnd/>
            <a:tailEnd/>
          </a:ln>
          <a:effectLst/>
        </p:spPr>
      </p:pic>
      <p:pic>
        <p:nvPicPr>
          <p:cNvPr id="8" name="Picture 7"/>
          <p:cNvPicPr preferRelativeResize="0">
            <a:picLocks noChangeAspect="1" noChangeArrowheads="1"/>
          </p:cNvPicPr>
          <p:nvPr/>
        </p:nvPicPr>
        <p:blipFill>
          <a:blip r:embed="rId3" cstate="print"/>
          <a:srcRect/>
          <a:stretch>
            <a:fillRect/>
          </a:stretch>
        </p:blipFill>
        <p:spPr bwMode="auto">
          <a:xfrm>
            <a:off x="1752600" y="-1771650"/>
            <a:ext cx="1770062" cy="1771650"/>
          </a:xfrm>
          <a:prstGeom prst="rect">
            <a:avLst/>
          </a:prstGeom>
          <a:noFill/>
          <a:ln w="9525">
            <a:noFill/>
            <a:round/>
            <a:headEnd/>
            <a:tailEnd/>
          </a:ln>
          <a:effectLst/>
        </p:spPr>
      </p:pic>
      <p:pic>
        <p:nvPicPr>
          <p:cNvPr id="9" name="Picture 9"/>
          <p:cNvPicPr preferRelativeResize="0">
            <a:picLocks noChangeAspect="1" noChangeArrowheads="1"/>
          </p:cNvPicPr>
          <p:nvPr/>
        </p:nvPicPr>
        <p:blipFill>
          <a:blip r:embed="rId4" cstate="print"/>
          <a:srcRect/>
          <a:stretch>
            <a:fillRect/>
          </a:stretch>
        </p:blipFill>
        <p:spPr bwMode="auto">
          <a:xfrm>
            <a:off x="0" y="-1771650"/>
            <a:ext cx="1770063" cy="1771650"/>
          </a:xfrm>
          <a:prstGeom prst="rect">
            <a:avLst/>
          </a:prstGeom>
          <a:noFill/>
          <a:ln w="9525">
            <a:noFill/>
            <a:round/>
            <a:headEnd/>
            <a:tailEnd/>
          </a:ln>
          <a:effectLst/>
        </p:spPr>
      </p:pic>
      <p:sp>
        <p:nvSpPr>
          <p:cNvPr id="10" name="Right Brace 9"/>
          <p:cNvSpPr/>
          <p:nvPr/>
        </p:nvSpPr>
        <p:spPr bwMode="auto">
          <a:xfrm>
            <a:off x="2971799" y="2209800"/>
            <a:ext cx="152400" cy="3200400"/>
          </a:xfrm>
          <a:prstGeom prst="rightBrace">
            <a:avLst/>
          </a:prstGeom>
          <a:solidFill>
            <a:srgbClr val="6D74AC"/>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Times New Roman" pitchFamily="18" charset="0"/>
            </a:endParaRPr>
          </a:p>
        </p:txBody>
      </p:sp>
      <p:sp>
        <p:nvSpPr>
          <p:cNvPr id="11" name="TextBox 10"/>
          <p:cNvSpPr txBox="1"/>
          <p:nvPr/>
        </p:nvSpPr>
        <p:spPr>
          <a:xfrm>
            <a:off x="2971800" y="2971800"/>
            <a:ext cx="3886200" cy="1415772"/>
          </a:xfrm>
          <a:prstGeom prst="rect">
            <a:avLst/>
          </a:prstGeom>
          <a:noFill/>
        </p:spPr>
        <p:txBody>
          <a:bodyPr wrap="square" rtlCol="0">
            <a:spAutoFit/>
          </a:bodyPr>
          <a:lstStyle/>
          <a:p>
            <a:pPr algn="ctr"/>
            <a:r>
              <a:rPr lang="en-US" dirty="0" err="1" smtClean="0"/>
              <a:t>Analýza</a:t>
            </a:r>
            <a:r>
              <a:rPr lang="en-US" dirty="0" smtClean="0"/>
              <a:t> </a:t>
            </a:r>
            <a:r>
              <a:rPr lang="en-US" dirty="0" err="1" smtClean="0"/>
              <a:t>hlavných</a:t>
            </a:r>
            <a:r>
              <a:rPr lang="en-US" dirty="0" smtClean="0"/>
              <a:t> </a:t>
            </a:r>
            <a:r>
              <a:rPr lang="en-US" dirty="0" err="1" smtClean="0"/>
              <a:t>komponentov</a:t>
            </a:r>
            <a:endParaRPr lang="en-US" dirty="0" smtClean="0"/>
          </a:p>
          <a:p>
            <a:pPr algn="ctr"/>
            <a:r>
              <a:rPr lang="en-US" dirty="0" smtClean="0"/>
              <a:t>(PCA)</a:t>
            </a:r>
          </a:p>
          <a:p>
            <a:pPr algn="ctr"/>
            <a:r>
              <a:rPr lang="en-US" sz="1400" dirty="0" smtClean="0"/>
              <a:t>(</a:t>
            </a:r>
            <a:r>
              <a:rPr lang="en-US" sz="1400" dirty="0" err="1" smtClean="0"/>
              <a:t>absorp</a:t>
            </a:r>
            <a:r>
              <a:rPr lang="en-US" sz="1400" dirty="0" err="1" smtClean="0"/>
              <a:t>čné</a:t>
            </a:r>
            <a:r>
              <a:rPr lang="en-US" sz="1400" dirty="0" smtClean="0"/>
              <a:t> </a:t>
            </a:r>
            <a:r>
              <a:rPr lang="en-US" sz="1400" dirty="0" err="1" smtClean="0"/>
              <a:t>procesy</a:t>
            </a:r>
            <a:r>
              <a:rPr lang="en-US" sz="1400" dirty="0" smtClean="0"/>
              <a:t>:</a:t>
            </a:r>
            <a:r>
              <a:rPr lang="en-US" sz="1400" dirty="0" smtClean="0"/>
              <a:t> </a:t>
            </a:r>
            <a:r>
              <a:rPr lang="en-US" sz="1400" dirty="0" err="1" smtClean="0"/>
              <a:t>fotoefekt</a:t>
            </a:r>
            <a:r>
              <a:rPr lang="en-US" sz="1400" dirty="0" smtClean="0"/>
              <a:t>, Compton </a:t>
            </a:r>
            <a:r>
              <a:rPr lang="en-US" sz="1400" dirty="0" err="1" smtClean="0"/>
              <a:t>atď</a:t>
            </a:r>
            <a:r>
              <a:rPr lang="en-US" sz="1400" dirty="0" smtClean="0"/>
              <a:t>.)</a:t>
            </a:r>
            <a:endParaRPr lang="en-US" sz="1400" dirty="0"/>
          </a:p>
        </p:txBody>
      </p:sp>
      <p:cxnSp>
        <p:nvCxnSpPr>
          <p:cNvPr id="13" name="Straight Arrow Connector 12"/>
          <p:cNvCxnSpPr/>
          <p:nvPr/>
        </p:nvCxnSpPr>
        <p:spPr bwMode="auto">
          <a:xfrm>
            <a:off x="6019800" y="3810000"/>
            <a:ext cx="685800"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pic>
        <p:nvPicPr>
          <p:cNvPr id="290818" name="Picture 2"/>
          <p:cNvPicPr>
            <a:picLocks noChangeAspect="1" noChangeArrowheads="1"/>
          </p:cNvPicPr>
          <p:nvPr/>
        </p:nvPicPr>
        <p:blipFill>
          <a:blip r:embed="rId5" cstate="print"/>
          <a:srcRect/>
          <a:stretch>
            <a:fillRect/>
          </a:stretch>
        </p:blipFill>
        <p:spPr bwMode="auto">
          <a:xfrm>
            <a:off x="3276599" y="4419600"/>
            <a:ext cx="3148987" cy="1524000"/>
          </a:xfrm>
          <a:prstGeom prst="rect">
            <a:avLst/>
          </a:prstGeom>
          <a:noFill/>
          <a:ln w="9525">
            <a:noFill/>
            <a:miter lim="800000"/>
            <a:headEnd/>
            <a:tailEnd/>
          </a:ln>
        </p:spPr>
      </p:pic>
      <p:pic>
        <p:nvPicPr>
          <p:cNvPr id="23" name="Picture 3"/>
          <p:cNvPicPr>
            <a:picLocks noChangeArrowheads="1"/>
          </p:cNvPicPr>
          <p:nvPr/>
        </p:nvPicPr>
        <p:blipFill>
          <a:blip r:embed="rId6" cstate="print"/>
          <a:stretch>
            <a:fillRect/>
          </a:stretch>
        </p:blipFill>
        <p:spPr bwMode="auto">
          <a:xfrm>
            <a:off x="152399" y="2286000"/>
            <a:ext cx="1828800" cy="1828800"/>
          </a:xfrm>
          <a:prstGeom prst="rect">
            <a:avLst/>
          </a:prstGeom>
          <a:noFill/>
          <a:ln w="9525">
            <a:noFill/>
            <a:miter lim="800000"/>
            <a:headEnd/>
            <a:tailEnd/>
          </a:ln>
        </p:spPr>
      </p:pic>
      <p:pic>
        <p:nvPicPr>
          <p:cNvPr id="24" name="Picture 3"/>
          <p:cNvPicPr>
            <a:picLocks noChangeArrowheads="1"/>
          </p:cNvPicPr>
          <p:nvPr/>
        </p:nvPicPr>
        <p:blipFill>
          <a:blip r:embed="rId7" cstate="print"/>
          <a:stretch>
            <a:fillRect/>
          </a:stretch>
        </p:blipFill>
        <p:spPr bwMode="auto">
          <a:xfrm>
            <a:off x="304799" y="2438400"/>
            <a:ext cx="1828800" cy="1828800"/>
          </a:xfrm>
          <a:prstGeom prst="rect">
            <a:avLst/>
          </a:prstGeom>
          <a:noFill/>
          <a:ln w="9525">
            <a:noFill/>
            <a:miter lim="800000"/>
            <a:headEnd/>
            <a:tailEnd/>
          </a:ln>
        </p:spPr>
      </p:pic>
      <p:pic>
        <p:nvPicPr>
          <p:cNvPr id="25" name="Picture 3"/>
          <p:cNvPicPr>
            <a:picLocks noChangeArrowheads="1"/>
          </p:cNvPicPr>
          <p:nvPr/>
        </p:nvPicPr>
        <p:blipFill>
          <a:blip r:embed="rId8" cstate="print"/>
          <a:stretch>
            <a:fillRect/>
          </a:stretch>
        </p:blipFill>
        <p:spPr bwMode="auto">
          <a:xfrm>
            <a:off x="457199" y="2590800"/>
            <a:ext cx="1828800" cy="1828800"/>
          </a:xfrm>
          <a:prstGeom prst="rect">
            <a:avLst/>
          </a:prstGeom>
          <a:noFill/>
          <a:ln w="9525">
            <a:noFill/>
            <a:miter lim="800000"/>
            <a:headEnd/>
            <a:tailEnd/>
          </a:ln>
        </p:spPr>
      </p:pic>
      <p:pic>
        <p:nvPicPr>
          <p:cNvPr id="26" name="Picture 3"/>
          <p:cNvPicPr>
            <a:picLocks noChangeArrowheads="1"/>
          </p:cNvPicPr>
          <p:nvPr/>
        </p:nvPicPr>
        <p:blipFill>
          <a:blip r:embed="rId9" cstate="print"/>
          <a:stretch>
            <a:fillRect/>
          </a:stretch>
        </p:blipFill>
        <p:spPr bwMode="auto">
          <a:xfrm>
            <a:off x="914399" y="3505200"/>
            <a:ext cx="1828800" cy="1828800"/>
          </a:xfrm>
          <a:prstGeom prst="rect">
            <a:avLst/>
          </a:prstGeom>
          <a:noFill/>
          <a:ln w="9525">
            <a:noFill/>
            <a:miter lim="800000"/>
            <a:headEnd/>
            <a:tailEnd/>
          </a:ln>
        </p:spPr>
      </p:pic>
      <p:sp>
        <p:nvSpPr>
          <p:cNvPr id="15" name="TextBox 14"/>
          <p:cNvSpPr txBox="1"/>
          <p:nvPr/>
        </p:nvSpPr>
        <p:spPr>
          <a:xfrm>
            <a:off x="304800" y="1066800"/>
            <a:ext cx="8610600" cy="584776"/>
          </a:xfrm>
          <a:prstGeom prst="rect">
            <a:avLst/>
          </a:prstGeom>
          <a:noFill/>
        </p:spPr>
        <p:txBody>
          <a:bodyPr wrap="square" rtlCol="0">
            <a:spAutoFit/>
          </a:bodyPr>
          <a:lstStyle/>
          <a:p>
            <a:pPr>
              <a:buFont typeface="Arial" pitchFamily="34" charset="0"/>
              <a:buChar char="•"/>
            </a:pPr>
            <a:r>
              <a:rPr lang="en-US" sz="1600" dirty="0" err="1" smtClean="0"/>
              <a:t>Materi</a:t>
            </a:r>
            <a:r>
              <a:rPr lang="en-US" sz="1600" dirty="0" err="1" smtClean="0"/>
              <a:t>álová</a:t>
            </a:r>
            <a:r>
              <a:rPr lang="en-US" sz="1600" dirty="0" smtClean="0"/>
              <a:t> </a:t>
            </a:r>
            <a:r>
              <a:rPr lang="en-US" sz="1600" dirty="0" err="1" smtClean="0"/>
              <a:t>analýza</a:t>
            </a:r>
            <a:r>
              <a:rPr lang="en-US" sz="1600" dirty="0" smtClean="0"/>
              <a:t> </a:t>
            </a:r>
            <a:r>
              <a:rPr lang="en-US" sz="1600" dirty="0" err="1" smtClean="0"/>
              <a:t>na</a:t>
            </a:r>
            <a:r>
              <a:rPr lang="en-US" sz="1600" dirty="0" smtClean="0"/>
              <a:t> </a:t>
            </a:r>
            <a:r>
              <a:rPr lang="en-US" sz="1600" dirty="0" err="1" smtClean="0"/>
              <a:t>základe</a:t>
            </a:r>
            <a:r>
              <a:rPr lang="en-US" sz="1600" dirty="0" smtClean="0"/>
              <a:t> </a:t>
            </a:r>
            <a:r>
              <a:rPr lang="en-US" sz="1600" dirty="0" err="1" smtClean="0"/>
              <a:t>inverzie</a:t>
            </a:r>
            <a:r>
              <a:rPr lang="en-US" sz="1600" dirty="0" smtClean="0"/>
              <a:t> </a:t>
            </a:r>
            <a:r>
              <a:rPr lang="en-US" sz="1600" dirty="0" err="1" smtClean="0"/>
              <a:t>spektrálnej</a:t>
            </a:r>
            <a:r>
              <a:rPr lang="en-US" sz="1600" dirty="0" smtClean="0"/>
              <a:t> </a:t>
            </a:r>
            <a:r>
              <a:rPr lang="en-US" sz="1600" dirty="0" err="1" smtClean="0"/>
              <a:t>matice</a:t>
            </a:r>
            <a:r>
              <a:rPr lang="en-US" sz="1600" dirty="0" smtClean="0"/>
              <a:t> </a:t>
            </a:r>
            <a:r>
              <a:rPr lang="en-US" sz="1600" dirty="0" err="1" smtClean="0"/>
              <a:t>odozvy</a:t>
            </a:r>
            <a:r>
              <a:rPr lang="en-US" sz="1600" dirty="0" smtClean="0"/>
              <a:t> </a:t>
            </a:r>
            <a:r>
              <a:rPr lang="en-US" sz="1600" dirty="0" err="1" smtClean="0"/>
              <a:t>nie</a:t>
            </a:r>
            <a:r>
              <a:rPr lang="en-US" sz="1600" dirty="0" smtClean="0"/>
              <a:t> </a:t>
            </a:r>
            <a:r>
              <a:rPr lang="en-US" sz="1600" dirty="0" err="1" smtClean="0"/>
              <a:t>vždy</a:t>
            </a:r>
            <a:r>
              <a:rPr lang="en-US" sz="1600" dirty="0" smtClean="0"/>
              <a:t> </a:t>
            </a:r>
            <a:r>
              <a:rPr lang="en-US" sz="1600" dirty="0" err="1" smtClean="0"/>
              <a:t>možná</a:t>
            </a:r>
            <a:endParaRPr lang="en-US" sz="1600" dirty="0" smtClean="0"/>
          </a:p>
          <a:p>
            <a:pPr>
              <a:buFont typeface="Arial" pitchFamily="34" charset="0"/>
              <a:buChar char="•"/>
            </a:pPr>
            <a:r>
              <a:rPr lang="en-US" sz="1600" dirty="0" err="1" smtClean="0"/>
              <a:t>Alternat</a:t>
            </a:r>
            <a:r>
              <a:rPr lang="en-US" sz="1600" dirty="0" err="1" smtClean="0"/>
              <a:t>ívy</a:t>
            </a:r>
            <a:r>
              <a:rPr lang="en-US" sz="1600" dirty="0" smtClean="0"/>
              <a:t>: </a:t>
            </a:r>
            <a:r>
              <a:rPr lang="en-US" sz="1600" dirty="0" err="1" smtClean="0"/>
              <a:t>Iterat</a:t>
            </a:r>
            <a:r>
              <a:rPr lang="en-US" sz="1600" dirty="0" err="1" smtClean="0"/>
              <a:t>ívne</a:t>
            </a:r>
            <a:r>
              <a:rPr lang="en-US" sz="1600" dirty="0" smtClean="0"/>
              <a:t> </a:t>
            </a:r>
            <a:r>
              <a:rPr lang="en-US" sz="1600" dirty="0" err="1" smtClean="0"/>
              <a:t>metódy</a:t>
            </a:r>
            <a:r>
              <a:rPr lang="en-US" sz="1600" dirty="0" smtClean="0"/>
              <a:t>, </a:t>
            </a:r>
            <a:r>
              <a:rPr lang="en-US" sz="1600" u="sng" dirty="0" err="1" smtClean="0"/>
              <a:t>Štatistické</a:t>
            </a:r>
            <a:r>
              <a:rPr lang="en-US" sz="1600" u="sng" dirty="0" smtClean="0"/>
              <a:t> </a:t>
            </a:r>
            <a:r>
              <a:rPr lang="en-US" sz="1600" u="sng" dirty="0" err="1" smtClean="0"/>
              <a:t>metódy</a:t>
            </a:r>
            <a:endParaRPr lang="en-US" sz="1600" u="sng" dirty="0"/>
          </a:p>
        </p:txBody>
      </p:sp>
      <p:sp>
        <p:nvSpPr>
          <p:cNvPr id="16" name="Footer Placeholder 15"/>
          <p:cNvSpPr>
            <a:spLocks noGrp="1"/>
          </p:cNvSpPr>
          <p:nvPr>
            <p:ph type="ftr" sz="quarter" idx="10"/>
          </p:nvPr>
        </p:nvSpPr>
        <p:spPr/>
        <p:txBody>
          <a:bodyPr/>
          <a:lstStyle/>
          <a:p>
            <a:r>
              <a:rPr lang="en-US" smtClean="0"/>
              <a:t>High School Teachers at CERN  -----  Bettina + Ivan Mikulec  -----  Apr 2010</a:t>
            </a:r>
            <a:endParaRPr lang="en-US"/>
          </a:p>
        </p:txBody>
      </p:sp>
      <p:sp>
        <p:nvSpPr>
          <p:cNvPr id="17" name="TextBox 16"/>
          <p:cNvSpPr txBox="1"/>
          <p:nvPr/>
        </p:nvSpPr>
        <p:spPr>
          <a:xfrm>
            <a:off x="152400" y="5410200"/>
            <a:ext cx="2667000" cy="584776"/>
          </a:xfrm>
          <a:prstGeom prst="rect">
            <a:avLst/>
          </a:prstGeom>
          <a:noFill/>
        </p:spPr>
        <p:txBody>
          <a:bodyPr wrap="square" rtlCol="0">
            <a:spAutoFit/>
          </a:bodyPr>
          <a:lstStyle/>
          <a:p>
            <a:r>
              <a:rPr lang="en-US" sz="1600" dirty="0" err="1" smtClean="0"/>
              <a:t>Sn</a:t>
            </a:r>
            <a:r>
              <a:rPr lang="en-US" sz="1600" dirty="0" err="1" smtClean="0"/>
              <a:t>ímky</a:t>
            </a:r>
            <a:r>
              <a:rPr lang="en-US" sz="1600" dirty="0" smtClean="0"/>
              <a:t> </a:t>
            </a:r>
            <a:r>
              <a:rPr lang="en-US" sz="1600" dirty="0" err="1" smtClean="0"/>
              <a:t>v</a:t>
            </a:r>
            <a:r>
              <a:rPr lang="en-US" sz="1600" dirty="0" smtClean="0"/>
              <a:t> </a:t>
            </a:r>
            <a:r>
              <a:rPr lang="en-US" sz="1600" dirty="0" err="1" smtClean="0"/>
              <a:t>rôznych</a:t>
            </a:r>
            <a:r>
              <a:rPr lang="en-US" sz="1600" dirty="0" smtClean="0"/>
              <a:t> </a:t>
            </a:r>
            <a:r>
              <a:rPr lang="en-US" sz="1600" dirty="0" err="1" smtClean="0"/>
              <a:t>energetických</a:t>
            </a:r>
            <a:r>
              <a:rPr lang="en-US" sz="1600" dirty="0" smtClean="0"/>
              <a:t> </a:t>
            </a:r>
            <a:r>
              <a:rPr lang="en-US" sz="1600" dirty="0" err="1" smtClean="0"/>
              <a:t>pásmach</a:t>
            </a:r>
            <a:endParaRPr lang="en-US"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0"/>
            <a:ext cx="8229600" cy="1182364"/>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NZ" dirty="0"/>
              <a:t>K-edge imaging</a:t>
            </a:r>
          </a:p>
        </p:txBody>
      </p:sp>
      <p:pic>
        <p:nvPicPr>
          <p:cNvPr id="52227" name="Picture 5"/>
          <p:cNvPicPr>
            <a:picLocks noChangeAspect="1" noChangeArrowheads="1"/>
          </p:cNvPicPr>
          <p:nvPr/>
        </p:nvPicPr>
        <p:blipFill>
          <a:blip r:embed="rId3" cstate="print"/>
          <a:srcRect/>
          <a:stretch>
            <a:fillRect/>
          </a:stretch>
        </p:blipFill>
        <p:spPr bwMode="auto">
          <a:xfrm>
            <a:off x="3330721" y="1280160"/>
            <a:ext cx="1730880" cy="4993005"/>
          </a:xfrm>
          <a:prstGeom prst="rect">
            <a:avLst/>
          </a:prstGeom>
          <a:noFill/>
          <a:ln w="9525">
            <a:noFill/>
            <a:miter lim="800000"/>
            <a:headEnd/>
            <a:tailEnd/>
          </a:ln>
        </p:spPr>
      </p:pic>
      <p:pic>
        <p:nvPicPr>
          <p:cNvPr id="52228" name="Picture 3"/>
          <p:cNvPicPr>
            <a:picLocks noChangeAspect="1" noChangeArrowheads="1"/>
          </p:cNvPicPr>
          <p:nvPr/>
        </p:nvPicPr>
        <p:blipFill>
          <a:blip r:embed="rId4" cstate="print"/>
          <a:srcRect/>
          <a:stretch>
            <a:fillRect/>
          </a:stretch>
        </p:blipFill>
        <p:spPr bwMode="auto">
          <a:xfrm>
            <a:off x="587521" y="1280160"/>
            <a:ext cx="2314080" cy="5030449"/>
          </a:xfrm>
          <a:prstGeom prst="rect">
            <a:avLst/>
          </a:prstGeom>
          <a:noFill/>
          <a:ln w="9525">
            <a:noFill/>
            <a:miter lim="800000"/>
            <a:headEnd/>
            <a:tailEnd/>
          </a:ln>
        </p:spPr>
      </p:pic>
      <p:sp>
        <p:nvSpPr>
          <p:cNvPr id="52229" name="Text Box 5"/>
          <p:cNvSpPr txBox="1">
            <a:spLocks noChangeArrowheads="1"/>
          </p:cNvSpPr>
          <p:nvPr/>
        </p:nvSpPr>
        <p:spPr bwMode="auto">
          <a:xfrm>
            <a:off x="5486400" y="3429000"/>
            <a:ext cx="3199680" cy="1292658"/>
          </a:xfrm>
          <a:prstGeom prst="rect">
            <a:avLst/>
          </a:prstGeom>
          <a:noFill/>
          <a:ln w="9525">
            <a:noFill/>
            <a:round/>
            <a:headEnd/>
            <a:tailEnd/>
          </a:ln>
          <a:effectLst/>
        </p:spPr>
        <p:txBody>
          <a:bodyPr wrap="square" lIns="91436" tIns="45718" rIns="91436" bIns="45718">
            <a:spAutoFit/>
          </a:bodyPr>
          <a:lstStyle/>
          <a:p>
            <a:pPr defTabSz="407526" hangingPunct="1">
              <a:buSzPct val="100000"/>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NZ" sz="1800" dirty="0" smtClean="0">
                <a:latin typeface="Arial" charset="0"/>
              </a:rPr>
              <a:t>J</a:t>
            </a:r>
            <a:r>
              <a:rPr lang="en-NZ" sz="1800" dirty="0" smtClean="0">
                <a:latin typeface="Arial" charset="0"/>
              </a:rPr>
              <a:t>ód</a:t>
            </a:r>
            <a:r>
              <a:rPr lang="en-NZ" sz="1800" dirty="0" smtClean="0">
                <a:solidFill>
                  <a:schemeClr val="tx1"/>
                </a:solidFill>
                <a:latin typeface="Arial" charset="0"/>
              </a:rPr>
              <a:t>: cievna cirkul</a:t>
            </a:r>
            <a:r>
              <a:rPr lang="en-NZ" sz="1800" dirty="0" smtClean="0">
                <a:solidFill>
                  <a:schemeClr val="tx1"/>
                </a:solidFill>
                <a:latin typeface="Arial" charset="0"/>
              </a:rPr>
              <a:t>ácia</a:t>
            </a:r>
            <a:endParaRPr lang="en-NZ" sz="1800" dirty="0" smtClean="0">
              <a:solidFill>
                <a:schemeClr val="tx1"/>
              </a:solidFill>
              <a:latin typeface="Arial" charset="0"/>
            </a:endParaRPr>
          </a:p>
          <a:p>
            <a:pPr defTabSz="407526" hangingPunct="1">
              <a:buSzPct val="100000"/>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NZ" sz="1800" dirty="0" smtClean="0">
                <a:solidFill>
                  <a:schemeClr val="tx1"/>
                </a:solidFill>
                <a:latin typeface="Arial" charset="0"/>
              </a:rPr>
              <a:t>B</a:t>
            </a:r>
            <a:r>
              <a:rPr lang="en-NZ" sz="1800" dirty="0" smtClean="0">
                <a:solidFill>
                  <a:schemeClr val="tx1"/>
                </a:solidFill>
                <a:latin typeface="Arial" charset="0"/>
              </a:rPr>
              <a:t>árium</a:t>
            </a:r>
            <a:r>
              <a:rPr lang="en-NZ" sz="1800" dirty="0" smtClean="0">
                <a:solidFill>
                  <a:schemeClr val="tx1"/>
                </a:solidFill>
                <a:latin typeface="Arial" charset="0"/>
              </a:rPr>
              <a:t>: </a:t>
            </a:r>
            <a:r>
              <a:rPr lang="en-NZ" sz="1800" dirty="0" smtClean="0">
                <a:latin typeface="Arial" charset="0"/>
              </a:rPr>
              <a:t>p</a:t>
            </a:r>
            <a:r>
              <a:rPr lang="en-NZ" sz="1800" dirty="0" smtClean="0">
                <a:latin typeface="Arial" charset="0"/>
              </a:rPr>
              <a:t>ľúca</a:t>
            </a:r>
            <a:endParaRPr lang="en-NZ" sz="1800" dirty="0" smtClean="0">
              <a:solidFill>
                <a:schemeClr val="tx1"/>
              </a:solidFill>
              <a:latin typeface="Arial" charset="0"/>
            </a:endParaRPr>
          </a:p>
          <a:p>
            <a:pPr defTabSz="407526" hangingPunct="1">
              <a:buSzPct val="100000"/>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NZ" sz="1800" dirty="0" smtClean="0">
                <a:latin typeface="Arial" charset="0"/>
              </a:rPr>
              <a:t>Kos</a:t>
            </a:r>
            <a:r>
              <a:rPr lang="en-NZ" sz="1800" dirty="0" smtClean="0">
                <a:latin typeface="Arial" charset="0"/>
              </a:rPr>
              <a:t>ť</a:t>
            </a:r>
            <a:r>
              <a:rPr lang="en-NZ" sz="1800" dirty="0" smtClean="0">
                <a:solidFill>
                  <a:schemeClr val="tx1"/>
                </a:solidFill>
                <a:latin typeface="Arial" charset="0"/>
              </a:rPr>
              <a:t>: </a:t>
            </a:r>
            <a:r>
              <a:rPr lang="en-NZ" sz="1800" dirty="0" smtClean="0">
                <a:latin typeface="Arial" charset="0"/>
              </a:rPr>
              <a:t>norm</a:t>
            </a:r>
            <a:r>
              <a:rPr lang="en-NZ" sz="1800" dirty="0" smtClean="0">
                <a:latin typeface="Arial" charset="0"/>
              </a:rPr>
              <a:t>álna štruktúra</a:t>
            </a:r>
            <a:endParaRPr lang="en-NZ" sz="1800" dirty="0" smtClean="0">
              <a:solidFill>
                <a:schemeClr val="tx1"/>
              </a:solidFill>
              <a:latin typeface="Arial" charset="0"/>
            </a:endParaRPr>
          </a:p>
          <a:p>
            <a:pPr defTabSz="407526" hangingPunct="1">
              <a:buSzPct val="100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NZ" dirty="0">
              <a:solidFill>
                <a:schemeClr val="tx1"/>
              </a:solidFill>
              <a:latin typeface="Arial" charset="0"/>
            </a:endParaRPr>
          </a:p>
        </p:txBody>
      </p:sp>
      <p:pic>
        <p:nvPicPr>
          <p:cNvPr id="52230" name="Picture 3" descr="C:\DATA\ANDERSON.NGA\Medipix\images\contrast_atten ba iodine ca water only.JPG"/>
          <p:cNvPicPr>
            <a:picLocks noChangeAspect="1" noChangeArrowheads="1"/>
          </p:cNvPicPr>
          <p:nvPr/>
        </p:nvPicPr>
        <p:blipFill>
          <a:blip r:embed="rId5" cstate="print"/>
          <a:srcRect/>
          <a:stretch>
            <a:fillRect/>
          </a:stretch>
        </p:blipFill>
        <p:spPr bwMode="auto">
          <a:xfrm>
            <a:off x="5257800" y="4419600"/>
            <a:ext cx="2829360" cy="1990063"/>
          </a:xfrm>
          <a:prstGeom prst="rect">
            <a:avLst/>
          </a:prstGeom>
          <a:noFill/>
          <a:ln w="9525">
            <a:noFill/>
            <a:miter lim="800000"/>
            <a:headEnd/>
            <a:tailEnd/>
          </a:ln>
        </p:spPr>
      </p:pic>
      <p:pic>
        <p:nvPicPr>
          <p:cNvPr id="7" name="Picture 11"/>
          <p:cNvPicPr>
            <a:picLocks noChangeAspect="1" noChangeArrowheads="1"/>
          </p:cNvPicPr>
          <p:nvPr/>
        </p:nvPicPr>
        <p:blipFill>
          <a:blip r:embed="rId6" cstate="print"/>
          <a:srcRect/>
          <a:stretch>
            <a:fillRect/>
          </a:stretch>
        </p:blipFill>
        <p:spPr bwMode="auto">
          <a:xfrm>
            <a:off x="5410200" y="1219200"/>
            <a:ext cx="1222560" cy="620705"/>
          </a:xfrm>
          <a:prstGeom prst="rect">
            <a:avLst/>
          </a:prstGeom>
          <a:noFill/>
          <a:ln w="9525">
            <a:noFill/>
            <a:round/>
            <a:headEnd/>
            <a:tailEnd/>
          </a:ln>
        </p:spPr>
      </p:pic>
      <p:pic>
        <p:nvPicPr>
          <p:cNvPr id="8" name="Picture 4" descr="2009_06_19 MARS frame+gantry_003"/>
          <p:cNvPicPr>
            <a:picLocks noChangeAspect="1" noChangeArrowheads="1"/>
          </p:cNvPicPr>
          <p:nvPr/>
        </p:nvPicPr>
        <p:blipFill>
          <a:blip r:embed="rId7" cstate="print"/>
          <a:srcRect l="31142" t="2768" r="27682" b="48904"/>
          <a:stretch>
            <a:fillRect/>
          </a:stretch>
        </p:blipFill>
        <p:spPr bwMode="auto">
          <a:xfrm>
            <a:off x="6781800" y="1219200"/>
            <a:ext cx="2149760" cy="1893887"/>
          </a:xfrm>
          <a:prstGeom prst="rect">
            <a:avLst/>
          </a:prstGeom>
          <a:noFill/>
          <a:ln w="9525">
            <a:noFill/>
            <a:miter lim="800000"/>
            <a:headEnd/>
            <a:tailEnd/>
          </a:ln>
        </p:spPr>
      </p:pic>
      <p:sp>
        <p:nvSpPr>
          <p:cNvPr id="9" name="TextBox 8"/>
          <p:cNvSpPr txBox="1"/>
          <p:nvPr/>
        </p:nvSpPr>
        <p:spPr>
          <a:xfrm>
            <a:off x="5105400" y="1828800"/>
            <a:ext cx="1746697" cy="738664"/>
          </a:xfrm>
          <a:prstGeom prst="rect">
            <a:avLst/>
          </a:prstGeom>
          <a:noFill/>
        </p:spPr>
        <p:txBody>
          <a:bodyPr wrap="none" rtlCol="0">
            <a:spAutoFit/>
          </a:bodyPr>
          <a:lstStyle/>
          <a:p>
            <a:r>
              <a:rPr lang="en-US" sz="1400" dirty="0" smtClean="0"/>
              <a:t>Univ. Canterbury, NZ</a:t>
            </a:r>
          </a:p>
          <a:p>
            <a:r>
              <a:rPr lang="en-US" sz="1400" dirty="0" smtClean="0"/>
              <a:t>Mars bio-imaging</a:t>
            </a:r>
          </a:p>
          <a:p>
            <a:r>
              <a:rPr lang="en-US" sz="1400" dirty="0" smtClean="0"/>
              <a:t>Small animal  CT</a:t>
            </a:r>
            <a:endParaRPr lang="en-US" sz="1400" dirty="0"/>
          </a:p>
        </p:txBody>
      </p:sp>
      <p:sp>
        <p:nvSpPr>
          <p:cNvPr id="10" name="Footer Placeholder 9"/>
          <p:cNvSpPr>
            <a:spLocks noGrp="1"/>
          </p:cNvSpPr>
          <p:nvPr>
            <p:ph type="ftr" sz="quarter" idx="10"/>
          </p:nvPr>
        </p:nvSpPr>
        <p:spPr/>
        <p:txBody>
          <a:bodyPr/>
          <a:lstStyle/>
          <a:p>
            <a:r>
              <a:rPr lang="en-US" smtClean="0"/>
              <a:t>High School Teachers at CERN  -----  Bettina + Ivan Mikulec  -----  Apr 2010</a:t>
            </a:r>
            <a:endParaRPr lang="en-US"/>
          </a:p>
        </p:txBody>
      </p:sp>
      <p:sp>
        <p:nvSpPr>
          <p:cNvPr id="11" name="TextBox 10"/>
          <p:cNvSpPr txBox="1"/>
          <p:nvPr/>
        </p:nvSpPr>
        <p:spPr>
          <a:xfrm>
            <a:off x="6629400" y="304800"/>
            <a:ext cx="2133600" cy="923330"/>
          </a:xfrm>
          <a:prstGeom prst="rect">
            <a:avLst/>
          </a:prstGeom>
          <a:noFill/>
        </p:spPr>
        <p:txBody>
          <a:bodyPr wrap="square" rtlCol="0">
            <a:spAutoFit/>
          </a:bodyPr>
          <a:lstStyle/>
          <a:p>
            <a:r>
              <a:rPr lang="en-US" sz="1800" dirty="0" smtClean="0"/>
              <a:t>MARS – </a:t>
            </a:r>
            <a:r>
              <a:rPr lang="en-US" sz="1800" dirty="0" err="1" smtClean="0"/>
              <a:t>Medipix</a:t>
            </a:r>
            <a:r>
              <a:rPr lang="en-US" sz="1800" dirty="0" smtClean="0"/>
              <a:t> All Resolution System</a:t>
            </a:r>
            <a:endParaRPr lang="en-US" sz="1800" dirty="0"/>
          </a:p>
        </p:txBody>
      </p:sp>
      <p:sp>
        <p:nvSpPr>
          <p:cNvPr id="12" name="TextBox 11"/>
          <p:cNvSpPr txBox="1"/>
          <p:nvPr/>
        </p:nvSpPr>
        <p:spPr>
          <a:xfrm>
            <a:off x="6400800" y="5029200"/>
            <a:ext cx="2362200" cy="646331"/>
          </a:xfrm>
          <a:prstGeom prst="rect">
            <a:avLst/>
          </a:prstGeom>
          <a:noFill/>
        </p:spPr>
        <p:txBody>
          <a:bodyPr wrap="square" rtlCol="0">
            <a:spAutoFit/>
          </a:bodyPr>
          <a:lstStyle/>
          <a:p>
            <a:pPr algn="r"/>
            <a:r>
              <a:rPr lang="en-US" sz="1800" dirty="0" err="1" smtClean="0"/>
              <a:t>Vyu</a:t>
            </a:r>
            <a:r>
              <a:rPr lang="en-US" sz="1800" dirty="0" err="1" smtClean="0"/>
              <a:t>žitie</a:t>
            </a:r>
            <a:r>
              <a:rPr lang="en-US" sz="1800" dirty="0" smtClean="0"/>
              <a:t> K-</a:t>
            </a:r>
            <a:r>
              <a:rPr lang="en-US" sz="1800" dirty="0" err="1" smtClean="0"/>
              <a:t>prahu</a:t>
            </a:r>
            <a:r>
              <a:rPr lang="en-US" sz="1800" dirty="0" smtClean="0"/>
              <a:t> </a:t>
            </a:r>
            <a:r>
              <a:rPr lang="en-US" sz="1800" dirty="0" err="1" smtClean="0"/>
              <a:t>fotoefektu</a:t>
            </a:r>
            <a:endParaRPr lang="en-US" sz="1800" dirty="0"/>
          </a:p>
        </p:txBody>
      </p:sp>
      <p:cxnSp>
        <p:nvCxnSpPr>
          <p:cNvPr id="14" name="Straight Arrow Connector 13"/>
          <p:cNvCxnSpPr/>
          <p:nvPr/>
        </p:nvCxnSpPr>
        <p:spPr bwMode="auto">
          <a:xfrm rot="10800000" flipV="1">
            <a:off x="6553200" y="5410200"/>
            <a:ext cx="762000" cy="76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5" name="Picture 3" descr="Result"/>
          <p:cNvPicPr>
            <a:picLocks noChangeAspect="1" noChangeArrowheads="1"/>
          </p:cNvPicPr>
          <p:nvPr/>
        </p:nvPicPr>
        <p:blipFill>
          <a:blip r:embed="rId3" cstate="print"/>
          <a:srcRect t="15814"/>
          <a:stretch>
            <a:fillRect/>
          </a:stretch>
        </p:blipFill>
        <p:spPr bwMode="auto">
          <a:xfrm>
            <a:off x="230400" y="1611530"/>
            <a:ext cx="5605920" cy="5073652"/>
          </a:xfrm>
          <a:prstGeom prst="rect">
            <a:avLst/>
          </a:prstGeom>
          <a:noFill/>
          <a:ln w="9525">
            <a:noFill/>
            <a:miter lim="800000"/>
            <a:headEnd/>
            <a:tailEnd/>
          </a:ln>
        </p:spPr>
      </p:pic>
      <p:sp>
        <p:nvSpPr>
          <p:cNvPr id="74756" name="Rectangle 4"/>
          <p:cNvSpPr>
            <a:spLocks noGrp="1" noChangeArrowheads="1"/>
          </p:cNvSpPr>
          <p:nvPr>
            <p:ph type="title"/>
          </p:nvPr>
        </p:nvSpPr>
        <p:spPr>
          <a:xfrm>
            <a:off x="457920" y="185780"/>
            <a:ext cx="8225280" cy="1179483"/>
          </a:xfrm>
        </p:spPr>
        <p:txBody>
          <a:bodyPr/>
          <a:lstStyle/>
          <a:p>
            <a:r>
              <a:rPr lang="en-US" dirty="0" err="1" smtClean="0"/>
              <a:t>Spektr</a:t>
            </a:r>
            <a:r>
              <a:rPr lang="en-US" dirty="0" err="1" smtClean="0"/>
              <a:t>álne</a:t>
            </a:r>
            <a:r>
              <a:rPr lang="en-US" dirty="0" smtClean="0"/>
              <a:t> </a:t>
            </a:r>
            <a:r>
              <a:rPr lang="en-US" dirty="0" err="1" smtClean="0"/>
              <a:t>zvýraznenie</a:t>
            </a:r>
            <a:endParaRPr lang="en-US" dirty="0"/>
          </a:p>
        </p:txBody>
      </p:sp>
      <p:pic>
        <p:nvPicPr>
          <p:cNvPr id="74758" name="Picture 3" descr="C:\DATA\ANDERSON.NGA\Medipix\images\contrast_atten ba iodine ca water only.JPG"/>
          <p:cNvPicPr>
            <a:picLocks noChangeAspect="1" noChangeArrowheads="1"/>
          </p:cNvPicPr>
          <p:nvPr/>
        </p:nvPicPr>
        <p:blipFill>
          <a:blip r:embed="rId4" cstate="print"/>
          <a:srcRect/>
          <a:stretch>
            <a:fillRect/>
          </a:stretch>
        </p:blipFill>
        <p:spPr bwMode="auto">
          <a:xfrm>
            <a:off x="5916960" y="2133600"/>
            <a:ext cx="3227040" cy="2318643"/>
          </a:xfrm>
          <a:prstGeom prst="rect">
            <a:avLst/>
          </a:prstGeom>
          <a:noFill/>
          <a:ln w="9525">
            <a:noFill/>
            <a:miter lim="800000"/>
            <a:headEnd/>
            <a:tailEnd/>
          </a:ln>
        </p:spPr>
      </p:pic>
      <p:sp>
        <p:nvSpPr>
          <p:cNvPr id="7" name="Rectangle 6"/>
          <p:cNvSpPr/>
          <p:nvPr/>
        </p:nvSpPr>
        <p:spPr>
          <a:xfrm>
            <a:off x="5867400" y="4724400"/>
            <a:ext cx="3276600" cy="1200329"/>
          </a:xfrm>
          <a:prstGeom prst="rect">
            <a:avLst/>
          </a:prstGeom>
        </p:spPr>
        <p:txBody>
          <a:bodyPr wrap="square">
            <a:spAutoFit/>
          </a:bodyPr>
          <a:lstStyle/>
          <a:p>
            <a:r>
              <a:rPr lang="en-US" sz="1800" dirty="0" smtClean="0"/>
              <a:t>Butler, A., et al., </a:t>
            </a:r>
            <a:r>
              <a:rPr lang="en-US" sz="1800" i="1" dirty="0" smtClean="0"/>
              <a:t>Processing of spectral X-ray data with principal components Analysis</a:t>
            </a:r>
            <a:r>
              <a:rPr lang="en-US" sz="1800" dirty="0" smtClean="0"/>
              <a:t>, IWORID 2009, Prague</a:t>
            </a:r>
            <a:endParaRPr lang="en-US" sz="1800" dirty="0"/>
          </a:p>
        </p:txBody>
      </p:sp>
      <p:pic>
        <p:nvPicPr>
          <p:cNvPr id="8" name="Picture 11"/>
          <p:cNvPicPr>
            <a:picLocks noChangeAspect="1" noChangeArrowheads="1"/>
          </p:cNvPicPr>
          <p:nvPr/>
        </p:nvPicPr>
        <p:blipFill>
          <a:blip r:embed="rId5" cstate="print"/>
          <a:srcRect/>
          <a:stretch>
            <a:fillRect/>
          </a:stretch>
        </p:blipFill>
        <p:spPr bwMode="auto">
          <a:xfrm>
            <a:off x="7921440" y="457200"/>
            <a:ext cx="1222560" cy="620705"/>
          </a:xfrm>
          <a:prstGeom prst="rect">
            <a:avLst/>
          </a:prstGeom>
          <a:noFill/>
          <a:ln w="9525">
            <a:noFill/>
            <a:round/>
            <a:headEnd/>
            <a:tailEnd/>
          </a:ln>
        </p:spPr>
      </p:pic>
      <p:sp>
        <p:nvSpPr>
          <p:cNvPr id="9" name="Rectangle 8"/>
          <p:cNvSpPr/>
          <p:nvPr/>
        </p:nvSpPr>
        <p:spPr>
          <a:xfrm>
            <a:off x="304800" y="1600200"/>
            <a:ext cx="4140877" cy="461665"/>
          </a:xfrm>
          <a:prstGeom prst="rect">
            <a:avLst/>
          </a:prstGeom>
        </p:spPr>
        <p:txBody>
          <a:bodyPr wrap="none">
            <a:spAutoFit/>
          </a:bodyPr>
          <a:lstStyle/>
          <a:p>
            <a:pPr defTabSz="407526" hangingPunct="1">
              <a:buSzPct val="100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NZ" dirty="0" smtClean="0">
                <a:solidFill>
                  <a:srgbClr val="FF3300"/>
                </a:solidFill>
                <a:latin typeface="Arial" charset="0"/>
              </a:rPr>
              <a:t>Iodine: Pulmonary circulation</a:t>
            </a:r>
            <a:endParaRPr lang="en-NZ" dirty="0">
              <a:solidFill>
                <a:srgbClr val="FF3300"/>
              </a:solidFill>
              <a:latin typeface="Arial" charset="0"/>
            </a:endParaRPr>
          </a:p>
        </p:txBody>
      </p:sp>
      <p:sp>
        <p:nvSpPr>
          <p:cNvPr id="10" name="Rectangle 9"/>
          <p:cNvSpPr/>
          <p:nvPr/>
        </p:nvSpPr>
        <p:spPr>
          <a:xfrm>
            <a:off x="228600" y="4114800"/>
            <a:ext cx="2016899" cy="461665"/>
          </a:xfrm>
          <a:prstGeom prst="rect">
            <a:avLst/>
          </a:prstGeom>
        </p:spPr>
        <p:txBody>
          <a:bodyPr wrap="none">
            <a:spAutoFit/>
          </a:bodyPr>
          <a:lstStyle/>
          <a:p>
            <a:pPr defTabSz="407526" hangingPunct="1">
              <a:buSzPct val="100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NZ" dirty="0" smtClean="0">
                <a:solidFill>
                  <a:srgbClr val="FFFF00"/>
                </a:solidFill>
                <a:latin typeface="Arial" charset="0"/>
              </a:rPr>
              <a:t>Barium: Lung</a:t>
            </a:r>
            <a:endParaRPr lang="en-NZ" dirty="0">
              <a:solidFill>
                <a:srgbClr val="FFFF00"/>
              </a:solidFill>
              <a:latin typeface="Arial" charset="0"/>
            </a:endParaRPr>
          </a:p>
        </p:txBody>
      </p:sp>
      <p:sp>
        <p:nvSpPr>
          <p:cNvPr id="11" name="Rectangle 10"/>
          <p:cNvSpPr/>
          <p:nvPr/>
        </p:nvSpPr>
        <p:spPr>
          <a:xfrm>
            <a:off x="304800" y="6172200"/>
            <a:ext cx="904415" cy="461665"/>
          </a:xfrm>
          <a:prstGeom prst="rect">
            <a:avLst/>
          </a:prstGeom>
        </p:spPr>
        <p:txBody>
          <a:bodyPr wrap="none">
            <a:spAutoFit/>
          </a:bodyPr>
          <a:lstStyle/>
          <a:p>
            <a:r>
              <a:rPr lang="en-NZ" dirty="0" smtClean="0">
                <a:solidFill>
                  <a:schemeClr val="bg1"/>
                </a:solidFill>
                <a:latin typeface="Arial" charset="0"/>
              </a:rPr>
              <a:t>Bone</a:t>
            </a:r>
            <a:endParaRPr lang="en-US" dirty="0">
              <a:solidFill>
                <a:schemeClr val="bg1"/>
              </a:solidFill>
            </a:endParaRPr>
          </a:p>
        </p:txBody>
      </p:sp>
      <p:sp>
        <p:nvSpPr>
          <p:cNvPr id="12" name="Footer Placeholder 11"/>
          <p:cNvSpPr>
            <a:spLocks noGrp="1"/>
          </p:cNvSpPr>
          <p:nvPr>
            <p:ph type="ftr" sz="quarter" idx="10"/>
          </p:nvPr>
        </p:nvSpPr>
        <p:spPr/>
        <p:txBody>
          <a:bodyPr/>
          <a:lstStyle/>
          <a:p>
            <a:r>
              <a:rPr lang="en-US" smtClean="0"/>
              <a:t>High School Teachers at CERN  -----  Bettina + Ivan Mikulec  -----  Apr 2010</a:t>
            </a:r>
            <a:endParaRPr lang="en-US"/>
          </a:p>
        </p:txBody>
      </p:sp>
      <p:sp>
        <p:nvSpPr>
          <p:cNvPr id="13" name="TextBox 12"/>
          <p:cNvSpPr txBox="1"/>
          <p:nvPr/>
        </p:nvSpPr>
        <p:spPr>
          <a:xfrm>
            <a:off x="3733800" y="2057400"/>
            <a:ext cx="2743200" cy="1200328"/>
          </a:xfrm>
          <a:prstGeom prst="rect">
            <a:avLst/>
          </a:prstGeom>
          <a:noFill/>
        </p:spPr>
        <p:txBody>
          <a:bodyPr wrap="square" rtlCol="0">
            <a:spAutoFit/>
          </a:bodyPr>
          <a:lstStyle/>
          <a:p>
            <a:r>
              <a:rPr lang="en-US" dirty="0" err="1" smtClean="0">
                <a:solidFill>
                  <a:schemeClr val="bg1"/>
                </a:solidFill>
              </a:rPr>
              <a:t>V</a:t>
            </a:r>
            <a:r>
              <a:rPr lang="en-US" dirty="0" err="1" smtClean="0">
                <a:solidFill>
                  <a:schemeClr val="bg1"/>
                </a:solidFill>
              </a:rPr>
              <a:t>ýsledok</a:t>
            </a:r>
            <a:r>
              <a:rPr lang="en-US" dirty="0" smtClean="0">
                <a:solidFill>
                  <a:schemeClr val="bg1"/>
                </a:solidFill>
              </a:rPr>
              <a:t> PCA </a:t>
            </a:r>
            <a:r>
              <a:rPr lang="en-US" dirty="0" err="1" smtClean="0">
                <a:solidFill>
                  <a:schemeClr val="bg1"/>
                </a:solidFill>
              </a:rPr>
              <a:t>farebne</a:t>
            </a:r>
            <a:r>
              <a:rPr lang="en-US" dirty="0" smtClean="0">
                <a:solidFill>
                  <a:schemeClr val="bg1"/>
                </a:solidFill>
              </a:rPr>
              <a:t> </a:t>
            </a:r>
            <a:r>
              <a:rPr lang="en-US" dirty="0" err="1" smtClean="0">
                <a:solidFill>
                  <a:schemeClr val="bg1"/>
                </a:solidFill>
              </a:rPr>
              <a:t>zvýraznený</a:t>
            </a:r>
            <a:endParaRPr lang="en-US" dirty="0">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295400"/>
            <a:ext cx="5714999" cy="4799013"/>
          </a:xfrm>
        </p:spPr>
        <p:txBody>
          <a:bodyPr/>
          <a:lstStyle/>
          <a:p>
            <a:r>
              <a:rPr lang="en-US" dirty="0" err="1" smtClean="0"/>
              <a:t>Eventu</a:t>
            </a:r>
            <a:r>
              <a:rPr lang="en-US" dirty="0" err="1" smtClean="0"/>
              <a:t>álne</a:t>
            </a:r>
            <a:r>
              <a:rPr lang="en-US" dirty="0" smtClean="0"/>
              <a:t> </a:t>
            </a:r>
            <a:r>
              <a:rPr lang="en-US" dirty="0" err="1" smtClean="0"/>
              <a:t>diagnózy</a:t>
            </a:r>
            <a:r>
              <a:rPr lang="en-US" dirty="0" smtClean="0"/>
              <a:t> </a:t>
            </a:r>
            <a:r>
              <a:rPr lang="en-US" dirty="0" err="1" smtClean="0"/>
              <a:t>na</a:t>
            </a:r>
            <a:r>
              <a:rPr lang="en-US" dirty="0" smtClean="0"/>
              <a:t> </a:t>
            </a:r>
            <a:r>
              <a:rPr lang="en-US" dirty="0" err="1" smtClean="0"/>
              <a:t>ľuďoch</a:t>
            </a:r>
            <a:endParaRPr lang="en-US" dirty="0" smtClean="0"/>
          </a:p>
          <a:p>
            <a:r>
              <a:rPr lang="en-US" dirty="0" err="1" smtClean="0"/>
              <a:t>Zlep</a:t>
            </a:r>
            <a:r>
              <a:rPr lang="en-US" dirty="0" err="1" smtClean="0"/>
              <a:t>šená</a:t>
            </a:r>
            <a:r>
              <a:rPr lang="en-US" dirty="0" smtClean="0"/>
              <a:t> </a:t>
            </a:r>
            <a:r>
              <a:rPr lang="en-US" dirty="0" err="1" smtClean="0"/>
              <a:t>analýza</a:t>
            </a:r>
            <a:r>
              <a:rPr lang="en-US" dirty="0" smtClean="0"/>
              <a:t> </a:t>
            </a:r>
            <a:r>
              <a:rPr lang="en-US" dirty="0" err="1" smtClean="0"/>
              <a:t>materiálov</a:t>
            </a:r>
            <a:endParaRPr lang="en-US" dirty="0" smtClean="0"/>
          </a:p>
          <a:p>
            <a:pPr lvl="1"/>
            <a:r>
              <a:rPr lang="en-US" dirty="0" smtClean="0"/>
              <a:t>Ca-Phosphate vs. Ca-</a:t>
            </a:r>
            <a:r>
              <a:rPr lang="en-US" dirty="0" err="1" smtClean="0"/>
              <a:t>Oxylate</a:t>
            </a:r>
            <a:r>
              <a:rPr lang="en-US" dirty="0" smtClean="0"/>
              <a:t> </a:t>
            </a:r>
            <a:endParaRPr lang="en-US" dirty="0" smtClean="0"/>
          </a:p>
          <a:p>
            <a:pPr lvl="1"/>
            <a:r>
              <a:rPr lang="en-US" dirty="0" err="1" smtClean="0"/>
              <a:t>Tukov</a:t>
            </a:r>
            <a:r>
              <a:rPr lang="en-US" dirty="0" err="1" smtClean="0"/>
              <a:t>é</a:t>
            </a:r>
            <a:r>
              <a:rPr lang="en-US" dirty="0" smtClean="0"/>
              <a:t> </a:t>
            </a:r>
            <a:r>
              <a:rPr lang="en-US" dirty="0" smtClean="0"/>
              <a:t>vs.</a:t>
            </a:r>
            <a:r>
              <a:rPr lang="en-US" dirty="0" smtClean="0"/>
              <a:t> </a:t>
            </a:r>
            <a:r>
              <a:rPr lang="en-US" dirty="0" err="1" smtClean="0"/>
              <a:t>žľazové</a:t>
            </a:r>
            <a:r>
              <a:rPr lang="en-US" dirty="0" smtClean="0"/>
              <a:t> </a:t>
            </a:r>
            <a:r>
              <a:rPr lang="en-US" dirty="0" err="1" smtClean="0"/>
              <a:t>tkanivo</a:t>
            </a:r>
            <a:endParaRPr lang="en-US" dirty="0" smtClean="0"/>
          </a:p>
          <a:p>
            <a:pPr lvl="1"/>
            <a:r>
              <a:rPr lang="en-US" dirty="0" smtClean="0"/>
              <a:t>Micro-CT</a:t>
            </a:r>
            <a:r>
              <a:rPr lang="en-US" dirty="0" smtClean="0"/>
              <a:t> </a:t>
            </a:r>
            <a:r>
              <a:rPr lang="en-US" dirty="0" err="1" smtClean="0"/>
              <a:t>v</a:t>
            </a:r>
            <a:r>
              <a:rPr lang="en-US" dirty="0" smtClean="0"/>
              <a:t> </a:t>
            </a:r>
            <a:r>
              <a:rPr lang="en-US" dirty="0" err="1" smtClean="0"/>
              <a:t>primyselnom</a:t>
            </a:r>
            <a:r>
              <a:rPr lang="en-US" dirty="0" smtClean="0"/>
              <a:t> </a:t>
            </a:r>
            <a:r>
              <a:rPr lang="en-US" dirty="0" err="1" smtClean="0"/>
              <a:t>kontexte</a:t>
            </a:r>
            <a:endParaRPr lang="en-US" dirty="0" smtClean="0"/>
          </a:p>
          <a:p>
            <a:r>
              <a:rPr lang="en-US" dirty="0" err="1" smtClean="0"/>
              <a:t>Nano</a:t>
            </a:r>
            <a:r>
              <a:rPr lang="en-US" dirty="0" err="1" smtClean="0"/>
              <a:t>č</a:t>
            </a:r>
            <a:r>
              <a:rPr lang="en-US" dirty="0" err="1" smtClean="0"/>
              <a:t>astice</a:t>
            </a:r>
            <a:endParaRPr lang="en-US" dirty="0" smtClean="0"/>
          </a:p>
          <a:p>
            <a:pPr lvl="1"/>
            <a:r>
              <a:rPr lang="en-US" dirty="0" err="1" smtClean="0"/>
              <a:t>N.p</a:t>
            </a:r>
            <a:r>
              <a:rPr lang="en-US" dirty="0" smtClean="0"/>
              <a:t>. </a:t>
            </a:r>
            <a:r>
              <a:rPr lang="en-US" dirty="0" err="1" smtClean="0"/>
              <a:t>kontrastn</a:t>
            </a:r>
            <a:r>
              <a:rPr lang="en-US" dirty="0" err="1" smtClean="0"/>
              <a:t>á</a:t>
            </a:r>
            <a:r>
              <a:rPr lang="en-US" dirty="0" smtClean="0"/>
              <a:t> </a:t>
            </a:r>
            <a:r>
              <a:rPr lang="en-US" dirty="0" err="1" smtClean="0"/>
              <a:t>látka</a:t>
            </a:r>
            <a:r>
              <a:rPr lang="en-US" dirty="0" smtClean="0"/>
              <a:t> </a:t>
            </a:r>
            <a:r>
              <a:rPr lang="en-US" dirty="0" err="1" smtClean="0"/>
              <a:t>obalená</a:t>
            </a:r>
            <a:r>
              <a:rPr lang="en-US" dirty="0" smtClean="0"/>
              <a:t> </a:t>
            </a:r>
            <a:r>
              <a:rPr lang="en-US" dirty="0" err="1" smtClean="0"/>
              <a:t>lipoprote</a:t>
            </a:r>
            <a:r>
              <a:rPr lang="en-US" dirty="0" err="1" smtClean="0"/>
              <a:t>ínmi</a:t>
            </a:r>
            <a:r>
              <a:rPr lang="en-US" dirty="0" smtClean="0"/>
              <a:t> </a:t>
            </a:r>
            <a:endParaRPr lang="en-US" dirty="0" smtClean="0"/>
          </a:p>
          <a:p>
            <a:pPr lvl="1" algn="ctr"/>
            <a:r>
              <a:rPr lang="en-US" dirty="0" err="1" smtClean="0"/>
              <a:t>Lipoproteiny</a:t>
            </a:r>
            <a:r>
              <a:rPr lang="en-US" dirty="0" smtClean="0"/>
              <a:t> </a:t>
            </a:r>
            <a:r>
              <a:rPr lang="en-US" dirty="0" err="1" smtClean="0"/>
              <a:t>zna</a:t>
            </a:r>
            <a:r>
              <a:rPr lang="en-US" dirty="0" err="1" smtClean="0"/>
              <a:t>čkované</a:t>
            </a:r>
            <a:r>
              <a:rPr lang="en-US" dirty="0" smtClean="0"/>
              <a:t> </a:t>
            </a:r>
            <a:r>
              <a:rPr lang="en-US" dirty="0" err="1" smtClean="0"/>
              <a:t>protilátkami</a:t>
            </a:r>
            <a:r>
              <a:rPr lang="en-US" dirty="0" smtClean="0"/>
              <a:t> </a:t>
            </a:r>
            <a:r>
              <a:rPr lang="en-US" dirty="0" smtClean="0"/>
              <a:t>→ “</a:t>
            </a:r>
            <a:r>
              <a:rPr lang="en-US" dirty="0" err="1" smtClean="0"/>
              <a:t>funkcion</a:t>
            </a:r>
            <a:r>
              <a:rPr lang="en-US" dirty="0" err="1" smtClean="0"/>
              <a:t>á</a:t>
            </a:r>
            <a:r>
              <a:rPr lang="en-US" dirty="0" err="1" smtClean="0"/>
              <a:t>lna</a:t>
            </a:r>
            <a:r>
              <a:rPr lang="en-US" dirty="0" smtClean="0"/>
              <a:t>” </a:t>
            </a:r>
            <a:r>
              <a:rPr lang="en-US" dirty="0" smtClean="0"/>
              <a:t>CT </a:t>
            </a:r>
            <a:endParaRPr lang="en-US" dirty="0"/>
          </a:p>
        </p:txBody>
      </p:sp>
      <p:sp>
        <p:nvSpPr>
          <p:cNvPr id="3" name="Title 2"/>
          <p:cNvSpPr>
            <a:spLocks noGrp="1"/>
          </p:cNvSpPr>
          <p:nvPr>
            <p:ph type="title"/>
          </p:nvPr>
        </p:nvSpPr>
        <p:spPr/>
        <p:txBody>
          <a:bodyPr/>
          <a:lstStyle/>
          <a:p>
            <a:r>
              <a:rPr lang="en-US" dirty="0" err="1" smtClean="0"/>
              <a:t>Mo</a:t>
            </a:r>
            <a:r>
              <a:rPr lang="en-US" dirty="0" err="1" smtClean="0"/>
              <a:t>žné</a:t>
            </a:r>
            <a:r>
              <a:rPr lang="en-US" dirty="0" smtClean="0"/>
              <a:t> </a:t>
            </a:r>
            <a:r>
              <a:rPr lang="en-US" dirty="0" err="1" smtClean="0"/>
              <a:t>budúce</a:t>
            </a:r>
            <a:r>
              <a:rPr lang="en-US" dirty="0" smtClean="0"/>
              <a:t> </a:t>
            </a:r>
            <a:r>
              <a:rPr lang="en-US" dirty="0" err="1" smtClean="0"/>
              <a:t>aplikácie</a:t>
            </a:r>
            <a:endParaRPr lang="en-US" dirty="0"/>
          </a:p>
        </p:txBody>
      </p:sp>
      <p:pic>
        <p:nvPicPr>
          <p:cNvPr id="4" name="Picture 4" descr="Au_HDL"/>
          <p:cNvPicPr>
            <a:picLocks noChangeAspect="1" noChangeArrowheads="1"/>
          </p:cNvPicPr>
          <p:nvPr/>
        </p:nvPicPr>
        <p:blipFill>
          <a:blip r:embed="rId2" cstate="print"/>
          <a:srcRect/>
          <a:stretch>
            <a:fillRect/>
          </a:stretch>
        </p:blipFill>
        <p:spPr bwMode="auto">
          <a:xfrm>
            <a:off x="6248400" y="3276600"/>
            <a:ext cx="2451100" cy="2417762"/>
          </a:xfrm>
          <a:prstGeom prst="rect">
            <a:avLst/>
          </a:prstGeom>
          <a:noFill/>
        </p:spPr>
      </p:pic>
      <p:sp>
        <p:nvSpPr>
          <p:cNvPr id="5" name="Footer Placeholder 4"/>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8" name="Line 81"/>
          <p:cNvSpPr>
            <a:spLocks noChangeShapeType="1"/>
          </p:cNvSpPr>
          <p:nvPr/>
        </p:nvSpPr>
        <p:spPr bwMode="auto">
          <a:xfrm>
            <a:off x="1779588" y="2819400"/>
            <a:ext cx="655637" cy="0"/>
          </a:xfrm>
          <a:prstGeom prst="line">
            <a:avLst/>
          </a:prstGeom>
          <a:noFill/>
          <a:ln w="9525">
            <a:solidFill>
              <a:schemeClr val="tx1"/>
            </a:solidFill>
            <a:round/>
            <a:headEnd/>
            <a:tailEnd/>
          </a:ln>
        </p:spPr>
        <p:txBody>
          <a:bodyPr wrap="none"/>
          <a:lstStyle/>
          <a:p>
            <a:endParaRPr lang="en-US" dirty="0"/>
          </a:p>
        </p:txBody>
      </p:sp>
      <p:sp>
        <p:nvSpPr>
          <p:cNvPr id="18439" name="Line 80"/>
          <p:cNvSpPr>
            <a:spLocks noChangeShapeType="1"/>
          </p:cNvSpPr>
          <p:nvPr/>
        </p:nvSpPr>
        <p:spPr bwMode="auto">
          <a:xfrm>
            <a:off x="1800225" y="3187700"/>
            <a:ext cx="635000" cy="0"/>
          </a:xfrm>
          <a:prstGeom prst="line">
            <a:avLst/>
          </a:prstGeom>
          <a:noFill/>
          <a:ln w="9525">
            <a:solidFill>
              <a:schemeClr val="tx1"/>
            </a:solidFill>
            <a:round/>
            <a:headEnd/>
            <a:tailEnd/>
          </a:ln>
        </p:spPr>
        <p:txBody>
          <a:bodyPr wrap="none"/>
          <a:lstStyle/>
          <a:p>
            <a:endParaRPr lang="en-US" dirty="0"/>
          </a:p>
        </p:txBody>
      </p:sp>
      <p:sp>
        <p:nvSpPr>
          <p:cNvPr id="18440" name="Rectangle 87"/>
          <p:cNvSpPr>
            <a:spLocks noChangeArrowheads="1"/>
          </p:cNvSpPr>
          <p:nvPr/>
        </p:nvSpPr>
        <p:spPr bwMode="auto">
          <a:xfrm>
            <a:off x="2359025" y="2722563"/>
            <a:ext cx="4016375" cy="2995612"/>
          </a:xfrm>
          <a:prstGeom prst="rect">
            <a:avLst/>
          </a:prstGeom>
          <a:solidFill>
            <a:srgbClr val="F4F7FE"/>
          </a:solidFill>
          <a:ln w="3175">
            <a:noFill/>
            <a:miter lim="800000"/>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441" name="Rectangle 86"/>
          <p:cNvSpPr>
            <a:spLocks noChangeArrowheads="1"/>
          </p:cNvSpPr>
          <p:nvPr/>
        </p:nvSpPr>
        <p:spPr bwMode="auto">
          <a:xfrm>
            <a:off x="2157413" y="3017838"/>
            <a:ext cx="4016375" cy="2995612"/>
          </a:xfrm>
          <a:prstGeom prst="rect">
            <a:avLst/>
          </a:prstGeom>
          <a:solidFill>
            <a:srgbClr val="ECF1FE"/>
          </a:solidFill>
          <a:ln w="3175">
            <a:noFill/>
            <a:miter lim="800000"/>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442" name="Rectangle 83"/>
          <p:cNvSpPr>
            <a:spLocks noChangeArrowheads="1"/>
          </p:cNvSpPr>
          <p:nvPr/>
        </p:nvSpPr>
        <p:spPr bwMode="auto">
          <a:xfrm>
            <a:off x="1987550" y="3276600"/>
            <a:ext cx="4016375" cy="2995613"/>
          </a:xfrm>
          <a:prstGeom prst="rect">
            <a:avLst/>
          </a:prstGeom>
          <a:solidFill>
            <a:schemeClr val="folHlink"/>
          </a:solidFill>
          <a:ln w="3175">
            <a:noFill/>
            <a:miter lim="800000"/>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26978" name="Rectangle 2"/>
          <p:cNvSpPr>
            <a:spLocks noGrp="1" noChangeArrowheads="1"/>
          </p:cNvSpPr>
          <p:nvPr>
            <p:ph type="title" idx="4294967295"/>
          </p:nvPr>
        </p:nvSpPr>
        <p:spPr>
          <a:xfrm>
            <a:off x="609600" y="0"/>
            <a:ext cx="8534400" cy="912813"/>
          </a:xfrm>
        </p:spPr>
        <p:txBody>
          <a:bodyPr lIns="91440" tIns="45720" rIns="91440" bIns="45720" anchor="b"/>
          <a:lstStyle/>
          <a:p>
            <a:pPr eaLnBrk="1" hangingPunct="1">
              <a:defRPr/>
            </a:pPr>
            <a:r>
              <a:rPr lang="cs-CZ" dirty="0" smtClean="0">
                <a:effectLst>
                  <a:outerShdw blurRad="38100" dist="38100" dir="2700000" algn="tl">
                    <a:srgbClr val="C0C0C0"/>
                  </a:outerShdw>
                </a:effectLst>
                <a:ea typeface="ＭＳ Ｐゴシック" pitchFamily="48" charset="-128"/>
              </a:rPr>
              <a:t>TimePix</a:t>
            </a:r>
          </a:p>
        </p:txBody>
      </p:sp>
      <p:sp>
        <p:nvSpPr>
          <p:cNvPr id="18444" name="Rectangle 3"/>
          <p:cNvSpPr>
            <a:spLocks noChangeArrowheads="1"/>
          </p:cNvSpPr>
          <p:nvPr/>
        </p:nvSpPr>
        <p:spPr bwMode="auto">
          <a:xfrm>
            <a:off x="735013" y="2479675"/>
            <a:ext cx="1054100" cy="2206625"/>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445" name="Line 4"/>
          <p:cNvSpPr>
            <a:spLocks noChangeShapeType="1"/>
          </p:cNvSpPr>
          <p:nvPr/>
        </p:nvSpPr>
        <p:spPr bwMode="auto">
          <a:xfrm>
            <a:off x="735013" y="2479675"/>
            <a:ext cx="0" cy="2206625"/>
          </a:xfrm>
          <a:prstGeom prst="line">
            <a:avLst/>
          </a:prstGeom>
          <a:noFill/>
          <a:ln w="57150">
            <a:solidFill>
              <a:schemeClr val="tx1"/>
            </a:solidFill>
            <a:round/>
            <a:headEnd/>
            <a:tailEnd/>
          </a:ln>
        </p:spPr>
        <p:txBody>
          <a:bodyPr wrap="none"/>
          <a:lstStyle/>
          <a:p>
            <a:endParaRPr lang="en-US" dirty="0"/>
          </a:p>
        </p:txBody>
      </p:sp>
      <p:sp>
        <p:nvSpPr>
          <p:cNvPr id="18446" name="Line 5"/>
          <p:cNvSpPr>
            <a:spLocks noChangeShapeType="1"/>
          </p:cNvSpPr>
          <p:nvPr/>
        </p:nvSpPr>
        <p:spPr bwMode="auto">
          <a:xfrm flipH="1">
            <a:off x="1779588" y="3449638"/>
            <a:ext cx="0" cy="307975"/>
          </a:xfrm>
          <a:prstGeom prst="line">
            <a:avLst/>
          </a:prstGeom>
          <a:noFill/>
          <a:ln w="57150">
            <a:solidFill>
              <a:schemeClr val="tx1"/>
            </a:solidFill>
            <a:round/>
            <a:headEnd/>
            <a:tailEnd/>
          </a:ln>
        </p:spPr>
        <p:txBody>
          <a:bodyPr wrap="none"/>
          <a:lstStyle/>
          <a:p>
            <a:endParaRPr lang="en-US" dirty="0"/>
          </a:p>
        </p:txBody>
      </p:sp>
      <p:sp>
        <p:nvSpPr>
          <p:cNvPr id="18447" name="Line 6"/>
          <p:cNvSpPr>
            <a:spLocks noChangeShapeType="1"/>
          </p:cNvSpPr>
          <p:nvPr/>
        </p:nvSpPr>
        <p:spPr bwMode="auto">
          <a:xfrm>
            <a:off x="4703763" y="1538287"/>
            <a:ext cx="0" cy="1212850"/>
          </a:xfrm>
          <a:prstGeom prst="line">
            <a:avLst/>
          </a:prstGeom>
          <a:noFill/>
          <a:ln w="9525">
            <a:solidFill>
              <a:schemeClr val="tx1"/>
            </a:solidFill>
            <a:round/>
            <a:headEnd/>
            <a:tailEnd/>
          </a:ln>
        </p:spPr>
        <p:txBody>
          <a:bodyPr wrap="none"/>
          <a:lstStyle/>
          <a:p>
            <a:endParaRPr lang="en-US" dirty="0"/>
          </a:p>
        </p:txBody>
      </p:sp>
      <p:sp>
        <p:nvSpPr>
          <p:cNvPr id="18448" name="Line 7"/>
          <p:cNvSpPr>
            <a:spLocks noChangeShapeType="1"/>
          </p:cNvSpPr>
          <p:nvPr/>
        </p:nvSpPr>
        <p:spPr bwMode="auto">
          <a:xfrm>
            <a:off x="4672013" y="1779588"/>
            <a:ext cx="0" cy="646112"/>
          </a:xfrm>
          <a:prstGeom prst="line">
            <a:avLst/>
          </a:prstGeom>
          <a:noFill/>
          <a:ln w="38100">
            <a:solidFill>
              <a:schemeClr val="tx1"/>
            </a:solidFill>
            <a:round/>
            <a:headEnd/>
            <a:tailEnd/>
          </a:ln>
        </p:spPr>
        <p:txBody>
          <a:bodyPr wrap="none"/>
          <a:lstStyle/>
          <a:p>
            <a:endParaRPr lang="en-US" dirty="0"/>
          </a:p>
        </p:txBody>
      </p:sp>
      <p:sp>
        <p:nvSpPr>
          <p:cNvPr id="18449" name="Line 8"/>
          <p:cNvSpPr>
            <a:spLocks noChangeShapeType="1"/>
          </p:cNvSpPr>
          <p:nvPr/>
        </p:nvSpPr>
        <p:spPr bwMode="auto">
          <a:xfrm flipH="1">
            <a:off x="263525" y="2120900"/>
            <a:ext cx="4278313" cy="0"/>
          </a:xfrm>
          <a:prstGeom prst="line">
            <a:avLst/>
          </a:prstGeom>
          <a:noFill/>
          <a:ln w="9525">
            <a:solidFill>
              <a:schemeClr val="tx1"/>
            </a:solidFill>
            <a:round/>
            <a:headEnd/>
            <a:tailEnd/>
          </a:ln>
        </p:spPr>
        <p:txBody>
          <a:bodyPr wrap="none"/>
          <a:lstStyle/>
          <a:p>
            <a:endParaRPr lang="en-US" dirty="0"/>
          </a:p>
        </p:txBody>
      </p:sp>
      <p:sp>
        <p:nvSpPr>
          <p:cNvPr id="18450" name="Line 9"/>
          <p:cNvSpPr>
            <a:spLocks noChangeShapeType="1"/>
          </p:cNvSpPr>
          <p:nvPr/>
        </p:nvSpPr>
        <p:spPr bwMode="auto">
          <a:xfrm>
            <a:off x="271463" y="2120900"/>
            <a:ext cx="0" cy="1471613"/>
          </a:xfrm>
          <a:prstGeom prst="line">
            <a:avLst/>
          </a:prstGeom>
          <a:noFill/>
          <a:ln w="9525">
            <a:solidFill>
              <a:schemeClr val="tx1"/>
            </a:solidFill>
            <a:round/>
            <a:headEnd/>
            <a:tailEnd/>
          </a:ln>
        </p:spPr>
        <p:txBody>
          <a:bodyPr wrap="none"/>
          <a:lstStyle/>
          <a:p>
            <a:endParaRPr lang="en-US" dirty="0"/>
          </a:p>
        </p:txBody>
      </p:sp>
      <p:sp>
        <p:nvSpPr>
          <p:cNvPr id="18451" name="Line 10"/>
          <p:cNvSpPr>
            <a:spLocks noChangeShapeType="1"/>
          </p:cNvSpPr>
          <p:nvPr/>
        </p:nvSpPr>
        <p:spPr bwMode="auto">
          <a:xfrm>
            <a:off x="263525" y="3592513"/>
            <a:ext cx="471488" cy="0"/>
          </a:xfrm>
          <a:prstGeom prst="line">
            <a:avLst/>
          </a:prstGeom>
          <a:noFill/>
          <a:ln w="9525">
            <a:solidFill>
              <a:schemeClr val="tx1"/>
            </a:solidFill>
            <a:round/>
            <a:headEnd/>
            <a:tailEnd/>
          </a:ln>
        </p:spPr>
        <p:txBody>
          <a:bodyPr wrap="none"/>
          <a:lstStyle/>
          <a:p>
            <a:endParaRPr lang="en-US" dirty="0"/>
          </a:p>
        </p:txBody>
      </p:sp>
      <p:sp>
        <p:nvSpPr>
          <p:cNvPr id="18452" name="Line 11"/>
          <p:cNvSpPr>
            <a:spLocks noChangeShapeType="1"/>
          </p:cNvSpPr>
          <p:nvPr/>
        </p:nvSpPr>
        <p:spPr bwMode="auto">
          <a:xfrm>
            <a:off x="1789113" y="3600450"/>
            <a:ext cx="655637" cy="0"/>
          </a:xfrm>
          <a:prstGeom prst="line">
            <a:avLst/>
          </a:prstGeom>
          <a:noFill/>
          <a:ln w="9525">
            <a:solidFill>
              <a:schemeClr val="tx1"/>
            </a:solidFill>
            <a:round/>
            <a:headEnd/>
            <a:tailEnd/>
          </a:ln>
        </p:spPr>
        <p:txBody>
          <a:bodyPr wrap="none"/>
          <a:lstStyle/>
          <a:p>
            <a:endParaRPr lang="en-US" dirty="0"/>
          </a:p>
        </p:txBody>
      </p:sp>
      <p:sp>
        <p:nvSpPr>
          <p:cNvPr id="18453" name="Rectangle 12"/>
          <p:cNvSpPr>
            <a:spLocks noChangeArrowheads="1"/>
          </p:cNvSpPr>
          <p:nvPr/>
        </p:nvSpPr>
        <p:spPr bwMode="auto">
          <a:xfrm>
            <a:off x="2444750" y="3459163"/>
            <a:ext cx="1054100" cy="288925"/>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454" name="Line 13"/>
          <p:cNvSpPr>
            <a:spLocks noChangeShapeType="1"/>
          </p:cNvSpPr>
          <p:nvPr/>
        </p:nvSpPr>
        <p:spPr bwMode="auto">
          <a:xfrm flipV="1">
            <a:off x="3498850" y="3592513"/>
            <a:ext cx="2097088" cy="7937"/>
          </a:xfrm>
          <a:prstGeom prst="line">
            <a:avLst/>
          </a:prstGeom>
          <a:noFill/>
          <a:ln w="9525">
            <a:solidFill>
              <a:schemeClr val="tx1"/>
            </a:solidFill>
            <a:round/>
            <a:headEnd/>
            <a:tailEnd/>
          </a:ln>
        </p:spPr>
        <p:txBody>
          <a:bodyPr wrap="none"/>
          <a:lstStyle/>
          <a:p>
            <a:endParaRPr lang="en-US" dirty="0"/>
          </a:p>
        </p:txBody>
      </p:sp>
      <p:sp>
        <p:nvSpPr>
          <p:cNvPr id="18455" name="Line 14"/>
          <p:cNvSpPr>
            <a:spLocks noChangeShapeType="1"/>
          </p:cNvSpPr>
          <p:nvPr/>
        </p:nvSpPr>
        <p:spPr bwMode="auto">
          <a:xfrm flipV="1">
            <a:off x="5595938" y="2120900"/>
            <a:ext cx="0" cy="1479550"/>
          </a:xfrm>
          <a:prstGeom prst="line">
            <a:avLst/>
          </a:prstGeom>
          <a:noFill/>
          <a:ln w="9525">
            <a:solidFill>
              <a:schemeClr val="tx1"/>
            </a:solidFill>
            <a:round/>
            <a:headEnd/>
            <a:tailEnd/>
          </a:ln>
        </p:spPr>
        <p:txBody>
          <a:bodyPr wrap="none"/>
          <a:lstStyle/>
          <a:p>
            <a:endParaRPr lang="en-US" dirty="0"/>
          </a:p>
        </p:txBody>
      </p:sp>
      <p:sp>
        <p:nvSpPr>
          <p:cNvPr id="18456" name="Line 15"/>
          <p:cNvSpPr>
            <a:spLocks noChangeShapeType="1"/>
          </p:cNvSpPr>
          <p:nvPr/>
        </p:nvSpPr>
        <p:spPr bwMode="auto">
          <a:xfrm flipH="1">
            <a:off x="4672013" y="2120900"/>
            <a:ext cx="923925" cy="0"/>
          </a:xfrm>
          <a:prstGeom prst="line">
            <a:avLst/>
          </a:prstGeom>
          <a:noFill/>
          <a:ln w="9525">
            <a:solidFill>
              <a:schemeClr val="tx1"/>
            </a:solidFill>
            <a:round/>
            <a:headEnd/>
            <a:tailEnd/>
          </a:ln>
        </p:spPr>
        <p:txBody>
          <a:bodyPr wrap="none"/>
          <a:lstStyle/>
          <a:p>
            <a:endParaRPr lang="en-US" dirty="0"/>
          </a:p>
        </p:txBody>
      </p:sp>
      <p:sp>
        <p:nvSpPr>
          <p:cNvPr id="126992" name="Line 16"/>
          <p:cNvSpPr>
            <a:spLocks noChangeShapeType="1"/>
          </p:cNvSpPr>
          <p:nvPr/>
        </p:nvSpPr>
        <p:spPr bwMode="auto">
          <a:xfrm flipV="1">
            <a:off x="0" y="3354388"/>
            <a:ext cx="1206500" cy="701675"/>
          </a:xfrm>
          <a:prstGeom prst="line">
            <a:avLst/>
          </a:prstGeom>
          <a:noFill/>
          <a:ln w="28575">
            <a:solidFill>
              <a:srgbClr val="CB0F01"/>
            </a:solidFill>
            <a:round/>
            <a:headEnd/>
            <a:tailEnd type="stealth" w="lg" len="lg"/>
          </a:ln>
        </p:spPr>
        <p:txBody>
          <a:bodyPr wrap="none"/>
          <a:lstStyle/>
          <a:p>
            <a:endParaRPr lang="en-US" dirty="0"/>
          </a:p>
        </p:txBody>
      </p:sp>
      <p:sp>
        <p:nvSpPr>
          <p:cNvPr id="18458" name="Line 17"/>
          <p:cNvSpPr>
            <a:spLocks noChangeShapeType="1"/>
          </p:cNvSpPr>
          <p:nvPr/>
        </p:nvSpPr>
        <p:spPr bwMode="auto">
          <a:xfrm>
            <a:off x="2197100" y="3592513"/>
            <a:ext cx="0" cy="1158875"/>
          </a:xfrm>
          <a:prstGeom prst="line">
            <a:avLst/>
          </a:prstGeom>
          <a:noFill/>
          <a:ln w="9525">
            <a:solidFill>
              <a:schemeClr val="tx1"/>
            </a:solidFill>
            <a:round/>
            <a:headEnd/>
            <a:tailEnd/>
          </a:ln>
        </p:spPr>
        <p:txBody>
          <a:bodyPr wrap="none"/>
          <a:lstStyle/>
          <a:p>
            <a:endParaRPr lang="en-US" dirty="0"/>
          </a:p>
        </p:txBody>
      </p:sp>
      <p:grpSp>
        <p:nvGrpSpPr>
          <p:cNvPr id="2" name="Group 18"/>
          <p:cNvGrpSpPr>
            <a:grpSpLocks/>
          </p:cNvGrpSpPr>
          <p:nvPr/>
        </p:nvGrpSpPr>
        <p:grpSpPr bwMode="auto">
          <a:xfrm>
            <a:off x="946150" y="3074988"/>
            <a:ext cx="406400" cy="612775"/>
            <a:chOff x="1604" y="2391"/>
            <a:chExt cx="256" cy="386"/>
          </a:xfrm>
        </p:grpSpPr>
        <p:grpSp>
          <p:nvGrpSpPr>
            <p:cNvPr id="5" name="Group 19"/>
            <p:cNvGrpSpPr>
              <a:grpSpLocks/>
            </p:cNvGrpSpPr>
            <p:nvPr/>
          </p:nvGrpSpPr>
          <p:grpSpPr bwMode="auto">
            <a:xfrm>
              <a:off x="1604" y="2391"/>
              <a:ext cx="224" cy="136"/>
              <a:chOff x="1604" y="2391"/>
              <a:chExt cx="224" cy="136"/>
            </a:xfrm>
          </p:grpSpPr>
          <p:sp>
            <p:nvSpPr>
              <p:cNvPr id="18527" name="Oval 20"/>
              <p:cNvSpPr>
                <a:spLocks noChangeArrowheads="1"/>
              </p:cNvSpPr>
              <p:nvPr/>
            </p:nvSpPr>
            <p:spPr bwMode="auto">
              <a:xfrm>
                <a:off x="1772" y="239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528" name="Oval 21"/>
              <p:cNvSpPr>
                <a:spLocks noChangeArrowheads="1"/>
              </p:cNvSpPr>
              <p:nvPr/>
            </p:nvSpPr>
            <p:spPr bwMode="auto">
              <a:xfrm>
                <a:off x="1604" y="247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529" name="Oval 22"/>
              <p:cNvSpPr>
                <a:spLocks noChangeArrowheads="1"/>
              </p:cNvSpPr>
              <p:nvPr/>
            </p:nvSpPr>
            <p:spPr bwMode="auto">
              <a:xfrm>
                <a:off x="1716" y="247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grpSp>
        <p:grpSp>
          <p:nvGrpSpPr>
            <p:cNvPr id="6" name="Group 23"/>
            <p:cNvGrpSpPr>
              <a:grpSpLocks/>
            </p:cNvGrpSpPr>
            <p:nvPr/>
          </p:nvGrpSpPr>
          <p:grpSpPr bwMode="auto">
            <a:xfrm>
              <a:off x="1604" y="2609"/>
              <a:ext cx="256" cy="168"/>
              <a:chOff x="1604" y="2609"/>
              <a:chExt cx="256" cy="168"/>
            </a:xfrm>
          </p:grpSpPr>
          <p:sp>
            <p:nvSpPr>
              <p:cNvPr id="18524" name="Oval 24"/>
              <p:cNvSpPr>
                <a:spLocks noChangeArrowheads="1"/>
              </p:cNvSpPr>
              <p:nvPr/>
            </p:nvSpPr>
            <p:spPr bwMode="auto">
              <a:xfrm>
                <a:off x="1688" y="2665"/>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525" name="Oval 25"/>
              <p:cNvSpPr>
                <a:spLocks noChangeArrowheads="1"/>
              </p:cNvSpPr>
              <p:nvPr/>
            </p:nvSpPr>
            <p:spPr bwMode="auto">
              <a:xfrm>
                <a:off x="1804" y="2609"/>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526" name="Oval 26"/>
              <p:cNvSpPr>
                <a:spLocks noChangeArrowheads="1"/>
              </p:cNvSpPr>
              <p:nvPr/>
            </p:nvSpPr>
            <p:spPr bwMode="auto">
              <a:xfrm>
                <a:off x="1604" y="2721"/>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grpSp>
      </p:grpSp>
      <p:grpSp>
        <p:nvGrpSpPr>
          <p:cNvPr id="7" name="Group 27"/>
          <p:cNvGrpSpPr>
            <a:grpSpLocks/>
          </p:cNvGrpSpPr>
          <p:nvPr/>
        </p:nvGrpSpPr>
        <p:grpSpPr bwMode="auto">
          <a:xfrm>
            <a:off x="889000" y="3122613"/>
            <a:ext cx="603250" cy="476250"/>
            <a:chOff x="1513" y="2421"/>
            <a:chExt cx="509" cy="300"/>
          </a:xfrm>
        </p:grpSpPr>
        <p:sp>
          <p:nvSpPr>
            <p:cNvPr id="18520" name="Line 28"/>
            <p:cNvSpPr>
              <a:spLocks noChangeShapeType="1"/>
            </p:cNvSpPr>
            <p:nvPr/>
          </p:nvSpPr>
          <p:spPr bwMode="auto">
            <a:xfrm flipH="1">
              <a:off x="1513" y="2421"/>
              <a:ext cx="217" cy="0"/>
            </a:xfrm>
            <a:prstGeom prst="line">
              <a:avLst/>
            </a:prstGeom>
            <a:noFill/>
            <a:ln w="9525">
              <a:solidFill>
                <a:schemeClr val="tx1"/>
              </a:solidFill>
              <a:round/>
              <a:headEnd/>
              <a:tailEnd type="triangle" w="med" len="med"/>
            </a:ln>
          </p:spPr>
          <p:txBody>
            <a:bodyPr wrap="none"/>
            <a:lstStyle/>
            <a:p>
              <a:endParaRPr lang="en-US" dirty="0"/>
            </a:p>
          </p:txBody>
        </p:sp>
        <p:sp>
          <p:nvSpPr>
            <p:cNvPr id="18521" name="Line 29"/>
            <p:cNvSpPr>
              <a:spLocks noChangeShapeType="1"/>
            </p:cNvSpPr>
            <p:nvPr/>
          </p:nvSpPr>
          <p:spPr bwMode="auto">
            <a:xfrm flipV="1">
              <a:off x="1772" y="2721"/>
              <a:ext cx="250" cy="0"/>
            </a:xfrm>
            <a:prstGeom prst="line">
              <a:avLst/>
            </a:prstGeom>
            <a:noFill/>
            <a:ln w="9525">
              <a:solidFill>
                <a:schemeClr val="tx1"/>
              </a:solidFill>
              <a:round/>
              <a:headEnd/>
              <a:tailEnd type="triangle" w="med" len="med"/>
            </a:ln>
          </p:spPr>
          <p:txBody>
            <a:bodyPr wrap="none"/>
            <a:lstStyle/>
            <a:p>
              <a:endParaRPr lang="en-US" dirty="0"/>
            </a:p>
          </p:txBody>
        </p:sp>
      </p:grpSp>
      <p:sp>
        <p:nvSpPr>
          <p:cNvPr id="18461" name="Text Box 30"/>
          <p:cNvSpPr txBox="1">
            <a:spLocks noChangeArrowheads="1"/>
          </p:cNvSpPr>
          <p:nvPr/>
        </p:nvSpPr>
        <p:spPr bwMode="auto">
          <a:xfrm>
            <a:off x="263525" y="2227263"/>
            <a:ext cx="473075" cy="396875"/>
          </a:xfrm>
          <a:prstGeom prst="rect">
            <a:avLst/>
          </a:prstGeom>
          <a:noFill/>
          <a:ln w="9525">
            <a:noFill/>
            <a:miter lim="800000"/>
            <a:headEnd/>
            <a:tailEnd/>
          </a:ln>
        </p:spPr>
        <p:txBody>
          <a:bodyPr wrap="none">
            <a:spAutoFit/>
          </a:bodyPr>
          <a:lstStyle/>
          <a:p>
            <a:pPr eaLnBrk="1" hangingPunct="1"/>
            <a:r>
              <a:rPr lang="cs-CZ" sz="2000" b="0">
                <a:latin typeface="Tahoma" pitchFamily="34" charset="0"/>
                <a:cs typeface="Arial" pitchFamily="34" charset="0"/>
              </a:rPr>
              <a:t>N</a:t>
            </a:r>
            <a:r>
              <a:rPr lang="en-US" sz="2000" b="0" baseline="30000" dirty="0">
                <a:latin typeface="Tahoma" pitchFamily="34" charset="0"/>
                <a:cs typeface="Arial" pitchFamily="34" charset="0"/>
              </a:rPr>
              <a:t>+</a:t>
            </a:r>
            <a:endParaRPr lang="cs-CZ" sz="2000" b="0" baseline="30000">
              <a:latin typeface="Tahoma" pitchFamily="34" charset="0"/>
              <a:cs typeface="Arial" pitchFamily="34" charset="0"/>
            </a:endParaRPr>
          </a:p>
        </p:txBody>
      </p:sp>
      <p:sp>
        <p:nvSpPr>
          <p:cNvPr id="18462" name="Text Box 31"/>
          <p:cNvSpPr txBox="1">
            <a:spLocks noChangeArrowheads="1"/>
          </p:cNvSpPr>
          <p:nvPr/>
        </p:nvSpPr>
        <p:spPr bwMode="auto">
          <a:xfrm>
            <a:off x="1789113" y="2244725"/>
            <a:ext cx="444500" cy="396875"/>
          </a:xfrm>
          <a:prstGeom prst="rect">
            <a:avLst/>
          </a:prstGeom>
          <a:noFill/>
          <a:ln w="9525">
            <a:noFill/>
            <a:miter lim="800000"/>
            <a:headEnd/>
            <a:tailEnd/>
          </a:ln>
        </p:spPr>
        <p:txBody>
          <a:bodyPr wrap="none">
            <a:spAutoFit/>
          </a:bodyPr>
          <a:lstStyle/>
          <a:p>
            <a:pPr eaLnBrk="1" hangingPunct="1"/>
            <a:r>
              <a:rPr lang="cs-CZ" sz="2000" b="0">
                <a:latin typeface="Tahoma" pitchFamily="34" charset="0"/>
                <a:cs typeface="Arial" pitchFamily="34" charset="0"/>
              </a:rPr>
              <a:t>P</a:t>
            </a:r>
            <a:r>
              <a:rPr lang="en-US" sz="2000" b="0" baseline="30000" dirty="0">
                <a:latin typeface="Tahoma" pitchFamily="34" charset="0"/>
                <a:cs typeface="Arial" pitchFamily="34" charset="0"/>
              </a:rPr>
              <a:t>+</a:t>
            </a:r>
            <a:endParaRPr lang="cs-CZ" sz="2000" b="0" baseline="30000">
              <a:latin typeface="Tahoma" pitchFamily="34" charset="0"/>
              <a:cs typeface="Arial" pitchFamily="34" charset="0"/>
            </a:endParaRPr>
          </a:p>
        </p:txBody>
      </p:sp>
      <p:sp>
        <p:nvSpPr>
          <p:cNvPr id="18463" name="Oval 32"/>
          <p:cNvSpPr>
            <a:spLocks noChangeArrowheads="1"/>
          </p:cNvSpPr>
          <p:nvPr/>
        </p:nvSpPr>
        <p:spPr bwMode="auto">
          <a:xfrm>
            <a:off x="2147888" y="3560763"/>
            <a:ext cx="88900" cy="88900"/>
          </a:xfrm>
          <a:prstGeom prst="ellipse">
            <a:avLst/>
          </a:prstGeom>
          <a:solidFill>
            <a:schemeClr val="tx1"/>
          </a:solidFill>
          <a:ln w="9525">
            <a:solidFill>
              <a:schemeClr val="tx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grpSp>
        <p:nvGrpSpPr>
          <p:cNvPr id="8" name="Group 33"/>
          <p:cNvGrpSpPr>
            <a:grpSpLocks/>
          </p:cNvGrpSpPr>
          <p:nvPr/>
        </p:nvGrpSpPr>
        <p:grpSpPr bwMode="auto">
          <a:xfrm>
            <a:off x="738188" y="2995613"/>
            <a:ext cx="960437" cy="781050"/>
            <a:chOff x="1473" y="2341"/>
            <a:chExt cx="605" cy="492"/>
          </a:xfrm>
        </p:grpSpPr>
        <p:grpSp>
          <p:nvGrpSpPr>
            <p:cNvPr id="9" name="Group 34"/>
            <p:cNvGrpSpPr>
              <a:grpSpLocks/>
            </p:cNvGrpSpPr>
            <p:nvPr/>
          </p:nvGrpSpPr>
          <p:grpSpPr bwMode="auto">
            <a:xfrm>
              <a:off x="1473" y="2341"/>
              <a:ext cx="94" cy="224"/>
              <a:chOff x="1473" y="2341"/>
              <a:chExt cx="94" cy="224"/>
            </a:xfrm>
          </p:grpSpPr>
          <p:sp>
            <p:nvSpPr>
              <p:cNvPr id="18517" name="Oval 35"/>
              <p:cNvSpPr>
                <a:spLocks noChangeArrowheads="1"/>
              </p:cNvSpPr>
              <p:nvPr/>
            </p:nvSpPr>
            <p:spPr bwMode="auto">
              <a:xfrm>
                <a:off x="1511" y="234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518" name="Oval 36"/>
              <p:cNvSpPr>
                <a:spLocks noChangeArrowheads="1"/>
              </p:cNvSpPr>
              <p:nvPr/>
            </p:nvSpPr>
            <p:spPr bwMode="auto">
              <a:xfrm>
                <a:off x="1473" y="242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519" name="Oval 37"/>
              <p:cNvSpPr>
                <a:spLocks noChangeArrowheads="1"/>
              </p:cNvSpPr>
              <p:nvPr/>
            </p:nvSpPr>
            <p:spPr bwMode="auto">
              <a:xfrm>
                <a:off x="1486" y="2509"/>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grpSp>
        <p:grpSp>
          <p:nvGrpSpPr>
            <p:cNvPr id="10" name="Group 38"/>
            <p:cNvGrpSpPr>
              <a:grpSpLocks/>
            </p:cNvGrpSpPr>
            <p:nvPr/>
          </p:nvGrpSpPr>
          <p:grpSpPr bwMode="auto">
            <a:xfrm>
              <a:off x="1942" y="2647"/>
              <a:ext cx="136" cy="186"/>
              <a:chOff x="1942" y="2647"/>
              <a:chExt cx="136" cy="186"/>
            </a:xfrm>
          </p:grpSpPr>
          <p:sp>
            <p:nvSpPr>
              <p:cNvPr id="18514" name="Oval 39"/>
              <p:cNvSpPr>
                <a:spLocks noChangeArrowheads="1"/>
              </p:cNvSpPr>
              <p:nvPr/>
            </p:nvSpPr>
            <p:spPr bwMode="auto">
              <a:xfrm>
                <a:off x="2022" y="2777"/>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515" name="Oval 40"/>
              <p:cNvSpPr>
                <a:spLocks noChangeArrowheads="1"/>
              </p:cNvSpPr>
              <p:nvPr/>
            </p:nvSpPr>
            <p:spPr bwMode="auto">
              <a:xfrm>
                <a:off x="2022" y="2647"/>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516" name="Oval 41"/>
              <p:cNvSpPr>
                <a:spLocks noChangeArrowheads="1"/>
              </p:cNvSpPr>
              <p:nvPr/>
            </p:nvSpPr>
            <p:spPr bwMode="auto">
              <a:xfrm>
                <a:off x="1942" y="2745"/>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dirty="0">
                  <a:latin typeface="Arial" pitchFamily="34" charset="0"/>
                  <a:cs typeface="Arial" pitchFamily="34" charset="0"/>
                </a:endParaRPr>
              </a:p>
            </p:txBody>
          </p:sp>
        </p:grpSp>
      </p:grpSp>
      <p:sp>
        <p:nvSpPr>
          <p:cNvPr id="127018" name="Line 42"/>
          <p:cNvSpPr>
            <a:spLocks noChangeShapeType="1"/>
          </p:cNvSpPr>
          <p:nvPr/>
        </p:nvSpPr>
        <p:spPr bwMode="auto">
          <a:xfrm flipV="1">
            <a:off x="2012950" y="3468688"/>
            <a:ext cx="373063" cy="3175"/>
          </a:xfrm>
          <a:prstGeom prst="line">
            <a:avLst/>
          </a:prstGeom>
          <a:noFill/>
          <a:ln w="19050">
            <a:solidFill>
              <a:srgbClr val="CB0F01"/>
            </a:solidFill>
            <a:round/>
            <a:headEnd/>
            <a:tailEnd type="triangle" w="lg" len="lg"/>
          </a:ln>
        </p:spPr>
        <p:txBody>
          <a:bodyPr wrap="none"/>
          <a:lstStyle/>
          <a:p>
            <a:endParaRPr lang="en-US" dirty="0"/>
          </a:p>
        </p:txBody>
      </p:sp>
      <p:sp>
        <p:nvSpPr>
          <p:cNvPr id="18466" name="Text Box 43"/>
          <p:cNvSpPr txBox="1">
            <a:spLocks noChangeArrowheads="1"/>
          </p:cNvSpPr>
          <p:nvPr/>
        </p:nvSpPr>
        <p:spPr bwMode="auto">
          <a:xfrm>
            <a:off x="1044575" y="2452688"/>
            <a:ext cx="384175" cy="396875"/>
          </a:xfrm>
          <a:prstGeom prst="rect">
            <a:avLst/>
          </a:prstGeom>
          <a:noFill/>
          <a:ln w="9525">
            <a:noFill/>
            <a:miter lim="800000"/>
            <a:headEnd/>
            <a:tailEnd/>
          </a:ln>
        </p:spPr>
        <p:txBody>
          <a:bodyPr wrap="none">
            <a:spAutoFit/>
          </a:bodyPr>
          <a:lstStyle/>
          <a:p>
            <a:pPr eaLnBrk="1" hangingPunct="1"/>
            <a:r>
              <a:rPr lang="cs-CZ" sz="2000" b="0">
                <a:latin typeface="Tahoma" pitchFamily="34" charset="0"/>
                <a:cs typeface="Arial" pitchFamily="34" charset="0"/>
              </a:rPr>
              <a:t>Si</a:t>
            </a:r>
          </a:p>
        </p:txBody>
      </p:sp>
      <p:sp>
        <p:nvSpPr>
          <p:cNvPr id="18467" name="Rectangle 44"/>
          <p:cNvSpPr>
            <a:spLocks noChangeArrowheads="1"/>
          </p:cNvSpPr>
          <p:nvPr/>
        </p:nvSpPr>
        <p:spPr bwMode="auto">
          <a:xfrm>
            <a:off x="4454525" y="4768850"/>
            <a:ext cx="1320800" cy="1060450"/>
          </a:xfrm>
          <a:prstGeom prst="rect">
            <a:avLst/>
          </a:prstGeom>
          <a:solidFill>
            <a:schemeClr val="accent1"/>
          </a:solidFill>
          <a:ln w="19050">
            <a:solidFill>
              <a:srgbClr val="000000"/>
            </a:solidFill>
            <a:miter lim="800000"/>
            <a:headEnd/>
            <a:tailEnd/>
          </a:ln>
        </p:spPr>
        <p:txBody>
          <a:bodyPr anchor="ctr"/>
          <a:lstStyle/>
          <a:p>
            <a:pPr eaLnBrk="1" hangingPunct="1"/>
            <a:endParaRPr lang="en-US" sz="1600" dirty="0" smtClean="0">
              <a:latin typeface="Arial" pitchFamily="34" charset="0"/>
              <a:cs typeface="Arial" pitchFamily="34" charset="0"/>
            </a:endParaRPr>
          </a:p>
          <a:p>
            <a:pPr eaLnBrk="1" hangingPunct="1"/>
            <a:r>
              <a:rPr lang="en-US" sz="1600" dirty="0" smtClean="0">
                <a:latin typeface="Arial" pitchFamily="34" charset="0"/>
                <a:cs typeface="Arial" pitchFamily="34" charset="0"/>
              </a:rPr>
              <a:t>Counter</a:t>
            </a:r>
            <a:r>
              <a:rPr lang="en-US" b="0" dirty="0">
                <a:latin typeface="Arial" pitchFamily="34" charset="0"/>
                <a:cs typeface="Arial" pitchFamily="34" charset="0"/>
              </a:rPr>
              <a:t>:</a:t>
            </a:r>
          </a:p>
          <a:p>
            <a:pPr eaLnBrk="1" hangingPunct="1"/>
            <a:endParaRPr lang="en-US" b="0" dirty="0">
              <a:latin typeface="Arial" pitchFamily="34" charset="0"/>
              <a:cs typeface="Arial" pitchFamily="34" charset="0"/>
            </a:endParaRPr>
          </a:p>
          <a:p>
            <a:pPr eaLnBrk="1" hangingPunct="1"/>
            <a:endParaRPr lang="en-US" b="0" dirty="0">
              <a:latin typeface="Arial" pitchFamily="34" charset="0"/>
              <a:cs typeface="Arial" pitchFamily="34" charset="0"/>
            </a:endParaRPr>
          </a:p>
          <a:p>
            <a:pPr eaLnBrk="1" hangingPunct="1"/>
            <a:endParaRPr lang="cs-CZ" b="0" dirty="0">
              <a:latin typeface="Arial" pitchFamily="34" charset="0"/>
              <a:cs typeface="Arial" pitchFamily="34" charset="0"/>
            </a:endParaRPr>
          </a:p>
        </p:txBody>
      </p:sp>
      <p:sp>
        <p:nvSpPr>
          <p:cNvPr id="18468" name="AutoShape 45"/>
          <p:cNvSpPr>
            <a:spLocks noChangeArrowheads="1"/>
          </p:cNvSpPr>
          <p:nvPr/>
        </p:nvSpPr>
        <p:spPr bwMode="auto">
          <a:xfrm rot="5400000">
            <a:off x="2513013" y="4371975"/>
            <a:ext cx="665162" cy="757238"/>
          </a:xfrm>
          <a:prstGeom prst="triangle">
            <a:avLst>
              <a:gd name="adj" fmla="val 50000"/>
            </a:avLst>
          </a:prstGeom>
          <a:solidFill>
            <a:srgbClr val="FFFFFF"/>
          </a:solidFill>
          <a:ln w="9525">
            <a:solidFill>
              <a:srgbClr val="000000"/>
            </a:solidFill>
            <a:miter lim="800000"/>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469" name="Line 46"/>
          <p:cNvSpPr>
            <a:spLocks noChangeShapeType="1"/>
          </p:cNvSpPr>
          <p:nvPr/>
        </p:nvSpPr>
        <p:spPr bwMode="auto">
          <a:xfrm>
            <a:off x="4175125" y="4986338"/>
            <a:ext cx="257175" cy="0"/>
          </a:xfrm>
          <a:prstGeom prst="line">
            <a:avLst/>
          </a:prstGeom>
          <a:noFill/>
          <a:ln w="9525">
            <a:solidFill>
              <a:srgbClr val="000000"/>
            </a:solidFill>
            <a:round/>
            <a:headEnd/>
            <a:tailEnd/>
          </a:ln>
        </p:spPr>
        <p:txBody>
          <a:bodyPr/>
          <a:lstStyle/>
          <a:p>
            <a:endParaRPr lang="en-US" dirty="0"/>
          </a:p>
        </p:txBody>
      </p:sp>
      <p:sp>
        <p:nvSpPr>
          <p:cNvPr id="18470" name="Line 47"/>
          <p:cNvSpPr>
            <a:spLocks noChangeShapeType="1"/>
          </p:cNvSpPr>
          <p:nvPr/>
        </p:nvSpPr>
        <p:spPr bwMode="auto">
          <a:xfrm flipV="1">
            <a:off x="2200275" y="4751388"/>
            <a:ext cx="255588" cy="0"/>
          </a:xfrm>
          <a:prstGeom prst="line">
            <a:avLst/>
          </a:prstGeom>
          <a:noFill/>
          <a:ln w="9525">
            <a:solidFill>
              <a:schemeClr val="tx1"/>
            </a:solidFill>
            <a:round/>
            <a:headEnd/>
            <a:tailEnd/>
          </a:ln>
        </p:spPr>
        <p:txBody>
          <a:bodyPr/>
          <a:lstStyle/>
          <a:p>
            <a:endParaRPr lang="en-US" dirty="0"/>
          </a:p>
        </p:txBody>
      </p:sp>
      <p:sp>
        <p:nvSpPr>
          <p:cNvPr id="18471" name="Line 48"/>
          <p:cNvSpPr>
            <a:spLocks noChangeShapeType="1"/>
          </p:cNvSpPr>
          <p:nvPr/>
        </p:nvSpPr>
        <p:spPr bwMode="auto">
          <a:xfrm>
            <a:off x="3235325" y="4751388"/>
            <a:ext cx="153988" cy="0"/>
          </a:xfrm>
          <a:prstGeom prst="line">
            <a:avLst/>
          </a:prstGeom>
          <a:noFill/>
          <a:ln w="9525">
            <a:solidFill>
              <a:srgbClr val="000000"/>
            </a:solidFill>
            <a:round/>
            <a:headEnd/>
            <a:tailEnd/>
          </a:ln>
        </p:spPr>
        <p:txBody>
          <a:bodyPr/>
          <a:lstStyle/>
          <a:p>
            <a:endParaRPr lang="en-US" dirty="0"/>
          </a:p>
        </p:txBody>
      </p:sp>
      <p:sp>
        <p:nvSpPr>
          <p:cNvPr id="18472" name="Line 50"/>
          <p:cNvSpPr>
            <a:spLocks noChangeShapeType="1"/>
          </p:cNvSpPr>
          <p:nvPr/>
        </p:nvSpPr>
        <p:spPr bwMode="auto">
          <a:xfrm>
            <a:off x="3060700" y="5219700"/>
            <a:ext cx="334963" cy="0"/>
          </a:xfrm>
          <a:prstGeom prst="line">
            <a:avLst/>
          </a:prstGeom>
          <a:noFill/>
          <a:ln w="9525">
            <a:solidFill>
              <a:schemeClr val="tx1"/>
            </a:solidFill>
            <a:round/>
            <a:headEnd/>
            <a:tailEnd/>
          </a:ln>
        </p:spPr>
        <p:txBody>
          <a:bodyPr wrap="none"/>
          <a:lstStyle/>
          <a:p>
            <a:endParaRPr lang="en-US" dirty="0"/>
          </a:p>
        </p:txBody>
      </p:sp>
      <p:grpSp>
        <p:nvGrpSpPr>
          <p:cNvPr id="11" name="Group 52"/>
          <p:cNvGrpSpPr>
            <a:grpSpLocks/>
          </p:cNvGrpSpPr>
          <p:nvPr/>
        </p:nvGrpSpPr>
        <p:grpSpPr bwMode="auto">
          <a:xfrm>
            <a:off x="3060700" y="3749675"/>
            <a:ext cx="2335213" cy="663575"/>
            <a:chOff x="2529" y="2413"/>
            <a:chExt cx="1471" cy="418"/>
          </a:xfrm>
        </p:grpSpPr>
        <p:sp>
          <p:nvSpPr>
            <p:cNvPr id="18509" name="Freeform 53"/>
            <p:cNvSpPr>
              <a:spLocks/>
            </p:cNvSpPr>
            <p:nvPr/>
          </p:nvSpPr>
          <p:spPr bwMode="auto">
            <a:xfrm>
              <a:off x="3151" y="2413"/>
              <a:ext cx="849" cy="343"/>
            </a:xfrm>
            <a:custGeom>
              <a:avLst/>
              <a:gdLst>
                <a:gd name="T0" fmla="*/ 0 w 954"/>
                <a:gd name="T1" fmla="*/ 102 h 395"/>
                <a:gd name="T2" fmla="*/ 28 w 954"/>
                <a:gd name="T3" fmla="*/ 102 h 395"/>
                <a:gd name="T4" fmla="*/ 39 w 954"/>
                <a:gd name="T5" fmla="*/ 18 h 395"/>
                <a:gd name="T6" fmla="*/ 74 w 954"/>
                <a:gd name="T7" fmla="*/ 14 h 395"/>
                <a:gd name="T8" fmla="*/ 248 w 954"/>
                <a:gd name="T9" fmla="*/ 102 h 395"/>
                <a:gd name="T10" fmla="*/ 335 w 954"/>
                <a:gd name="T11" fmla="*/ 102 h 395"/>
                <a:gd name="T12" fmla="*/ 0 60000 65536"/>
                <a:gd name="T13" fmla="*/ 0 60000 65536"/>
                <a:gd name="T14" fmla="*/ 0 60000 65536"/>
                <a:gd name="T15" fmla="*/ 0 60000 65536"/>
                <a:gd name="T16" fmla="*/ 0 60000 65536"/>
                <a:gd name="T17" fmla="*/ 0 60000 65536"/>
                <a:gd name="T18" fmla="*/ 0 w 954"/>
                <a:gd name="T19" fmla="*/ 0 h 395"/>
                <a:gd name="T20" fmla="*/ 954 w 954"/>
                <a:gd name="T21" fmla="*/ 395 h 395"/>
              </a:gdLst>
              <a:ahLst/>
              <a:cxnLst>
                <a:cxn ang="T12">
                  <a:pos x="T0" y="T1"/>
                </a:cxn>
                <a:cxn ang="T13">
                  <a:pos x="T2" y="T3"/>
                </a:cxn>
                <a:cxn ang="T14">
                  <a:pos x="T4" y="T5"/>
                </a:cxn>
                <a:cxn ang="T15">
                  <a:pos x="T6" y="T7"/>
                </a:cxn>
                <a:cxn ang="T16">
                  <a:pos x="T8" y="T9"/>
                </a:cxn>
                <a:cxn ang="T17">
                  <a:pos x="T10" y="T11"/>
                </a:cxn>
              </a:cxnLst>
              <a:rect l="T18" t="T19" r="T20" b="T21"/>
              <a:pathLst>
                <a:path w="954" h="395">
                  <a:moveTo>
                    <a:pt x="0" y="362"/>
                  </a:moveTo>
                  <a:cubicBezTo>
                    <a:pt x="28" y="388"/>
                    <a:pt x="7" y="368"/>
                    <a:pt x="80" y="362"/>
                  </a:cubicBezTo>
                  <a:cubicBezTo>
                    <a:pt x="99" y="312"/>
                    <a:pt x="91" y="116"/>
                    <a:pt x="113" y="64"/>
                  </a:cubicBezTo>
                  <a:cubicBezTo>
                    <a:pt x="135" y="12"/>
                    <a:pt x="113" y="0"/>
                    <a:pt x="212" y="51"/>
                  </a:cubicBezTo>
                  <a:cubicBezTo>
                    <a:pt x="311" y="102"/>
                    <a:pt x="585" y="316"/>
                    <a:pt x="709" y="369"/>
                  </a:cubicBezTo>
                  <a:cubicBezTo>
                    <a:pt x="821" y="362"/>
                    <a:pt x="895" y="395"/>
                    <a:pt x="954" y="369"/>
                  </a:cubicBezTo>
                </a:path>
              </a:pathLst>
            </a:custGeom>
            <a:noFill/>
            <a:ln w="19050">
              <a:solidFill>
                <a:srgbClr val="FF0000"/>
              </a:solidFill>
              <a:round/>
              <a:headEnd/>
              <a:tailEnd/>
            </a:ln>
          </p:spPr>
          <p:txBody>
            <a:bodyPr/>
            <a:lstStyle/>
            <a:p>
              <a:pPr algn="ctr" eaLnBrk="1" hangingPunct="1"/>
              <a:endParaRPr lang="en-US" sz="3600" b="0" dirty="0">
                <a:latin typeface="Arial" pitchFamily="34" charset="0"/>
                <a:cs typeface="Arial" pitchFamily="34" charset="0"/>
              </a:endParaRPr>
            </a:p>
          </p:txBody>
        </p:sp>
        <p:sp>
          <p:nvSpPr>
            <p:cNvPr id="18511" name="Freeform 55"/>
            <p:cNvSpPr>
              <a:spLocks/>
            </p:cNvSpPr>
            <p:nvPr/>
          </p:nvSpPr>
          <p:spPr bwMode="auto">
            <a:xfrm>
              <a:off x="2529" y="2634"/>
              <a:ext cx="457" cy="197"/>
            </a:xfrm>
            <a:custGeom>
              <a:avLst/>
              <a:gdLst>
                <a:gd name="T0" fmla="*/ 0 w 457"/>
                <a:gd name="T1" fmla="*/ 197 h 197"/>
                <a:gd name="T2" fmla="*/ 0 w 457"/>
                <a:gd name="T3" fmla="*/ 0 h 197"/>
                <a:gd name="T4" fmla="*/ 457 w 457"/>
                <a:gd name="T5" fmla="*/ 0 h 197"/>
                <a:gd name="T6" fmla="*/ 0 60000 65536"/>
                <a:gd name="T7" fmla="*/ 0 60000 65536"/>
                <a:gd name="T8" fmla="*/ 0 60000 65536"/>
                <a:gd name="T9" fmla="*/ 0 w 457"/>
                <a:gd name="T10" fmla="*/ 0 h 197"/>
                <a:gd name="T11" fmla="*/ 457 w 457"/>
                <a:gd name="T12" fmla="*/ 197 h 197"/>
              </a:gdLst>
              <a:ahLst/>
              <a:cxnLst>
                <a:cxn ang="T6">
                  <a:pos x="T0" y="T1"/>
                </a:cxn>
                <a:cxn ang="T7">
                  <a:pos x="T2" y="T3"/>
                </a:cxn>
                <a:cxn ang="T8">
                  <a:pos x="T4" y="T5"/>
                </a:cxn>
              </a:cxnLst>
              <a:rect l="T9" t="T10" r="T11" b="T12"/>
              <a:pathLst>
                <a:path w="457" h="197">
                  <a:moveTo>
                    <a:pt x="0" y="197"/>
                  </a:moveTo>
                  <a:lnTo>
                    <a:pt x="0" y="0"/>
                  </a:lnTo>
                  <a:lnTo>
                    <a:pt x="457" y="0"/>
                  </a:lnTo>
                </a:path>
              </a:pathLst>
            </a:custGeom>
            <a:noFill/>
            <a:ln w="9525">
              <a:solidFill>
                <a:srgbClr val="FF9933"/>
              </a:solidFill>
              <a:round/>
              <a:headEnd/>
              <a:tailEnd type="stealth" w="med" len="med"/>
            </a:ln>
          </p:spPr>
          <p:txBody>
            <a:bodyPr wrap="none"/>
            <a:lstStyle/>
            <a:p>
              <a:pPr algn="ctr" eaLnBrk="1" hangingPunct="1"/>
              <a:endParaRPr lang="en-US" sz="3600" b="0" dirty="0">
                <a:latin typeface="Arial" pitchFamily="34" charset="0"/>
                <a:cs typeface="Arial" pitchFamily="34" charset="0"/>
              </a:endParaRPr>
            </a:p>
          </p:txBody>
        </p:sp>
      </p:grpSp>
      <p:grpSp>
        <p:nvGrpSpPr>
          <p:cNvPr id="12" name="Group 107"/>
          <p:cNvGrpSpPr>
            <a:grpSpLocks/>
          </p:cNvGrpSpPr>
          <p:nvPr/>
        </p:nvGrpSpPr>
        <p:grpSpPr bwMode="auto">
          <a:xfrm>
            <a:off x="3960813" y="4389438"/>
            <a:ext cx="1379537" cy="173037"/>
            <a:chOff x="2939" y="2879"/>
            <a:chExt cx="869" cy="109"/>
          </a:xfrm>
        </p:grpSpPr>
        <p:sp>
          <p:nvSpPr>
            <p:cNvPr id="18504" name="Line 57"/>
            <p:cNvSpPr>
              <a:spLocks noChangeShapeType="1"/>
            </p:cNvSpPr>
            <p:nvPr/>
          </p:nvSpPr>
          <p:spPr bwMode="auto">
            <a:xfrm>
              <a:off x="2939" y="2988"/>
              <a:ext cx="125" cy="0"/>
            </a:xfrm>
            <a:prstGeom prst="line">
              <a:avLst/>
            </a:prstGeom>
            <a:noFill/>
            <a:ln w="9525">
              <a:solidFill>
                <a:srgbClr val="FF0000"/>
              </a:solidFill>
              <a:round/>
              <a:headEnd/>
              <a:tailEnd/>
            </a:ln>
          </p:spPr>
          <p:txBody>
            <a:bodyPr/>
            <a:lstStyle/>
            <a:p>
              <a:endParaRPr lang="en-US" dirty="0"/>
            </a:p>
          </p:txBody>
        </p:sp>
        <p:sp>
          <p:nvSpPr>
            <p:cNvPr id="18505" name="Line 58"/>
            <p:cNvSpPr>
              <a:spLocks noChangeShapeType="1"/>
            </p:cNvSpPr>
            <p:nvPr/>
          </p:nvSpPr>
          <p:spPr bwMode="auto">
            <a:xfrm flipV="1">
              <a:off x="3064" y="2879"/>
              <a:ext cx="0" cy="109"/>
            </a:xfrm>
            <a:prstGeom prst="line">
              <a:avLst/>
            </a:prstGeom>
            <a:noFill/>
            <a:ln w="9525">
              <a:solidFill>
                <a:srgbClr val="FF0000"/>
              </a:solidFill>
              <a:round/>
              <a:headEnd/>
              <a:tailEnd/>
            </a:ln>
          </p:spPr>
          <p:txBody>
            <a:bodyPr/>
            <a:lstStyle/>
            <a:p>
              <a:endParaRPr lang="en-US" dirty="0"/>
            </a:p>
          </p:txBody>
        </p:sp>
        <p:sp>
          <p:nvSpPr>
            <p:cNvPr id="18506" name="Line 59"/>
            <p:cNvSpPr>
              <a:spLocks noChangeShapeType="1"/>
            </p:cNvSpPr>
            <p:nvPr/>
          </p:nvSpPr>
          <p:spPr bwMode="auto">
            <a:xfrm>
              <a:off x="3064" y="2879"/>
              <a:ext cx="518" cy="0"/>
            </a:xfrm>
            <a:prstGeom prst="line">
              <a:avLst/>
            </a:prstGeom>
            <a:noFill/>
            <a:ln w="9525">
              <a:solidFill>
                <a:srgbClr val="FF0000"/>
              </a:solidFill>
              <a:round/>
              <a:headEnd/>
              <a:tailEnd/>
            </a:ln>
          </p:spPr>
          <p:txBody>
            <a:bodyPr/>
            <a:lstStyle/>
            <a:p>
              <a:endParaRPr lang="en-US" dirty="0"/>
            </a:p>
          </p:txBody>
        </p:sp>
        <p:sp>
          <p:nvSpPr>
            <p:cNvPr id="18507" name="Line 60"/>
            <p:cNvSpPr>
              <a:spLocks noChangeShapeType="1"/>
            </p:cNvSpPr>
            <p:nvPr/>
          </p:nvSpPr>
          <p:spPr bwMode="auto">
            <a:xfrm flipV="1">
              <a:off x="3584" y="2879"/>
              <a:ext cx="0" cy="109"/>
            </a:xfrm>
            <a:prstGeom prst="line">
              <a:avLst/>
            </a:prstGeom>
            <a:noFill/>
            <a:ln w="9525">
              <a:solidFill>
                <a:srgbClr val="FF0000"/>
              </a:solidFill>
              <a:round/>
              <a:headEnd/>
              <a:tailEnd/>
            </a:ln>
          </p:spPr>
          <p:txBody>
            <a:bodyPr/>
            <a:lstStyle/>
            <a:p>
              <a:endParaRPr lang="en-US" dirty="0"/>
            </a:p>
          </p:txBody>
        </p:sp>
        <p:sp>
          <p:nvSpPr>
            <p:cNvPr id="18508" name="Line 61"/>
            <p:cNvSpPr>
              <a:spLocks noChangeShapeType="1"/>
            </p:cNvSpPr>
            <p:nvPr/>
          </p:nvSpPr>
          <p:spPr bwMode="auto">
            <a:xfrm>
              <a:off x="3584" y="2988"/>
              <a:ext cx="224" cy="0"/>
            </a:xfrm>
            <a:prstGeom prst="line">
              <a:avLst/>
            </a:prstGeom>
            <a:noFill/>
            <a:ln w="9525">
              <a:solidFill>
                <a:srgbClr val="FF0000"/>
              </a:solidFill>
              <a:round/>
              <a:headEnd/>
              <a:tailEnd/>
            </a:ln>
          </p:spPr>
          <p:txBody>
            <a:bodyPr/>
            <a:lstStyle/>
            <a:p>
              <a:endParaRPr lang="en-US" dirty="0"/>
            </a:p>
          </p:txBody>
        </p:sp>
      </p:grpSp>
      <p:sp>
        <p:nvSpPr>
          <p:cNvPr id="42051" name="Freeform 62"/>
          <p:cNvSpPr>
            <a:spLocks/>
          </p:cNvSpPr>
          <p:nvPr/>
        </p:nvSpPr>
        <p:spPr bwMode="auto">
          <a:xfrm>
            <a:off x="3544888" y="4462463"/>
            <a:ext cx="233362" cy="200025"/>
          </a:xfrm>
          <a:custGeom>
            <a:avLst/>
            <a:gdLst>
              <a:gd name="T0" fmla="*/ 0 w 457"/>
              <a:gd name="T1" fmla="*/ 2147483647 h 197"/>
              <a:gd name="T2" fmla="*/ 0 w 457"/>
              <a:gd name="T3" fmla="*/ 0 h 197"/>
              <a:gd name="T4" fmla="*/ 2147483647 w 457"/>
              <a:gd name="T5" fmla="*/ 0 h 197"/>
              <a:gd name="T6" fmla="*/ 0 60000 65536"/>
              <a:gd name="T7" fmla="*/ 0 60000 65536"/>
              <a:gd name="T8" fmla="*/ 0 60000 65536"/>
              <a:gd name="T9" fmla="*/ 0 w 457"/>
              <a:gd name="T10" fmla="*/ 0 h 197"/>
              <a:gd name="T11" fmla="*/ 457 w 457"/>
              <a:gd name="T12" fmla="*/ 197 h 197"/>
            </a:gdLst>
            <a:ahLst/>
            <a:cxnLst>
              <a:cxn ang="T6">
                <a:pos x="T0" y="T1"/>
              </a:cxn>
              <a:cxn ang="T7">
                <a:pos x="T2" y="T3"/>
              </a:cxn>
              <a:cxn ang="T8">
                <a:pos x="T4" y="T5"/>
              </a:cxn>
            </a:cxnLst>
            <a:rect l="T9" t="T10" r="T11" b="T12"/>
            <a:pathLst>
              <a:path w="457" h="197">
                <a:moveTo>
                  <a:pt x="0" y="197"/>
                </a:moveTo>
                <a:lnTo>
                  <a:pt x="0" y="0"/>
                </a:lnTo>
                <a:lnTo>
                  <a:pt x="457" y="0"/>
                </a:lnTo>
              </a:path>
            </a:pathLst>
          </a:custGeom>
          <a:noFill/>
          <a:ln w="9525">
            <a:solidFill>
              <a:srgbClr val="FF9933"/>
            </a:solidFill>
            <a:round/>
            <a:headEnd/>
            <a:tailEnd type="stealth" w="med" len="med"/>
          </a:ln>
        </p:spPr>
        <p:txBody>
          <a:bodyPr wrap="none"/>
          <a:lstStyle/>
          <a:p>
            <a:pPr algn="ctr" eaLnBrk="1" hangingPunct="1"/>
            <a:endParaRPr lang="en-US" sz="3600" b="0" dirty="0">
              <a:latin typeface="Arial" pitchFamily="34" charset="0"/>
              <a:cs typeface="Arial" pitchFamily="34" charset="0"/>
            </a:endParaRPr>
          </a:p>
        </p:txBody>
      </p:sp>
      <p:sp>
        <p:nvSpPr>
          <p:cNvPr id="18476" name="Text Box 63"/>
          <p:cNvSpPr txBox="1">
            <a:spLocks noChangeArrowheads="1"/>
          </p:cNvSpPr>
          <p:nvPr/>
        </p:nvSpPr>
        <p:spPr bwMode="auto">
          <a:xfrm>
            <a:off x="4138613" y="2374900"/>
            <a:ext cx="368300" cy="396875"/>
          </a:xfrm>
          <a:prstGeom prst="rect">
            <a:avLst/>
          </a:prstGeom>
          <a:noFill/>
          <a:ln w="9525">
            <a:noFill/>
            <a:miter lim="800000"/>
            <a:headEnd/>
            <a:tailEnd/>
          </a:ln>
        </p:spPr>
        <p:txBody>
          <a:bodyPr wrap="none">
            <a:spAutoFit/>
          </a:bodyPr>
          <a:lstStyle/>
          <a:p>
            <a:pPr eaLnBrk="1" hangingPunct="1"/>
            <a:r>
              <a:rPr lang="en-US" sz="2000" b="0" dirty="0">
                <a:latin typeface="Tahoma" pitchFamily="34" charset="0"/>
                <a:cs typeface="Arial" pitchFamily="34" charset="0"/>
              </a:rPr>
              <a:t>+</a:t>
            </a:r>
            <a:endParaRPr lang="cs-CZ" sz="2000" b="0">
              <a:latin typeface="Tahoma" pitchFamily="34" charset="0"/>
              <a:cs typeface="Arial" pitchFamily="34" charset="0"/>
            </a:endParaRPr>
          </a:p>
        </p:txBody>
      </p:sp>
      <p:sp>
        <p:nvSpPr>
          <p:cNvPr id="18477" name="Text Box 64"/>
          <p:cNvSpPr txBox="1">
            <a:spLocks noChangeArrowheads="1"/>
          </p:cNvSpPr>
          <p:nvPr/>
        </p:nvSpPr>
        <p:spPr bwMode="auto">
          <a:xfrm>
            <a:off x="2401888" y="4605338"/>
            <a:ext cx="732893" cy="261610"/>
          </a:xfrm>
          <a:prstGeom prst="rect">
            <a:avLst/>
          </a:prstGeom>
          <a:noFill/>
          <a:ln w="9525">
            <a:noFill/>
            <a:miter lim="800000"/>
            <a:headEnd/>
            <a:tailEnd/>
          </a:ln>
        </p:spPr>
        <p:txBody>
          <a:bodyPr wrap="none">
            <a:spAutoFit/>
          </a:bodyPr>
          <a:lstStyle/>
          <a:p>
            <a:pPr eaLnBrk="1" hangingPunct="1"/>
            <a:r>
              <a:rPr lang="en-US" sz="1050" b="0" dirty="0">
                <a:latin typeface="Arial" pitchFamily="34" charset="0"/>
                <a:cs typeface="Arial" pitchFamily="34" charset="0"/>
              </a:rPr>
              <a:t>Amplifier</a:t>
            </a:r>
            <a:endParaRPr lang="cs-CZ" sz="1200" b="0" dirty="0">
              <a:latin typeface="Arial" pitchFamily="34" charset="0"/>
              <a:cs typeface="Arial" pitchFamily="34" charset="0"/>
            </a:endParaRPr>
          </a:p>
        </p:txBody>
      </p:sp>
      <p:sp>
        <p:nvSpPr>
          <p:cNvPr id="18478" name="AutoShape 65"/>
          <p:cNvSpPr>
            <a:spLocks noChangeArrowheads="1"/>
          </p:cNvSpPr>
          <p:nvPr/>
        </p:nvSpPr>
        <p:spPr bwMode="auto">
          <a:xfrm rot="5400000">
            <a:off x="3451226" y="4610100"/>
            <a:ext cx="665162" cy="757237"/>
          </a:xfrm>
          <a:prstGeom prst="triangle">
            <a:avLst>
              <a:gd name="adj" fmla="val 50000"/>
            </a:avLst>
          </a:prstGeom>
          <a:solidFill>
            <a:srgbClr val="FFFFFF"/>
          </a:solidFill>
          <a:ln w="9525">
            <a:solidFill>
              <a:srgbClr val="000000"/>
            </a:solidFill>
            <a:miter lim="800000"/>
            <a:headEnd/>
            <a:tailEnd/>
          </a:ln>
        </p:spPr>
        <p:txBody>
          <a:bodyPr wrap="none" anchor="ctr"/>
          <a:lstStyle/>
          <a:p>
            <a:pPr algn="ctr" eaLnBrk="1" hangingPunct="1"/>
            <a:endParaRPr lang="en-US" sz="3600" b="0" dirty="0">
              <a:latin typeface="Arial" pitchFamily="34" charset="0"/>
              <a:cs typeface="Arial" pitchFamily="34" charset="0"/>
            </a:endParaRPr>
          </a:p>
        </p:txBody>
      </p:sp>
      <p:sp>
        <p:nvSpPr>
          <p:cNvPr id="18479" name="Text Box 66"/>
          <p:cNvSpPr txBox="1">
            <a:spLocks noChangeArrowheads="1"/>
          </p:cNvSpPr>
          <p:nvPr/>
        </p:nvSpPr>
        <p:spPr bwMode="auto">
          <a:xfrm>
            <a:off x="3340100" y="4776788"/>
            <a:ext cx="617477" cy="430887"/>
          </a:xfrm>
          <a:prstGeom prst="rect">
            <a:avLst/>
          </a:prstGeom>
          <a:noFill/>
          <a:ln w="9525">
            <a:noFill/>
            <a:miter lim="800000"/>
            <a:headEnd/>
            <a:tailEnd/>
          </a:ln>
        </p:spPr>
        <p:txBody>
          <a:bodyPr wrap="none">
            <a:spAutoFit/>
          </a:bodyPr>
          <a:lstStyle/>
          <a:p>
            <a:pPr eaLnBrk="1" hangingPunct="1"/>
            <a:r>
              <a:rPr lang="en-US" sz="1050" b="0" dirty="0">
                <a:latin typeface="Tahoma" pitchFamily="34" charset="0"/>
                <a:cs typeface="Arial" pitchFamily="34" charset="0"/>
              </a:rPr>
              <a:t>Compa</a:t>
            </a:r>
          </a:p>
          <a:p>
            <a:pPr eaLnBrk="1" hangingPunct="1"/>
            <a:r>
              <a:rPr lang="en-US" sz="1050" b="0" dirty="0">
                <a:latin typeface="Tahoma" pitchFamily="34" charset="0"/>
                <a:cs typeface="Arial" pitchFamily="34" charset="0"/>
              </a:rPr>
              <a:t>rator</a:t>
            </a:r>
            <a:endParaRPr lang="cs-CZ" sz="1050" b="0" dirty="0">
              <a:latin typeface="Tahoma" pitchFamily="34" charset="0"/>
              <a:cs typeface="Arial" pitchFamily="34" charset="0"/>
            </a:endParaRPr>
          </a:p>
        </p:txBody>
      </p:sp>
      <p:sp>
        <p:nvSpPr>
          <p:cNvPr id="18480" name="Rectangle 67"/>
          <p:cNvSpPr>
            <a:spLocks noChangeArrowheads="1"/>
          </p:cNvSpPr>
          <p:nvPr/>
        </p:nvSpPr>
        <p:spPr bwMode="auto">
          <a:xfrm>
            <a:off x="4641850" y="5346700"/>
            <a:ext cx="923925" cy="417513"/>
          </a:xfrm>
          <a:prstGeom prst="rect">
            <a:avLst/>
          </a:prstGeom>
          <a:solidFill>
            <a:schemeClr val="bg1"/>
          </a:solidFill>
          <a:ln w="9525">
            <a:solidFill>
              <a:schemeClr val="tx1"/>
            </a:solidFill>
            <a:miter lim="800000"/>
            <a:headEnd/>
            <a:tailEnd/>
          </a:ln>
        </p:spPr>
        <p:txBody>
          <a:bodyPr wrap="none" anchor="ctr"/>
          <a:lstStyle/>
          <a:p>
            <a:pPr algn="ctr" eaLnBrk="1" hangingPunct="1"/>
            <a:r>
              <a:rPr lang="en-US" sz="2000" b="0" dirty="0">
                <a:latin typeface="Tahoma" pitchFamily="34" charset="0"/>
                <a:cs typeface="Arial" pitchFamily="34" charset="0"/>
              </a:rPr>
              <a:t>000</a:t>
            </a:r>
            <a:endParaRPr lang="cs-CZ" sz="2000" b="0">
              <a:latin typeface="Tahoma" pitchFamily="34" charset="0"/>
              <a:cs typeface="Arial" pitchFamily="34" charset="0"/>
            </a:endParaRPr>
          </a:p>
        </p:txBody>
      </p:sp>
      <p:sp>
        <p:nvSpPr>
          <p:cNvPr id="127044" name="Rectangle 68"/>
          <p:cNvSpPr>
            <a:spLocks noChangeArrowheads="1"/>
          </p:cNvSpPr>
          <p:nvPr/>
        </p:nvSpPr>
        <p:spPr bwMode="auto">
          <a:xfrm>
            <a:off x="4641850" y="5346700"/>
            <a:ext cx="923925" cy="417513"/>
          </a:xfrm>
          <a:prstGeom prst="rect">
            <a:avLst/>
          </a:prstGeom>
          <a:solidFill>
            <a:schemeClr val="bg1"/>
          </a:solidFill>
          <a:ln w="9525">
            <a:solidFill>
              <a:schemeClr val="tx1"/>
            </a:solidFill>
            <a:miter lim="800000"/>
            <a:headEnd/>
            <a:tailEnd/>
          </a:ln>
        </p:spPr>
        <p:txBody>
          <a:bodyPr wrap="none" anchor="ctr"/>
          <a:lstStyle/>
          <a:p>
            <a:pPr algn="ctr" eaLnBrk="1" hangingPunct="1"/>
            <a:r>
              <a:rPr lang="en-US" sz="2000" b="0" dirty="0">
                <a:latin typeface="Tahoma" pitchFamily="34" charset="0"/>
                <a:cs typeface="Arial" pitchFamily="34" charset="0"/>
              </a:rPr>
              <a:t>001</a:t>
            </a:r>
            <a:endParaRPr lang="cs-CZ" sz="2000" b="0">
              <a:latin typeface="Tahoma" pitchFamily="34" charset="0"/>
              <a:cs typeface="Arial" pitchFamily="34" charset="0"/>
            </a:endParaRPr>
          </a:p>
        </p:txBody>
      </p:sp>
      <p:sp>
        <p:nvSpPr>
          <p:cNvPr id="18484" name="Line 71"/>
          <p:cNvSpPr>
            <a:spLocks noChangeShapeType="1"/>
          </p:cNvSpPr>
          <p:nvPr/>
        </p:nvSpPr>
        <p:spPr bwMode="auto">
          <a:xfrm flipH="1">
            <a:off x="1779588" y="3838575"/>
            <a:ext cx="0" cy="307975"/>
          </a:xfrm>
          <a:prstGeom prst="line">
            <a:avLst/>
          </a:prstGeom>
          <a:noFill/>
          <a:ln w="57150">
            <a:solidFill>
              <a:schemeClr val="tx1"/>
            </a:solidFill>
            <a:round/>
            <a:headEnd/>
            <a:tailEnd/>
          </a:ln>
        </p:spPr>
        <p:txBody>
          <a:bodyPr wrap="none"/>
          <a:lstStyle/>
          <a:p>
            <a:endParaRPr lang="en-US" dirty="0"/>
          </a:p>
        </p:txBody>
      </p:sp>
      <p:sp>
        <p:nvSpPr>
          <p:cNvPr id="18485" name="Line 72"/>
          <p:cNvSpPr>
            <a:spLocks noChangeShapeType="1"/>
          </p:cNvSpPr>
          <p:nvPr/>
        </p:nvSpPr>
        <p:spPr bwMode="auto">
          <a:xfrm flipH="1">
            <a:off x="1779588" y="4229100"/>
            <a:ext cx="0" cy="307975"/>
          </a:xfrm>
          <a:prstGeom prst="line">
            <a:avLst/>
          </a:prstGeom>
          <a:noFill/>
          <a:ln w="57150">
            <a:solidFill>
              <a:schemeClr val="tx1"/>
            </a:solidFill>
            <a:round/>
            <a:headEnd/>
            <a:tailEnd/>
          </a:ln>
        </p:spPr>
        <p:txBody>
          <a:bodyPr wrap="none"/>
          <a:lstStyle/>
          <a:p>
            <a:endParaRPr lang="en-US" dirty="0"/>
          </a:p>
        </p:txBody>
      </p:sp>
      <p:sp>
        <p:nvSpPr>
          <p:cNvPr id="18486" name="Line 73"/>
          <p:cNvSpPr>
            <a:spLocks noChangeShapeType="1"/>
          </p:cNvSpPr>
          <p:nvPr/>
        </p:nvSpPr>
        <p:spPr bwMode="auto">
          <a:xfrm flipH="1">
            <a:off x="1779588" y="3060700"/>
            <a:ext cx="0" cy="307975"/>
          </a:xfrm>
          <a:prstGeom prst="line">
            <a:avLst/>
          </a:prstGeom>
          <a:noFill/>
          <a:ln w="57150">
            <a:solidFill>
              <a:schemeClr val="tx1"/>
            </a:solidFill>
            <a:round/>
            <a:headEnd/>
            <a:tailEnd/>
          </a:ln>
        </p:spPr>
        <p:txBody>
          <a:bodyPr wrap="none"/>
          <a:lstStyle/>
          <a:p>
            <a:endParaRPr lang="en-US" dirty="0"/>
          </a:p>
        </p:txBody>
      </p:sp>
      <p:sp>
        <p:nvSpPr>
          <p:cNvPr id="18487" name="Line 74"/>
          <p:cNvSpPr>
            <a:spLocks noChangeShapeType="1"/>
          </p:cNvSpPr>
          <p:nvPr/>
        </p:nvSpPr>
        <p:spPr bwMode="auto">
          <a:xfrm flipH="1">
            <a:off x="1779588" y="2671763"/>
            <a:ext cx="0" cy="307975"/>
          </a:xfrm>
          <a:prstGeom prst="line">
            <a:avLst/>
          </a:prstGeom>
          <a:noFill/>
          <a:ln w="57150">
            <a:solidFill>
              <a:schemeClr val="tx1"/>
            </a:solidFill>
            <a:round/>
            <a:headEnd/>
            <a:tailEnd/>
          </a:ln>
        </p:spPr>
        <p:txBody>
          <a:bodyPr wrap="none"/>
          <a:lstStyle/>
          <a:p>
            <a:endParaRPr lang="en-US" dirty="0"/>
          </a:p>
        </p:txBody>
      </p:sp>
      <p:sp>
        <p:nvSpPr>
          <p:cNvPr id="18488" name="Text Box 75"/>
          <p:cNvSpPr txBox="1">
            <a:spLocks noChangeArrowheads="1"/>
          </p:cNvSpPr>
          <p:nvPr/>
        </p:nvSpPr>
        <p:spPr bwMode="auto">
          <a:xfrm rot="-5400000">
            <a:off x="-354013" y="3027363"/>
            <a:ext cx="1039813" cy="274638"/>
          </a:xfrm>
          <a:prstGeom prst="rect">
            <a:avLst/>
          </a:prstGeom>
          <a:noFill/>
          <a:ln w="9525">
            <a:noFill/>
            <a:miter lim="800000"/>
            <a:headEnd/>
            <a:tailEnd/>
          </a:ln>
        </p:spPr>
        <p:txBody>
          <a:bodyPr wrap="none">
            <a:spAutoFit/>
          </a:bodyPr>
          <a:lstStyle/>
          <a:p>
            <a:pPr algn="ctr" eaLnBrk="1" hangingPunct="1"/>
            <a:r>
              <a:rPr lang="en-US" sz="1200" b="0" dirty="0">
                <a:latin typeface="Arial" pitchFamily="34" charset="0"/>
                <a:cs typeface="Arial" pitchFamily="34" charset="0"/>
              </a:rPr>
              <a:t>Bias Voltage</a:t>
            </a:r>
            <a:endParaRPr lang="cs-CZ" sz="1200" b="0">
              <a:latin typeface="Arial" pitchFamily="34" charset="0"/>
              <a:cs typeface="Arial" pitchFamily="34" charset="0"/>
            </a:endParaRPr>
          </a:p>
        </p:txBody>
      </p:sp>
      <p:sp>
        <p:nvSpPr>
          <p:cNvPr id="18489" name="Text Box 76"/>
          <p:cNvSpPr txBox="1">
            <a:spLocks noChangeArrowheads="1"/>
          </p:cNvSpPr>
          <p:nvPr/>
        </p:nvSpPr>
        <p:spPr bwMode="auto">
          <a:xfrm rot="-5400000">
            <a:off x="263525" y="4794250"/>
            <a:ext cx="836612" cy="639762"/>
          </a:xfrm>
          <a:prstGeom prst="rect">
            <a:avLst/>
          </a:prstGeom>
          <a:noFill/>
          <a:ln w="9525">
            <a:noFill/>
            <a:miter lim="800000"/>
            <a:headEnd/>
            <a:tailEnd/>
          </a:ln>
        </p:spPr>
        <p:txBody>
          <a:bodyPr wrap="none">
            <a:spAutoFit/>
          </a:bodyPr>
          <a:lstStyle/>
          <a:p>
            <a:pPr algn="r" eaLnBrk="1" hangingPunct="1"/>
            <a:r>
              <a:rPr lang="en-US" sz="1200" b="0" dirty="0">
                <a:latin typeface="Arial" pitchFamily="34" charset="0"/>
                <a:cs typeface="Arial" pitchFamily="34" charset="0"/>
              </a:rPr>
              <a:t>Common</a:t>
            </a:r>
          </a:p>
          <a:p>
            <a:pPr algn="r" eaLnBrk="1" hangingPunct="1"/>
            <a:r>
              <a:rPr lang="en-US" sz="1200" b="0" dirty="0">
                <a:latin typeface="Arial" pitchFamily="34" charset="0"/>
                <a:cs typeface="Arial" pitchFamily="34" charset="0"/>
              </a:rPr>
              <a:t>back-side</a:t>
            </a:r>
          </a:p>
          <a:p>
            <a:pPr algn="r" eaLnBrk="1" hangingPunct="1"/>
            <a:r>
              <a:rPr lang="en-US" sz="1200" b="0" dirty="0">
                <a:latin typeface="Arial" pitchFamily="34" charset="0"/>
                <a:cs typeface="Arial" pitchFamily="34" charset="0"/>
              </a:rPr>
              <a:t>electrode</a:t>
            </a:r>
            <a:endParaRPr lang="cs-CZ" sz="1200" b="0" dirty="0">
              <a:latin typeface="Arial" pitchFamily="34" charset="0"/>
              <a:cs typeface="Arial" pitchFamily="34" charset="0"/>
            </a:endParaRPr>
          </a:p>
        </p:txBody>
      </p:sp>
      <p:sp>
        <p:nvSpPr>
          <p:cNvPr id="18490" name="Text Box 77"/>
          <p:cNvSpPr txBox="1">
            <a:spLocks noChangeArrowheads="1"/>
          </p:cNvSpPr>
          <p:nvPr/>
        </p:nvSpPr>
        <p:spPr bwMode="auto">
          <a:xfrm rot="-5400000">
            <a:off x="1172077" y="4783028"/>
            <a:ext cx="848309" cy="646331"/>
          </a:xfrm>
          <a:prstGeom prst="rect">
            <a:avLst/>
          </a:prstGeom>
          <a:noFill/>
          <a:ln w="9525">
            <a:noFill/>
            <a:miter lim="800000"/>
            <a:headEnd/>
            <a:tailEnd/>
          </a:ln>
        </p:spPr>
        <p:txBody>
          <a:bodyPr wrap="none">
            <a:spAutoFit/>
          </a:bodyPr>
          <a:lstStyle/>
          <a:p>
            <a:pPr algn="r" eaLnBrk="1" hangingPunct="1"/>
            <a:r>
              <a:rPr lang="en-US" sz="1200" b="0" dirty="0" smtClean="0">
                <a:latin typeface="Arial" pitchFamily="34" charset="0"/>
                <a:cs typeface="Arial" pitchFamily="34" charset="0"/>
              </a:rPr>
              <a:t>Pixellated</a:t>
            </a:r>
            <a:endParaRPr lang="en-US" sz="1200" b="0" dirty="0">
              <a:latin typeface="Arial" pitchFamily="34" charset="0"/>
              <a:cs typeface="Arial" pitchFamily="34" charset="0"/>
            </a:endParaRPr>
          </a:p>
          <a:p>
            <a:pPr algn="r" eaLnBrk="1" hangingPunct="1"/>
            <a:r>
              <a:rPr lang="en-US" sz="1200" b="0" dirty="0">
                <a:latin typeface="Arial" pitchFamily="34" charset="0"/>
                <a:cs typeface="Arial" pitchFamily="34" charset="0"/>
              </a:rPr>
              <a:t>front-side</a:t>
            </a:r>
          </a:p>
          <a:p>
            <a:pPr algn="r" eaLnBrk="1" hangingPunct="1"/>
            <a:r>
              <a:rPr lang="en-US" sz="1200" b="0" dirty="0">
                <a:latin typeface="Arial" pitchFamily="34" charset="0"/>
                <a:cs typeface="Arial" pitchFamily="34" charset="0"/>
              </a:rPr>
              <a:t>electrode</a:t>
            </a:r>
            <a:endParaRPr lang="cs-CZ" sz="1200" b="0" dirty="0">
              <a:latin typeface="Arial" pitchFamily="34" charset="0"/>
              <a:cs typeface="Arial" pitchFamily="34" charset="0"/>
            </a:endParaRPr>
          </a:p>
        </p:txBody>
      </p:sp>
      <p:sp>
        <p:nvSpPr>
          <p:cNvPr id="18491" name="Text Box 84"/>
          <p:cNvSpPr txBox="1">
            <a:spLocks noChangeArrowheads="1"/>
          </p:cNvSpPr>
          <p:nvPr/>
        </p:nvSpPr>
        <p:spPr bwMode="auto">
          <a:xfrm>
            <a:off x="1922463" y="5918200"/>
            <a:ext cx="2189162" cy="396875"/>
          </a:xfrm>
          <a:prstGeom prst="rect">
            <a:avLst/>
          </a:prstGeom>
          <a:noFill/>
          <a:ln w="9525">
            <a:noFill/>
            <a:miter lim="800000"/>
            <a:headEnd/>
            <a:tailEnd/>
          </a:ln>
        </p:spPr>
        <p:txBody>
          <a:bodyPr wrap="none">
            <a:spAutoFit/>
          </a:bodyPr>
          <a:lstStyle/>
          <a:p>
            <a:pPr algn="ctr" eaLnBrk="1" hangingPunct="1"/>
            <a:r>
              <a:rPr lang="en-US" sz="2000" dirty="0">
                <a:latin typeface="Arial" pitchFamily="34" charset="0"/>
                <a:cs typeface="Arial" pitchFamily="34" charset="0"/>
              </a:rPr>
              <a:t>Pixel electronics</a:t>
            </a:r>
            <a:endParaRPr lang="cs-CZ" sz="2000" dirty="0">
              <a:latin typeface="Arial" pitchFamily="34" charset="0"/>
              <a:cs typeface="Arial" pitchFamily="34" charset="0"/>
            </a:endParaRPr>
          </a:p>
        </p:txBody>
      </p:sp>
      <p:grpSp>
        <p:nvGrpSpPr>
          <p:cNvPr id="13" name="Group 88"/>
          <p:cNvGrpSpPr>
            <a:grpSpLocks/>
          </p:cNvGrpSpPr>
          <p:nvPr/>
        </p:nvGrpSpPr>
        <p:grpSpPr bwMode="auto">
          <a:xfrm>
            <a:off x="2100263" y="4100515"/>
            <a:ext cx="3276600" cy="1604963"/>
            <a:chOff x="1767" y="2697"/>
            <a:chExt cx="2064" cy="1011"/>
          </a:xfrm>
        </p:grpSpPr>
        <p:sp>
          <p:nvSpPr>
            <p:cNvPr id="18502" name="Text Box 51"/>
            <p:cNvSpPr txBox="1">
              <a:spLocks noChangeArrowheads="1"/>
            </p:cNvSpPr>
            <p:nvPr/>
          </p:nvSpPr>
          <p:spPr bwMode="auto">
            <a:xfrm>
              <a:off x="1767" y="3340"/>
              <a:ext cx="678" cy="368"/>
            </a:xfrm>
            <a:prstGeom prst="rect">
              <a:avLst/>
            </a:prstGeom>
            <a:noFill/>
            <a:ln w="9525">
              <a:noFill/>
              <a:miter lim="800000"/>
              <a:headEnd/>
              <a:tailEnd/>
            </a:ln>
          </p:spPr>
          <p:txBody>
            <a:bodyPr wrap="none">
              <a:spAutoFit/>
            </a:bodyPr>
            <a:lstStyle/>
            <a:p>
              <a:pPr algn="r" eaLnBrk="1" hangingPunct="1"/>
              <a:r>
                <a:rPr lang="en-US" sz="1600" b="0" dirty="0">
                  <a:latin typeface="Tahoma" pitchFamily="34" charset="0"/>
                  <a:cs typeface="Arial" pitchFamily="34" charset="0"/>
                </a:rPr>
                <a:t>Threshold</a:t>
              </a:r>
            </a:p>
            <a:p>
              <a:pPr algn="r" eaLnBrk="1" hangingPunct="1"/>
              <a:r>
                <a:rPr lang="en-US" sz="1600" b="0" dirty="0">
                  <a:latin typeface="Tahoma" pitchFamily="34" charset="0"/>
                  <a:cs typeface="Arial" pitchFamily="34" charset="0"/>
                </a:rPr>
                <a:t>level</a:t>
              </a:r>
              <a:endParaRPr lang="cs-CZ" sz="1600" b="0" dirty="0">
                <a:latin typeface="Tahoma" pitchFamily="34" charset="0"/>
                <a:cs typeface="Arial" pitchFamily="34" charset="0"/>
              </a:endParaRPr>
            </a:p>
          </p:txBody>
        </p:sp>
        <p:sp>
          <p:nvSpPr>
            <p:cNvPr id="18503" name="Line 85"/>
            <p:cNvSpPr>
              <a:spLocks noChangeShapeType="1"/>
            </p:cNvSpPr>
            <p:nvPr/>
          </p:nvSpPr>
          <p:spPr bwMode="auto">
            <a:xfrm>
              <a:off x="2994" y="2697"/>
              <a:ext cx="837" cy="0"/>
            </a:xfrm>
            <a:prstGeom prst="line">
              <a:avLst/>
            </a:prstGeom>
            <a:noFill/>
            <a:ln w="9525">
              <a:solidFill>
                <a:srgbClr val="FF9966"/>
              </a:solidFill>
              <a:round/>
              <a:headEnd/>
              <a:tailEnd/>
            </a:ln>
          </p:spPr>
          <p:txBody>
            <a:bodyPr/>
            <a:lstStyle/>
            <a:p>
              <a:endParaRPr lang="en-US" dirty="0"/>
            </a:p>
          </p:txBody>
        </p:sp>
      </p:grpSp>
      <p:sp>
        <p:nvSpPr>
          <p:cNvPr id="42072" name="Freeform 88"/>
          <p:cNvSpPr>
            <a:spLocks/>
          </p:cNvSpPr>
          <p:nvPr/>
        </p:nvSpPr>
        <p:spPr bwMode="auto">
          <a:xfrm>
            <a:off x="3976688" y="4391025"/>
            <a:ext cx="1166812" cy="176213"/>
          </a:xfrm>
          <a:custGeom>
            <a:avLst/>
            <a:gdLst>
              <a:gd name="T0" fmla="*/ 0 w 735"/>
              <a:gd name="T1" fmla="*/ 2147483647 h 111"/>
              <a:gd name="T2" fmla="*/ 2147483647 w 735"/>
              <a:gd name="T3" fmla="*/ 2147483647 h 111"/>
              <a:gd name="T4" fmla="*/ 2147483647 w 735"/>
              <a:gd name="T5" fmla="*/ 0 h 111"/>
              <a:gd name="T6" fmla="*/ 2147483647 w 735"/>
              <a:gd name="T7" fmla="*/ 0 h 111"/>
              <a:gd name="T8" fmla="*/ 2147483647 w 735"/>
              <a:gd name="T9" fmla="*/ 2147483647 h 111"/>
              <a:gd name="T10" fmla="*/ 2147483647 w 735"/>
              <a:gd name="T11" fmla="*/ 2147483647 h 111"/>
              <a:gd name="T12" fmla="*/ 2147483647 w 735"/>
              <a:gd name="T13" fmla="*/ 0 h 111"/>
              <a:gd name="T14" fmla="*/ 2147483647 w 735"/>
              <a:gd name="T15" fmla="*/ 0 h 111"/>
              <a:gd name="T16" fmla="*/ 2147483647 w 735"/>
              <a:gd name="T17" fmla="*/ 2147483647 h 111"/>
              <a:gd name="T18" fmla="*/ 2147483647 w 735"/>
              <a:gd name="T19" fmla="*/ 2147483647 h 111"/>
              <a:gd name="T20" fmla="*/ 2147483647 w 735"/>
              <a:gd name="T21" fmla="*/ 0 h 111"/>
              <a:gd name="T22" fmla="*/ 2147483647 w 735"/>
              <a:gd name="T23" fmla="*/ 0 h 111"/>
              <a:gd name="T24" fmla="*/ 2147483647 w 735"/>
              <a:gd name="T25" fmla="*/ 2147483647 h 111"/>
              <a:gd name="T26" fmla="*/ 2147483647 w 735"/>
              <a:gd name="T27" fmla="*/ 2147483647 h 111"/>
              <a:gd name="T28" fmla="*/ 2147483647 w 735"/>
              <a:gd name="T29" fmla="*/ 0 h 111"/>
              <a:gd name="T30" fmla="*/ 2147483647 w 735"/>
              <a:gd name="T31" fmla="*/ 0 h 111"/>
              <a:gd name="T32" fmla="*/ 2147483647 w 735"/>
              <a:gd name="T33" fmla="*/ 2147483647 h 111"/>
              <a:gd name="T34" fmla="*/ 2147483647 w 735"/>
              <a:gd name="T35" fmla="*/ 2147483647 h 111"/>
              <a:gd name="T36" fmla="*/ 2147483647 w 735"/>
              <a:gd name="T37" fmla="*/ 0 h 111"/>
              <a:gd name="T38" fmla="*/ 2147483647 w 735"/>
              <a:gd name="T39" fmla="*/ 0 h 111"/>
              <a:gd name="T40" fmla="*/ 2147483647 w 735"/>
              <a:gd name="T41" fmla="*/ 2147483647 h 111"/>
              <a:gd name="T42" fmla="*/ 2147483647 w 735"/>
              <a:gd name="T43" fmla="*/ 2147483647 h 111"/>
              <a:gd name="T44" fmla="*/ 2147483647 w 735"/>
              <a:gd name="T45" fmla="*/ 0 h 111"/>
              <a:gd name="T46" fmla="*/ 2147483647 w 735"/>
              <a:gd name="T47" fmla="*/ 0 h 111"/>
              <a:gd name="T48" fmla="*/ 2147483647 w 735"/>
              <a:gd name="T49" fmla="*/ 2147483647 h 111"/>
              <a:gd name="T50" fmla="*/ 2147483647 w 735"/>
              <a:gd name="T51" fmla="*/ 2147483647 h 111"/>
              <a:gd name="T52" fmla="*/ 2147483647 w 735"/>
              <a:gd name="T53" fmla="*/ 0 h 111"/>
              <a:gd name="T54" fmla="*/ 2147483647 w 735"/>
              <a:gd name="T55" fmla="*/ 0 h 111"/>
              <a:gd name="T56" fmla="*/ 2147483647 w 735"/>
              <a:gd name="T57" fmla="*/ 2147483647 h 111"/>
              <a:gd name="T58" fmla="*/ 2147483647 w 735"/>
              <a:gd name="T59" fmla="*/ 2147483647 h 1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5"/>
              <a:gd name="T91" fmla="*/ 0 h 111"/>
              <a:gd name="T92" fmla="*/ 735 w 735"/>
              <a:gd name="T93" fmla="*/ 111 h 1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5" h="111">
                <a:moveTo>
                  <a:pt x="0" y="111"/>
                </a:moveTo>
                <a:lnTo>
                  <a:pt x="117" y="105"/>
                </a:lnTo>
                <a:lnTo>
                  <a:pt x="117" y="0"/>
                </a:lnTo>
                <a:lnTo>
                  <a:pt x="156" y="0"/>
                </a:lnTo>
                <a:lnTo>
                  <a:pt x="156" y="111"/>
                </a:lnTo>
                <a:lnTo>
                  <a:pt x="192" y="111"/>
                </a:lnTo>
                <a:lnTo>
                  <a:pt x="192" y="0"/>
                </a:lnTo>
                <a:lnTo>
                  <a:pt x="231" y="0"/>
                </a:lnTo>
                <a:lnTo>
                  <a:pt x="231" y="111"/>
                </a:lnTo>
                <a:lnTo>
                  <a:pt x="267" y="111"/>
                </a:lnTo>
                <a:lnTo>
                  <a:pt x="267" y="0"/>
                </a:lnTo>
                <a:lnTo>
                  <a:pt x="303" y="0"/>
                </a:lnTo>
                <a:lnTo>
                  <a:pt x="303" y="108"/>
                </a:lnTo>
                <a:lnTo>
                  <a:pt x="339" y="108"/>
                </a:lnTo>
                <a:lnTo>
                  <a:pt x="339" y="0"/>
                </a:lnTo>
                <a:lnTo>
                  <a:pt x="378" y="0"/>
                </a:lnTo>
                <a:lnTo>
                  <a:pt x="378" y="108"/>
                </a:lnTo>
                <a:lnTo>
                  <a:pt x="414" y="108"/>
                </a:lnTo>
                <a:lnTo>
                  <a:pt x="414" y="0"/>
                </a:lnTo>
                <a:lnTo>
                  <a:pt x="450" y="0"/>
                </a:lnTo>
                <a:lnTo>
                  <a:pt x="450" y="108"/>
                </a:lnTo>
                <a:lnTo>
                  <a:pt x="486" y="108"/>
                </a:lnTo>
                <a:lnTo>
                  <a:pt x="486" y="0"/>
                </a:lnTo>
                <a:lnTo>
                  <a:pt x="522" y="0"/>
                </a:lnTo>
                <a:lnTo>
                  <a:pt x="522" y="111"/>
                </a:lnTo>
                <a:lnTo>
                  <a:pt x="561" y="111"/>
                </a:lnTo>
                <a:lnTo>
                  <a:pt x="561" y="0"/>
                </a:lnTo>
                <a:lnTo>
                  <a:pt x="600" y="0"/>
                </a:lnTo>
                <a:lnTo>
                  <a:pt x="600" y="108"/>
                </a:lnTo>
                <a:lnTo>
                  <a:pt x="735" y="108"/>
                </a:lnTo>
              </a:path>
            </a:pathLst>
          </a:custGeom>
          <a:noFill/>
          <a:ln w="9525">
            <a:solidFill>
              <a:srgbClr val="FF0000"/>
            </a:solidFill>
            <a:round/>
            <a:headEnd/>
            <a:tailEnd/>
          </a:ln>
        </p:spPr>
        <p:txBody>
          <a:bodyPr/>
          <a:lstStyle/>
          <a:p>
            <a:pPr algn="ctr" eaLnBrk="1" hangingPunct="1"/>
            <a:endParaRPr lang="en-US" sz="2800" b="0" dirty="0">
              <a:latin typeface="Arial" pitchFamily="34" charset="0"/>
              <a:cs typeface="Arial" pitchFamily="34" charset="0"/>
            </a:endParaRPr>
          </a:p>
        </p:txBody>
      </p:sp>
      <p:grpSp>
        <p:nvGrpSpPr>
          <p:cNvPr id="14" name="Group 94"/>
          <p:cNvGrpSpPr>
            <a:grpSpLocks/>
          </p:cNvGrpSpPr>
          <p:nvPr/>
        </p:nvGrpSpPr>
        <p:grpSpPr bwMode="auto">
          <a:xfrm>
            <a:off x="3978275" y="3889375"/>
            <a:ext cx="1166813" cy="674688"/>
            <a:chOff x="2944" y="2564"/>
            <a:chExt cx="735" cy="425"/>
          </a:xfrm>
        </p:grpSpPr>
        <p:sp>
          <p:nvSpPr>
            <p:cNvPr id="18500" name="Freeform 53"/>
            <p:cNvSpPr>
              <a:spLocks/>
            </p:cNvSpPr>
            <p:nvPr/>
          </p:nvSpPr>
          <p:spPr bwMode="auto">
            <a:xfrm>
              <a:off x="3019" y="2564"/>
              <a:ext cx="534" cy="253"/>
            </a:xfrm>
            <a:custGeom>
              <a:avLst/>
              <a:gdLst>
                <a:gd name="T0" fmla="*/ 0 w 954"/>
                <a:gd name="T1" fmla="*/ 22 h 395"/>
                <a:gd name="T2" fmla="*/ 3 w 954"/>
                <a:gd name="T3" fmla="*/ 22 h 395"/>
                <a:gd name="T4" fmla="*/ 4 w 954"/>
                <a:gd name="T5" fmla="*/ 4 h 395"/>
                <a:gd name="T6" fmla="*/ 7 w 954"/>
                <a:gd name="T7" fmla="*/ 3 h 395"/>
                <a:gd name="T8" fmla="*/ 25 w 954"/>
                <a:gd name="T9" fmla="*/ 22 h 395"/>
                <a:gd name="T10" fmla="*/ 33 w 954"/>
                <a:gd name="T11" fmla="*/ 22 h 395"/>
                <a:gd name="T12" fmla="*/ 0 60000 65536"/>
                <a:gd name="T13" fmla="*/ 0 60000 65536"/>
                <a:gd name="T14" fmla="*/ 0 60000 65536"/>
                <a:gd name="T15" fmla="*/ 0 60000 65536"/>
                <a:gd name="T16" fmla="*/ 0 60000 65536"/>
                <a:gd name="T17" fmla="*/ 0 60000 65536"/>
                <a:gd name="T18" fmla="*/ 0 w 954"/>
                <a:gd name="T19" fmla="*/ 0 h 395"/>
                <a:gd name="T20" fmla="*/ 954 w 954"/>
                <a:gd name="T21" fmla="*/ 395 h 395"/>
              </a:gdLst>
              <a:ahLst/>
              <a:cxnLst>
                <a:cxn ang="T12">
                  <a:pos x="T0" y="T1"/>
                </a:cxn>
                <a:cxn ang="T13">
                  <a:pos x="T2" y="T3"/>
                </a:cxn>
                <a:cxn ang="T14">
                  <a:pos x="T4" y="T5"/>
                </a:cxn>
                <a:cxn ang="T15">
                  <a:pos x="T6" y="T7"/>
                </a:cxn>
                <a:cxn ang="T16">
                  <a:pos x="T8" y="T9"/>
                </a:cxn>
                <a:cxn ang="T17">
                  <a:pos x="T10" y="T11"/>
                </a:cxn>
              </a:cxnLst>
              <a:rect l="T18" t="T19" r="T20" b="T21"/>
              <a:pathLst>
                <a:path w="954" h="395">
                  <a:moveTo>
                    <a:pt x="0" y="362"/>
                  </a:moveTo>
                  <a:cubicBezTo>
                    <a:pt x="28" y="388"/>
                    <a:pt x="7" y="368"/>
                    <a:pt x="80" y="362"/>
                  </a:cubicBezTo>
                  <a:cubicBezTo>
                    <a:pt x="99" y="312"/>
                    <a:pt x="91" y="116"/>
                    <a:pt x="113" y="64"/>
                  </a:cubicBezTo>
                  <a:cubicBezTo>
                    <a:pt x="135" y="12"/>
                    <a:pt x="113" y="0"/>
                    <a:pt x="212" y="51"/>
                  </a:cubicBezTo>
                  <a:cubicBezTo>
                    <a:pt x="311" y="102"/>
                    <a:pt x="585" y="316"/>
                    <a:pt x="709" y="369"/>
                  </a:cubicBezTo>
                  <a:cubicBezTo>
                    <a:pt x="821" y="362"/>
                    <a:pt x="895" y="395"/>
                    <a:pt x="954" y="369"/>
                  </a:cubicBezTo>
                </a:path>
              </a:pathLst>
            </a:custGeom>
            <a:noFill/>
            <a:ln w="19050">
              <a:solidFill>
                <a:srgbClr val="FF0000"/>
              </a:solidFill>
              <a:round/>
              <a:headEnd/>
              <a:tailEnd/>
            </a:ln>
          </p:spPr>
          <p:txBody>
            <a:bodyPr/>
            <a:lstStyle/>
            <a:p>
              <a:pPr algn="ctr" eaLnBrk="1" hangingPunct="1"/>
              <a:endParaRPr lang="en-US" sz="3600" b="0" dirty="0">
                <a:latin typeface="Arial" pitchFamily="34" charset="0"/>
                <a:cs typeface="Arial" pitchFamily="34" charset="0"/>
              </a:endParaRPr>
            </a:p>
          </p:txBody>
        </p:sp>
        <p:sp>
          <p:nvSpPr>
            <p:cNvPr id="18501" name="Freeform 93"/>
            <p:cNvSpPr>
              <a:spLocks/>
            </p:cNvSpPr>
            <p:nvPr/>
          </p:nvSpPr>
          <p:spPr bwMode="auto">
            <a:xfrm>
              <a:off x="2944" y="2878"/>
              <a:ext cx="735" cy="111"/>
            </a:xfrm>
            <a:custGeom>
              <a:avLst/>
              <a:gdLst>
                <a:gd name="T0" fmla="*/ 0 w 735"/>
                <a:gd name="T1" fmla="*/ 111 h 111"/>
                <a:gd name="T2" fmla="*/ 117 w 735"/>
                <a:gd name="T3" fmla="*/ 105 h 111"/>
                <a:gd name="T4" fmla="*/ 117 w 735"/>
                <a:gd name="T5" fmla="*/ 0 h 111"/>
                <a:gd name="T6" fmla="*/ 156 w 735"/>
                <a:gd name="T7" fmla="*/ 0 h 111"/>
                <a:gd name="T8" fmla="*/ 156 w 735"/>
                <a:gd name="T9" fmla="*/ 111 h 111"/>
                <a:gd name="T10" fmla="*/ 192 w 735"/>
                <a:gd name="T11" fmla="*/ 111 h 111"/>
                <a:gd name="T12" fmla="*/ 192 w 735"/>
                <a:gd name="T13" fmla="*/ 0 h 111"/>
                <a:gd name="T14" fmla="*/ 231 w 735"/>
                <a:gd name="T15" fmla="*/ 0 h 111"/>
                <a:gd name="T16" fmla="*/ 231 w 735"/>
                <a:gd name="T17" fmla="*/ 111 h 111"/>
                <a:gd name="T18" fmla="*/ 267 w 735"/>
                <a:gd name="T19" fmla="*/ 111 h 111"/>
                <a:gd name="T20" fmla="*/ 267 w 735"/>
                <a:gd name="T21" fmla="*/ 0 h 111"/>
                <a:gd name="T22" fmla="*/ 303 w 735"/>
                <a:gd name="T23" fmla="*/ 0 h 111"/>
                <a:gd name="T24" fmla="*/ 303 w 735"/>
                <a:gd name="T25" fmla="*/ 108 h 111"/>
                <a:gd name="T26" fmla="*/ 339 w 735"/>
                <a:gd name="T27" fmla="*/ 108 h 111"/>
                <a:gd name="T28" fmla="*/ 735 w 735"/>
                <a:gd name="T29" fmla="*/ 108 h 1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5"/>
                <a:gd name="T46" fmla="*/ 0 h 111"/>
                <a:gd name="T47" fmla="*/ 735 w 735"/>
                <a:gd name="T48" fmla="*/ 111 h 1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5" h="111">
                  <a:moveTo>
                    <a:pt x="0" y="111"/>
                  </a:moveTo>
                  <a:lnTo>
                    <a:pt x="117" y="105"/>
                  </a:lnTo>
                  <a:lnTo>
                    <a:pt x="117" y="0"/>
                  </a:lnTo>
                  <a:lnTo>
                    <a:pt x="156" y="0"/>
                  </a:lnTo>
                  <a:lnTo>
                    <a:pt x="156" y="111"/>
                  </a:lnTo>
                  <a:lnTo>
                    <a:pt x="192" y="111"/>
                  </a:lnTo>
                  <a:lnTo>
                    <a:pt x="192" y="0"/>
                  </a:lnTo>
                  <a:lnTo>
                    <a:pt x="231" y="0"/>
                  </a:lnTo>
                  <a:lnTo>
                    <a:pt x="231" y="111"/>
                  </a:lnTo>
                  <a:lnTo>
                    <a:pt x="267" y="111"/>
                  </a:lnTo>
                  <a:lnTo>
                    <a:pt x="267" y="0"/>
                  </a:lnTo>
                  <a:lnTo>
                    <a:pt x="303" y="0"/>
                  </a:lnTo>
                  <a:lnTo>
                    <a:pt x="303" y="108"/>
                  </a:lnTo>
                  <a:lnTo>
                    <a:pt x="339" y="108"/>
                  </a:lnTo>
                  <a:lnTo>
                    <a:pt x="735" y="108"/>
                  </a:lnTo>
                </a:path>
              </a:pathLst>
            </a:custGeom>
            <a:noFill/>
            <a:ln w="9525">
              <a:solidFill>
                <a:srgbClr val="FF0000"/>
              </a:solidFill>
              <a:round/>
              <a:headEnd/>
              <a:tailEnd/>
            </a:ln>
          </p:spPr>
          <p:txBody>
            <a:bodyPr/>
            <a:lstStyle/>
            <a:p>
              <a:pPr algn="ctr" eaLnBrk="1" hangingPunct="1"/>
              <a:endParaRPr lang="en-US" sz="2800" b="0" dirty="0">
                <a:latin typeface="Arial" pitchFamily="34" charset="0"/>
                <a:cs typeface="Arial" pitchFamily="34" charset="0"/>
              </a:endParaRPr>
            </a:p>
          </p:txBody>
        </p:sp>
      </p:grpSp>
      <p:sp>
        <p:nvSpPr>
          <p:cNvPr id="3" name="Rectangle 68"/>
          <p:cNvSpPr>
            <a:spLocks noChangeArrowheads="1"/>
          </p:cNvSpPr>
          <p:nvPr/>
        </p:nvSpPr>
        <p:spPr bwMode="auto">
          <a:xfrm>
            <a:off x="4641850" y="5346700"/>
            <a:ext cx="923925" cy="417513"/>
          </a:xfrm>
          <a:prstGeom prst="rect">
            <a:avLst/>
          </a:prstGeom>
          <a:solidFill>
            <a:schemeClr val="bg1"/>
          </a:solidFill>
          <a:ln w="9525">
            <a:solidFill>
              <a:schemeClr val="tx1"/>
            </a:solidFill>
            <a:miter lim="800000"/>
            <a:headEnd/>
            <a:tailEnd/>
          </a:ln>
        </p:spPr>
        <p:txBody>
          <a:bodyPr wrap="none" anchor="ctr"/>
          <a:lstStyle/>
          <a:p>
            <a:pPr algn="ctr" eaLnBrk="1" hangingPunct="1"/>
            <a:r>
              <a:rPr lang="en-US" sz="2000" b="0" dirty="0">
                <a:latin typeface="Tahoma" pitchFamily="34" charset="0"/>
                <a:cs typeface="Arial" pitchFamily="34" charset="0"/>
              </a:rPr>
              <a:t>007</a:t>
            </a:r>
            <a:endParaRPr lang="cs-CZ" sz="2000" b="0">
              <a:latin typeface="Tahoma" pitchFamily="34" charset="0"/>
              <a:cs typeface="Arial" pitchFamily="34" charset="0"/>
            </a:endParaRPr>
          </a:p>
        </p:txBody>
      </p:sp>
      <p:sp>
        <p:nvSpPr>
          <p:cNvPr id="4" name="Rectangle 68"/>
          <p:cNvSpPr>
            <a:spLocks noChangeArrowheads="1"/>
          </p:cNvSpPr>
          <p:nvPr/>
        </p:nvSpPr>
        <p:spPr bwMode="auto">
          <a:xfrm>
            <a:off x="4641850" y="5346700"/>
            <a:ext cx="923925" cy="417513"/>
          </a:xfrm>
          <a:prstGeom prst="rect">
            <a:avLst/>
          </a:prstGeom>
          <a:solidFill>
            <a:schemeClr val="bg1"/>
          </a:solidFill>
          <a:ln w="9525">
            <a:solidFill>
              <a:schemeClr val="tx1"/>
            </a:solidFill>
            <a:miter lim="800000"/>
            <a:headEnd/>
            <a:tailEnd/>
          </a:ln>
        </p:spPr>
        <p:txBody>
          <a:bodyPr wrap="none" anchor="ctr"/>
          <a:lstStyle/>
          <a:p>
            <a:pPr algn="ctr" eaLnBrk="1" hangingPunct="1"/>
            <a:r>
              <a:rPr lang="en-US" sz="2000" b="0" dirty="0">
                <a:latin typeface="Tahoma" pitchFamily="34" charset="0"/>
                <a:cs typeface="Arial" pitchFamily="34" charset="0"/>
              </a:rPr>
              <a:t>003</a:t>
            </a:r>
            <a:endParaRPr lang="cs-CZ" sz="2000" b="0">
              <a:latin typeface="Tahoma" pitchFamily="34" charset="0"/>
              <a:cs typeface="Arial" pitchFamily="34" charset="0"/>
            </a:endParaRPr>
          </a:p>
        </p:txBody>
      </p:sp>
      <p:sp>
        <p:nvSpPr>
          <p:cNvPr id="42081" name="Text Box 97"/>
          <p:cNvSpPr txBox="1">
            <a:spLocks noChangeArrowheads="1"/>
          </p:cNvSpPr>
          <p:nvPr/>
        </p:nvSpPr>
        <p:spPr bwMode="auto">
          <a:xfrm>
            <a:off x="4471988" y="5033963"/>
            <a:ext cx="1108075" cy="274637"/>
          </a:xfrm>
          <a:prstGeom prst="rect">
            <a:avLst/>
          </a:prstGeom>
          <a:noFill/>
          <a:ln w="9525">
            <a:noFill/>
            <a:miter lim="800000"/>
            <a:headEnd/>
            <a:tailEnd/>
          </a:ln>
        </p:spPr>
        <p:txBody>
          <a:bodyPr wrap="none">
            <a:spAutoFit/>
          </a:bodyPr>
          <a:lstStyle/>
          <a:p>
            <a:pPr algn="ctr" eaLnBrk="1" hangingPunct="1"/>
            <a:r>
              <a:rPr lang="en-US" sz="1200" b="0" dirty="0">
                <a:latin typeface="Arial" pitchFamily="34" charset="0"/>
                <a:cs typeface="Arial" pitchFamily="34" charset="0"/>
              </a:rPr>
              <a:t>Particle count</a:t>
            </a:r>
            <a:endParaRPr lang="cs-CZ" sz="1200" b="0" dirty="0">
              <a:latin typeface="Arial" pitchFamily="34" charset="0"/>
              <a:cs typeface="Arial" pitchFamily="34" charset="0"/>
            </a:endParaRPr>
          </a:p>
        </p:txBody>
      </p:sp>
      <p:sp>
        <p:nvSpPr>
          <p:cNvPr id="42082" name="Text Box 98"/>
          <p:cNvSpPr txBox="1">
            <a:spLocks noChangeArrowheads="1"/>
          </p:cNvSpPr>
          <p:nvPr/>
        </p:nvSpPr>
        <p:spPr bwMode="auto">
          <a:xfrm>
            <a:off x="4478338" y="5035550"/>
            <a:ext cx="666750" cy="274638"/>
          </a:xfrm>
          <a:prstGeom prst="rect">
            <a:avLst/>
          </a:prstGeom>
          <a:noFill/>
          <a:ln w="9525">
            <a:noFill/>
            <a:miter lim="800000"/>
            <a:headEnd/>
            <a:tailEnd/>
          </a:ln>
        </p:spPr>
        <p:txBody>
          <a:bodyPr wrap="none">
            <a:spAutoFit/>
          </a:bodyPr>
          <a:lstStyle/>
          <a:p>
            <a:pPr algn="ctr" eaLnBrk="1" hangingPunct="1"/>
            <a:r>
              <a:rPr lang="en-US" sz="1200" b="0" dirty="0">
                <a:latin typeface="Arial" pitchFamily="34" charset="0"/>
                <a:cs typeface="Arial" pitchFamily="34" charset="0"/>
              </a:rPr>
              <a:t>Energy</a:t>
            </a:r>
            <a:endParaRPr lang="cs-CZ" sz="1200" b="0" dirty="0">
              <a:latin typeface="Arial" pitchFamily="34" charset="0"/>
              <a:cs typeface="Arial" pitchFamily="34" charset="0"/>
            </a:endParaRPr>
          </a:p>
        </p:txBody>
      </p:sp>
      <p:sp>
        <p:nvSpPr>
          <p:cNvPr id="93" name="TextBox 92"/>
          <p:cNvSpPr txBox="1"/>
          <p:nvPr/>
        </p:nvSpPr>
        <p:spPr>
          <a:xfrm>
            <a:off x="3943350" y="6300788"/>
            <a:ext cx="3191899" cy="369332"/>
          </a:xfrm>
          <a:prstGeom prst="rect">
            <a:avLst/>
          </a:prstGeom>
          <a:noFill/>
        </p:spPr>
        <p:txBody>
          <a:bodyPr wrap="none" rtlCol="0">
            <a:spAutoFit/>
          </a:bodyPr>
          <a:lstStyle/>
          <a:p>
            <a:r>
              <a:rPr lang="en-US" sz="1800" dirty="0" smtClean="0"/>
              <a:t>Courtesy J. Jakubek, CTU/IEAP</a:t>
            </a:r>
            <a:endParaRPr lang="en-US" sz="1800" dirty="0"/>
          </a:p>
        </p:txBody>
      </p:sp>
      <p:sp>
        <p:nvSpPr>
          <p:cNvPr id="92" name="Footer Placeholder 91"/>
          <p:cNvSpPr>
            <a:spLocks noGrp="1"/>
          </p:cNvSpPr>
          <p:nvPr>
            <p:ph type="ftr" sz="quarter" idx="10"/>
          </p:nvPr>
        </p:nvSpPr>
        <p:spPr/>
        <p:txBody>
          <a:bodyPr/>
          <a:lstStyle/>
          <a:p>
            <a:r>
              <a:rPr lang="en-US" smtClean="0"/>
              <a:t>High School Teachers at CERN  -----  Bettina + Ivan Mikulec  -----  Apr 2010</a:t>
            </a:r>
            <a:endParaRPr lang="en-US"/>
          </a:p>
        </p:txBody>
      </p:sp>
      <p:sp>
        <p:nvSpPr>
          <p:cNvPr id="94" name="Rectangle 3"/>
          <p:cNvSpPr txBox="1">
            <a:spLocks noChangeArrowheads="1"/>
          </p:cNvSpPr>
          <p:nvPr/>
        </p:nvSpPr>
        <p:spPr bwMode="auto">
          <a:xfrm>
            <a:off x="762000" y="838200"/>
            <a:ext cx="7770813" cy="2209800"/>
          </a:xfrm>
          <a:prstGeom prst="rect">
            <a:avLst/>
          </a:prstGeom>
          <a:noFill/>
          <a:ln w="9525">
            <a:noFill/>
            <a:miter lim="800000"/>
            <a:headEnd/>
            <a:tailEnd/>
          </a:ln>
          <a:effectLst/>
        </p:spPr>
        <p:txBody>
          <a:bodyPr lIns="90000" tIns="46800" rIns="90000" bIns="46800">
            <a:prstTxWarp prst="textNoShape">
              <a:avLst/>
            </a:prstTxWarp>
          </a:bodyPr>
          <a:lstStyle/>
          <a:p>
            <a:pPr marL="341313" indent="-341313" defTabSz="449263" eaLnBrk="1" hangingPunct="1">
              <a:spcBef>
                <a:spcPts val="800"/>
              </a:spcBef>
              <a:buClr>
                <a:srgbClr val="000000"/>
              </a:buClr>
              <a:buSzPct val="100000"/>
              <a:buFont typeface="Times New Roman" pitchFamily="-112" charset="0"/>
              <a:buChar char="•"/>
              <a:defRPr/>
            </a:pPr>
            <a:r>
              <a:rPr lang="en-US" sz="2800" kern="0" dirty="0">
                <a:solidFill>
                  <a:srgbClr val="000000"/>
                </a:solidFill>
                <a:latin typeface="+mn-lt"/>
                <a:ea typeface="+mn-ea"/>
                <a:cs typeface="+mn-cs"/>
              </a:rPr>
              <a:t>Nov</a:t>
            </a:r>
            <a:r>
              <a:rPr lang="en-US" sz="2800" kern="0" dirty="0" err="1">
                <a:solidFill>
                  <a:srgbClr val="000000"/>
                </a:solidFill>
                <a:latin typeface="+mn-lt"/>
                <a:ea typeface="+mn-ea"/>
                <a:cs typeface="+mn-cs"/>
              </a:rPr>
              <a:t>ý</a:t>
            </a:r>
            <a:r>
              <a:rPr lang="en-US" sz="2800" kern="0" dirty="0">
                <a:solidFill>
                  <a:srgbClr val="000000"/>
                </a:solidFill>
                <a:latin typeface="+mn-lt"/>
                <a:ea typeface="+mn-ea"/>
                <a:cs typeface="+mn-cs"/>
              </a:rPr>
              <a:t> </a:t>
            </a:r>
            <a:r>
              <a:rPr lang="en-US" sz="2800" kern="0" dirty="0" err="1">
                <a:solidFill>
                  <a:srgbClr val="000000"/>
                </a:solidFill>
                <a:latin typeface="+mn-lt"/>
                <a:ea typeface="+mn-ea"/>
                <a:cs typeface="+mn-cs"/>
              </a:rPr>
              <a:t>čítací</a:t>
            </a:r>
            <a:r>
              <a:rPr lang="en-US" sz="2800" kern="0" dirty="0">
                <a:solidFill>
                  <a:srgbClr val="000000"/>
                </a:solidFill>
                <a:latin typeface="+mn-lt"/>
                <a:ea typeface="+mn-ea"/>
                <a:cs typeface="+mn-cs"/>
              </a:rPr>
              <a:t> </a:t>
            </a:r>
            <a:r>
              <a:rPr lang="en-US" sz="2800" kern="0" dirty="0" err="1">
                <a:solidFill>
                  <a:srgbClr val="000000"/>
                </a:solidFill>
                <a:latin typeface="+mn-lt"/>
                <a:ea typeface="+mn-ea"/>
                <a:cs typeface="+mn-cs"/>
              </a:rPr>
              <a:t>čip</a:t>
            </a:r>
            <a:r>
              <a:rPr lang="en-US" sz="2800" kern="0" dirty="0">
                <a:solidFill>
                  <a:srgbClr val="000000"/>
                </a:solidFill>
                <a:latin typeface="+mn-lt"/>
                <a:ea typeface="+mn-ea"/>
                <a:cs typeface="+mn-cs"/>
              </a:rPr>
              <a:t> </a:t>
            </a:r>
            <a:r>
              <a:rPr lang="en-US" sz="2800" kern="0" dirty="0" err="1">
                <a:solidFill>
                  <a:srgbClr val="000000"/>
                </a:solidFill>
                <a:latin typeface="+mn-lt"/>
                <a:ea typeface="+mn-ea"/>
                <a:cs typeface="+mn-cs"/>
              </a:rPr>
              <a:t>podobný</a:t>
            </a:r>
            <a:r>
              <a:rPr lang="en-US" sz="2800" kern="0" dirty="0">
                <a:solidFill>
                  <a:srgbClr val="000000"/>
                </a:solidFill>
                <a:latin typeface="+mn-lt"/>
                <a:ea typeface="+mn-ea"/>
                <a:cs typeface="+mn-cs"/>
              </a:rPr>
              <a:t> Medipix2</a:t>
            </a:r>
          </a:p>
          <a:p>
            <a:pPr marL="341313" indent="-341313" defTabSz="449263" eaLnBrk="1" hangingPunct="1">
              <a:spcBef>
                <a:spcPts val="800"/>
              </a:spcBef>
              <a:buClr>
                <a:srgbClr val="000000"/>
              </a:buClr>
              <a:buSzPct val="100000"/>
              <a:buFont typeface="Times New Roman" pitchFamily="-112" charset="0"/>
              <a:buChar char="•"/>
              <a:defRPr/>
            </a:pPr>
            <a:r>
              <a:rPr lang="en-US" sz="2800" kern="0" dirty="0">
                <a:solidFill>
                  <a:srgbClr val="000000"/>
                </a:solidFill>
                <a:latin typeface="+mn-lt"/>
                <a:ea typeface="+mn-ea"/>
                <a:cs typeface="+mn-cs"/>
              </a:rPr>
              <a:t>3 </a:t>
            </a:r>
            <a:r>
              <a:rPr lang="en-US" sz="2800" kern="0" dirty="0" err="1">
                <a:solidFill>
                  <a:srgbClr val="000000"/>
                </a:solidFill>
                <a:latin typeface="+mn-lt"/>
                <a:ea typeface="+mn-ea"/>
                <a:cs typeface="+mn-cs"/>
              </a:rPr>
              <a:t>operačné</a:t>
            </a:r>
            <a:r>
              <a:rPr lang="en-US" sz="2800" kern="0" dirty="0">
                <a:solidFill>
                  <a:srgbClr val="000000"/>
                </a:solidFill>
                <a:latin typeface="+mn-lt"/>
                <a:ea typeface="+mn-ea"/>
                <a:cs typeface="+mn-cs"/>
              </a:rPr>
              <a:t> </a:t>
            </a:r>
            <a:r>
              <a:rPr lang="en-US" sz="2800" kern="0" dirty="0" err="1">
                <a:solidFill>
                  <a:srgbClr val="000000"/>
                </a:solidFill>
                <a:latin typeface="+mn-lt"/>
                <a:ea typeface="+mn-ea"/>
                <a:cs typeface="+mn-cs"/>
              </a:rPr>
              <a:t>módy</a:t>
            </a:r>
            <a:r>
              <a:rPr lang="en-US" sz="2800" kern="0" dirty="0">
                <a:solidFill>
                  <a:srgbClr val="000000"/>
                </a:solidFill>
                <a:latin typeface="+mn-lt"/>
                <a:ea typeface="+mn-ea"/>
                <a:cs typeface="+mn-cs"/>
              </a:rPr>
              <a:t> – </a:t>
            </a:r>
            <a:r>
              <a:rPr lang="en-US" sz="2800" kern="0" dirty="0" err="1">
                <a:solidFill>
                  <a:srgbClr val="000000"/>
                </a:solidFill>
                <a:latin typeface="+mn-lt"/>
                <a:ea typeface="+mn-ea"/>
                <a:cs typeface="+mn-cs"/>
              </a:rPr>
              <a:t>individuálne</a:t>
            </a:r>
            <a:r>
              <a:rPr lang="en-US" sz="2800" kern="0" dirty="0">
                <a:solidFill>
                  <a:srgbClr val="000000"/>
                </a:solidFill>
                <a:latin typeface="+mn-lt"/>
                <a:ea typeface="+mn-ea"/>
                <a:cs typeface="+mn-cs"/>
              </a:rPr>
              <a:t> pre </a:t>
            </a:r>
            <a:r>
              <a:rPr lang="en-US" sz="2800" kern="0" dirty="0" err="1">
                <a:solidFill>
                  <a:srgbClr val="000000"/>
                </a:solidFill>
                <a:latin typeface="+mn-lt"/>
                <a:ea typeface="+mn-ea"/>
                <a:cs typeface="+mn-cs"/>
              </a:rPr>
              <a:t>každý</a:t>
            </a:r>
            <a:r>
              <a:rPr lang="en-US" sz="2800" kern="0" dirty="0">
                <a:solidFill>
                  <a:srgbClr val="000000"/>
                </a:solidFill>
                <a:latin typeface="+mn-lt"/>
                <a:ea typeface="+mn-ea"/>
                <a:cs typeface="+mn-cs"/>
              </a:rPr>
              <a:t> pixel</a:t>
            </a:r>
          </a:p>
        </p:txBody>
      </p:sp>
      <p:sp>
        <p:nvSpPr>
          <p:cNvPr id="95" name="Rectangle 3"/>
          <p:cNvSpPr txBox="1">
            <a:spLocks noChangeArrowheads="1"/>
          </p:cNvSpPr>
          <p:nvPr/>
        </p:nvSpPr>
        <p:spPr bwMode="auto">
          <a:xfrm>
            <a:off x="6477000" y="2514600"/>
            <a:ext cx="2286000" cy="2819400"/>
          </a:xfrm>
          <a:prstGeom prst="rect">
            <a:avLst/>
          </a:prstGeom>
          <a:noFill/>
          <a:ln w="9525">
            <a:noFill/>
            <a:miter lim="800000"/>
            <a:headEnd/>
            <a:tailEnd/>
          </a:ln>
          <a:effectLst/>
        </p:spPr>
        <p:txBody>
          <a:bodyPr lIns="90000" tIns="46800" rIns="90000" bIns="46800">
            <a:prstTxWarp prst="textNoShape">
              <a:avLst/>
            </a:prstTxWarp>
          </a:bodyPr>
          <a:lstStyle/>
          <a:p>
            <a:pPr marL="360363" lvl="1" indent="-266700" defTabSz="449263" eaLnBrk="1" hangingPunct="1">
              <a:spcBef>
                <a:spcPts val="700"/>
              </a:spcBef>
              <a:buClr>
                <a:srgbClr val="000000"/>
              </a:buClr>
              <a:buSzPct val="100000"/>
              <a:buFont typeface="Times New Roman" pitchFamily="-112" charset="0"/>
              <a:buChar char="–"/>
              <a:defRPr/>
            </a:pPr>
            <a:r>
              <a:rPr lang="en-US" kern="0" dirty="0" err="1">
                <a:solidFill>
                  <a:srgbClr val="000000"/>
                </a:solidFill>
                <a:latin typeface="+mn-lt"/>
                <a:ea typeface="+mn-ea"/>
                <a:cs typeface="+mn-cs"/>
              </a:rPr>
              <a:t>Počítanie</a:t>
            </a:r>
            <a:r>
              <a:rPr lang="en-US" kern="0" dirty="0">
                <a:solidFill>
                  <a:srgbClr val="000000"/>
                </a:solidFill>
                <a:latin typeface="+mn-lt"/>
                <a:ea typeface="+mn-ea"/>
                <a:cs typeface="+mn-cs"/>
              </a:rPr>
              <a:t>      </a:t>
            </a:r>
            <a:r>
              <a:rPr lang="en-US" sz="2000" kern="0" dirty="0">
                <a:solidFill>
                  <a:srgbClr val="000000"/>
                </a:solidFill>
                <a:latin typeface="+mn-lt"/>
                <a:ea typeface="+mn-ea"/>
                <a:cs typeface="+mn-cs"/>
              </a:rPr>
              <a:t>(= Medipix2)</a:t>
            </a:r>
            <a:endParaRPr lang="en-US" kern="0" dirty="0">
              <a:solidFill>
                <a:srgbClr val="000000"/>
              </a:solidFill>
              <a:latin typeface="+mn-lt"/>
              <a:ea typeface="+mn-ea"/>
              <a:cs typeface="+mn-cs"/>
            </a:endParaRPr>
          </a:p>
          <a:p>
            <a:pPr marL="360363" lvl="1" indent="-266700" defTabSz="449263" eaLnBrk="1" hangingPunct="1">
              <a:spcBef>
                <a:spcPts val="700"/>
              </a:spcBef>
              <a:buClr>
                <a:srgbClr val="000000"/>
              </a:buClr>
              <a:buSzPct val="100000"/>
              <a:buFont typeface="Times New Roman" pitchFamily="-112" charset="0"/>
              <a:buChar char="–"/>
              <a:defRPr/>
            </a:pPr>
            <a:r>
              <a:rPr lang="en-US" kern="0" dirty="0" err="1">
                <a:solidFill>
                  <a:srgbClr val="000000"/>
                </a:solidFill>
                <a:latin typeface="+mn-lt"/>
                <a:ea typeface="+mn-ea"/>
                <a:cs typeface="+mn-cs"/>
              </a:rPr>
              <a:t>Čas</a:t>
            </a:r>
            <a:r>
              <a:rPr lang="en-US" kern="0" dirty="0">
                <a:solidFill>
                  <a:srgbClr val="000000"/>
                </a:solidFill>
                <a:latin typeface="+mn-lt"/>
                <a:ea typeface="+mn-ea"/>
                <a:cs typeface="+mn-cs"/>
              </a:rPr>
              <a:t> </a:t>
            </a:r>
            <a:r>
              <a:rPr lang="en-US" kern="0" dirty="0" err="1">
                <a:solidFill>
                  <a:srgbClr val="000000"/>
                </a:solidFill>
                <a:latin typeface="+mn-lt"/>
                <a:ea typeface="+mn-ea"/>
                <a:cs typeface="+mn-cs"/>
              </a:rPr>
              <a:t>detekcie</a:t>
            </a:r>
            <a:endParaRPr lang="en-US" kern="0" dirty="0">
              <a:solidFill>
                <a:srgbClr val="000000"/>
              </a:solidFill>
              <a:latin typeface="+mn-lt"/>
              <a:ea typeface="+mn-ea"/>
              <a:cs typeface="+mn-cs"/>
            </a:endParaRPr>
          </a:p>
          <a:p>
            <a:pPr marL="360363" lvl="1" indent="-266700" defTabSz="449263" eaLnBrk="1" hangingPunct="1">
              <a:spcBef>
                <a:spcPts val="700"/>
              </a:spcBef>
              <a:buClr>
                <a:srgbClr val="000000"/>
              </a:buClr>
              <a:buSzPct val="100000"/>
              <a:buFont typeface="Times New Roman" pitchFamily="-112" charset="0"/>
              <a:buChar char="–"/>
              <a:defRPr/>
            </a:pPr>
            <a:r>
              <a:rPr lang="en-US" kern="0" dirty="0" err="1">
                <a:solidFill>
                  <a:srgbClr val="000000"/>
                </a:solidFill>
                <a:latin typeface="+mn-lt"/>
                <a:ea typeface="+mn-ea"/>
                <a:cs typeface="+mn-cs"/>
              </a:rPr>
              <a:t>Doba</a:t>
            </a:r>
            <a:r>
              <a:rPr lang="en-US" kern="0" dirty="0">
                <a:solidFill>
                  <a:srgbClr val="000000"/>
                </a:solidFill>
                <a:latin typeface="+mn-lt"/>
                <a:ea typeface="+mn-ea"/>
                <a:cs typeface="+mn-cs"/>
              </a:rPr>
              <a:t> </a:t>
            </a:r>
            <a:r>
              <a:rPr lang="en-US" kern="0" dirty="0" err="1">
                <a:solidFill>
                  <a:srgbClr val="000000"/>
                </a:solidFill>
                <a:latin typeface="+mn-lt"/>
                <a:ea typeface="+mn-ea"/>
                <a:cs typeface="+mn-cs"/>
              </a:rPr>
              <a:t>nad</a:t>
            </a:r>
            <a:r>
              <a:rPr lang="en-US" kern="0" dirty="0">
                <a:solidFill>
                  <a:srgbClr val="000000"/>
                </a:solidFill>
                <a:latin typeface="+mn-lt"/>
                <a:ea typeface="+mn-ea"/>
                <a:cs typeface="+mn-cs"/>
              </a:rPr>
              <a:t> </a:t>
            </a:r>
            <a:r>
              <a:rPr lang="en-US" kern="0" dirty="0" err="1">
                <a:solidFill>
                  <a:srgbClr val="000000"/>
                </a:solidFill>
                <a:latin typeface="+mn-lt"/>
                <a:ea typeface="+mn-ea"/>
                <a:cs typeface="+mn-cs"/>
              </a:rPr>
              <a:t>prahovou</a:t>
            </a:r>
            <a:r>
              <a:rPr lang="en-US" kern="0" dirty="0">
                <a:solidFill>
                  <a:srgbClr val="000000"/>
                </a:solidFill>
                <a:latin typeface="+mn-lt"/>
                <a:ea typeface="+mn-ea"/>
                <a:cs typeface="+mn-cs"/>
              </a:rPr>
              <a:t> </a:t>
            </a:r>
            <a:r>
              <a:rPr lang="en-US" kern="0" dirty="0" err="1">
                <a:solidFill>
                  <a:srgbClr val="000000"/>
                </a:solidFill>
                <a:latin typeface="+mn-lt"/>
                <a:ea typeface="+mn-ea"/>
                <a:cs typeface="+mn-cs"/>
              </a:rPr>
              <a:t>energiou</a:t>
            </a:r>
            <a:endParaRPr lang="en-US" kern="0" dirty="0">
              <a:solidFill>
                <a:srgbClr val="000000"/>
              </a:solidFill>
              <a:latin typeface="+mn-lt"/>
              <a:ea typeface="+mn-ea"/>
              <a:cs typeface="+mn-cs"/>
            </a:endParaRP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699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01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0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70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2081"/>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2082"/>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2704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0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207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2" grpId="0" animBg="1"/>
      <p:bldP spid="126992" grpId="1" animBg="1"/>
      <p:bldP spid="127018" grpId="0" animBg="1"/>
      <p:bldP spid="42051" grpId="0" animBg="1"/>
      <p:bldP spid="127044" grpId="0" animBg="1"/>
      <p:bldP spid="42072" grpId="0" animBg="1"/>
      <p:bldP spid="42072" grpId="1" animBg="1"/>
      <p:bldP spid="3" grpId="0" animBg="1"/>
      <p:bldP spid="42081" grpId="0"/>
      <p:bldP spid="42082" grpId="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High School Teachers at CERN  -----  Bettina + Ivan Mikulec  -----  Apr 2010</a:t>
            </a:r>
            <a:endParaRPr lang="en-US"/>
          </a:p>
        </p:txBody>
      </p:sp>
      <p:sp>
        <p:nvSpPr>
          <p:cNvPr id="128003" name="Rectangle 2"/>
          <p:cNvSpPr txBox="1">
            <a:spLocks noChangeArrowheads="1"/>
          </p:cNvSpPr>
          <p:nvPr/>
        </p:nvSpPr>
        <p:spPr bwMode="auto">
          <a:xfrm>
            <a:off x="685800" y="228600"/>
            <a:ext cx="7770813" cy="912813"/>
          </a:xfrm>
          <a:prstGeom prst="rect">
            <a:avLst/>
          </a:prstGeom>
          <a:noFill/>
          <a:ln w="9525">
            <a:noFill/>
            <a:miter lim="800000"/>
            <a:headEnd/>
            <a:tailEnd/>
          </a:ln>
        </p:spPr>
        <p:txBody>
          <a:bodyPr lIns="90000" tIns="46800" rIns="90000" bIns="46800" anchor="ctr">
            <a:prstTxWarp prst="textNoShape">
              <a:avLst/>
            </a:prstTxWarp>
          </a:bodyPr>
          <a:lstStyle/>
          <a:p>
            <a:pPr algn="ctr" defTabSz="449263" eaLnBrk="1" hangingPunct="1">
              <a:buClr>
                <a:srgbClr val="000000"/>
              </a:buClr>
              <a:buSzPct val="100000"/>
            </a:pPr>
            <a:r>
              <a:rPr lang="en-US" sz="4400" dirty="0" err="1" smtClean="0">
                <a:solidFill>
                  <a:srgbClr val="80FF00"/>
                </a:solidFill>
                <a:latin typeface="Times New Roman" pitchFamily="-110" charset="0"/>
              </a:rPr>
              <a:t>TimePix</a:t>
            </a:r>
            <a:endParaRPr lang="en-US" sz="4400" dirty="0">
              <a:solidFill>
                <a:srgbClr val="80FF00"/>
              </a:solidFill>
              <a:latin typeface="Times New Roman" pitchFamily="-110" charset="0"/>
            </a:endParaRPr>
          </a:p>
        </p:txBody>
      </p:sp>
      <p:pic>
        <p:nvPicPr>
          <p:cNvPr id="128004" name="Picture 4" descr="12"/>
          <p:cNvPicPr>
            <a:picLocks noChangeAspect="1" noChangeArrowheads="1"/>
          </p:cNvPicPr>
          <p:nvPr/>
        </p:nvPicPr>
        <p:blipFill>
          <a:blip r:embed="rId2"/>
          <a:srcRect l="7220" t="19154" r="2797" b="21788"/>
          <a:stretch>
            <a:fillRect/>
          </a:stretch>
        </p:blipFill>
        <p:spPr bwMode="auto">
          <a:xfrm>
            <a:off x="1295400" y="2743200"/>
            <a:ext cx="6553200" cy="3492500"/>
          </a:xfrm>
          <a:prstGeom prst="rect">
            <a:avLst/>
          </a:prstGeom>
          <a:noFill/>
          <a:ln w="9525">
            <a:noFill/>
            <a:miter lim="800000"/>
            <a:headEnd/>
            <a:tailEnd/>
          </a:ln>
        </p:spPr>
      </p:pic>
      <p:sp>
        <p:nvSpPr>
          <p:cNvPr id="8" name="Rectangle 7"/>
          <p:cNvSpPr/>
          <p:nvPr/>
        </p:nvSpPr>
        <p:spPr>
          <a:xfrm>
            <a:off x="2438400" y="1143000"/>
            <a:ext cx="4147289" cy="461665"/>
          </a:xfrm>
          <a:prstGeom prst="rect">
            <a:avLst/>
          </a:prstGeom>
        </p:spPr>
        <p:txBody>
          <a:bodyPr wrap="none">
            <a:spAutoFit/>
          </a:bodyPr>
          <a:lstStyle/>
          <a:p>
            <a:r>
              <a:rPr lang="en-US" dirty="0" err="1" smtClean="0"/>
              <a:t>Timepix</a:t>
            </a:r>
            <a:r>
              <a:rPr lang="en-US" dirty="0" smtClean="0"/>
              <a:t> with 3-GEM detector</a:t>
            </a:r>
            <a:endParaRPr lang="en-US" dirty="0"/>
          </a:p>
        </p:txBody>
      </p:sp>
      <p:sp>
        <p:nvSpPr>
          <p:cNvPr id="9" name="Rectangle 3"/>
          <p:cNvSpPr txBox="1">
            <a:spLocks noChangeArrowheads="1"/>
          </p:cNvSpPr>
          <p:nvPr/>
        </p:nvSpPr>
        <p:spPr bwMode="auto">
          <a:xfrm>
            <a:off x="457200" y="1676400"/>
            <a:ext cx="8458200" cy="47990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marL="341313" marR="0" lvl="0" indent="-341313" algn="l" defTabSz="449263" rtl="0" eaLnBrk="1" fontAlgn="base" latinLnBrk="0" hangingPunct="1">
              <a:lnSpc>
                <a:spcPct val="100000"/>
              </a:lnSpc>
              <a:spcBef>
                <a:spcPts val="800"/>
              </a:spcBef>
              <a:spcAft>
                <a:spcPct val="0"/>
              </a:spcAft>
              <a:buClr>
                <a:srgbClr val="000000"/>
              </a:buClr>
              <a:buSzPct val="100000"/>
              <a:buFont typeface="Times New Roman" pitchFamily="18" charset="0"/>
              <a:buChar char="•"/>
              <a:tabLst/>
              <a:defRPr/>
            </a:pPr>
            <a:r>
              <a:rPr kumimoji="0" lang="en-US" sz="2000" b="1" i="0" u="none" strike="noStrike" kern="0" cap="none" spc="0" normalizeH="0" baseline="0" noProof="0" smtClean="0">
                <a:ln>
                  <a:noFill/>
                </a:ln>
                <a:solidFill>
                  <a:srgbClr val="000000"/>
                </a:solidFill>
                <a:effectLst/>
                <a:uLnTx/>
                <a:uFillTx/>
                <a:latin typeface="Arial" pitchFamily="34" charset="0"/>
                <a:ea typeface="+mn-ea"/>
                <a:cs typeface="Arial" pitchFamily="34" charset="0"/>
              </a:rPr>
              <a:t>DESY testbeam in November 2006 (A.Bamberger, M.Titov)</a:t>
            </a:r>
          </a:p>
          <a:p>
            <a:pPr marL="341313" marR="0" lvl="0" indent="-341313" algn="l" defTabSz="449263" rtl="0" eaLnBrk="1" fontAlgn="base" latinLnBrk="0" hangingPunct="1">
              <a:lnSpc>
                <a:spcPct val="100000"/>
              </a:lnSpc>
              <a:spcBef>
                <a:spcPts val="800"/>
              </a:spcBef>
              <a:spcAft>
                <a:spcPct val="0"/>
              </a:spcAft>
              <a:buClr>
                <a:srgbClr val="000000"/>
              </a:buClr>
              <a:buSzPct val="100000"/>
              <a:buFont typeface="Times New Roman" pitchFamily="18" charset="0"/>
              <a:buChar char="•"/>
              <a:tabLst/>
              <a:defRPr/>
            </a:pPr>
            <a:r>
              <a:rPr kumimoji="0" lang="en-US" sz="2000" b="1" i="0" u="none" strike="noStrike" kern="0" cap="none" spc="0" normalizeH="0" baseline="0" noProof="0" smtClean="0">
                <a:ln>
                  <a:noFill/>
                </a:ln>
                <a:solidFill>
                  <a:srgbClr val="000000"/>
                </a:solidFill>
                <a:effectLst/>
                <a:uLnTx/>
                <a:uFillTx/>
                <a:latin typeface="Arial" pitchFamily="34" charset="0"/>
                <a:ea typeface="+mn-ea"/>
                <a:cs typeface="Arial" pitchFamily="34" charset="0"/>
              </a:rPr>
              <a:t>5 GeV e</a:t>
            </a:r>
            <a:r>
              <a:rPr kumimoji="0" lang="en-US" sz="2000" b="1" i="0" u="none" strike="noStrike" kern="0" cap="none" spc="0" normalizeH="0" baseline="30000" noProof="0" smtClean="0">
                <a:ln>
                  <a:noFill/>
                </a:ln>
                <a:solidFill>
                  <a:srgbClr val="000000"/>
                </a:solidFill>
                <a:effectLst/>
                <a:uLnTx/>
                <a:uFillTx/>
                <a:latin typeface="Arial" pitchFamily="34" charset="0"/>
                <a:ea typeface="+mn-ea"/>
                <a:cs typeface="Arial" pitchFamily="34" charset="0"/>
              </a:rPr>
              <a:t>-</a:t>
            </a:r>
            <a:endParaRPr kumimoji="0" lang="en-US" sz="2000" b="1" i="0" u="none" strike="noStrike" kern="0" cap="none" spc="0" normalizeH="0" baseline="30000" noProof="0" dirty="0" smtClean="0">
              <a:ln>
                <a:noFill/>
              </a:ln>
              <a:solidFill>
                <a:srgbClr val="000000"/>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125955" name="Rectangle 2"/>
          <p:cNvSpPr>
            <a:spLocks noGrp="1" noChangeArrowheads="1"/>
          </p:cNvSpPr>
          <p:nvPr>
            <p:ph type="title"/>
          </p:nvPr>
        </p:nvSpPr>
        <p:spPr/>
        <p:txBody>
          <a:bodyPr/>
          <a:lstStyle/>
          <a:p>
            <a:pPr eaLnBrk="1" hangingPunct="1"/>
            <a:r>
              <a:rPr lang="en-US"/>
              <a:t>The Medipix2 Consortium</a:t>
            </a:r>
          </a:p>
        </p:txBody>
      </p:sp>
      <p:sp>
        <p:nvSpPr>
          <p:cNvPr id="123908" name="Rectangle 3"/>
          <p:cNvSpPr>
            <a:spLocks noGrp="1" noChangeArrowheads="1"/>
          </p:cNvSpPr>
          <p:nvPr>
            <p:ph type="body" idx="1"/>
          </p:nvPr>
        </p:nvSpPr>
        <p:spPr>
          <a:xfrm>
            <a:off x="914400" y="1447800"/>
            <a:ext cx="7162800" cy="5410200"/>
          </a:xfrm>
        </p:spPr>
        <p:txBody>
          <a:bodyPr/>
          <a:lstStyle/>
          <a:p>
            <a:pPr eaLnBrk="1" hangingPunct="1">
              <a:lnSpc>
                <a:spcPct val="70000"/>
              </a:lnSpc>
            </a:pPr>
            <a:r>
              <a:rPr lang="en-US" sz="2000"/>
              <a:t>Institut de Fisca d'Altes Energies, Barcelona, Spain </a:t>
            </a:r>
          </a:p>
          <a:p>
            <a:pPr eaLnBrk="1" hangingPunct="1">
              <a:lnSpc>
                <a:spcPct val="70000"/>
              </a:lnSpc>
            </a:pPr>
            <a:r>
              <a:rPr lang="en-US" sz="2000"/>
              <a:t>University of Cagliari and INFN Section thereof, Italy</a:t>
            </a:r>
          </a:p>
          <a:p>
            <a:pPr eaLnBrk="1" hangingPunct="1">
              <a:lnSpc>
                <a:spcPct val="70000"/>
              </a:lnSpc>
            </a:pPr>
            <a:r>
              <a:rPr lang="en-US" sz="2000"/>
              <a:t>CEA, Paris, France</a:t>
            </a:r>
          </a:p>
          <a:p>
            <a:pPr eaLnBrk="1" hangingPunct="1">
              <a:lnSpc>
                <a:spcPct val="70000"/>
              </a:lnSpc>
            </a:pPr>
            <a:r>
              <a:rPr lang="en-US" sz="2000"/>
              <a:t>CERN, Geneva, Switzerland, </a:t>
            </a:r>
          </a:p>
          <a:p>
            <a:pPr eaLnBrk="1" hangingPunct="1">
              <a:lnSpc>
                <a:spcPct val="70000"/>
              </a:lnSpc>
            </a:pPr>
            <a:r>
              <a:rPr lang="en-US" sz="2000"/>
              <a:t>Universit</a:t>
            </a:r>
            <a:r>
              <a:rPr lang="de-DE" sz="2000"/>
              <a:t>ä</a:t>
            </a:r>
            <a:r>
              <a:rPr lang="en-US" sz="2000"/>
              <a:t>t Freiburg, Freiburg, Germany, </a:t>
            </a:r>
          </a:p>
          <a:p>
            <a:pPr eaLnBrk="1" hangingPunct="1">
              <a:lnSpc>
                <a:spcPct val="70000"/>
              </a:lnSpc>
            </a:pPr>
            <a:r>
              <a:rPr lang="en-US" sz="2000"/>
              <a:t>University of Glasgow, Scotland</a:t>
            </a:r>
          </a:p>
          <a:p>
            <a:pPr eaLnBrk="1" hangingPunct="1">
              <a:lnSpc>
                <a:spcPct val="70000"/>
              </a:lnSpc>
            </a:pPr>
            <a:r>
              <a:rPr lang="en-US" sz="2000"/>
              <a:t>Universita' di Napoli and INFN Section thereof, Italy</a:t>
            </a:r>
          </a:p>
          <a:p>
            <a:pPr eaLnBrk="1" hangingPunct="1">
              <a:lnSpc>
                <a:spcPct val="70000"/>
              </a:lnSpc>
            </a:pPr>
            <a:r>
              <a:rPr lang="en-US" sz="2000"/>
              <a:t>NIKHEF, Amsterdam, The Netherlands</a:t>
            </a:r>
          </a:p>
          <a:p>
            <a:pPr eaLnBrk="1" hangingPunct="1">
              <a:lnSpc>
                <a:spcPct val="70000"/>
              </a:lnSpc>
            </a:pPr>
            <a:r>
              <a:rPr lang="en-US" sz="2000"/>
              <a:t>University of Pisa and INFN Section thereof, Italy</a:t>
            </a:r>
          </a:p>
          <a:p>
            <a:pPr eaLnBrk="1" hangingPunct="1">
              <a:lnSpc>
                <a:spcPct val="70000"/>
              </a:lnSpc>
            </a:pPr>
            <a:r>
              <a:rPr lang="en-US" sz="2000"/>
              <a:t>Laboratory of Molecular Biology, Cambridge, England</a:t>
            </a:r>
          </a:p>
          <a:p>
            <a:pPr eaLnBrk="1" hangingPunct="1">
              <a:lnSpc>
                <a:spcPct val="70000"/>
              </a:lnSpc>
            </a:pPr>
            <a:r>
              <a:rPr lang="en-US" sz="2000"/>
              <a:t>Mitthogskolan, Sundsvall, Sweden, </a:t>
            </a:r>
          </a:p>
          <a:p>
            <a:pPr eaLnBrk="1" hangingPunct="1">
              <a:lnSpc>
                <a:spcPct val="70000"/>
              </a:lnSpc>
            </a:pPr>
            <a:r>
              <a:rPr lang="en-US" sz="2000"/>
              <a:t>Czech Technical University, Prague, Czech Republic</a:t>
            </a:r>
          </a:p>
          <a:p>
            <a:pPr eaLnBrk="1" hangingPunct="1">
              <a:lnSpc>
                <a:spcPct val="70000"/>
              </a:lnSpc>
            </a:pPr>
            <a:r>
              <a:rPr lang="en-US" sz="2000"/>
              <a:t>ESRF, Grenoble, France</a:t>
            </a:r>
          </a:p>
          <a:p>
            <a:pPr eaLnBrk="1" hangingPunct="1">
              <a:lnSpc>
                <a:spcPct val="70000"/>
              </a:lnSpc>
            </a:pPr>
            <a:r>
              <a:rPr lang="en-US" sz="2000"/>
              <a:t>Academy of Sciences of the Czech Republic, Prague</a:t>
            </a:r>
          </a:p>
          <a:p>
            <a:pPr eaLnBrk="1" hangingPunct="1">
              <a:lnSpc>
                <a:spcPct val="70000"/>
              </a:lnSpc>
            </a:pPr>
            <a:r>
              <a:rPr lang="de-DE" sz="2000"/>
              <a:t>Universität Erlangen-Nürnberg, Erlangen, Germany</a:t>
            </a:r>
          </a:p>
          <a:p>
            <a:pPr eaLnBrk="1" hangingPunct="1">
              <a:lnSpc>
                <a:spcPct val="70000"/>
              </a:lnSpc>
            </a:pPr>
            <a:r>
              <a:rPr lang="de-DE" sz="2000"/>
              <a:t>University of California, Berkeley, USA</a:t>
            </a:r>
          </a:p>
          <a:p>
            <a:pPr eaLnBrk="1" hangingPunct="1">
              <a:lnSpc>
                <a:spcPct val="70000"/>
              </a:lnSpc>
            </a:pPr>
            <a:r>
              <a:rPr lang="de-DE" sz="2000">
                <a:effectLst>
                  <a:outerShdw blurRad="38100" dist="38100" dir="2700000" algn="tl">
                    <a:srgbClr val="000000"/>
                  </a:outerShdw>
                </a:effectLst>
              </a:rPr>
              <a:t>University of Houston, Texas, USA</a:t>
            </a:r>
            <a:endParaRPr lang="en-US" sz="2000">
              <a:effectLst>
                <a:outerShdw blurRad="38100" dist="38100" dir="2700000" algn="tl">
                  <a:srgbClr val="000000"/>
                </a:outerShdw>
              </a:effectLst>
            </a:endParaRPr>
          </a:p>
        </p:txBody>
      </p:sp>
      <p:sp>
        <p:nvSpPr>
          <p:cNvPr id="92165" name="Text Box 5"/>
          <p:cNvSpPr txBox="1">
            <a:spLocks noChangeArrowheads="1"/>
          </p:cNvSpPr>
          <p:nvPr/>
        </p:nvSpPr>
        <p:spPr bwMode="auto">
          <a:xfrm>
            <a:off x="1905000" y="838200"/>
            <a:ext cx="4899025" cy="457200"/>
          </a:xfrm>
          <a:prstGeom prst="rect">
            <a:avLst/>
          </a:prstGeom>
          <a:noFill/>
          <a:ln w="9525">
            <a:noFill/>
            <a:miter lim="800000"/>
            <a:headEnd/>
            <a:tailEnd/>
          </a:ln>
        </p:spPr>
        <p:txBody>
          <a:bodyPr wrap="none">
            <a:prstTxWarp prst="textNoShape">
              <a:avLst/>
            </a:prstTxWarp>
            <a:spAutoFit/>
          </a:bodyPr>
          <a:lstStyle/>
          <a:p>
            <a:pPr>
              <a:defRPr/>
            </a:pPr>
            <a:r>
              <a:rPr lang="en-US" dirty="0">
                <a:solidFill>
                  <a:srgbClr val="FF0000"/>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rPr>
              <a:t>http://</a:t>
            </a:r>
            <a:r>
              <a:rPr lang="en-US" dirty="0" err="1">
                <a:solidFill>
                  <a:srgbClr val="FF0000"/>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rPr>
              <a:t>medipix.web.cern.ch</a:t>
            </a:r>
            <a:r>
              <a:rPr lang="en-US" dirty="0">
                <a:solidFill>
                  <a:srgbClr val="FF0000"/>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rPr>
              <a:t>/MEDIPIX/</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26627" name="Rectangle 2"/>
          <p:cNvSpPr>
            <a:spLocks noGrp="1" noChangeArrowheads="1"/>
          </p:cNvSpPr>
          <p:nvPr>
            <p:ph type="title"/>
          </p:nvPr>
        </p:nvSpPr>
        <p:spPr/>
        <p:txBody>
          <a:bodyPr/>
          <a:lstStyle/>
          <a:p>
            <a:pPr eaLnBrk="1" hangingPunct="1"/>
            <a:r>
              <a:rPr lang="en-US"/>
              <a:t>Pixelové Detektory v CERNe dnes</a:t>
            </a:r>
          </a:p>
        </p:txBody>
      </p:sp>
      <p:sp>
        <p:nvSpPr>
          <p:cNvPr id="26628" name="Rectangle 3"/>
          <p:cNvSpPr>
            <a:spLocks noGrp="1" noChangeArrowheads="1"/>
          </p:cNvSpPr>
          <p:nvPr>
            <p:ph type="body" idx="1"/>
          </p:nvPr>
        </p:nvSpPr>
        <p:spPr/>
        <p:txBody>
          <a:bodyPr/>
          <a:lstStyle/>
          <a:p>
            <a:pPr eaLnBrk="1" hangingPunct="1"/>
            <a:r>
              <a:rPr lang="en-US"/>
              <a:t>Využité vo všetkých 4 experimentoch LHC  na presné meranie polohy častíc blízko interakcie</a:t>
            </a:r>
          </a:p>
        </p:txBody>
      </p:sp>
      <p:pic>
        <p:nvPicPr>
          <p:cNvPr id="26629" name="Picture 4" descr="atlasComo"/>
          <p:cNvPicPr>
            <a:picLocks noChangeAspect="1" noChangeArrowheads="1"/>
          </p:cNvPicPr>
          <p:nvPr/>
        </p:nvPicPr>
        <p:blipFill>
          <a:blip r:embed="rId3"/>
          <a:srcRect/>
          <a:stretch>
            <a:fillRect/>
          </a:stretch>
        </p:blipFill>
        <p:spPr bwMode="auto">
          <a:xfrm>
            <a:off x="1371600" y="2133600"/>
            <a:ext cx="5943600" cy="4298950"/>
          </a:xfrm>
          <a:prstGeom prst="rect">
            <a:avLst/>
          </a:prstGeom>
          <a:noFill/>
          <a:ln w="9525">
            <a:noFill/>
            <a:miter lim="800000"/>
            <a:headEnd/>
            <a:tailEnd/>
          </a:ln>
        </p:spPr>
      </p:pic>
      <p:sp>
        <p:nvSpPr>
          <p:cNvPr id="26630" name="Text Box 5"/>
          <p:cNvSpPr txBox="1">
            <a:spLocks noChangeArrowheads="1"/>
          </p:cNvSpPr>
          <p:nvPr/>
        </p:nvSpPr>
        <p:spPr bwMode="auto">
          <a:xfrm>
            <a:off x="1447800" y="2209800"/>
            <a:ext cx="2117725" cy="396875"/>
          </a:xfrm>
          <a:prstGeom prst="rect">
            <a:avLst/>
          </a:prstGeom>
          <a:noFill/>
          <a:ln w="9525">
            <a:noFill/>
            <a:miter lim="800000"/>
            <a:headEnd/>
            <a:tailEnd/>
          </a:ln>
        </p:spPr>
        <p:txBody>
          <a:bodyPr wrap="none">
            <a:prstTxWarp prst="textNoShape">
              <a:avLst/>
            </a:prstTxWarp>
            <a:spAutoFit/>
          </a:bodyPr>
          <a:lstStyle/>
          <a:p>
            <a:r>
              <a:rPr lang="en-US" sz="2000"/>
              <a:t>Example: ATLAS</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28600" y="1066800"/>
            <a:ext cx="8686800" cy="5078313"/>
          </a:xfrm>
          <a:prstGeom prst="rect">
            <a:avLst/>
          </a:prstGeom>
        </p:spPr>
        <p:txBody>
          <a:bodyPr wrap="square">
            <a:spAutoFit/>
          </a:bodyPr>
          <a:lstStyle/>
          <a:p>
            <a:pPr marL="342900" indent="-342900">
              <a:buFont typeface="Arial" pitchFamily="34" charset="0"/>
              <a:buChar char="•"/>
            </a:pPr>
            <a:r>
              <a:rPr lang="en-US" sz="1800" dirty="0" smtClean="0"/>
              <a:t>University of Canterbury, Christchurch, New Zealand </a:t>
            </a:r>
          </a:p>
          <a:p>
            <a:pPr marL="342900" indent="-342900">
              <a:buFont typeface="Arial" pitchFamily="34" charset="0"/>
              <a:buChar char="•"/>
            </a:pPr>
            <a:r>
              <a:rPr lang="en-US" sz="1800" dirty="0" smtClean="0"/>
              <a:t>DRT/LIST/</a:t>
            </a:r>
            <a:r>
              <a:rPr lang="en-US" sz="1800" dirty="0" err="1" smtClean="0"/>
              <a:t>DeTeCS</a:t>
            </a:r>
            <a:r>
              <a:rPr lang="en-US" sz="1800" dirty="0" smtClean="0"/>
              <a:t>/SSTM, CEA, Paris, France </a:t>
            </a:r>
          </a:p>
          <a:p>
            <a:pPr marL="342900" indent="-342900">
              <a:buFont typeface="Arial" pitchFamily="34" charset="0"/>
              <a:buChar char="•"/>
            </a:pPr>
            <a:r>
              <a:rPr lang="en-US" sz="1800" dirty="0" smtClean="0"/>
              <a:t>CERN, Geneva, Switzerland, </a:t>
            </a:r>
          </a:p>
          <a:p>
            <a:pPr marL="342900" indent="-342900">
              <a:buFont typeface="Arial" pitchFamily="34" charset="0"/>
              <a:buChar char="•"/>
            </a:pPr>
            <a:r>
              <a:rPr lang="en-US" sz="1800" dirty="0" smtClean="0"/>
              <a:t>DESY-Hamburg, Germany </a:t>
            </a:r>
          </a:p>
          <a:p>
            <a:pPr marL="342900" indent="-342900">
              <a:buFont typeface="Arial" pitchFamily="34" charset="0"/>
              <a:buChar char="•"/>
            </a:pPr>
            <a:r>
              <a:rPr lang="en-US" sz="1800" dirty="0" smtClean="0"/>
              <a:t>The Diamond Light Source, Diamond House, </a:t>
            </a:r>
            <a:r>
              <a:rPr lang="en-US" sz="1800" dirty="0" err="1" smtClean="0"/>
              <a:t>Didcot</a:t>
            </a:r>
            <a:r>
              <a:rPr lang="en-US" sz="1800" dirty="0" smtClean="0"/>
              <a:t>, UK</a:t>
            </a:r>
          </a:p>
          <a:p>
            <a:pPr marL="342900" indent="-342900">
              <a:buFont typeface="Arial" pitchFamily="34" charset="0"/>
              <a:buChar char="•"/>
            </a:pPr>
            <a:r>
              <a:rPr lang="en-US" sz="1800" dirty="0" err="1" smtClean="0"/>
              <a:t>Freiburger</a:t>
            </a:r>
            <a:r>
              <a:rPr lang="en-US" sz="1800" dirty="0" smtClean="0"/>
              <a:t> </a:t>
            </a:r>
            <a:r>
              <a:rPr lang="en-US" sz="1800" dirty="0" err="1" smtClean="0"/>
              <a:t>Materialforschungszentrum</a:t>
            </a:r>
            <a:r>
              <a:rPr lang="en-US" sz="1800" dirty="0" smtClean="0"/>
              <a:t>, Albert-</a:t>
            </a:r>
            <a:r>
              <a:rPr lang="en-US" sz="1800" dirty="0" err="1" smtClean="0"/>
              <a:t>Ludwigs</a:t>
            </a:r>
            <a:r>
              <a:rPr lang="en-US" sz="1800" dirty="0" smtClean="0"/>
              <a:t>-</a:t>
            </a:r>
            <a:r>
              <a:rPr lang="en-US" sz="1800" dirty="0" err="1" smtClean="0"/>
              <a:t>Universität</a:t>
            </a:r>
            <a:r>
              <a:rPr lang="en-US" sz="1800" dirty="0" smtClean="0"/>
              <a:t>  Freiburg, Germany</a:t>
            </a:r>
          </a:p>
          <a:p>
            <a:pPr marL="342900" indent="-342900">
              <a:buFont typeface="Arial" pitchFamily="34" charset="0"/>
              <a:buChar char="•"/>
            </a:pPr>
            <a:r>
              <a:rPr lang="en-US" sz="1800" dirty="0" smtClean="0"/>
              <a:t>University of Glasgow, Scotland, UK</a:t>
            </a:r>
          </a:p>
          <a:p>
            <a:pPr marL="342900" indent="-342900">
              <a:buFont typeface="Arial" pitchFamily="34" charset="0"/>
              <a:buChar char="•"/>
            </a:pPr>
            <a:r>
              <a:rPr lang="en-US" sz="1800" dirty="0" smtClean="0"/>
              <a:t>Institute for Synchrotron Radiation, ISS, </a:t>
            </a:r>
            <a:r>
              <a:rPr lang="en-US" sz="1800" dirty="0" err="1" smtClean="0"/>
              <a:t>Forschungszentrum</a:t>
            </a:r>
            <a:r>
              <a:rPr lang="en-US" sz="1800" dirty="0" smtClean="0"/>
              <a:t> Karlsruhe, Germany </a:t>
            </a:r>
          </a:p>
          <a:p>
            <a:pPr marL="342900" indent="-342900">
              <a:buFont typeface="Arial" pitchFamily="34" charset="0"/>
              <a:buChar char="•"/>
            </a:pPr>
            <a:r>
              <a:rPr lang="en-US" sz="1800" dirty="0" smtClean="0"/>
              <a:t>Biophysical Structural Chemistry, Leiden Univ., The Netherlands </a:t>
            </a:r>
          </a:p>
          <a:p>
            <a:pPr marL="342900" indent="-342900">
              <a:buFont typeface="Arial" pitchFamily="34" charset="0"/>
              <a:buChar char="•"/>
            </a:pPr>
            <a:r>
              <a:rPr lang="en-US" sz="1800" dirty="0" smtClean="0"/>
              <a:t>NIKHEF, Amsterdam, The Netherlands </a:t>
            </a:r>
          </a:p>
          <a:p>
            <a:pPr marL="342900" indent="-342900">
              <a:buFont typeface="Arial" pitchFamily="34" charset="0"/>
              <a:buChar char="•"/>
            </a:pPr>
            <a:r>
              <a:rPr lang="en-US" sz="1800" dirty="0" smtClean="0"/>
              <a:t>Mid Sweden University, Sundsvall, Sweden </a:t>
            </a:r>
          </a:p>
          <a:p>
            <a:pPr marL="342900" indent="-342900">
              <a:buFont typeface="Arial" pitchFamily="34" charset="0"/>
              <a:buChar char="•"/>
            </a:pPr>
            <a:r>
              <a:rPr lang="en-US" sz="1800" dirty="0" smtClean="0"/>
              <a:t>IEAP, Czech Technical University, Prague, Czech Republic </a:t>
            </a:r>
          </a:p>
          <a:p>
            <a:pPr marL="342900" indent="-342900">
              <a:buFont typeface="Arial" pitchFamily="34" charset="0"/>
              <a:buChar char="•"/>
            </a:pPr>
            <a:r>
              <a:rPr lang="en-US" sz="1800" dirty="0" smtClean="0"/>
              <a:t>ESRF, Grenoble, France</a:t>
            </a:r>
          </a:p>
          <a:p>
            <a:pPr marL="342900" indent="-342900">
              <a:buFont typeface="Arial" pitchFamily="34" charset="0"/>
              <a:buChar char="•"/>
            </a:pPr>
            <a:r>
              <a:rPr lang="en-US" sz="1800" dirty="0" err="1" smtClean="0"/>
              <a:t>Universität</a:t>
            </a:r>
            <a:r>
              <a:rPr lang="en-US" sz="1800" dirty="0" smtClean="0"/>
              <a:t> Erlangen-Nurnberg, Erlangen, Germany </a:t>
            </a:r>
          </a:p>
          <a:p>
            <a:pPr marL="342900" indent="-342900">
              <a:buFont typeface="Arial" pitchFamily="34" charset="0"/>
              <a:buChar char="•"/>
            </a:pPr>
            <a:r>
              <a:rPr lang="en-US" sz="1800" dirty="0" smtClean="0"/>
              <a:t>Space Sciences Laboratory, University of California, Berkeley, USA </a:t>
            </a:r>
          </a:p>
          <a:p>
            <a:pPr marL="342900" indent="-342900">
              <a:buFont typeface="Arial" pitchFamily="34" charset="0"/>
              <a:buChar char="•"/>
            </a:pPr>
            <a:r>
              <a:rPr lang="en-US" sz="1800" dirty="0" smtClean="0"/>
              <a:t>VTT Microsystems, Espoo, Finland</a:t>
            </a:r>
          </a:p>
          <a:p>
            <a:pPr marL="342900" indent="-342900">
              <a:buFont typeface="Arial" pitchFamily="34" charset="0"/>
              <a:buChar char="•"/>
            </a:pPr>
            <a:r>
              <a:rPr lang="en-US" sz="1800" dirty="0" smtClean="0"/>
              <a:t>ITER </a:t>
            </a:r>
          </a:p>
          <a:p>
            <a:pPr marL="342900" indent="-342900">
              <a:buFont typeface="Arial" pitchFamily="34" charset="0"/>
              <a:buChar char="•"/>
            </a:pPr>
            <a:endParaRPr lang="en-US" sz="1800" dirty="0"/>
          </a:p>
        </p:txBody>
      </p:sp>
      <p:sp>
        <p:nvSpPr>
          <p:cNvPr id="4" name="Title 3"/>
          <p:cNvSpPr>
            <a:spLocks noGrp="1"/>
          </p:cNvSpPr>
          <p:nvPr>
            <p:ph type="title"/>
          </p:nvPr>
        </p:nvSpPr>
        <p:spPr/>
        <p:txBody>
          <a:bodyPr/>
          <a:lstStyle/>
          <a:p>
            <a:r>
              <a:rPr lang="en-US" dirty="0" smtClean="0">
                <a:solidFill>
                  <a:srgbClr val="0000CC"/>
                </a:solidFill>
              </a:rPr>
              <a:t>MEDIPIX3 Collaboration</a:t>
            </a:r>
            <a:endParaRPr lang="en-US" dirty="0"/>
          </a:p>
        </p:txBody>
      </p:sp>
      <p:sp>
        <p:nvSpPr>
          <p:cNvPr id="5" name="Footer Placeholder 4"/>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Footer Placeholder 1"/>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pic>
        <p:nvPicPr>
          <p:cNvPr id="131075" name="Picture 2"/>
          <p:cNvPicPr>
            <a:picLocks noChangeAspect="1" noChangeArrowheads="1"/>
          </p:cNvPicPr>
          <p:nvPr/>
        </p:nvPicPr>
        <p:blipFill>
          <a:blip r:embed="rId4"/>
          <a:srcRect b="2341"/>
          <a:stretch>
            <a:fillRect/>
          </a:stretch>
        </p:blipFill>
        <p:spPr bwMode="auto">
          <a:xfrm>
            <a:off x="622300" y="130175"/>
            <a:ext cx="5842000" cy="6313488"/>
          </a:xfrm>
          <a:prstGeom prst="rect">
            <a:avLst/>
          </a:prstGeom>
          <a:noFill/>
          <a:ln w="12700">
            <a:noFill/>
            <a:miter lim="800000"/>
            <a:headEnd type="none" w="sm" len="sm"/>
            <a:tailEnd type="none" w="sm" len="sm"/>
          </a:ln>
        </p:spPr>
      </p:pic>
      <p:sp>
        <p:nvSpPr>
          <p:cNvPr id="131076" name="Rectangle 3"/>
          <p:cNvSpPr>
            <a:spLocks noChangeArrowheads="1"/>
          </p:cNvSpPr>
          <p:nvPr/>
        </p:nvSpPr>
        <p:spPr bwMode="auto">
          <a:xfrm>
            <a:off x="622300" y="838200"/>
            <a:ext cx="5842000" cy="11430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77" name="Rectangle 4"/>
          <p:cNvSpPr>
            <a:spLocks noChangeArrowheads="1"/>
          </p:cNvSpPr>
          <p:nvPr/>
        </p:nvSpPr>
        <p:spPr bwMode="auto">
          <a:xfrm>
            <a:off x="622300" y="2057400"/>
            <a:ext cx="4229100" cy="5334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78" name="Rectangle 5"/>
          <p:cNvSpPr>
            <a:spLocks noChangeArrowheads="1"/>
          </p:cNvSpPr>
          <p:nvPr/>
        </p:nvSpPr>
        <p:spPr bwMode="auto">
          <a:xfrm>
            <a:off x="4984750" y="2057400"/>
            <a:ext cx="1479550" cy="5334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79" name="Rectangle 6"/>
          <p:cNvSpPr>
            <a:spLocks noChangeArrowheads="1"/>
          </p:cNvSpPr>
          <p:nvPr/>
        </p:nvSpPr>
        <p:spPr bwMode="auto">
          <a:xfrm>
            <a:off x="622300" y="228600"/>
            <a:ext cx="5842000" cy="5334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80" name="Rectangle 7"/>
          <p:cNvSpPr>
            <a:spLocks noChangeArrowheads="1"/>
          </p:cNvSpPr>
          <p:nvPr/>
        </p:nvSpPr>
        <p:spPr bwMode="auto">
          <a:xfrm>
            <a:off x="622300" y="5181600"/>
            <a:ext cx="3949700" cy="12192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81" name="Rectangle 8"/>
          <p:cNvSpPr>
            <a:spLocks noChangeArrowheads="1"/>
          </p:cNvSpPr>
          <p:nvPr/>
        </p:nvSpPr>
        <p:spPr bwMode="auto">
          <a:xfrm>
            <a:off x="622300" y="2895600"/>
            <a:ext cx="3949700" cy="22098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82" name="Rectangle 9"/>
          <p:cNvSpPr>
            <a:spLocks noChangeArrowheads="1"/>
          </p:cNvSpPr>
          <p:nvPr/>
        </p:nvSpPr>
        <p:spPr bwMode="auto">
          <a:xfrm>
            <a:off x="4641850" y="2895600"/>
            <a:ext cx="1822450" cy="35052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83" name="Text Box 10"/>
          <p:cNvSpPr txBox="1">
            <a:spLocks noChangeArrowheads="1"/>
          </p:cNvSpPr>
          <p:nvPr/>
        </p:nvSpPr>
        <p:spPr bwMode="auto">
          <a:xfrm>
            <a:off x="639763" y="4705350"/>
            <a:ext cx="280987"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2</a:t>
            </a:r>
            <a:endParaRPr lang="en-US" sz="1800" b="1" baseline="-25000">
              <a:solidFill>
                <a:schemeClr val="bg1"/>
              </a:solidFill>
              <a:latin typeface="Times New Roman" pitchFamily="-110" charset="0"/>
            </a:endParaRPr>
          </a:p>
        </p:txBody>
      </p:sp>
      <p:sp>
        <p:nvSpPr>
          <p:cNvPr id="131084" name="Text Box 11"/>
          <p:cNvSpPr txBox="1">
            <a:spLocks noChangeArrowheads="1"/>
          </p:cNvSpPr>
          <p:nvPr/>
        </p:nvSpPr>
        <p:spPr bwMode="auto">
          <a:xfrm>
            <a:off x="639763" y="6000750"/>
            <a:ext cx="280987"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1</a:t>
            </a:r>
            <a:endParaRPr lang="en-US" sz="1800" b="1" baseline="-25000">
              <a:solidFill>
                <a:schemeClr val="bg1"/>
              </a:solidFill>
              <a:latin typeface="Times New Roman" pitchFamily="-110" charset="0"/>
            </a:endParaRPr>
          </a:p>
        </p:txBody>
      </p:sp>
      <p:sp>
        <p:nvSpPr>
          <p:cNvPr id="131085" name="Text Box 12"/>
          <p:cNvSpPr txBox="1">
            <a:spLocks noChangeArrowheads="1"/>
          </p:cNvSpPr>
          <p:nvPr/>
        </p:nvSpPr>
        <p:spPr bwMode="auto">
          <a:xfrm>
            <a:off x="4659313" y="6000750"/>
            <a:ext cx="282575"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3</a:t>
            </a:r>
            <a:endParaRPr lang="en-US" sz="1800" b="1" baseline="-25000">
              <a:solidFill>
                <a:schemeClr val="bg1"/>
              </a:solidFill>
              <a:latin typeface="Times New Roman" pitchFamily="-110" charset="0"/>
            </a:endParaRPr>
          </a:p>
        </p:txBody>
      </p:sp>
      <p:sp>
        <p:nvSpPr>
          <p:cNvPr id="131086" name="Text Box 13"/>
          <p:cNvSpPr txBox="1">
            <a:spLocks noChangeArrowheads="1"/>
          </p:cNvSpPr>
          <p:nvPr/>
        </p:nvSpPr>
        <p:spPr bwMode="auto">
          <a:xfrm>
            <a:off x="635000" y="371475"/>
            <a:ext cx="280988"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4</a:t>
            </a:r>
            <a:endParaRPr lang="en-US" sz="1800" b="1" baseline="-25000">
              <a:solidFill>
                <a:schemeClr val="bg1"/>
              </a:solidFill>
              <a:latin typeface="Times New Roman" pitchFamily="-110" charset="0"/>
            </a:endParaRPr>
          </a:p>
        </p:txBody>
      </p:sp>
      <p:sp>
        <p:nvSpPr>
          <p:cNvPr id="131087" name="Text Box 14"/>
          <p:cNvSpPr txBox="1">
            <a:spLocks noChangeArrowheads="1"/>
          </p:cNvSpPr>
          <p:nvPr/>
        </p:nvSpPr>
        <p:spPr bwMode="auto">
          <a:xfrm>
            <a:off x="639763" y="1590675"/>
            <a:ext cx="280987"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5</a:t>
            </a:r>
            <a:endParaRPr lang="en-US" sz="1800" b="1" baseline="-25000">
              <a:solidFill>
                <a:schemeClr val="bg1"/>
              </a:solidFill>
              <a:latin typeface="Times New Roman" pitchFamily="-110" charset="0"/>
            </a:endParaRPr>
          </a:p>
        </p:txBody>
      </p:sp>
      <p:sp>
        <p:nvSpPr>
          <p:cNvPr id="131088" name="Text Box 15"/>
          <p:cNvSpPr txBox="1">
            <a:spLocks noChangeArrowheads="1"/>
          </p:cNvSpPr>
          <p:nvPr/>
        </p:nvSpPr>
        <p:spPr bwMode="auto">
          <a:xfrm>
            <a:off x="639763" y="2200275"/>
            <a:ext cx="280987"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6</a:t>
            </a:r>
            <a:endParaRPr lang="en-US" sz="1800" b="1" baseline="-25000">
              <a:solidFill>
                <a:schemeClr val="bg1"/>
              </a:solidFill>
              <a:latin typeface="Times New Roman" pitchFamily="-110" charset="0"/>
            </a:endParaRPr>
          </a:p>
        </p:txBody>
      </p:sp>
      <p:sp>
        <p:nvSpPr>
          <p:cNvPr id="131089" name="Text Box 16"/>
          <p:cNvSpPr txBox="1">
            <a:spLocks noChangeArrowheads="1"/>
          </p:cNvSpPr>
          <p:nvPr/>
        </p:nvSpPr>
        <p:spPr bwMode="auto">
          <a:xfrm>
            <a:off x="5002213" y="2200275"/>
            <a:ext cx="282575"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7</a:t>
            </a:r>
            <a:endParaRPr lang="en-US" sz="1800" b="1" baseline="-25000">
              <a:solidFill>
                <a:schemeClr val="bg1"/>
              </a:solidFill>
              <a:latin typeface="Times New Roman" pitchFamily="-110" charset="0"/>
            </a:endParaRPr>
          </a:p>
        </p:txBody>
      </p:sp>
      <p:sp>
        <p:nvSpPr>
          <p:cNvPr id="131090" name="Text Box 17"/>
          <p:cNvSpPr txBox="1">
            <a:spLocks noChangeArrowheads="1"/>
          </p:cNvSpPr>
          <p:nvPr/>
        </p:nvSpPr>
        <p:spPr bwMode="auto">
          <a:xfrm>
            <a:off x="6477000" y="457200"/>
            <a:ext cx="2443163" cy="3155950"/>
          </a:xfrm>
          <a:prstGeom prst="rect">
            <a:avLst/>
          </a:prstGeom>
          <a:noFill/>
          <a:ln w="12700">
            <a:noFill/>
            <a:miter lim="800000"/>
            <a:headEnd type="none" w="sm" len="sm"/>
            <a:tailEnd type="none" w="sm" len="sm"/>
          </a:ln>
        </p:spPr>
        <p:txBody>
          <a:bodyPr>
            <a:prstTxWarp prst="textNoShape">
              <a:avLst/>
            </a:prstTxWarp>
            <a:spAutoFit/>
          </a:bodyPr>
          <a:lstStyle/>
          <a:p>
            <a:pPr marL="457200" indent="-457200">
              <a:spcBef>
                <a:spcPct val="50000"/>
              </a:spcBef>
            </a:pPr>
            <a:r>
              <a:rPr lang="en-US" sz="1600" b="1">
                <a:solidFill>
                  <a:schemeClr val="bg1"/>
                </a:solidFill>
                <a:latin typeface="Times New Roman" pitchFamily="-110" charset="0"/>
              </a:rPr>
              <a:t>DIGITAL CIRCUITRY </a:t>
            </a:r>
          </a:p>
          <a:p>
            <a:pPr marL="457200" indent="-457200">
              <a:spcBef>
                <a:spcPct val="50000"/>
              </a:spcBef>
              <a:buFontTx/>
              <a:buAutoNum type="arabicPeriod" startAt="4"/>
            </a:pPr>
            <a:r>
              <a:rPr lang="en-US" sz="1600" b="1">
                <a:solidFill>
                  <a:schemeClr val="bg1"/>
                </a:solidFill>
                <a:latin typeface="Times New Roman" pitchFamily="-110" charset="0"/>
              </a:rPr>
              <a:t>Control logic (124)</a:t>
            </a:r>
          </a:p>
          <a:p>
            <a:pPr marL="457200" indent="-457200">
              <a:spcBef>
                <a:spcPct val="50000"/>
              </a:spcBef>
              <a:buFontTx/>
              <a:buAutoNum type="arabicPeriod" startAt="4"/>
            </a:pPr>
            <a:r>
              <a:rPr lang="en-US" sz="1600" b="1">
                <a:solidFill>
                  <a:schemeClr val="bg1"/>
                </a:solidFill>
                <a:latin typeface="Times New Roman" pitchFamily="-110" charset="0"/>
              </a:rPr>
              <a:t>2x15bit counters / shift registers (480)</a:t>
            </a:r>
          </a:p>
          <a:p>
            <a:pPr marL="457200" indent="-457200">
              <a:spcBef>
                <a:spcPct val="50000"/>
              </a:spcBef>
              <a:buFontTx/>
              <a:buAutoNum type="arabicPeriod" startAt="4"/>
            </a:pPr>
            <a:r>
              <a:rPr lang="en-US" sz="1600" b="1">
                <a:solidFill>
                  <a:schemeClr val="bg1"/>
                </a:solidFill>
                <a:latin typeface="Times New Roman" pitchFamily="-110" charset="0"/>
              </a:rPr>
              <a:t>Configuration latches (152)</a:t>
            </a:r>
          </a:p>
          <a:p>
            <a:pPr marL="457200" indent="-457200">
              <a:spcBef>
                <a:spcPct val="50000"/>
              </a:spcBef>
              <a:buFontTx/>
              <a:buAutoNum type="arabicPeriod" startAt="4"/>
            </a:pPr>
            <a:r>
              <a:rPr lang="en-US" sz="1600" b="1">
                <a:solidFill>
                  <a:schemeClr val="bg1"/>
                </a:solidFill>
                <a:latin typeface="Times New Roman" pitchFamily="-110" charset="0"/>
              </a:rPr>
              <a:t>Arbitration circuits (100)</a:t>
            </a:r>
          </a:p>
          <a:p>
            <a:pPr marL="457200" indent="-457200">
              <a:spcBef>
                <a:spcPct val="50000"/>
              </a:spcBef>
            </a:pPr>
            <a:r>
              <a:rPr lang="en-US" sz="1600" b="1">
                <a:solidFill>
                  <a:schemeClr val="bg1"/>
                </a:solidFill>
                <a:latin typeface="Times New Roman" pitchFamily="-110" charset="0"/>
              </a:rPr>
              <a:t>#transistors digital: 856</a:t>
            </a:r>
          </a:p>
          <a:p>
            <a:pPr marL="457200" indent="-457200">
              <a:spcBef>
                <a:spcPct val="50000"/>
              </a:spcBef>
            </a:pPr>
            <a:endParaRPr lang="en-US" sz="1600" b="1" baseline="-25000">
              <a:solidFill>
                <a:schemeClr val="bg1"/>
              </a:solidFill>
              <a:latin typeface="Times New Roman" pitchFamily="-110" charset="0"/>
            </a:endParaRPr>
          </a:p>
        </p:txBody>
      </p:sp>
      <p:sp>
        <p:nvSpPr>
          <p:cNvPr id="131091" name="Text Box 18"/>
          <p:cNvSpPr txBox="1">
            <a:spLocks noChangeArrowheads="1"/>
          </p:cNvSpPr>
          <p:nvPr/>
        </p:nvSpPr>
        <p:spPr bwMode="auto">
          <a:xfrm>
            <a:off x="6553200" y="3657600"/>
            <a:ext cx="2433638" cy="2536825"/>
          </a:xfrm>
          <a:prstGeom prst="rect">
            <a:avLst/>
          </a:prstGeom>
          <a:noFill/>
          <a:ln w="12700">
            <a:noFill/>
            <a:miter lim="800000"/>
            <a:headEnd type="none" w="sm" len="sm"/>
            <a:tailEnd type="none" w="sm" len="sm"/>
          </a:ln>
        </p:spPr>
        <p:txBody>
          <a:bodyPr>
            <a:prstTxWarp prst="textNoShape">
              <a:avLst/>
            </a:prstTxWarp>
            <a:spAutoFit/>
          </a:bodyPr>
          <a:lstStyle/>
          <a:p>
            <a:pPr marL="457200" indent="-457200">
              <a:spcBef>
                <a:spcPct val="50000"/>
              </a:spcBef>
            </a:pPr>
            <a:r>
              <a:rPr lang="en-US" sz="1600" b="1">
                <a:solidFill>
                  <a:schemeClr val="accent1"/>
                </a:solidFill>
                <a:latin typeface="Times New Roman" pitchFamily="-110" charset="0"/>
              </a:rPr>
              <a:t>ANALOG CIRCUITRY </a:t>
            </a:r>
          </a:p>
          <a:p>
            <a:pPr marL="457200" indent="-457200">
              <a:spcBef>
                <a:spcPct val="50000"/>
              </a:spcBef>
              <a:buFontTx/>
              <a:buAutoNum type="arabicPeriod"/>
            </a:pPr>
            <a:r>
              <a:rPr lang="en-US" sz="1600" b="1">
                <a:solidFill>
                  <a:schemeClr val="accent1"/>
                </a:solidFill>
                <a:latin typeface="Times New Roman" pitchFamily="-110" charset="0"/>
              </a:rPr>
              <a:t>Preamplifier (24)</a:t>
            </a:r>
          </a:p>
          <a:p>
            <a:pPr marL="457200" indent="-457200">
              <a:spcBef>
                <a:spcPct val="50000"/>
              </a:spcBef>
              <a:buFontTx/>
              <a:buAutoNum type="arabicPeriod"/>
            </a:pPr>
            <a:r>
              <a:rPr lang="en-US" sz="1600" b="1">
                <a:solidFill>
                  <a:schemeClr val="accent1"/>
                </a:solidFill>
                <a:latin typeface="Times New Roman" pitchFamily="-110" charset="0"/>
              </a:rPr>
              <a:t>Shaper (134)</a:t>
            </a:r>
          </a:p>
          <a:p>
            <a:pPr marL="457200" indent="-457200">
              <a:spcBef>
                <a:spcPct val="50000"/>
              </a:spcBef>
              <a:buFontTx/>
              <a:buAutoNum type="arabicPeriod"/>
            </a:pPr>
            <a:r>
              <a:rPr lang="en-US" sz="1600" b="1">
                <a:solidFill>
                  <a:schemeClr val="accent1"/>
                </a:solidFill>
                <a:latin typeface="Times New Roman" pitchFamily="-110" charset="0"/>
              </a:rPr>
              <a:t>Discriminators and Threshold Adjustment Circuits (72)</a:t>
            </a:r>
          </a:p>
          <a:p>
            <a:pPr marL="457200" indent="-457200">
              <a:spcBef>
                <a:spcPct val="50000"/>
              </a:spcBef>
            </a:pPr>
            <a:r>
              <a:rPr lang="en-US" sz="1600" b="1">
                <a:solidFill>
                  <a:schemeClr val="accent1"/>
                </a:solidFill>
                <a:latin typeface="Times New Roman" pitchFamily="-110" charset="0"/>
              </a:rPr>
              <a:t>#transistors analog: 230</a:t>
            </a:r>
            <a:endParaRPr lang="en-US" sz="1600" b="1" baseline="-25000">
              <a:solidFill>
                <a:schemeClr val="accent1"/>
              </a:solidFill>
              <a:latin typeface="Times New Roman" pitchFamily="-110" charset="0"/>
            </a:endParaRPr>
          </a:p>
        </p:txBody>
      </p:sp>
      <p:sp>
        <p:nvSpPr>
          <p:cNvPr id="131092" name="Line 19"/>
          <p:cNvSpPr>
            <a:spLocks noChangeShapeType="1"/>
          </p:cNvSpPr>
          <p:nvPr/>
        </p:nvSpPr>
        <p:spPr bwMode="auto">
          <a:xfrm>
            <a:off x="296863" y="88900"/>
            <a:ext cx="0" cy="6299200"/>
          </a:xfrm>
          <a:prstGeom prst="line">
            <a:avLst/>
          </a:prstGeom>
          <a:noFill/>
          <a:ln w="38100">
            <a:solidFill>
              <a:schemeClr val="hlink"/>
            </a:solidFill>
            <a:round/>
            <a:headEnd type="triangle" w="med" len="med"/>
            <a:tailEnd type="triangle" w="med" len="med"/>
          </a:ln>
        </p:spPr>
        <p:txBody>
          <a:bodyPr>
            <a:prstTxWarp prst="textNoShape">
              <a:avLst/>
            </a:prstTxWarp>
          </a:bodyPr>
          <a:lstStyle/>
          <a:p>
            <a:endParaRPr lang="en-US"/>
          </a:p>
        </p:txBody>
      </p:sp>
      <p:sp>
        <p:nvSpPr>
          <p:cNvPr id="131093" name="Line 20"/>
          <p:cNvSpPr>
            <a:spLocks noChangeShapeType="1"/>
          </p:cNvSpPr>
          <p:nvPr/>
        </p:nvSpPr>
        <p:spPr bwMode="auto">
          <a:xfrm flipH="1">
            <a:off x="647700" y="6616700"/>
            <a:ext cx="5816600" cy="1588"/>
          </a:xfrm>
          <a:prstGeom prst="line">
            <a:avLst/>
          </a:prstGeom>
          <a:noFill/>
          <a:ln w="38100">
            <a:solidFill>
              <a:schemeClr val="hlink"/>
            </a:solidFill>
            <a:round/>
            <a:headEnd type="triangle" w="med" len="med"/>
            <a:tailEnd type="triangle" w="med" len="med"/>
          </a:ln>
        </p:spPr>
        <p:txBody>
          <a:bodyPr>
            <a:prstTxWarp prst="textNoShape">
              <a:avLst/>
            </a:prstTxWarp>
          </a:bodyPr>
          <a:lstStyle/>
          <a:p>
            <a:endParaRPr lang="en-US"/>
          </a:p>
        </p:txBody>
      </p:sp>
      <p:sp>
        <p:nvSpPr>
          <p:cNvPr id="131094" name="Text Box 21"/>
          <p:cNvSpPr txBox="1">
            <a:spLocks noChangeArrowheads="1"/>
          </p:cNvSpPr>
          <p:nvPr/>
        </p:nvSpPr>
        <p:spPr bwMode="auto">
          <a:xfrm>
            <a:off x="2438400" y="6461125"/>
            <a:ext cx="1066800" cy="396875"/>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pPr>
            <a:r>
              <a:rPr lang="en-US" sz="2000" b="1">
                <a:latin typeface="Times New Roman" pitchFamily="-110" charset="0"/>
              </a:rPr>
              <a:t>55 </a:t>
            </a:r>
            <a:r>
              <a:rPr lang="en-US" sz="2000" b="1">
                <a:latin typeface="Times New Roman" pitchFamily="-110" charset="0"/>
                <a:sym typeface="Symbol" pitchFamily="-110" charset="2"/>
              </a:rPr>
              <a:t></a:t>
            </a:r>
            <a:r>
              <a:rPr lang="en-US" sz="2000" b="1">
                <a:latin typeface="Times New Roman" pitchFamily="-110" charset="0"/>
              </a:rPr>
              <a:t>m</a:t>
            </a:r>
          </a:p>
        </p:txBody>
      </p:sp>
      <p:sp>
        <p:nvSpPr>
          <p:cNvPr id="131095" name="Rectangle 22"/>
          <p:cNvSpPr>
            <a:spLocks noChangeArrowheads="1"/>
          </p:cNvSpPr>
          <p:nvPr/>
        </p:nvSpPr>
        <p:spPr bwMode="auto">
          <a:xfrm>
            <a:off x="609600" y="5181600"/>
            <a:ext cx="3941763" cy="1219200"/>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096" name="Rectangle 23"/>
          <p:cNvSpPr>
            <a:spLocks noChangeArrowheads="1"/>
          </p:cNvSpPr>
          <p:nvPr/>
        </p:nvSpPr>
        <p:spPr bwMode="auto">
          <a:xfrm>
            <a:off x="630238" y="2897188"/>
            <a:ext cx="3941762" cy="2201862"/>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097" name="Rectangle 24"/>
          <p:cNvSpPr>
            <a:spLocks noChangeArrowheads="1"/>
          </p:cNvSpPr>
          <p:nvPr/>
        </p:nvSpPr>
        <p:spPr bwMode="auto">
          <a:xfrm>
            <a:off x="4651375" y="2897188"/>
            <a:ext cx="1812925" cy="3490912"/>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098" name="Rectangle 25"/>
          <p:cNvSpPr>
            <a:spLocks noChangeArrowheads="1"/>
          </p:cNvSpPr>
          <p:nvPr/>
        </p:nvSpPr>
        <p:spPr bwMode="auto">
          <a:xfrm>
            <a:off x="622300" y="165100"/>
            <a:ext cx="5842000" cy="608013"/>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099" name="Rectangle 26"/>
          <p:cNvSpPr>
            <a:spLocks noChangeArrowheads="1"/>
          </p:cNvSpPr>
          <p:nvPr/>
        </p:nvSpPr>
        <p:spPr bwMode="auto">
          <a:xfrm>
            <a:off x="622300" y="849313"/>
            <a:ext cx="5842000" cy="1138237"/>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100" name="Rectangle 27"/>
          <p:cNvSpPr>
            <a:spLocks noChangeArrowheads="1"/>
          </p:cNvSpPr>
          <p:nvPr/>
        </p:nvSpPr>
        <p:spPr bwMode="auto">
          <a:xfrm>
            <a:off x="612775" y="2081213"/>
            <a:ext cx="4238625" cy="531812"/>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101" name="Rectangle 28"/>
          <p:cNvSpPr>
            <a:spLocks noChangeArrowheads="1"/>
          </p:cNvSpPr>
          <p:nvPr/>
        </p:nvSpPr>
        <p:spPr bwMode="auto">
          <a:xfrm>
            <a:off x="4992688" y="2081213"/>
            <a:ext cx="1471612" cy="531812"/>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102" name="Text Box 29"/>
          <p:cNvSpPr txBox="1">
            <a:spLocks noChangeArrowheads="1"/>
          </p:cNvSpPr>
          <p:nvPr/>
        </p:nvSpPr>
        <p:spPr bwMode="auto">
          <a:xfrm rot="-5400000">
            <a:off x="-182562" y="3286125"/>
            <a:ext cx="1066800" cy="396875"/>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pPr>
            <a:r>
              <a:rPr lang="en-US" sz="2000" b="1">
                <a:latin typeface="Times New Roman" pitchFamily="-110" charset="0"/>
              </a:rPr>
              <a:t>55 </a:t>
            </a:r>
            <a:r>
              <a:rPr lang="en-US" sz="2000" b="1">
                <a:latin typeface="Times New Roman" pitchFamily="-110" charset="0"/>
                <a:sym typeface="Symbol" pitchFamily="-110" charset="2"/>
              </a:rPr>
              <a:t></a:t>
            </a:r>
            <a:r>
              <a:rPr lang="en-US" sz="2000" b="1">
                <a:latin typeface="Times New Roman" pitchFamily="-110" charset="0"/>
              </a:rPr>
              <a:t>m</a:t>
            </a:r>
          </a:p>
        </p:txBody>
      </p:sp>
      <p:sp>
        <p:nvSpPr>
          <p:cNvPr id="131103" name="Text Box 30"/>
          <p:cNvSpPr txBox="1">
            <a:spLocks noChangeArrowheads="1"/>
          </p:cNvSpPr>
          <p:nvPr/>
        </p:nvSpPr>
        <p:spPr bwMode="auto">
          <a:xfrm rot="-1190690">
            <a:off x="319088" y="2671763"/>
            <a:ext cx="7788275" cy="1187450"/>
          </a:xfrm>
          <a:prstGeom prst="rect">
            <a:avLst/>
          </a:prstGeom>
          <a:solidFill>
            <a:srgbClr val="FFF2E9"/>
          </a:solidFill>
          <a:ln w="9525">
            <a:noFill/>
            <a:miter lim="800000"/>
            <a:headEnd/>
            <a:tailEnd/>
          </a:ln>
        </p:spPr>
        <p:txBody>
          <a:bodyPr wrap="none">
            <a:prstTxWarp prst="textNoShape">
              <a:avLst/>
            </a:prstTxWarp>
            <a:spAutoFit/>
          </a:bodyPr>
          <a:lstStyle/>
          <a:p>
            <a:r>
              <a:rPr lang="en-US" b="1" i="1">
                <a:solidFill>
                  <a:srgbClr val="FF0000"/>
                </a:solidFill>
                <a:latin typeface="Times New Roman" pitchFamily="-110" charset="0"/>
              </a:rPr>
              <a:t>&gt;1000 transistorov/pixel</a:t>
            </a:r>
          </a:p>
          <a:p>
            <a:r>
              <a:rPr lang="en-US" b="1" i="1">
                <a:solidFill>
                  <a:srgbClr val="FF0000"/>
                </a:solidFill>
                <a:latin typeface="Times New Roman" pitchFamily="-110" charset="0"/>
              </a:rPr>
              <a:t>&gt;70 000 000 transistorov/Medipix3 </a:t>
            </a:r>
            <a:r>
              <a:rPr lang="en-US" altLang="ja-JP" b="1" i="1">
                <a:solidFill>
                  <a:srgbClr val="FF0000"/>
                </a:solidFill>
                <a:latin typeface="Times New Roman" pitchFamily="-110" charset="0"/>
              </a:rPr>
              <a:t>č</a:t>
            </a:r>
            <a:r>
              <a:rPr lang="en-US" b="1" i="1">
                <a:solidFill>
                  <a:srgbClr val="FF0000"/>
                </a:solidFill>
                <a:latin typeface="Times New Roman" pitchFamily="-110" charset="0"/>
              </a:rPr>
              <a:t>ip!</a:t>
            </a:r>
          </a:p>
          <a:p>
            <a:r>
              <a:rPr lang="en-US" b="1" i="1">
                <a:solidFill>
                  <a:srgbClr val="FF0000"/>
                </a:solidFill>
                <a:latin typeface="Times New Roman" pitchFamily="-110" charset="0"/>
              </a:rPr>
              <a:t>Technologick</a:t>
            </a:r>
            <a:r>
              <a:rPr lang="en-US" altLang="ja-JP" b="1" i="1">
                <a:solidFill>
                  <a:srgbClr val="FF0000"/>
                </a:solidFill>
                <a:latin typeface="Times New Roman" pitchFamily="-110" charset="0"/>
              </a:rPr>
              <a:t>ý progres vedie k neustálemu rastu</a:t>
            </a:r>
            <a:r>
              <a:rPr lang="en-US" b="1" i="1">
                <a:solidFill>
                  <a:srgbClr val="FF0000"/>
                </a:solidFill>
                <a:latin typeface="Times New Roman" pitchFamily="-110" charset="0"/>
              </a:rPr>
              <a:t> funk</a:t>
            </a:r>
            <a:r>
              <a:rPr lang="en-US" altLang="ja-JP" b="1" i="1">
                <a:solidFill>
                  <a:srgbClr val="FF0000"/>
                </a:solidFill>
                <a:latin typeface="Times New Roman" pitchFamily="-110" charset="0"/>
              </a:rPr>
              <a:t>čnosti</a:t>
            </a:r>
            <a:r>
              <a:rPr lang="en-US" b="1" i="1">
                <a:solidFill>
                  <a:srgbClr val="FF0000"/>
                </a:solidFill>
                <a:latin typeface="Times New Roman" pitchFamily="-110" charset="0"/>
              </a:rPr>
              <a:t>!</a:t>
            </a:r>
          </a:p>
        </p:txBody>
      </p:sp>
      <p:sp>
        <p:nvSpPr>
          <p:cNvPr id="131104" name="Rectangle 31"/>
          <p:cNvSpPr>
            <a:spLocks noChangeArrowheads="1"/>
          </p:cNvSpPr>
          <p:nvPr/>
        </p:nvSpPr>
        <p:spPr bwMode="auto">
          <a:xfrm>
            <a:off x="5181600" y="5105400"/>
            <a:ext cx="3157538" cy="822325"/>
          </a:xfrm>
          <a:prstGeom prst="rect">
            <a:avLst/>
          </a:prstGeom>
          <a:solidFill>
            <a:schemeClr val="bg2">
              <a:alpha val="63136"/>
            </a:schemeClr>
          </a:solidFill>
          <a:ln w="9525">
            <a:noFill/>
            <a:miter lim="800000"/>
            <a:headEnd/>
            <a:tailEnd/>
          </a:ln>
        </p:spPr>
        <p:txBody>
          <a:bodyPr>
            <a:prstTxWarp prst="textNoShape">
              <a:avLst/>
            </a:prstTxWarp>
            <a:spAutoFit/>
          </a:bodyPr>
          <a:lstStyle/>
          <a:p>
            <a:pPr eaLnBrk="1" hangingPunct="1">
              <a:spcBef>
                <a:spcPct val="20000"/>
              </a:spcBef>
              <a:buFontTx/>
              <a:buChar char="•"/>
            </a:pPr>
            <a:r>
              <a:rPr lang="en-US">
                <a:solidFill>
                  <a:srgbClr val="FFDD07"/>
                </a:solidFill>
                <a:latin typeface="Times New Roman" pitchFamily="-110" charset="0"/>
              </a:rPr>
              <a:t>  0.13 </a:t>
            </a:r>
            <a:r>
              <a:rPr lang="en-US">
                <a:solidFill>
                  <a:srgbClr val="FFDD07"/>
                </a:solidFill>
                <a:latin typeface="Times New Roman" pitchFamily="-110" charset="0"/>
                <a:sym typeface="Symbol" pitchFamily="-110" charset="2"/>
              </a:rPr>
              <a:t>m technol</a:t>
            </a:r>
            <a:r>
              <a:rPr lang="en-US" altLang="ja-JP">
                <a:solidFill>
                  <a:srgbClr val="FFDD07"/>
                </a:solidFill>
                <a:latin typeface="Times New Roman" pitchFamily="-110" charset="0"/>
                <a:sym typeface="Symbol" pitchFamily="-110" charset="2"/>
              </a:rPr>
              <a:t>ógia</a:t>
            </a:r>
            <a:r>
              <a:rPr lang="en-US">
                <a:solidFill>
                  <a:srgbClr val="FFDD07"/>
                </a:solidFill>
                <a:latin typeface="Times New Roman" pitchFamily="-110" charset="0"/>
                <a:sym typeface="Symbol" pitchFamily="-110" charset="2"/>
              </a:rPr>
              <a:t> (8 vrstiev)</a:t>
            </a:r>
          </a:p>
        </p:txBody>
      </p:sp>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 name="Footer Placeholder 1"/>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pic>
        <p:nvPicPr>
          <p:cNvPr id="129027"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436563" y="1047750"/>
            <a:ext cx="4765675" cy="5168900"/>
          </a:xfrm>
          <a:prstGeom prst="rect">
            <a:avLst/>
          </a:prstGeom>
          <a:noFill/>
          <a:ln w="9525">
            <a:noFill/>
            <a:miter lim="800000"/>
            <a:headEnd/>
            <a:tailEnd/>
          </a:ln>
        </p:spPr>
      </p:pic>
      <p:sp>
        <p:nvSpPr>
          <p:cNvPr id="129028" name="Line 3"/>
          <p:cNvSpPr>
            <a:spLocks noChangeShapeType="1"/>
          </p:cNvSpPr>
          <p:nvPr/>
        </p:nvSpPr>
        <p:spPr bwMode="auto">
          <a:xfrm flipV="1">
            <a:off x="5272088" y="5459413"/>
            <a:ext cx="0" cy="68580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a:p>
        </p:txBody>
      </p:sp>
      <p:sp>
        <p:nvSpPr>
          <p:cNvPr id="129029" name="Text Box 4"/>
          <p:cNvSpPr txBox="1">
            <a:spLocks noChangeArrowheads="1"/>
          </p:cNvSpPr>
          <p:nvPr/>
        </p:nvSpPr>
        <p:spPr bwMode="auto">
          <a:xfrm>
            <a:off x="4800600" y="6172200"/>
            <a:ext cx="979488" cy="366712"/>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pPr>
            <a:r>
              <a:rPr lang="en-US" sz="1800" b="1" dirty="0">
                <a:latin typeface="Times New Roman" pitchFamily="-110" charset="0"/>
              </a:rPr>
              <a:t>55 </a:t>
            </a:r>
            <a:r>
              <a:rPr lang="en-US" sz="1800" b="1" dirty="0" err="1">
                <a:latin typeface="Times New Roman" pitchFamily="-110" charset="0"/>
                <a:sym typeface="Symbol" pitchFamily="-110" charset="2"/>
              </a:rPr>
              <a:t></a:t>
            </a:r>
            <a:r>
              <a:rPr lang="en-US" sz="1800" b="1" dirty="0" err="1">
                <a:latin typeface="Times New Roman" pitchFamily="-110" charset="0"/>
              </a:rPr>
              <a:t>m</a:t>
            </a:r>
            <a:endParaRPr lang="en-US" sz="1800" b="1" baseline="-25000" dirty="0">
              <a:latin typeface="Times New Roman" pitchFamily="-110" charset="0"/>
            </a:endParaRPr>
          </a:p>
        </p:txBody>
      </p:sp>
      <p:sp>
        <p:nvSpPr>
          <p:cNvPr id="130053" name="Oval 5"/>
          <p:cNvSpPr>
            <a:spLocks noChangeArrowheads="1"/>
          </p:cNvSpPr>
          <p:nvPr/>
        </p:nvSpPr>
        <p:spPr bwMode="auto">
          <a:xfrm>
            <a:off x="2049463" y="2822575"/>
            <a:ext cx="630237" cy="6842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sp>
        <p:nvSpPr>
          <p:cNvPr id="130054" name="Line 6"/>
          <p:cNvSpPr>
            <a:spLocks noChangeShapeType="1"/>
          </p:cNvSpPr>
          <p:nvPr/>
        </p:nvSpPr>
        <p:spPr bwMode="auto">
          <a:xfrm flipH="1" flipV="1">
            <a:off x="2119313" y="2897188"/>
            <a:ext cx="209550" cy="228600"/>
          </a:xfrm>
          <a:prstGeom prst="line">
            <a:avLst/>
          </a:prstGeom>
          <a:noFill/>
          <a:ln w="38100">
            <a:solidFill>
              <a:srgbClr val="0033CC"/>
            </a:solidFill>
            <a:round/>
            <a:headEnd type="none" w="sm" len="sm"/>
            <a:tailEnd type="triangle" w="sm" len="sm"/>
          </a:ln>
        </p:spPr>
        <p:txBody>
          <a:bodyPr>
            <a:prstTxWarp prst="textNoShape">
              <a:avLst/>
            </a:prstTxWarp>
          </a:bodyPr>
          <a:lstStyle/>
          <a:p>
            <a:endParaRPr lang="en-US"/>
          </a:p>
        </p:txBody>
      </p:sp>
      <p:sp>
        <p:nvSpPr>
          <p:cNvPr id="130055" name="Line 7"/>
          <p:cNvSpPr>
            <a:spLocks noChangeShapeType="1"/>
          </p:cNvSpPr>
          <p:nvPr/>
        </p:nvSpPr>
        <p:spPr bwMode="auto">
          <a:xfrm flipV="1">
            <a:off x="2609850" y="2897188"/>
            <a:ext cx="211138" cy="228600"/>
          </a:xfrm>
          <a:prstGeom prst="line">
            <a:avLst/>
          </a:prstGeom>
          <a:noFill/>
          <a:ln w="38100">
            <a:solidFill>
              <a:srgbClr val="0033CC"/>
            </a:solidFill>
            <a:round/>
            <a:headEnd type="none" w="sm" len="sm"/>
            <a:tailEnd type="triangle" w="sm" len="sm"/>
          </a:ln>
        </p:spPr>
        <p:txBody>
          <a:bodyPr>
            <a:prstTxWarp prst="textNoShape">
              <a:avLst/>
            </a:prstTxWarp>
          </a:bodyPr>
          <a:lstStyle/>
          <a:p>
            <a:endParaRPr lang="en-US"/>
          </a:p>
        </p:txBody>
      </p:sp>
      <p:sp>
        <p:nvSpPr>
          <p:cNvPr id="130056" name="Line 8"/>
          <p:cNvSpPr>
            <a:spLocks noChangeShapeType="1"/>
          </p:cNvSpPr>
          <p:nvPr/>
        </p:nvSpPr>
        <p:spPr bwMode="auto">
          <a:xfrm>
            <a:off x="2609850" y="3429000"/>
            <a:ext cx="211138" cy="227013"/>
          </a:xfrm>
          <a:prstGeom prst="line">
            <a:avLst/>
          </a:prstGeom>
          <a:noFill/>
          <a:ln w="38100">
            <a:solidFill>
              <a:srgbClr val="0033CC"/>
            </a:solidFill>
            <a:round/>
            <a:headEnd type="none" w="sm" len="sm"/>
            <a:tailEnd type="triangle" w="sm" len="sm"/>
          </a:ln>
        </p:spPr>
        <p:txBody>
          <a:bodyPr>
            <a:prstTxWarp prst="textNoShape">
              <a:avLst/>
            </a:prstTxWarp>
          </a:bodyPr>
          <a:lstStyle/>
          <a:p>
            <a:endParaRPr lang="en-US"/>
          </a:p>
        </p:txBody>
      </p:sp>
      <p:sp>
        <p:nvSpPr>
          <p:cNvPr id="130057" name="Line 9"/>
          <p:cNvSpPr>
            <a:spLocks noChangeShapeType="1"/>
          </p:cNvSpPr>
          <p:nvPr/>
        </p:nvSpPr>
        <p:spPr bwMode="auto">
          <a:xfrm flipH="1">
            <a:off x="2119313" y="3429000"/>
            <a:ext cx="209550" cy="227013"/>
          </a:xfrm>
          <a:prstGeom prst="line">
            <a:avLst/>
          </a:prstGeom>
          <a:noFill/>
          <a:ln w="38100">
            <a:solidFill>
              <a:srgbClr val="0033CC"/>
            </a:solidFill>
            <a:round/>
            <a:headEnd type="none" w="sm" len="sm"/>
            <a:tailEnd type="triangle" w="sm" len="sm"/>
          </a:ln>
        </p:spPr>
        <p:txBody>
          <a:bodyPr>
            <a:prstTxWarp prst="textNoShape">
              <a:avLst/>
            </a:prstTxWarp>
          </a:bodyPr>
          <a:lstStyle/>
          <a:p>
            <a:endParaRPr lang="en-US"/>
          </a:p>
        </p:txBody>
      </p:sp>
      <p:sp>
        <p:nvSpPr>
          <p:cNvPr id="130058" name="Oval 10"/>
          <p:cNvSpPr>
            <a:spLocks noChangeArrowheads="1"/>
          </p:cNvSpPr>
          <p:nvPr/>
        </p:nvSpPr>
        <p:spPr bwMode="auto">
          <a:xfrm>
            <a:off x="1903413" y="2657475"/>
            <a:ext cx="420687" cy="4556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sp>
        <p:nvSpPr>
          <p:cNvPr id="130059" name="Oval 11"/>
          <p:cNvSpPr>
            <a:spLocks noChangeArrowheads="1"/>
          </p:cNvSpPr>
          <p:nvPr/>
        </p:nvSpPr>
        <p:spPr bwMode="auto">
          <a:xfrm>
            <a:off x="2638425" y="2695575"/>
            <a:ext cx="350838" cy="3794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sp>
        <p:nvSpPr>
          <p:cNvPr id="130060" name="Oval 12"/>
          <p:cNvSpPr>
            <a:spLocks noChangeArrowheads="1"/>
          </p:cNvSpPr>
          <p:nvPr/>
        </p:nvSpPr>
        <p:spPr bwMode="auto">
          <a:xfrm>
            <a:off x="2708275" y="3536950"/>
            <a:ext cx="209550" cy="2270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sp>
        <p:nvSpPr>
          <p:cNvPr id="130061" name="Oval 13"/>
          <p:cNvSpPr>
            <a:spLocks noChangeArrowheads="1"/>
          </p:cNvSpPr>
          <p:nvPr/>
        </p:nvSpPr>
        <p:spPr bwMode="auto">
          <a:xfrm>
            <a:off x="1984375" y="3505200"/>
            <a:ext cx="279400" cy="3032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grpSp>
        <p:nvGrpSpPr>
          <p:cNvPr id="2" name="Group 14"/>
          <p:cNvGrpSpPr>
            <a:grpSpLocks/>
          </p:cNvGrpSpPr>
          <p:nvPr/>
        </p:nvGrpSpPr>
        <p:grpSpPr bwMode="auto">
          <a:xfrm>
            <a:off x="1195388" y="3340100"/>
            <a:ext cx="1192212" cy="1290638"/>
            <a:chOff x="2657" y="1642"/>
            <a:chExt cx="813" cy="813"/>
          </a:xfrm>
        </p:grpSpPr>
        <p:sp>
          <p:nvSpPr>
            <p:cNvPr id="129133" name="Rectangle 15"/>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134" name="Oval 16"/>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135" name="Oval 17"/>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136" name="Line 18"/>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37" name="Line 19"/>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38" name="Line 20"/>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39" name="Line 21"/>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40" name="Line 22"/>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41" name="Line 23"/>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42" name="Line 24"/>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3" name="Group 25"/>
          <p:cNvGrpSpPr>
            <a:grpSpLocks/>
          </p:cNvGrpSpPr>
          <p:nvPr/>
        </p:nvGrpSpPr>
        <p:grpSpPr bwMode="auto">
          <a:xfrm>
            <a:off x="1201738" y="2613025"/>
            <a:ext cx="1192212" cy="1290638"/>
            <a:chOff x="2657" y="1642"/>
            <a:chExt cx="813" cy="813"/>
          </a:xfrm>
        </p:grpSpPr>
        <p:sp>
          <p:nvSpPr>
            <p:cNvPr id="129123" name="Rectangle 26"/>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124" name="Oval 27"/>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125" name="Oval 28"/>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126" name="Line 29"/>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27" name="Line 30"/>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28" name="Line 31"/>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29" name="Line 32"/>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30" name="Line 33"/>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31" name="Line 34"/>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32" name="Line 35"/>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4" name="Group 36"/>
          <p:cNvGrpSpPr>
            <a:grpSpLocks/>
          </p:cNvGrpSpPr>
          <p:nvPr/>
        </p:nvGrpSpPr>
        <p:grpSpPr bwMode="auto">
          <a:xfrm>
            <a:off x="1195388" y="1879600"/>
            <a:ext cx="1192212" cy="1290638"/>
            <a:chOff x="2657" y="1642"/>
            <a:chExt cx="813" cy="813"/>
          </a:xfrm>
        </p:grpSpPr>
        <p:sp>
          <p:nvSpPr>
            <p:cNvPr id="129113" name="Rectangle 37"/>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114" name="Oval 38"/>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115" name="Oval 39"/>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116" name="Line 40"/>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17" name="Line 41"/>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18" name="Line 42"/>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19" name="Line 43"/>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20" name="Line 44"/>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21" name="Line 45"/>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22" name="Line 46"/>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5" name="Group 47"/>
          <p:cNvGrpSpPr>
            <a:grpSpLocks/>
          </p:cNvGrpSpPr>
          <p:nvPr/>
        </p:nvGrpSpPr>
        <p:grpSpPr bwMode="auto">
          <a:xfrm>
            <a:off x="1874838" y="1879600"/>
            <a:ext cx="1192212" cy="1290638"/>
            <a:chOff x="2657" y="1642"/>
            <a:chExt cx="813" cy="813"/>
          </a:xfrm>
        </p:grpSpPr>
        <p:sp>
          <p:nvSpPr>
            <p:cNvPr id="129103" name="Rectangle 48"/>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104" name="Oval 49"/>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105" name="Oval 50"/>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106" name="Line 51"/>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07" name="Line 52"/>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08" name="Line 53"/>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09" name="Line 54"/>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10" name="Line 55"/>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11" name="Line 56"/>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12" name="Line 57"/>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6" name="Group 58"/>
          <p:cNvGrpSpPr>
            <a:grpSpLocks/>
          </p:cNvGrpSpPr>
          <p:nvPr/>
        </p:nvGrpSpPr>
        <p:grpSpPr bwMode="auto">
          <a:xfrm>
            <a:off x="1874838" y="2606675"/>
            <a:ext cx="1192212" cy="1290638"/>
            <a:chOff x="2657" y="1642"/>
            <a:chExt cx="813" cy="813"/>
          </a:xfrm>
        </p:grpSpPr>
        <p:sp>
          <p:nvSpPr>
            <p:cNvPr id="129093" name="Rectangle 59"/>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94" name="Oval 60"/>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95" name="Oval 61"/>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96" name="Line 62"/>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97" name="Line 63"/>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98" name="Line 64"/>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99" name="Line 65"/>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00" name="Line 66"/>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01" name="Line 67"/>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02" name="Line 68"/>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7" name="Group 69"/>
          <p:cNvGrpSpPr>
            <a:grpSpLocks/>
          </p:cNvGrpSpPr>
          <p:nvPr/>
        </p:nvGrpSpPr>
        <p:grpSpPr bwMode="auto">
          <a:xfrm>
            <a:off x="1874838" y="3340100"/>
            <a:ext cx="1192212" cy="1290638"/>
            <a:chOff x="2657" y="1642"/>
            <a:chExt cx="813" cy="813"/>
          </a:xfrm>
        </p:grpSpPr>
        <p:sp>
          <p:nvSpPr>
            <p:cNvPr id="129083" name="Rectangle 70"/>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84" name="Oval 71"/>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85" name="Oval 72"/>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86" name="Line 73"/>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87" name="Line 74"/>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88" name="Line 75"/>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89" name="Line 76"/>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90" name="Line 77"/>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091" name="Line 78"/>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92" name="Line 79"/>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8" name="Group 80"/>
          <p:cNvGrpSpPr>
            <a:grpSpLocks/>
          </p:cNvGrpSpPr>
          <p:nvPr/>
        </p:nvGrpSpPr>
        <p:grpSpPr bwMode="auto">
          <a:xfrm>
            <a:off x="2552700" y="3340100"/>
            <a:ext cx="1190625" cy="1290638"/>
            <a:chOff x="2657" y="1642"/>
            <a:chExt cx="813" cy="813"/>
          </a:xfrm>
        </p:grpSpPr>
        <p:sp>
          <p:nvSpPr>
            <p:cNvPr id="129073" name="Rectangle 81"/>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74" name="Oval 82"/>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75" name="Oval 83"/>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76" name="Line 84"/>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77" name="Line 85"/>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78" name="Line 86"/>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79" name="Line 87"/>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80" name="Line 88"/>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081" name="Line 89"/>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82" name="Line 90"/>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9" name="Group 91"/>
          <p:cNvGrpSpPr>
            <a:grpSpLocks/>
          </p:cNvGrpSpPr>
          <p:nvPr/>
        </p:nvGrpSpPr>
        <p:grpSpPr bwMode="auto">
          <a:xfrm>
            <a:off x="2552700" y="2613025"/>
            <a:ext cx="1190625" cy="1290638"/>
            <a:chOff x="2657" y="1642"/>
            <a:chExt cx="813" cy="813"/>
          </a:xfrm>
        </p:grpSpPr>
        <p:sp>
          <p:nvSpPr>
            <p:cNvPr id="129063" name="Rectangle 92"/>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64" name="Oval 93"/>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65" name="Oval 94"/>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66" name="Line 95"/>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67" name="Line 96"/>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68" name="Line 97"/>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69" name="Line 98"/>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70" name="Line 99"/>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071" name="Line 100"/>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72" name="Line 101"/>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10" name="Group 102"/>
          <p:cNvGrpSpPr>
            <a:grpSpLocks/>
          </p:cNvGrpSpPr>
          <p:nvPr/>
        </p:nvGrpSpPr>
        <p:grpSpPr bwMode="auto">
          <a:xfrm>
            <a:off x="2552700" y="1879600"/>
            <a:ext cx="1190625" cy="1290638"/>
            <a:chOff x="2657" y="1642"/>
            <a:chExt cx="813" cy="813"/>
          </a:xfrm>
        </p:grpSpPr>
        <p:sp>
          <p:nvSpPr>
            <p:cNvPr id="129053" name="Rectangle 103"/>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54" name="Oval 104"/>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55" name="Oval 105"/>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56" name="Line 106"/>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57" name="Line 107"/>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58" name="Line 108"/>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59" name="Line 109"/>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60" name="Line 110"/>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061" name="Line 111"/>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62" name="Line 112"/>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sp>
        <p:nvSpPr>
          <p:cNvPr id="130161" name="Text Box 113"/>
          <p:cNvSpPr txBox="1">
            <a:spLocks noChangeArrowheads="1"/>
          </p:cNvSpPr>
          <p:nvPr/>
        </p:nvSpPr>
        <p:spPr bwMode="auto">
          <a:xfrm>
            <a:off x="1558925" y="1228725"/>
            <a:ext cx="1793875" cy="396875"/>
          </a:xfrm>
          <a:prstGeom prst="rect">
            <a:avLst/>
          </a:prstGeom>
          <a:solidFill>
            <a:schemeClr val="bg1"/>
          </a:solidFill>
          <a:ln w="12700">
            <a:noFill/>
            <a:miter lim="800000"/>
            <a:headEnd type="none" w="sm" len="sm"/>
            <a:tailEnd type="none" w="sm" len="sm"/>
          </a:ln>
        </p:spPr>
        <p:txBody>
          <a:bodyPr wrap="square">
            <a:prstTxWarp prst="textNoShape">
              <a:avLst/>
            </a:prstTxWarp>
            <a:spAutoFit/>
          </a:bodyPr>
          <a:lstStyle/>
          <a:p>
            <a:pPr>
              <a:spcBef>
                <a:spcPct val="50000"/>
              </a:spcBef>
            </a:pPr>
            <a:r>
              <a:rPr lang="en-US" sz="2000" b="1" i="1" dirty="0" err="1" smtClean="0">
                <a:solidFill>
                  <a:srgbClr val="0033CC"/>
                </a:solidFill>
                <a:latin typeface="Times New Roman" pitchFamily="-110" charset="0"/>
              </a:rPr>
              <a:t>Naväčšia</a:t>
            </a:r>
            <a:r>
              <a:rPr lang="en-US" sz="2000" b="1" i="1" dirty="0" smtClean="0">
                <a:solidFill>
                  <a:srgbClr val="0033CC"/>
                </a:solidFill>
                <a:latin typeface="Times New Roman" pitchFamily="-110" charset="0"/>
              </a:rPr>
              <a:t> </a:t>
            </a:r>
            <a:r>
              <a:rPr lang="en-US" sz="2000" b="1" i="1" dirty="0" err="1" smtClean="0">
                <a:solidFill>
                  <a:srgbClr val="0033CC"/>
                </a:solidFill>
                <a:latin typeface="Times New Roman" pitchFamily="-110" charset="0"/>
              </a:rPr>
              <a:t>suma</a:t>
            </a:r>
            <a:endParaRPr lang="en-US" sz="2000" b="1" i="1" dirty="0">
              <a:solidFill>
                <a:srgbClr val="0033CC"/>
              </a:solidFill>
              <a:latin typeface="Times New Roman" pitchFamily="-110" charset="0"/>
            </a:endParaRPr>
          </a:p>
        </p:txBody>
      </p:sp>
      <p:sp>
        <p:nvSpPr>
          <p:cNvPr id="130162" name="Text Box 114"/>
          <p:cNvSpPr txBox="1">
            <a:spLocks noChangeArrowheads="1"/>
          </p:cNvSpPr>
          <p:nvPr/>
        </p:nvSpPr>
        <p:spPr bwMode="auto">
          <a:xfrm>
            <a:off x="5257800" y="2743200"/>
            <a:ext cx="3644900" cy="822325"/>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buFontTx/>
              <a:buChar char="•"/>
            </a:pPr>
            <a:r>
              <a:rPr lang="en-US" b="1" i="1" dirty="0">
                <a:latin typeface="Times New Roman" pitchFamily="-110" charset="0"/>
              </a:rPr>
              <a:t> </a:t>
            </a:r>
            <a:r>
              <a:rPr lang="en-US" b="1" i="1" dirty="0" err="1">
                <a:latin typeface="Times New Roman" pitchFamily="-110" charset="0"/>
              </a:rPr>
              <a:t>N</a:t>
            </a:r>
            <a:r>
              <a:rPr lang="en-US" altLang="ja-JP" b="1" i="1" dirty="0" err="1">
                <a:latin typeface="Times New Roman" pitchFamily="-110" charset="0"/>
              </a:rPr>
              <a:t>áboj</a:t>
            </a:r>
            <a:r>
              <a:rPr lang="en-US" altLang="ja-JP" b="1" i="1" dirty="0">
                <a:latin typeface="Times New Roman" pitchFamily="-110" charset="0"/>
              </a:rPr>
              <a:t> je </a:t>
            </a:r>
            <a:r>
              <a:rPr lang="en-US" altLang="ja-JP" b="1" i="1" dirty="0" err="1">
                <a:latin typeface="Times New Roman" pitchFamily="-110" charset="0"/>
              </a:rPr>
              <a:t>sumou</a:t>
            </a:r>
            <a:r>
              <a:rPr lang="en-US" b="1" i="1" dirty="0">
                <a:latin typeface="Times New Roman" pitchFamily="-110" charset="0"/>
              </a:rPr>
              <a:t> </a:t>
            </a:r>
            <a:r>
              <a:rPr lang="en-US" b="1" i="1" dirty="0" err="1">
                <a:latin typeface="Times New Roman" pitchFamily="-110" charset="0"/>
              </a:rPr>
              <a:t>v</a:t>
            </a:r>
            <a:r>
              <a:rPr lang="en-US" b="1" i="1" dirty="0">
                <a:latin typeface="Times New Roman" pitchFamily="-110" charset="0"/>
              </a:rPr>
              <a:t> </a:t>
            </a:r>
            <a:r>
              <a:rPr lang="en-US" b="1" i="1" dirty="0" err="1">
                <a:latin typeface="Times New Roman" pitchFamily="-110" charset="0"/>
              </a:rPr>
              <a:t>skupine</a:t>
            </a:r>
            <a:r>
              <a:rPr lang="en-US" b="1" i="1" dirty="0">
                <a:latin typeface="Times New Roman" pitchFamily="-110" charset="0"/>
              </a:rPr>
              <a:t> 4 </a:t>
            </a:r>
            <a:r>
              <a:rPr lang="en-US" b="1" i="1" dirty="0" err="1">
                <a:latin typeface="Times New Roman" pitchFamily="-110" charset="0"/>
              </a:rPr>
              <a:t>pixelov</a:t>
            </a:r>
            <a:endParaRPr lang="en-US" b="1" i="1" dirty="0">
              <a:latin typeface="Times New Roman" pitchFamily="-110" charset="0"/>
            </a:endParaRPr>
          </a:p>
        </p:txBody>
      </p:sp>
      <p:sp>
        <p:nvSpPr>
          <p:cNvPr id="129050" name="Rectangle 115"/>
          <p:cNvSpPr>
            <a:spLocks noChangeArrowheads="1"/>
          </p:cNvSpPr>
          <p:nvPr/>
        </p:nvSpPr>
        <p:spPr bwMode="auto">
          <a:xfrm>
            <a:off x="5410200" y="1066800"/>
            <a:ext cx="3429000" cy="1066800"/>
          </a:xfrm>
          <a:prstGeom prst="rect">
            <a:avLst/>
          </a:prstGeom>
          <a:noFill/>
          <a:ln w="9525">
            <a:noFill/>
            <a:miter lim="800000"/>
            <a:headEnd/>
            <a:tailEnd/>
          </a:ln>
        </p:spPr>
        <p:txBody>
          <a:bodyPr lIns="92075" tIns="46038" rIns="92075" bIns="46038" anchor="ctr">
            <a:prstTxWarp prst="textNoShape">
              <a:avLst/>
            </a:prstTxWarp>
          </a:bodyPr>
          <a:lstStyle/>
          <a:p>
            <a:pPr algn="ctr" eaLnBrk="1" hangingPunct="1"/>
            <a:r>
              <a:rPr lang="en-US" sz="3600" dirty="0" err="1">
                <a:solidFill>
                  <a:srgbClr val="80FF00"/>
                </a:solidFill>
                <a:latin typeface="Times New Roman" pitchFamily="-110" charset="0"/>
              </a:rPr>
              <a:t>Architekt</a:t>
            </a:r>
            <a:r>
              <a:rPr lang="en-US" altLang="ja-JP" sz="3600" dirty="0" err="1">
                <a:solidFill>
                  <a:srgbClr val="80FF00"/>
                </a:solidFill>
                <a:latin typeface="Times New Roman" pitchFamily="-110" charset="0"/>
              </a:rPr>
              <a:t>úra</a:t>
            </a:r>
            <a:r>
              <a:rPr lang="en-US" altLang="ja-JP" sz="3600" dirty="0">
                <a:solidFill>
                  <a:srgbClr val="80FF00"/>
                </a:solidFill>
                <a:latin typeface="Times New Roman" pitchFamily="-110" charset="0"/>
              </a:rPr>
              <a:t> </a:t>
            </a:r>
            <a:r>
              <a:rPr lang="en-US" altLang="ja-JP" sz="3600" dirty="0" err="1">
                <a:solidFill>
                  <a:srgbClr val="80FF00"/>
                </a:solidFill>
                <a:latin typeface="Times New Roman" pitchFamily="-110" charset="0"/>
              </a:rPr>
              <a:t>sumovania</a:t>
            </a:r>
            <a:r>
              <a:rPr lang="en-US" altLang="ja-JP" sz="3600" dirty="0">
                <a:solidFill>
                  <a:srgbClr val="80FF00"/>
                </a:solidFill>
                <a:latin typeface="Times New Roman" pitchFamily="-110" charset="0"/>
              </a:rPr>
              <a:t> </a:t>
            </a:r>
            <a:r>
              <a:rPr lang="en-US" altLang="ja-JP" sz="3600" dirty="0" err="1">
                <a:solidFill>
                  <a:srgbClr val="80FF00"/>
                </a:solidFill>
                <a:latin typeface="Times New Roman" pitchFamily="-110" charset="0"/>
              </a:rPr>
              <a:t>náboja</a:t>
            </a:r>
            <a:endParaRPr lang="en-US" sz="3600" dirty="0">
              <a:solidFill>
                <a:srgbClr val="80FF00"/>
              </a:solidFill>
              <a:latin typeface="Times New Roman" pitchFamily="-110" charset="0"/>
            </a:endParaRPr>
          </a:p>
        </p:txBody>
      </p:sp>
      <p:sp>
        <p:nvSpPr>
          <p:cNvPr id="130164" name="Text Box 116"/>
          <p:cNvSpPr txBox="1">
            <a:spLocks noChangeArrowheads="1"/>
          </p:cNvSpPr>
          <p:nvPr/>
        </p:nvSpPr>
        <p:spPr bwMode="auto">
          <a:xfrm>
            <a:off x="5181600" y="2590800"/>
            <a:ext cx="3644900" cy="822325"/>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buFontTx/>
              <a:buChar char="•"/>
            </a:pPr>
            <a:r>
              <a:rPr lang="en-US" b="1" i="1" dirty="0">
                <a:latin typeface="Times New Roman" pitchFamily="-110" charset="0"/>
              </a:rPr>
              <a:t> </a:t>
            </a:r>
            <a:r>
              <a:rPr lang="en-US" b="1" i="1" dirty="0" err="1">
                <a:latin typeface="Times New Roman" pitchFamily="-110" charset="0"/>
              </a:rPr>
              <a:t>Ka</a:t>
            </a:r>
            <a:r>
              <a:rPr lang="en-US" altLang="ja-JP" b="1" i="1" dirty="0" err="1">
                <a:latin typeface="Times New Roman" pitchFamily="-110" charset="0"/>
              </a:rPr>
              <a:t>ždé</a:t>
            </a:r>
            <a:r>
              <a:rPr lang="en-US" altLang="ja-JP" b="1" i="1" dirty="0">
                <a:latin typeface="Times New Roman" pitchFamily="-110" charset="0"/>
              </a:rPr>
              <a:t> </a:t>
            </a:r>
            <a:r>
              <a:rPr lang="en-US" altLang="ja-JP" b="1" i="1" dirty="0" err="1">
                <a:latin typeface="Times New Roman" pitchFamily="-110" charset="0"/>
              </a:rPr>
              <a:t>kvantum</a:t>
            </a:r>
            <a:r>
              <a:rPr lang="en-US" altLang="ja-JP" b="1" i="1" dirty="0">
                <a:latin typeface="Times New Roman" pitchFamily="-110" charset="0"/>
              </a:rPr>
              <a:t> </a:t>
            </a:r>
            <a:r>
              <a:rPr lang="en-US" altLang="ja-JP" b="1" i="1" dirty="0" err="1">
                <a:latin typeface="Times New Roman" pitchFamily="-110" charset="0"/>
              </a:rPr>
              <a:t>zodpovedá</a:t>
            </a:r>
            <a:r>
              <a:rPr lang="en-US" altLang="ja-JP" b="1" i="1" dirty="0">
                <a:latin typeface="Times New Roman" pitchFamily="-110" charset="0"/>
              </a:rPr>
              <a:t> </a:t>
            </a:r>
            <a:r>
              <a:rPr lang="en-US" altLang="ja-JP" b="1" i="1" dirty="0" err="1">
                <a:latin typeface="Times New Roman" pitchFamily="-110" charset="0"/>
              </a:rPr>
              <a:t>jednému</a:t>
            </a:r>
            <a:r>
              <a:rPr lang="en-US" altLang="ja-JP" b="1" i="1" dirty="0">
                <a:latin typeface="Times New Roman" pitchFamily="-110" charset="0"/>
              </a:rPr>
              <a:t> </a:t>
            </a:r>
            <a:r>
              <a:rPr lang="en-US" altLang="ja-JP" b="1" i="1" dirty="0" err="1">
                <a:latin typeface="Times New Roman" pitchFamily="-110" charset="0"/>
              </a:rPr>
              <a:t>zásahu</a:t>
            </a:r>
            <a:endParaRPr lang="en-US" b="1" i="1" dirty="0">
              <a:latin typeface="Times New Roman" pitchFamily="-110" charset="0"/>
            </a:endParaRPr>
          </a:p>
        </p:txBody>
      </p:sp>
      <p:sp>
        <p:nvSpPr>
          <p:cNvPr id="129052" name="Rectangle 117"/>
          <p:cNvSpPr>
            <a:spLocks noChangeArrowheads="1"/>
          </p:cNvSpPr>
          <p:nvPr/>
        </p:nvSpPr>
        <p:spPr bwMode="auto">
          <a:xfrm>
            <a:off x="762000" y="228600"/>
            <a:ext cx="7315200" cy="762000"/>
          </a:xfrm>
          <a:prstGeom prst="rect">
            <a:avLst/>
          </a:prstGeom>
          <a:noFill/>
          <a:ln w="9525">
            <a:noFill/>
            <a:miter lim="800000"/>
            <a:headEnd/>
            <a:tailEnd/>
          </a:ln>
        </p:spPr>
        <p:txBody>
          <a:bodyPr anchor="ctr">
            <a:prstTxWarp prst="textNoShape">
              <a:avLst/>
            </a:prstTxWarp>
          </a:bodyPr>
          <a:lstStyle/>
          <a:p>
            <a:pPr algn="ctr" eaLnBrk="1" hangingPunct="1"/>
            <a:r>
              <a:rPr lang="en-US" sz="4000" dirty="0" smtClean="0">
                <a:solidFill>
                  <a:srgbClr val="80FF00"/>
                </a:solidFill>
                <a:latin typeface="Times New Roman" pitchFamily="-110" charset="0"/>
              </a:rPr>
              <a:t>Medipix3</a:t>
            </a:r>
            <a:endParaRPr lang="en-US" sz="4000" dirty="0">
              <a:solidFill>
                <a:srgbClr val="80FF00"/>
              </a:solidFill>
              <a:latin typeface="Times New Roman" pitchFamily="-110" charset="0"/>
            </a:endParaRPr>
          </a:p>
        </p:txBody>
      </p:sp>
      <p:pic>
        <p:nvPicPr>
          <p:cNvPr id="119" name="Picture 118"/>
          <p:cNvPicPr>
            <a:picLocks noChangeAspect="1"/>
          </p:cNvPicPr>
          <p:nvPr/>
        </p:nvPicPr>
        <p:blipFill>
          <a:blip r:embed="rId5"/>
          <a:stretch>
            <a:fillRect/>
          </a:stretch>
        </p:blipFill>
        <p:spPr>
          <a:xfrm>
            <a:off x="5638800" y="3581400"/>
            <a:ext cx="3505200" cy="2910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0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00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00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005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300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00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00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00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006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005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005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005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005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01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130161"/>
                                        </p:tgtEl>
                                        <p:attrNameLst>
                                          <p:attrName>style.visibility</p:attrName>
                                        </p:attrNameLst>
                                      </p:cBhvr>
                                      <p:to>
                                        <p:strVal val="visible"/>
                                      </p:to>
                                    </p:set>
                                  </p:childTnLst>
                                </p:cTn>
                              </p:par>
                              <p:par>
                                <p:cTn id="99" presetID="1" presetClass="exit" presetSubtype="0" fill="hold" grpId="1" nodeType="withEffect">
                                  <p:stCondLst>
                                    <p:cond delay="0"/>
                                  </p:stCondLst>
                                  <p:childTnLst>
                                    <p:set>
                                      <p:cBhvr>
                                        <p:cTn id="100" dur="1" fill="hold">
                                          <p:stCondLst>
                                            <p:cond delay="0"/>
                                          </p:stCondLst>
                                        </p:cTn>
                                        <p:tgtEl>
                                          <p:spTgt spid="130162"/>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130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nimBg="1"/>
      <p:bldP spid="130053" grpId="1" animBg="1"/>
      <p:bldP spid="130054" grpId="0" animBg="1"/>
      <p:bldP spid="130054" grpId="1" animBg="1"/>
      <p:bldP spid="130055" grpId="0" animBg="1"/>
      <p:bldP spid="130055" grpId="1" animBg="1"/>
      <p:bldP spid="130056" grpId="0" animBg="1"/>
      <p:bldP spid="130056" grpId="1" animBg="1"/>
      <p:bldP spid="130057" grpId="0" animBg="1"/>
      <p:bldP spid="130057" grpId="1" animBg="1"/>
      <p:bldP spid="130058" grpId="0" animBg="1"/>
      <p:bldP spid="130059" grpId="0" animBg="1"/>
      <p:bldP spid="130060" grpId="0" animBg="1"/>
      <p:bldP spid="130061" grpId="0" animBg="1"/>
      <p:bldP spid="130161" grpId="0" animBg="1"/>
      <p:bldP spid="130162" grpId="0"/>
      <p:bldP spid="130162" grpId="1"/>
      <p:bldP spid="130164" grpId="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30573" name="Group 173"/>
          <p:cNvGraphicFramePr>
            <a:graphicFrameLocks noGrp="1"/>
          </p:cNvGraphicFramePr>
          <p:nvPr/>
        </p:nvGraphicFramePr>
        <p:xfrm>
          <a:off x="457200" y="1295400"/>
          <a:ext cx="8001000" cy="5029196"/>
        </p:xfrm>
        <a:graphic>
          <a:graphicData uri="http://schemas.openxmlformats.org/drawingml/2006/table">
            <a:tbl>
              <a:tblPr/>
              <a:tblGrid>
                <a:gridCol w="3362917"/>
                <a:gridCol w="2979488"/>
                <a:gridCol w="1658595"/>
              </a:tblGrid>
              <a:tr h="3183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System Configuration</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H" sz="1400" b="1" i="0" u="none" strike="noStrike" cap="none" normalizeH="0" baseline="0" dirty="0" smtClean="0">
                          <a:ln>
                            <a:noFill/>
                          </a:ln>
                          <a:solidFill>
                            <a:schemeClr val="bg1"/>
                          </a:solidFill>
                          <a:effectLst/>
                          <a:latin typeface="Arial" charset="0"/>
                        </a:rPr>
                        <a:t>Pixel Operating Modes</a:t>
                      </a:r>
                      <a:endParaRPr kumimoji="0" lang="en-US" sz="1400" b="1" i="0" u="none" strike="noStrike" cap="none" normalizeH="0" baseline="0" dirty="0" smtClean="0">
                        <a:ln>
                          <a:noFill/>
                        </a:ln>
                        <a:solidFill>
                          <a:schemeClr val="bg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 Thresholds</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r>
              <a:tr h="28647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Fine Pitch Mode </a:t>
                      </a:r>
                      <a:r>
                        <a:rPr kumimoji="0" lang="en-US" sz="1200" b="0" i="0" u="none" strike="noStrike" cap="none" normalizeH="0" baseline="0" dirty="0" smtClean="0">
                          <a:ln>
                            <a:noFill/>
                          </a:ln>
                          <a:solidFill>
                            <a:schemeClr val="tx1"/>
                          </a:solidFill>
                          <a:effectLst/>
                          <a:latin typeface="Calibri" pitchFamily="34" charset="0"/>
                        </a:rPr>
                        <a:t>→</a:t>
                      </a:r>
                      <a:r>
                        <a:rPr kumimoji="0" lang="en-US" sz="1200" b="0" i="0" u="none" strike="noStrike" cap="none" normalizeH="0" baseline="0" dirty="0" smtClean="0">
                          <a:ln>
                            <a:noFill/>
                          </a:ln>
                          <a:solidFill>
                            <a:schemeClr val="tx1"/>
                          </a:solidFill>
                          <a:effectLst/>
                          <a:latin typeface="Arial" charset="0"/>
                        </a:rPr>
                        <a:t> 55 µm x 55 µm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Single Pixel Mode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H" sz="1200" b="0" i="0" u="none" strike="noStrike" cap="none" normalizeH="0" baseline="0" dirty="0" smtClean="0">
                          <a:ln>
                            <a:noFill/>
                          </a:ln>
                          <a:solidFill>
                            <a:schemeClr val="tx1"/>
                          </a:solidFill>
                          <a:effectLst/>
                          <a:latin typeface="Arial" charset="0"/>
                        </a:rPr>
                        <a:t>2</a:t>
                      </a:r>
                      <a:endParaRPr kumimoji="0" lang="en-US"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r>
              <a:tr h="381964">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Charge Summing Mode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vMerge="1">
                  <a:txBody>
                    <a:bodyPr/>
                    <a:lstStyle/>
                    <a:p>
                      <a:endParaRPr lang="en-US"/>
                    </a:p>
                  </a:txBody>
                  <a:tcPr/>
                </a:tc>
              </a:tr>
              <a:tr h="286473">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Spectroscopic Mode </a:t>
                      </a:r>
                      <a:r>
                        <a:rPr kumimoji="0" lang="en-US" sz="1200" b="0" i="0" u="none" strike="noStrike" cap="none" normalizeH="0" baseline="0" dirty="0" smtClean="0">
                          <a:ln>
                            <a:noFill/>
                          </a:ln>
                          <a:solidFill>
                            <a:schemeClr val="tx1"/>
                          </a:solidFill>
                          <a:effectLst/>
                          <a:latin typeface="Calibri" pitchFamily="34" charset="0"/>
                        </a:rPr>
                        <a:t>→ </a:t>
                      </a:r>
                      <a:r>
                        <a:rPr kumimoji="0" lang="en-US" sz="1200" b="0" i="0" u="none" strike="noStrike" cap="none" normalizeH="0" baseline="0" dirty="0" smtClean="0">
                          <a:ln>
                            <a:noFill/>
                          </a:ln>
                          <a:solidFill>
                            <a:schemeClr val="tx1"/>
                          </a:solidFill>
                          <a:effectLst/>
                          <a:latin typeface="Arial" charset="0"/>
                        </a:rPr>
                        <a:t>110 µm x 110 µm</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Single Cluster Mode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H" sz="1200" b="0" i="0" u="none" strike="noStrike" cap="none" normalizeH="0" baseline="0" dirty="0" smtClean="0">
                          <a:ln>
                            <a:noFill/>
                          </a:ln>
                          <a:solidFill>
                            <a:schemeClr val="tx1"/>
                          </a:solidFill>
                          <a:effectLst/>
                          <a:latin typeface="Arial" charset="0"/>
                        </a:rPr>
                        <a:t>8</a:t>
                      </a:r>
                      <a:endParaRPr kumimoji="0" lang="en-US"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r>
              <a:tr h="286473">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Charge Summing Mode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vMerge="1">
                  <a:txBody>
                    <a:bodyPr/>
                    <a:lstStyle/>
                    <a:p>
                      <a:endParaRPr lang="en-US"/>
                    </a:p>
                  </a:txBody>
                  <a:tcPr/>
                </a:tc>
              </a:tr>
              <a:tr h="54111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Front-end Gain Modes</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Linearity</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 Thresholds/Pix</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r>
              <a:tr h="2864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High Gain Mode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~10 ke</a:t>
                      </a:r>
                      <a:r>
                        <a:rPr kumimoji="0" lang="en-US" sz="1200" b="0" i="0" u="none" strike="noStrike" cap="none" normalizeH="0" baseline="30000" dirty="0" smtClean="0">
                          <a:ln>
                            <a:noFill/>
                          </a:ln>
                          <a:solidFill>
                            <a:schemeClr val="tx1"/>
                          </a:solidFill>
                          <a:effectLst/>
                          <a:latin typeface="Arial" charset="0"/>
                        </a:rPr>
                        <a:t>-</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r>
              <a:tr h="2864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Low Gain Mode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~20 ke</a:t>
                      </a:r>
                      <a:r>
                        <a:rPr kumimoji="0" lang="en-US" sz="1200" b="0" i="0" u="none" strike="noStrike" cap="none" normalizeH="0" baseline="30000" dirty="0" smtClean="0">
                          <a:ln>
                            <a:noFill/>
                          </a:ln>
                          <a:solidFill>
                            <a:schemeClr val="tx1"/>
                          </a:solidFill>
                          <a:effectLst/>
                          <a:latin typeface="Arial" charset="0"/>
                        </a:rPr>
                        <a:t>-</a:t>
                      </a:r>
                      <a:endParaRPr kumimoji="0" lang="en-US"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vMerge="1">
                  <a:txBody>
                    <a:bodyPr/>
                    <a:lstStyle/>
                    <a:p>
                      <a:endParaRPr lang="en-US"/>
                    </a:p>
                  </a:txBody>
                  <a:tcPr/>
                </a:tc>
              </a:tr>
              <a:tr h="3183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Pixel Counter Modes</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Dynamic range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 Counters/Pix</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r>
              <a:tr h="2864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1-bit</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1</a:t>
                      </a:r>
                      <a:endParaRPr kumimoji="0" lang="en-US" sz="1200" b="0" i="0" u="none" strike="noStrike" cap="none" normalizeH="0" baseline="30000" dirty="0" smtClean="0">
                        <a:ln>
                          <a:noFill/>
                        </a:ln>
                        <a:solidFill>
                          <a:schemeClr val="tx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r>
              <a:tr h="2864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4-bit</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15</a:t>
                      </a:r>
                      <a:endParaRPr kumimoji="0" lang="en-US" sz="1200" b="0" i="0" u="none" strike="noStrike" cap="none" normalizeH="0" baseline="30000" dirty="0" smtClean="0">
                        <a:ln>
                          <a:noFill/>
                        </a:ln>
                        <a:solidFill>
                          <a:schemeClr val="tx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r>
              <a:tr h="2864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12-bit</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4095</a:t>
                      </a:r>
                      <a:endParaRPr kumimoji="0" lang="en-US" sz="1200" b="0" i="0" u="none" strike="noStrike" cap="none" normalizeH="0" baseline="30000" dirty="0" smtClean="0">
                        <a:ln>
                          <a:noFill/>
                        </a:ln>
                        <a:solidFill>
                          <a:schemeClr val="tx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r>
              <a:tr h="2864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24-bit</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16777215</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r>
              <a:tr h="3183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Pixel Readout Modes</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 Active Counters</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Dead Time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solidFill>
                      <a:schemeClr val="accent2"/>
                    </a:solidFill>
                  </a:tcPr>
                </a:tc>
              </a:tr>
              <a:tr h="2864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Sequential Read-Write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2</a:t>
                      </a:r>
                      <a:endParaRPr kumimoji="0" lang="en-US" sz="1200" b="0" i="0" u="none" strike="noStrike" cap="none" normalizeH="0" baseline="30000" dirty="0" smtClean="0">
                        <a:ln>
                          <a:noFill/>
                        </a:ln>
                        <a:solidFill>
                          <a:schemeClr val="tx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Yes</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r>
              <a:tr h="28647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Continuous Read-Write</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a:t>
                      </a:r>
                      <a:endParaRPr kumimoji="0" lang="en-US" sz="1200" b="0" i="0" u="none" strike="noStrike" cap="none" normalizeH="0" baseline="30000" dirty="0" smtClean="0">
                        <a:ln>
                          <a:noFill/>
                        </a:ln>
                        <a:solidFill>
                          <a:schemeClr val="tx1"/>
                        </a:solidFill>
                        <a:effectLst/>
                        <a:latin typeface="Arial" charset="0"/>
                      </a:endParaRP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No</a:t>
                      </a:r>
                    </a:p>
                  </a:txBody>
                  <a:tcPr anchor="ctr" horzOverflow="overflow">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a:noFill/>
                    </a:lnTlToBr>
                    <a:lnBlToTr>
                      <a:noFill/>
                    </a:lnBlToTr>
                    <a:noFill/>
                  </a:tcPr>
                </a:tc>
              </a:tr>
            </a:tbl>
          </a:graphicData>
        </a:graphic>
      </p:graphicFrame>
      <p:sp>
        <p:nvSpPr>
          <p:cNvPr id="2" name="Title 1"/>
          <p:cNvSpPr>
            <a:spLocks noGrp="1"/>
          </p:cNvSpPr>
          <p:nvPr>
            <p:ph type="title" idx="4294967295"/>
          </p:nvPr>
        </p:nvSpPr>
        <p:spPr/>
        <p:txBody>
          <a:bodyPr/>
          <a:lstStyle/>
          <a:p>
            <a:r>
              <a:rPr lang="en-US" dirty="0" smtClean="0">
                <a:effectLst>
                  <a:outerShdw blurRad="38100" dist="38100" dir="2700000" algn="tl">
                    <a:srgbClr val="C0C0C0"/>
                  </a:outerShdw>
                </a:effectLst>
              </a:rPr>
              <a:t>Medipix3 Modes of Operation</a:t>
            </a:r>
          </a:p>
        </p:txBody>
      </p:sp>
      <p:sp>
        <p:nvSpPr>
          <p:cNvPr id="8" name="Footer Placeholder 7"/>
          <p:cNvSpPr>
            <a:spLocks noGrp="1"/>
          </p:cNvSpPr>
          <p:nvPr>
            <p:ph type="ftr" sz="quarter" idx="10"/>
          </p:nvPr>
        </p:nvSpPr>
        <p:spPr/>
        <p:txBody>
          <a:bodyPr/>
          <a:lstStyle/>
          <a:p>
            <a:r>
              <a:rPr lang="en-US" smtClean="0"/>
              <a:t>High School Teachers at CERN  -----  Bettina + Ivan Mikulec  -----  Apr 2010</a:t>
            </a:r>
            <a:endParaRPr lang="en-US"/>
          </a:p>
        </p:txBody>
      </p:sp>
      <p:sp>
        <p:nvSpPr>
          <p:cNvPr id="9" name="TextBox 8"/>
          <p:cNvSpPr txBox="1"/>
          <p:nvPr/>
        </p:nvSpPr>
        <p:spPr>
          <a:xfrm>
            <a:off x="381000" y="6248400"/>
            <a:ext cx="8267858" cy="461665"/>
          </a:xfrm>
          <a:prstGeom prst="rect">
            <a:avLst/>
          </a:prstGeom>
          <a:noFill/>
        </p:spPr>
        <p:txBody>
          <a:bodyPr wrap="none" rtlCol="0">
            <a:spAutoFit/>
          </a:bodyPr>
          <a:lstStyle/>
          <a:p>
            <a:r>
              <a:rPr lang="en-US" dirty="0" err="1" smtClean="0"/>
              <a:t>Ve</a:t>
            </a:r>
            <a:r>
              <a:rPr lang="en-US" dirty="0" err="1" smtClean="0"/>
              <a:t>ľ</a:t>
            </a:r>
            <a:r>
              <a:rPr lang="en-US" dirty="0" err="1" smtClean="0"/>
              <a:t>k</a:t>
            </a:r>
            <a:r>
              <a:rPr lang="en-US" dirty="0" err="1" smtClean="0"/>
              <a:t>é</a:t>
            </a:r>
            <a:r>
              <a:rPr lang="en-US" dirty="0" smtClean="0"/>
              <a:t> </a:t>
            </a:r>
            <a:r>
              <a:rPr lang="en-US" dirty="0" err="1" smtClean="0"/>
              <a:t>množstvo</a:t>
            </a:r>
            <a:r>
              <a:rPr lang="en-US" dirty="0" smtClean="0"/>
              <a:t> </a:t>
            </a:r>
            <a:r>
              <a:rPr lang="en-US" dirty="0" err="1" smtClean="0"/>
              <a:t>operačných</a:t>
            </a:r>
            <a:r>
              <a:rPr lang="en-US" dirty="0" smtClean="0"/>
              <a:t> </a:t>
            </a:r>
            <a:r>
              <a:rPr lang="en-US" dirty="0" err="1" smtClean="0"/>
              <a:t>módov</a:t>
            </a:r>
            <a:r>
              <a:rPr lang="en-US" dirty="0" smtClean="0"/>
              <a:t> = </a:t>
            </a:r>
            <a:r>
              <a:rPr lang="en-US" dirty="0" err="1" smtClean="0"/>
              <a:t>rôznorodosť</a:t>
            </a:r>
            <a:r>
              <a:rPr lang="en-US" dirty="0" smtClean="0"/>
              <a:t> </a:t>
            </a:r>
            <a:r>
              <a:rPr lang="en-US" dirty="0" err="1" smtClean="0"/>
              <a:t>aplikácií</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924800" cy="762000"/>
          </a:xfrm>
        </p:spPr>
        <p:txBody>
          <a:bodyPr/>
          <a:lstStyle/>
          <a:p>
            <a:r>
              <a:rPr lang="en-US" dirty="0" smtClean="0"/>
              <a:t>First Medipix3 Assemblies @ CERN</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334000" y="990600"/>
            <a:ext cx="3474720" cy="2604681"/>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304800" y="1905000"/>
            <a:ext cx="3557411" cy="266805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2438400" y="1905000"/>
            <a:ext cx="3559529" cy="2667000"/>
          </a:xfrm>
          <a:prstGeom prst="rect">
            <a:avLst/>
          </a:prstGeom>
          <a:noFill/>
          <a:ln w="9525">
            <a:noFill/>
            <a:miter lim="800000"/>
            <a:headEnd/>
            <a:tailEnd/>
          </a:ln>
        </p:spPr>
      </p:pic>
      <p:sp>
        <p:nvSpPr>
          <p:cNvPr id="10" name="TextBox 9"/>
          <p:cNvSpPr txBox="1"/>
          <p:nvPr/>
        </p:nvSpPr>
        <p:spPr>
          <a:xfrm>
            <a:off x="152400" y="1676400"/>
            <a:ext cx="2438400" cy="338554"/>
          </a:xfrm>
          <a:prstGeom prst="rect">
            <a:avLst/>
          </a:prstGeom>
          <a:solidFill>
            <a:schemeClr val="bg1"/>
          </a:solidFill>
        </p:spPr>
        <p:txBody>
          <a:bodyPr wrap="square" rtlCol="0">
            <a:spAutoFit/>
          </a:bodyPr>
          <a:lstStyle/>
          <a:p>
            <a:pPr algn="ctr"/>
            <a:r>
              <a:rPr lang="en-US" sz="1600" dirty="0" smtClean="0"/>
              <a:t>Charge Summing Mode</a:t>
            </a:r>
            <a:endParaRPr lang="en-US" sz="1600" dirty="0"/>
          </a:p>
        </p:txBody>
      </p:sp>
      <p:sp>
        <p:nvSpPr>
          <p:cNvPr id="11" name="TextBox 10"/>
          <p:cNvSpPr txBox="1"/>
          <p:nvPr/>
        </p:nvSpPr>
        <p:spPr>
          <a:xfrm>
            <a:off x="3124200" y="1676400"/>
            <a:ext cx="1905000" cy="338554"/>
          </a:xfrm>
          <a:prstGeom prst="rect">
            <a:avLst/>
          </a:prstGeom>
          <a:solidFill>
            <a:schemeClr val="bg1"/>
          </a:solidFill>
        </p:spPr>
        <p:txBody>
          <a:bodyPr wrap="square" rtlCol="0">
            <a:spAutoFit/>
          </a:bodyPr>
          <a:lstStyle/>
          <a:p>
            <a:pPr algn="ctr"/>
            <a:r>
              <a:rPr lang="en-US" sz="1600" dirty="0" smtClean="0"/>
              <a:t>Single Pixel Mode</a:t>
            </a:r>
            <a:endParaRPr lang="en-US" sz="1600" dirty="0"/>
          </a:p>
        </p:txBody>
      </p:sp>
      <p:pic>
        <p:nvPicPr>
          <p:cNvPr id="12" name="Picture 2"/>
          <p:cNvPicPr>
            <a:picLocks noChangeAspect="1" noChangeArrowheads="1"/>
          </p:cNvPicPr>
          <p:nvPr/>
        </p:nvPicPr>
        <p:blipFill>
          <a:blip r:embed="rId5" cstate="print"/>
          <a:srcRect t="51917"/>
          <a:stretch>
            <a:fillRect/>
          </a:stretch>
        </p:blipFill>
        <p:spPr bwMode="auto">
          <a:xfrm>
            <a:off x="990600" y="4419600"/>
            <a:ext cx="6400800" cy="2308285"/>
          </a:xfrm>
          <a:prstGeom prst="rect">
            <a:avLst/>
          </a:prstGeom>
          <a:noFill/>
          <a:ln w="9525">
            <a:noFill/>
            <a:miter lim="800000"/>
            <a:headEnd/>
            <a:tailEnd/>
          </a:ln>
        </p:spPr>
      </p:pic>
      <p:sp>
        <p:nvSpPr>
          <p:cNvPr id="13" name="Footer Placeholder 12"/>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123907" name="Rectangle 2"/>
          <p:cNvSpPr>
            <a:spLocks noGrp="1" noChangeArrowheads="1"/>
          </p:cNvSpPr>
          <p:nvPr>
            <p:ph type="title"/>
          </p:nvPr>
        </p:nvSpPr>
        <p:spPr/>
        <p:txBody>
          <a:bodyPr/>
          <a:lstStyle/>
          <a:p>
            <a:pPr eaLnBrk="1" hangingPunct="1"/>
            <a:r>
              <a:rPr lang="en-US" dirty="0" err="1" smtClean="0"/>
              <a:t>Súhrn</a:t>
            </a:r>
            <a:r>
              <a:rPr lang="en-US" dirty="0" smtClean="0"/>
              <a:t> </a:t>
            </a:r>
            <a:r>
              <a:rPr lang="en-US" dirty="0" err="1" smtClean="0"/>
              <a:t>Medipix</a:t>
            </a:r>
            <a:endParaRPr lang="en-US" dirty="0"/>
          </a:p>
        </p:txBody>
      </p:sp>
      <p:sp>
        <p:nvSpPr>
          <p:cNvPr id="23558" name="Rectangle 6"/>
          <p:cNvSpPr>
            <a:spLocks noGrp="1" noChangeArrowheads="1"/>
          </p:cNvSpPr>
          <p:nvPr>
            <p:ph type="body" idx="1"/>
          </p:nvPr>
        </p:nvSpPr>
        <p:spPr>
          <a:xfrm>
            <a:off x="304800" y="1143000"/>
            <a:ext cx="8534400" cy="5308600"/>
          </a:xfrm>
          <a:noFill/>
        </p:spPr>
        <p:txBody>
          <a:bodyPr/>
          <a:lstStyle/>
          <a:p>
            <a:pPr marL="287338" indent="-287338" eaLnBrk="1" hangingPunct="1">
              <a:lnSpc>
                <a:spcPct val="95000"/>
              </a:lnSpc>
              <a:spcBef>
                <a:spcPct val="0"/>
              </a:spcBef>
            </a:pPr>
            <a:r>
              <a:rPr lang="en-US" sz="2400" dirty="0"/>
              <a:t> </a:t>
            </a:r>
            <a:r>
              <a:rPr lang="en-US" sz="2400" dirty="0" err="1"/>
              <a:t>Medipix</a:t>
            </a:r>
            <a:r>
              <a:rPr lang="en-US" sz="2400" dirty="0"/>
              <a:t> </a:t>
            </a:r>
            <a:r>
              <a:rPr lang="en-US" sz="2400" dirty="0" err="1"/>
              <a:t>projekt</a:t>
            </a:r>
            <a:r>
              <a:rPr lang="en-US" sz="2400" dirty="0"/>
              <a:t> </a:t>
            </a:r>
            <a:r>
              <a:rPr lang="en-US" sz="2400" dirty="0" err="1"/>
              <a:t>prenáša</a:t>
            </a:r>
            <a:r>
              <a:rPr lang="en-US" sz="2400" dirty="0"/>
              <a:t> </a:t>
            </a:r>
            <a:r>
              <a:rPr lang="en-US" sz="2400" dirty="0" err="1"/>
              <a:t>princípy</a:t>
            </a:r>
            <a:r>
              <a:rPr lang="en-US" sz="2400" dirty="0"/>
              <a:t> </a:t>
            </a:r>
            <a:r>
              <a:rPr lang="en-US" sz="2400" dirty="0" err="1"/>
              <a:t>detekcie</a:t>
            </a:r>
            <a:r>
              <a:rPr lang="en-US" sz="2400" dirty="0"/>
              <a:t> </a:t>
            </a:r>
            <a:r>
              <a:rPr lang="en-US" sz="2400" dirty="0" err="1"/>
              <a:t>častíc</a:t>
            </a:r>
            <a:r>
              <a:rPr lang="en-US" sz="2400" dirty="0"/>
              <a:t> </a:t>
            </a:r>
            <a:r>
              <a:rPr lang="en-US" sz="2400" dirty="0" err="1"/>
              <a:t>vyvinuté</a:t>
            </a:r>
            <a:r>
              <a:rPr lang="en-US" sz="2400" dirty="0"/>
              <a:t> pre </a:t>
            </a:r>
            <a:r>
              <a:rPr lang="en-US" sz="2400" dirty="0" err="1"/>
              <a:t>fyziku</a:t>
            </a:r>
            <a:r>
              <a:rPr lang="en-US" sz="2400" dirty="0"/>
              <a:t> </a:t>
            </a:r>
            <a:r>
              <a:rPr lang="en-US" sz="2400" dirty="0" err="1"/>
              <a:t>vysokých</a:t>
            </a:r>
            <a:r>
              <a:rPr lang="en-US" sz="2400" dirty="0"/>
              <a:t> </a:t>
            </a:r>
            <a:r>
              <a:rPr lang="en-US" sz="2400" dirty="0" err="1"/>
              <a:t>energií</a:t>
            </a:r>
            <a:r>
              <a:rPr lang="en-US" sz="2400" dirty="0"/>
              <a:t> </a:t>
            </a:r>
            <a:r>
              <a:rPr lang="en-US" sz="2400" dirty="0" err="1"/>
              <a:t>k</a:t>
            </a:r>
            <a:r>
              <a:rPr lang="en-US" sz="2400" dirty="0"/>
              <a:t> </a:t>
            </a:r>
            <a:r>
              <a:rPr lang="en-US" sz="2400" dirty="0" err="1"/>
              <a:t>širšej</a:t>
            </a:r>
            <a:r>
              <a:rPr lang="en-US" sz="2400" dirty="0"/>
              <a:t> </a:t>
            </a:r>
            <a:r>
              <a:rPr lang="en-US" sz="2400" dirty="0" err="1"/>
              <a:t>vedeckej</a:t>
            </a:r>
            <a:r>
              <a:rPr lang="en-US" sz="2400" dirty="0"/>
              <a:t> </a:t>
            </a:r>
            <a:r>
              <a:rPr lang="en-US" sz="2400" dirty="0" err="1"/>
              <a:t>komunite</a:t>
            </a:r>
            <a:endParaRPr lang="en-US" sz="2400" dirty="0"/>
          </a:p>
          <a:p>
            <a:pPr marL="287338" indent="-287338" eaLnBrk="1" hangingPunct="1">
              <a:lnSpc>
                <a:spcPct val="95000"/>
              </a:lnSpc>
              <a:spcBef>
                <a:spcPct val="0"/>
              </a:spcBef>
            </a:pPr>
            <a:endParaRPr lang="en-US" sz="2400" dirty="0"/>
          </a:p>
          <a:p>
            <a:pPr marL="287338" indent="-287338" eaLnBrk="1" hangingPunct="1">
              <a:lnSpc>
                <a:spcPct val="80000"/>
              </a:lnSpc>
            </a:pPr>
            <a:r>
              <a:rPr lang="en-US" sz="2400" dirty="0"/>
              <a:t> </a:t>
            </a:r>
            <a:r>
              <a:rPr lang="en-US" sz="2400" dirty="0" err="1"/>
              <a:t>Počítanie</a:t>
            </a:r>
            <a:r>
              <a:rPr lang="en-US" sz="2400" dirty="0"/>
              <a:t> </a:t>
            </a:r>
            <a:r>
              <a:rPr lang="en-US" sz="2400" dirty="0" err="1"/>
              <a:t>jednotlivých</a:t>
            </a:r>
            <a:r>
              <a:rPr lang="en-US" sz="2400" dirty="0"/>
              <a:t> </a:t>
            </a:r>
            <a:r>
              <a:rPr lang="en-US" sz="2400" dirty="0" err="1"/>
              <a:t>fotónov</a:t>
            </a:r>
            <a:r>
              <a:rPr lang="en-US" sz="2400" dirty="0"/>
              <a:t> </a:t>
            </a:r>
            <a:r>
              <a:rPr lang="en-US" sz="2400" dirty="0" err="1"/>
              <a:t>umožňuje</a:t>
            </a:r>
            <a:r>
              <a:rPr lang="en-US" sz="2400" dirty="0"/>
              <a:t> </a:t>
            </a:r>
            <a:r>
              <a:rPr lang="en-US" sz="2400" dirty="0" err="1">
                <a:solidFill>
                  <a:srgbClr val="80FF00"/>
                </a:solidFill>
              </a:rPr>
              <a:t>rýchle</a:t>
            </a:r>
            <a:r>
              <a:rPr lang="en-US" sz="2400" dirty="0">
                <a:solidFill>
                  <a:srgbClr val="80FF00"/>
                </a:solidFill>
              </a:rPr>
              <a:t> a </a:t>
            </a:r>
            <a:r>
              <a:rPr lang="en-US" sz="2400" dirty="0" err="1">
                <a:solidFill>
                  <a:srgbClr val="80FF00"/>
                </a:solidFill>
              </a:rPr>
              <a:t>čisté</a:t>
            </a:r>
            <a:r>
              <a:rPr lang="en-US" sz="2400" dirty="0"/>
              <a:t> </a:t>
            </a:r>
            <a:r>
              <a:rPr lang="en-US" sz="2400" dirty="0" err="1"/>
              <a:t>simultánne</a:t>
            </a:r>
            <a:r>
              <a:rPr lang="en-US" sz="2400" dirty="0"/>
              <a:t> </a:t>
            </a:r>
            <a:r>
              <a:rPr lang="en-US" sz="2400" dirty="0" err="1"/>
              <a:t>zobrazovanie</a:t>
            </a:r>
            <a:r>
              <a:rPr lang="en-US" sz="2400" dirty="0"/>
              <a:t>. </a:t>
            </a:r>
            <a:r>
              <a:rPr lang="en-US" sz="2400" dirty="0" err="1">
                <a:solidFill>
                  <a:srgbClr val="80FF00"/>
                </a:solidFill>
              </a:rPr>
              <a:t>V</a:t>
            </a:r>
            <a:r>
              <a:rPr lang="en-US" altLang="ja-JP" sz="2400" dirty="0" err="1">
                <a:solidFill>
                  <a:srgbClr val="80FF00"/>
                </a:solidFill>
              </a:rPr>
              <a:t>šetky</a:t>
            </a:r>
            <a:r>
              <a:rPr lang="en-US" altLang="ja-JP" sz="2400" dirty="0">
                <a:solidFill>
                  <a:srgbClr val="80FF00"/>
                </a:solidFill>
              </a:rPr>
              <a:t> </a:t>
            </a:r>
            <a:r>
              <a:rPr lang="en-US" altLang="ja-JP" sz="2400" dirty="0" err="1">
                <a:solidFill>
                  <a:srgbClr val="80FF00"/>
                </a:solidFill>
              </a:rPr>
              <a:t>typy</a:t>
            </a:r>
            <a:r>
              <a:rPr lang="en-US" altLang="ja-JP" sz="2400" dirty="0">
                <a:solidFill>
                  <a:srgbClr val="80FF00"/>
                </a:solidFill>
              </a:rPr>
              <a:t> </a:t>
            </a:r>
            <a:r>
              <a:rPr lang="en-US" altLang="ja-JP" sz="2400" dirty="0" err="1">
                <a:solidFill>
                  <a:srgbClr val="80FF00"/>
                </a:solidFill>
              </a:rPr>
              <a:t>častíc</a:t>
            </a:r>
            <a:r>
              <a:rPr lang="en-US" altLang="ja-JP" sz="2400" dirty="0"/>
              <a:t> </a:t>
            </a:r>
            <a:r>
              <a:rPr lang="en-US" altLang="ja-JP" sz="2400" dirty="0" err="1"/>
              <a:t>sú</a:t>
            </a:r>
            <a:r>
              <a:rPr lang="en-US" altLang="ja-JP" sz="2400" dirty="0"/>
              <a:t> </a:t>
            </a:r>
            <a:r>
              <a:rPr lang="en-US" altLang="ja-JP" sz="2400" dirty="0" err="1"/>
              <a:t>detekovateľné</a:t>
            </a:r>
            <a:r>
              <a:rPr lang="en-US" altLang="ja-JP" sz="2400" dirty="0"/>
              <a:t> </a:t>
            </a:r>
            <a:r>
              <a:rPr lang="en-US" altLang="ja-JP" sz="2400" dirty="0" err="1"/>
              <a:t>po</a:t>
            </a:r>
            <a:r>
              <a:rPr lang="en-US" altLang="ja-JP" sz="2400" dirty="0"/>
              <a:t> </a:t>
            </a:r>
            <a:r>
              <a:rPr lang="en-US" altLang="ja-JP" sz="2400" dirty="0" err="1"/>
              <a:t>adaptácii</a:t>
            </a:r>
            <a:r>
              <a:rPr lang="en-US" altLang="ja-JP" sz="2400" dirty="0"/>
              <a:t> </a:t>
            </a:r>
            <a:r>
              <a:rPr lang="en-US" altLang="ja-JP" sz="2400" dirty="0" err="1"/>
              <a:t>senzora</a:t>
            </a:r>
            <a:endParaRPr lang="en-US" sz="2400" dirty="0"/>
          </a:p>
          <a:p>
            <a:pPr marL="287338" indent="-287338" eaLnBrk="1" hangingPunct="1">
              <a:lnSpc>
                <a:spcPct val="95000"/>
              </a:lnSpc>
              <a:spcBef>
                <a:spcPct val="0"/>
              </a:spcBef>
              <a:buFontTx/>
              <a:buNone/>
            </a:pPr>
            <a:endParaRPr lang="en-US" sz="2400" dirty="0"/>
          </a:p>
          <a:p>
            <a:pPr marL="287338" indent="-287338" eaLnBrk="1" hangingPunct="1">
              <a:lnSpc>
                <a:spcPct val="95000"/>
              </a:lnSpc>
              <a:spcBef>
                <a:spcPct val="0"/>
              </a:spcBef>
            </a:pPr>
            <a:r>
              <a:rPr lang="en-US" sz="2400" dirty="0"/>
              <a:t> </a:t>
            </a:r>
            <a:r>
              <a:rPr lang="en-US" sz="2400" dirty="0" err="1"/>
              <a:t>Oblasti</a:t>
            </a:r>
            <a:r>
              <a:rPr lang="en-US" sz="2400" dirty="0"/>
              <a:t> </a:t>
            </a:r>
            <a:r>
              <a:rPr lang="en-US" sz="2400" dirty="0" err="1"/>
              <a:t>aplikácií</a:t>
            </a:r>
            <a:r>
              <a:rPr lang="en-US" sz="2400" dirty="0"/>
              <a:t> </a:t>
            </a:r>
            <a:r>
              <a:rPr lang="en-US" sz="2400" dirty="0" err="1"/>
              <a:t>sú</a:t>
            </a:r>
            <a:r>
              <a:rPr lang="en-US" sz="2400" dirty="0"/>
              <a:t>:</a:t>
            </a:r>
          </a:p>
          <a:p>
            <a:pPr marL="484188" lvl="1" indent="0" eaLnBrk="1" hangingPunct="1">
              <a:lnSpc>
                <a:spcPct val="95000"/>
              </a:lnSpc>
              <a:spcBef>
                <a:spcPct val="0"/>
              </a:spcBef>
            </a:pPr>
            <a:r>
              <a:rPr lang="en-US" sz="2000" dirty="0"/>
              <a:t> RTG </a:t>
            </a:r>
            <a:r>
              <a:rPr lang="en-US" sz="2000" dirty="0" err="1"/>
              <a:t>zobrazovanie</a:t>
            </a:r>
            <a:r>
              <a:rPr lang="en-US" sz="2000" dirty="0"/>
              <a:t> </a:t>
            </a:r>
            <a:r>
              <a:rPr lang="en-US" sz="2000" dirty="0" err="1"/>
              <a:t>v</a:t>
            </a:r>
            <a:r>
              <a:rPr lang="en-US" sz="2000" dirty="0"/>
              <a:t> </a:t>
            </a:r>
            <a:r>
              <a:rPr lang="en-US" sz="2000" dirty="0" err="1"/>
              <a:t>medicíne</a:t>
            </a:r>
            <a:r>
              <a:rPr lang="en-US" sz="2000" dirty="0"/>
              <a:t> (</a:t>
            </a:r>
            <a:r>
              <a:rPr lang="en-US" sz="2000" dirty="0" err="1"/>
              <a:t>mamografia</a:t>
            </a:r>
            <a:r>
              <a:rPr lang="en-US" sz="2000" dirty="0"/>
              <a:t>: Univ. Barcelona, INFN Pisa)</a:t>
            </a:r>
          </a:p>
          <a:p>
            <a:pPr marL="484188" lvl="1" indent="0" eaLnBrk="1" hangingPunct="1">
              <a:lnSpc>
                <a:spcPct val="95000"/>
              </a:lnSpc>
              <a:spcBef>
                <a:spcPct val="0"/>
              </a:spcBef>
            </a:pPr>
            <a:r>
              <a:rPr lang="en-US" sz="2000" dirty="0"/>
              <a:t> </a:t>
            </a:r>
            <a:r>
              <a:rPr lang="en-US" sz="2000" dirty="0" err="1"/>
              <a:t>elektrónová</a:t>
            </a:r>
            <a:r>
              <a:rPr lang="en-US" sz="2000" dirty="0"/>
              <a:t> </a:t>
            </a:r>
            <a:r>
              <a:rPr lang="en-US" sz="2000" dirty="0" err="1"/>
              <a:t>mikroskopia</a:t>
            </a:r>
            <a:r>
              <a:rPr lang="en-US" sz="2000" dirty="0"/>
              <a:t> (MRC)</a:t>
            </a:r>
          </a:p>
          <a:p>
            <a:pPr marL="484188" lvl="1" indent="0" eaLnBrk="1" hangingPunct="1">
              <a:lnSpc>
                <a:spcPct val="95000"/>
              </a:lnSpc>
              <a:spcBef>
                <a:spcPct val="0"/>
              </a:spcBef>
            </a:pPr>
            <a:r>
              <a:rPr lang="en-US" sz="2000" dirty="0"/>
              <a:t> </a:t>
            </a:r>
            <a:r>
              <a:rPr lang="en-US" sz="2000" dirty="0" err="1"/>
              <a:t>astronómia</a:t>
            </a:r>
            <a:r>
              <a:rPr lang="en-US" sz="2000" dirty="0"/>
              <a:t> (SSL Berkeley)</a:t>
            </a:r>
          </a:p>
          <a:p>
            <a:pPr marL="484188" lvl="1" indent="0" eaLnBrk="1" hangingPunct="1">
              <a:lnSpc>
                <a:spcPct val="95000"/>
              </a:lnSpc>
              <a:spcBef>
                <a:spcPct val="0"/>
              </a:spcBef>
            </a:pPr>
            <a:r>
              <a:rPr lang="en-US" sz="2000" dirty="0"/>
              <a:t> </a:t>
            </a:r>
            <a:r>
              <a:rPr lang="en-US" sz="2000" dirty="0" err="1"/>
              <a:t>synchrotr</a:t>
            </a:r>
            <a:r>
              <a:rPr lang="en-US" altLang="ja-JP" sz="2000" dirty="0" err="1"/>
              <a:t>ónové</a:t>
            </a:r>
            <a:r>
              <a:rPr lang="en-US" altLang="ja-JP" sz="2000" dirty="0"/>
              <a:t> </a:t>
            </a:r>
            <a:r>
              <a:rPr lang="en-US" altLang="ja-JP" sz="2000" dirty="0" err="1"/>
              <a:t>aplikácie</a:t>
            </a:r>
            <a:r>
              <a:rPr lang="en-US" altLang="ja-JP" sz="2000" dirty="0"/>
              <a:t> (ESRF Grenoble)</a:t>
            </a:r>
            <a:endParaRPr lang="en-US" sz="2000" dirty="0"/>
          </a:p>
          <a:p>
            <a:pPr marL="484188" lvl="1" indent="0" eaLnBrk="1" hangingPunct="1">
              <a:lnSpc>
                <a:spcPct val="95000"/>
              </a:lnSpc>
              <a:spcBef>
                <a:spcPct val="0"/>
              </a:spcBef>
            </a:pPr>
            <a:r>
              <a:rPr lang="en-US" sz="2000" dirty="0"/>
              <a:t> </a:t>
            </a:r>
            <a:r>
              <a:rPr lang="en-US" sz="2000" dirty="0" err="1"/>
              <a:t>analýza</a:t>
            </a:r>
            <a:r>
              <a:rPr lang="en-US" sz="2000" dirty="0"/>
              <a:t> </a:t>
            </a:r>
            <a:r>
              <a:rPr lang="en-US" sz="2000" dirty="0" err="1"/>
              <a:t>materiálov</a:t>
            </a:r>
            <a:r>
              <a:rPr lang="en-US" sz="2000" dirty="0"/>
              <a:t> (</a:t>
            </a:r>
            <a:r>
              <a:rPr lang="en-US" sz="2000" dirty="0" err="1"/>
              <a:t>PANalytical</a:t>
            </a:r>
            <a:r>
              <a:rPr lang="en-US" sz="2000" dirty="0"/>
              <a:t>, </a:t>
            </a:r>
            <a:r>
              <a:rPr lang="en-US" altLang="ja-JP" sz="2000" dirty="0"/>
              <a:t>ČTU </a:t>
            </a:r>
            <a:r>
              <a:rPr lang="en-US" altLang="ja-JP" sz="2000" dirty="0" err="1"/>
              <a:t>Praha</a:t>
            </a:r>
            <a:r>
              <a:rPr lang="en-US" altLang="ja-JP" sz="2000" dirty="0"/>
              <a:t>)</a:t>
            </a:r>
          </a:p>
          <a:p>
            <a:pPr marL="484188" lvl="1" indent="0" eaLnBrk="1" hangingPunct="1">
              <a:lnSpc>
                <a:spcPct val="95000"/>
              </a:lnSpc>
              <a:spcBef>
                <a:spcPct val="0"/>
              </a:spcBef>
            </a:pPr>
            <a:r>
              <a:rPr lang="en-US" altLang="ja-JP" sz="2000" dirty="0"/>
              <a:t> </a:t>
            </a:r>
            <a:r>
              <a:rPr lang="en-US" altLang="ja-JP" sz="2000" dirty="0" err="1"/>
              <a:t>počítačová</a:t>
            </a:r>
            <a:r>
              <a:rPr lang="en-US" altLang="ja-JP" sz="2000" dirty="0"/>
              <a:t> </a:t>
            </a:r>
            <a:r>
              <a:rPr lang="en-US" altLang="ja-JP" sz="2000" dirty="0" err="1"/>
              <a:t>tomografia</a:t>
            </a:r>
            <a:r>
              <a:rPr lang="en-US" altLang="ja-JP" sz="2000" dirty="0"/>
              <a:t> (Univ. Erlangen, ČTU </a:t>
            </a:r>
            <a:r>
              <a:rPr lang="en-US" altLang="ja-JP" sz="2000" dirty="0" err="1"/>
              <a:t>Praha</a:t>
            </a:r>
            <a:r>
              <a:rPr lang="en-US" altLang="ja-JP" sz="2000" dirty="0"/>
              <a:t>)</a:t>
            </a:r>
          </a:p>
          <a:p>
            <a:pPr marL="484188" lvl="1" indent="0" eaLnBrk="1" hangingPunct="1">
              <a:lnSpc>
                <a:spcPct val="95000"/>
              </a:lnSpc>
              <a:spcBef>
                <a:spcPct val="0"/>
              </a:spcBef>
            </a:pPr>
            <a:r>
              <a:rPr lang="en-US" altLang="ja-JP" sz="2000" dirty="0"/>
              <a:t> </a:t>
            </a:r>
            <a:r>
              <a:rPr lang="en-US" altLang="ja-JP" sz="2000" dirty="0" err="1"/>
              <a:t>dozimetria</a:t>
            </a:r>
            <a:r>
              <a:rPr lang="en-US" altLang="ja-JP" sz="2000" dirty="0"/>
              <a:t> (ČTU </a:t>
            </a:r>
            <a:r>
              <a:rPr lang="en-US" altLang="ja-JP" sz="2000" dirty="0" err="1"/>
              <a:t>Praha</a:t>
            </a:r>
            <a:r>
              <a:rPr lang="en-US" altLang="ja-JP" sz="2000" dirty="0"/>
              <a:t>, CERN</a:t>
            </a:r>
            <a:r>
              <a:rPr lang="en-US" altLang="ja-JP" sz="2000" dirty="0" smtClean="0"/>
              <a:t>)</a:t>
            </a:r>
          </a:p>
          <a:p>
            <a:pPr marL="484188" lvl="1" indent="0" eaLnBrk="1" hangingPunct="1">
              <a:lnSpc>
                <a:spcPct val="95000"/>
              </a:lnSpc>
              <a:spcBef>
                <a:spcPct val="0"/>
              </a:spcBef>
            </a:pPr>
            <a:r>
              <a:rPr lang="en-US" altLang="ja-JP" sz="2000" dirty="0" smtClean="0"/>
              <a:t> mini-CT (MARS, </a:t>
            </a:r>
            <a:r>
              <a:rPr lang="en-US" sz="2000" dirty="0" smtClean="0"/>
              <a:t>Univ. Canterbury, </a:t>
            </a:r>
            <a:r>
              <a:rPr lang="en-US" sz="2000" dirty="0" smtClean="0"/>
              <a:t>NZ)</a:t>
            </a:r>
            <a:endParaRPr lang="en-US" altLang="ja-JP" sz="2000" dirty="0" smtClean="0"/>
          </a:p>
          <a:p>
            <a:pPr marL="484188" lvl="1" indent="0" eaLnBrk="1" hangingPunct="1">
              <a:lnSpc>
                <a:spcPct val="95000"/>
              </a:lnSpc>
              <a:spcBef>
                <a:spcPct val="0"/>
              </a:spcBef>
            </a:pPr>
            <a:r>
              <a:rPr lang="en-US" altLang="ja-JP" sz="2000" dirty="0"/>
              <a:t> …</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Rectangle 2"/>
          <p:cNvSpPr>
            <a:spLocks noGrp="1" noChangeArrowheads="1"/>
          </p:cNvSpPr>
          <p:nvPr>
            <p:ph type="ctrTitle"/>
          </p:nvPr>
        </p:nvSpPr>
        <p:spPr>
          <a:xfrm>
            <a:off x="685800" y="2286000"/>
            <a:ext cx="7772400" cy="1143000"/>
          </a:xfrm>
        </p:spPr>
        <p:txBody>
          <a:bodyPr/>
          <a:lstStyle/>
          <a:p>
            <a:pPr eaLnBrk="1" hangingPunct="1"/>
            <a:r>
              <a:rPr lang="en-US" dirty="0" err="1" smtClean="0"/>
              <a:t>Iný</a:t>
            </a:r>
            <a:r>
              <a:rPr lang="en-US" dirty="0" smtClean="0"/>
              <a:t> </a:t>
            </a:r>
            <a:r>
              <a:rPr lang="en-US" dirty="0" err="1" smtClean="0"/>
              <a:t>príklad</a:t>
            </a:r>
            <a:r>
              <a:rPr lang="en-US" dirty="0" smtClean="0"/>
              <a:t> </a:t>
            </a:r>
            <a:r>
              <a:rPr lang="en-US" dirty="0" err="1" smtClean="0"/>
              <a:t>úspešného</a:t>
            </a:r>
            <a:r>
              <a:rPr lang="en-US" dirty="0" smtClean="0"/>
              <a:t> </a:t>
            </a:r>
            <a:r>
              <a:rPr lang="en-US" dirty="0" err="1" smtClean="0"/>
              <a:t>transféru</a:t>
            </a:r>
            <a:r>
              <a:rPr lang="en-US" dirty="0" smtClean="0"/>
              <a:t> </a:t>
            </a:r>
            <a:r>
              <a:rPr lang="en-US" dirty="0" err="1" smtClean="0"/>
              <a:t>technológií</a:t>
            </a:r>
            <a:r>
              <a:rPr lang="en-US" dirty="0" smtClean="0"/>
              <a:t> </a:t>
            </a:r>
            <a:r>
              <a:rPr lang="en-US" dirty="0" err="1" smtClean="0"/>
              <a:t>z</a:t>
            </a:r>
            <a:r>
              <a:rPr lang="en-US" dirty="0" smtClean="0"/>
              <a:t> </a:t>
            </a:r>
            <a:r>
              <a:rPr lang="en-US" dirty="0" err="1" smtClean="0"/>
              <a:t>CERNu</a:t>
            </a:r>
            <a:r>
              <a:rPr lang="en-US" dirty="0" smtClean="0"/>
              <a:t>:</a:t>
            </a:r>
            <a:br>
              <a:rPr lang="en-US" dirty="0" smtClean="0"/>
            </a:br>
            <a:r>
              <a:rPr lang="en-US" dirty="0" err="1" smtClean="0">
                <a:solidFill>
                  <a:srgbClr val="FFDD07"/>
                </a:solidFill>
              </a:rPr>
              <a:t>ClearPEM</a:t>
            </a:r>
            <a:r>
              <a:rPr lang="en-US" dirty="0" smtClean="0"/>
              <a:t/>
            </a:r>
            <a:br>
              <a:rPr lang="en-US" dirty="0" smtClean="0"/>
            </a:br>
            <a:r>
              <a:rPr lang="en-US" sz="2800" dirty="0" smtClean="0"/>
              <a:t>(Positron Emission Mammography)</a:t>
            </a:r>
            <a:endParaRPr lang="en-US" sz="28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2602523" y="173038"/>
            <a:ext cx="4629317" cy="646331"/>
          </a:xfrm>
          <a:prstGeom prst="rect">
            <a:avLst/>
          </a:prstGeom>
          <a:noFill/>
          <a:ln w="9525">
            <a:noFill/>
            <a:miter lim="800000"/>
            <a:headEnd/>
            <a:tailEnd/>
          </a:ln>
        </p:spPr>
        <p:txBody>
          <a:bodyPr wrap="none">
            <a:prstTxWarp prst="textNoShape">
              <a:avLst/>
            </a:prstTxWarp>
            <a:spAutoFit/>
          </a:bodyPr>
          <a:lstStyle/>
          <a:p>
            <a:pPr eaLnBrk="0" hangingPunct="0"/>
            <a:r>
              <a:rPr lang="en-US" sz="3600" b="1" dirty="0" err="1">
                <a:solidFill>
                  <a:srgbClr val="80FF00"/>
                </a:solidFill>
                <a:effectLst>
                  <a:outerShdw blurRad="38100" dist="38100" dir="2700000" algn="tl">
                    <a:srgbClr val="DDDDDD"/>
                  </a:outerShdw>
                </a:effectLst>
                <a:latin typeface="Verdana" pitchFamily="-110" charset="0"/>
              </a:rPr>
              <a:t>ClearPEM</a:t>
            </a:r>
            <a:r>
              <a:rPr lang="en-US" sz="3600" b="1" dirty="0">
                <a:solidFill>
                  <a:srgbClr val="80FF00"/>
                </a:solidFill>
                <a:effectLst>
                  <a:outerShdw blurRad="38100" dist="38100" dir="2700000" algn="tl">
                    <a:srgbClr val="DDDDDD"/>
                  </a:outerShdw>
                </a:effectLst>
                <a:latin typeface="Verdana" pitchFamily="-110" charset="0"/>
              </a:rPr>
              <a:t> Project</a:t>
            </a:r>
          </a:p>
        </p:txBody>
      </p:sp>
      <p:grpSp>
        <p:nvGrpSpPr>
          <p:cNvPr id="3" name="Group 5"/>
          <p:cNvGrpSpPr>
            <a:grpSpLocks/>
          </p:cNvGrpSpPr>
          <p:nvPr/>
        </p:nvGrpSpPr>
        <p:grpSpPr bwMode="auto">
          <a:xfrm>
            <a:off x="6731977" y="914400"/>
            <a:ext cx="1232389" cy="1676400"/>
            <a:chOff x="3696" y="3353"/>
            <a:chExt cx="603" cy="757"/>
          </a:xfrm>
        </p:grpSpPr>
        <p:pic>
          <p:nvPicPr>
            <p:cNvPr id="5130" name="Picture 6" descr="breast2"/>
            <p:cNvPicPr>
              <a:picLocks noChangeAspect="1" noChangeArrowheads="1"/>
            </p:cNvPicPr>
            <p:nvPr/>
          </p:nvPicPr>
          <p:blipFill>
            <a:blip r:embed="rId3">
              <a:lum bright="20000"/>
            </a:blip>
            <a:srcRect/>
            <a:stretch>
              <a:fillRect/>
            </a:stretch>
          </p:blipFill>
          <p:spPr bwMode="auto">
            <a:xfrm>
              <a:off x="3696" y="3353"/>
              <a:ext cx="603" cy="757"/>
            </a:xfrm>
            <a:prstGeom prst="rect">
              <a:avLst/>
            </a:prstGeom>
            <a:noFill/>
            <a:ln w="9525">
              <a:noFill/>
              <a:miter lim="800000"/>
              <a:headEnd/>
              <a:tailEnd/>
            </a:ln>
          </p:spPr>
        </p:pic>
        <p:sp>
          <p:nvSpPr>
            <p:cNvPr id="5131" name="Freeform 7"/>
            <p:cNvSpPr>
              <a:spLocks/>
            </p:cNvSpPr>
            <p:nvPr/>
          </p:nvSpPr>
          <p:spPr bwMode="auto">
            <a:xfrm>
              <a:off x="3895" y="3826"/>
              <a:ext cx="28" cy="71"/>
            </a:xfrm>
            <a:custGeom>
              <a:avLst/>
              <a:gdLst>
                <a:gd name="T0" fmla="*/ 12 w 28"/>
                <a:gd name="T1" fmla="*/ 0 h 71"/>
                <a:gd name="T2" fmla="*/ 4 w 28"/>
                <a:gd name="T3" fmla="*/ 24 h 71"/>
                <a:gd name="T4" fmla="*/ 0 w 28"/>
                <a:gd name="T5" fmla="*/ 36 h 71"/>
                <a:gd name="T6" fmla="*/ 4 w 28"/>
                <a:gd name="T7" fmla="*/ 52 h 71"/>
                <a:gd name="T8" fmla="*/ 28 w 28"/>
                <a:gd name="T9" fmla="*/ 16 h 71"/>
                <a:gd name="T10" fmla="*/ 12 w 28"/>
                <a:gd name="T11" fmla="*/ 0 h 71"/>
                <a:gd name="T12" fmla="*/ 0 60000 65536"/>
                <a:gd name="T13" fmla="*/ 0 60000 65536"/>
                <a:gd name="T14" fmla="*/ 0 60000 65536"/>
                <a:gd name="T15" fmla="*/ 0 60000 65536"/>
                <a:gd name="T16" fmla="*/ 0 60000 65536"/>
                <a:gd name="T17" fmla="*/ 0 60000 65536"/>
                <a:gd name="T18" fmla="*/ 0 w 28"/>
                <a:gd name="T19" fmla="*/ 0 h 71"/>
                <a:gd name="T20" fmla="*/ 28 w 28"/>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28" h="71">
                  <a:moveTo>
                    <a:pt x="12" y="0"/>
                  </a:moveTo>
                  <a:cubicBezTo>
                    <a:pt x="9" y="8"/>
                    <a:pt x="7" y="16"/>
                    <a:pt x="4" y="24"/>
                  </a:cubicBezTo>
                  <a:cubicBezTo>
                    <a:pt x="3" y="28"/>
                    <a:pt x="0" y="36"/>
                    <a:pt x="0" y="36"/>
                  </a:cubicBezTo>
                  <a:cubicBezTo>
                    <a:pt x="1" y="41"/>
                    <a:pt x="1" y="48"/>
                    <a:pt x="4" y="52"/>
                  </a:cubicBezTo>
                  <a:cubicBezTo>
                    <a:pt x="20" y="71"/>
                    <a:pt x="26" y="23"/>
                    <a:pt x="28" y="16"/>
                  </a:cubicBezTo>
                  <a:cubicBezTo>
                    <a:pt x="23" y="0"/>
                    <a:pt x="28" y="5"/>
                    <a:pt x="12" y="0"/>
                  </a:cubicBezTo>
                  <a:close/>
                </a:path>
              </a:pathLst>
            </a:custGeom>
            <a:noFill/>
            <a:ln w="19050">
              <a:solidFill>
                <a:srgbClr val="FF0000"/>
              </a:solidFill>
              <a:round/>
              <a:headEnd/>
              <a:tailEnd/>
            </a:ln>
          </p:spPr>
          <p:txBody>
            <a:bodyPr>
              <a:prstTxWarp prst="textNoShape">
                <a:avLst/>
              </a:prstTxWarp>
            </a:bodyPr>
            <a:lstStyle/>
            <a:p>
              <a:endParaRPr lang="en-US"/>
            </a:p>
          </p:txBody>
        </p:sp>
        <p:sp>
          <p:nvSpPr>
            <p:cNvPr id="5132" name="Freeform 8"/>
            <p:cNvSpPr>
              <a:spLocks/>
            </p:cNvSpPr>
            <p:nvPr/>
          </p:nvSpPr>
          <p:spPr bwMode="auto">
            <a:xfrm>
              <a:off x="3880" y="3362"/>
              <a:ext cx="352" cy="372"/>
            </a:xfrm>
            <a:custGeom>
              <a:avLst/>
              <a:gdLst>
                <a:gd name="T0" fmla="*/ 0 w 352"/>
                <a:gd name="T1" fmla="*/ 0 h 372"/>
                <a:gd name="T2" fmla="*/ 32 w 352"/>
                <a:gd name="T3" fmla="*/ 44 h 372"/>
                <a:gd name="T4" fmla="*/ 128 w 352"/>
                <a:gd name="T5" fmla="*/ 116 h 372"/>
                <a:gd name="T6" fmla="*/ 148 w 352"/>
                <a:gd name="T7" fmla="*/ 132 h 372"/>
                <a:gd name="T8" fmla="*/ 172 w 352"/>
                <a:gd name="T9" fmla="*/ 148 h 372"/>
                <a:gd name="T10" fmla="*/ 200 w 352"/>
                <a:gd name="T11" fmla="*/ 180 h 372"/>
                <a:gd name="T12" fmla="*/ 224 w 352"/>
                <a:gd name="T13" fmla="*/ 196 h 372"/>
                <a:gd name="T14" fmla="*/ 260 w 352"/>
                <a:gd name="T15" fmla="*/ 232 h 372"/>
                <a:gd name="T16" fmla="*/ 352 w 352"/>
                <a:gd name="T17" fmla="*/ 372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372"/>
                <a:gd name="T29" fmla="*/ 352 w 352"/>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372">
                  <a:moveTo>
                    <a:pt x="0" y="0"/>
                  </a:moveTo>
                  <a:cubicBezTo>
                    <a:pt x="11" y="17"/>
                    <a:pt x="14" y="32"/>
                    <a:pt x="32" y="44"/>
                  </a:cubicBezTo>
                  <a:cubicBezTo>
                    <a:pt x="42" y="73"/>
                    <a:pt x="98" y="106"/>
                    <a:pt x="128" y="116"/>
                  </a:cubicBezTo>
                  <a:cubicBezTo>
                    <a:pt x="143" y="138"/>
                    <a:pt x="128" y="121"/>
                    <a:pt x="148" y="132"/>
                  </a:cubicBezTo>
                  <a:cubicBezTo>
                    <a:pt x="156" y="137"/>
                    <a:pt x="172" y="148"/>
                    <a:pt x="172" y="148"/>
                  </a:cubicBezTo>
                  <a:cubicBezTo>
                    <a:pt x="179" y="159"/>
                    <a:pt x="190" y="172"/>
                    <a:pt x="200" y="180"/>
                  </a:cubicBezTo>
                  <a:cubicBezTo>
                    <a:pt x="207" y="186"/>
                    <a:pt x="224" y="196"/>
                    <a:pt x="224" y="196"/>
                  </a:cubicBezTo>
                  <a:cubicBezTo>
                    <a:pt x="229" y="211"/>
                    <a:pt x="245" y="227"/>
                    <a:pt x="260" y="232"/>
                  </a:cubicBezTo>
                  <a:cubicBezTo>
                    <a:pt x="290" y="278"/>
                    <a:pt x="328" y="323"/>
                    <a:pt x="352" y="372"/>
                  </a:cubicBezTo>
                </a:path>
              </a:pathLst>
            </a:custGeom>
            <a:noFill/>
            <a:ln w="19050">
              <a:solidFill>
                <a:srgbClr val="33CC33"/>
              </a:solidFill>
              <a:round/>
              <a:headEnd/>
              <a:tailEnd/>
            </a:ln>
          </p:spPr>
          <p:txBody>
            <a:bodyPr>
              <a:prstTxWarp prst="textNoShape">
                <a:avLst/>
              </a:prstTxWarp>
            </a:bodyPr>
            <a:lstStyle/>
            <a:p>
              <a:endParaRPr lang="en-US"/>
            </a:p>
          </p:txBody>
        </p:sp>
        <p:sp>
          <p:nvSpPr>
            <p:cNvPr id="5133" name="Freeform 9"/>
            <p:cNvSpPr>
              <a:spLocks/>
            </p:cNvSpPr>
            <p:nvPr/>
          </p:nvSpPr>
          <p:spPr bwMode="auto">
            <a:xfrm>
              <a:off x="3781" y="3362"/>
              <a:ext cx="84" cy="736"/>
            </a:xfrm>
            <a:custGeom>
              <a:avLst/>
              <a:gdLst>
                <a:gd name="T0" fmla="*/ 0 w 84"/>
                <a:gd name="T1" fmla="*/ 0 h 736"/>
                <a:gd name="T2" fmla="*/ 32 w 84"/>
                <a:gd name="T3" fmla="*/ 24 h 736"/>
                <a:gd name="T4" fmla="*/ 56 w 84"/>
                <a:gd name="T5" fmla="*/ 100 h 736"/>
                <a:gd name="T6" fmla="*/ 64 w 84"/>
                <a:gd name="T7" fmla="*/ 124 h 736"/>
                <a:gd name="T8" fmla="*/ 84 w 84"/>
                <a:gd name="T9" fmla="*/ 516 h 736"/>
                <a:gd name="T10" fmla="*/ 56 w 84"/>
                <a:gd name="T11" fmla="*/ 676 h 736"/>
                <a:gd name="T12" fmla="*/ 40 w 84"/>
                <a:gd name="T13" fmla="*/ 712 h 736"/>
                <a:gd name="T14" fmla="*/ 20 w 84"/>
                <a:gd name="T15" fmla="*/ 736 h 736"/>
                <a:gd name="T16" fmla="*/ 0 60000 65536"/>
                <a:gd name="T17" fmla="*/ 0 60000 65536"/>
                <a:gd name="T18" fmla="*/ 0 60000 65536"/>
                <a:gd name="T19" fmla="*/ 0 60000 65536"/>
                <a:gd name="T20" fmla="*/ 0 60000 65536"/>
                <a:gd name="T21" fmla="*/ 0 60000 65536"/>
                <a:gd name="T22" fmla="*/ 0 60000 65536"/>
                <a:gd name="T23" fmla="*/ 0 60000 65536"/>
                <a:gd name="T24" fmla="*/ 0 w 84"/>
                <a:gd name="T25" fmla="*/ 0 h 736"/>
                <a:gd name="T26" fmla="*/ 84 w 84"/>
                <a:gd name="T27" fmla="*/ 736 h 7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 h="736">
                  <a:moveTo>
                    <a:pt x="0" y="0"/>
                  </a:moveTo>
                  <a:cubicBezTo>
                    <a:pt x="15" y="5"/>
                    <a:pt x="19" y="15"/>
                    <a:pt x="32" y="24"/>
                  </a:cubicBezTo>
                  <a:cubicBezTo>
                    <a:pt x="40" y="49"/>
                    <a:pt x="48" y="75"/>
                    <a:pt x="56" y="100"/>
                  </a:cubicBezTo>
                  <a:cubicBezTo>
                    <a:pt x="59" y="108"/>
                    <a:pt x="64" y="124"/>
                    <a:pt x="64" y="124"/>
                  </a:cubicBezTo>
                  <a:cubicBezTo>
                    <a:pt x="83" y="254"/>
                    <a:pt x="65" y="386"/>
                    <a:pt x="84" y="516"/>
                  </a:cubicBezTo>
                  <a:cubicBezTo>
                    <a:pt x="80" y="572"/>
                    <a:pt x="71" y="622"/>
                    <a:pt x="56" y="676"/>
                  </a:cubicBezTo>
                  <a:cubicBezTo>
                    <a:pt x="52" y="692"/>
                    <a:pt x="50" y="700"/>
                    <a:pt x="40" y="712"/>
                  </a:cubicBezTo>
                  <a:cubicBezTo>
                    <a:pt x="33" y="720"/>
                    <a:pt x="20" y="736"/>
                    <a:pt x="20" y="736"/>
                  </a:cubicBezTo>
                </a:path>
              </a:pathLst>
            </a:custGeom>
            <a:noFill/>
            <a:ln w="19050">
              <a:solidFill>
                <a:srgbClr val="33CC33"/>
              </a:solidFill>
              <a:round/>
              <a:headEnd/>
              <a:tailEnd/>
            </a:ln>
          </p:spPr>
          <p:txBody>
            <a:bodyPr>
              <a:prstTxWarp prst="textNoShape">
                <a:avLst/>
              </a:prstTxWarp>
            </a:bodyPr>
            <a:lstStyle/>
            <a:p>
              <a:endParaRPr lang="en-US"/>
            </a:p>
          </p:txBody>
        </p:sp>
        <p:sp>
          <p:nvSpPr>
            <p:cNvPr id="5134" name="Freeform 10"/>
            <p:cNvSpPr>
              <a:spLocks/>
            </p:cNvSpPr>
            <p:nvPr/>
          </p:nvSpPr>
          <p:spPr bwMode="auto">
            <a:xfrm>
              <a:off x="3888" y="3732"/>
              <a:ext cx="363" cy="378"/>
            </a:xfrm>
            <a:custGeom>
              <a:avLst/>
              <a:gdLst>
                <a:gd name="T0" fmla="*/ 330 w 363"/>
                <a:gd name="T1" fmla="*/ 0 h 378"/>
                <a:gd name="T2" fmla="*/ 354 w 363"/>
                <a:gd name="T3" fmla="*/ 18 h 378"/>
                <a:gd name="T4" fmla="*/ 360 w 363"/>
                <a:gd name="T5" fmla="*/ 36 h 378"/>
                <a:gd name="T6" fmla="*/ 363 w 363"/>
                <a:gd name="T7" fmla="*/ 45 h 378"/>
                <a:gd name="T8" fmla="*/ 360 w 363"/>
                <a:gd name="T9" fmla="*/ 57 h 378"/>
                <a:gd name="T10" fmla="*/ 342 w 363"/>
                <a:gd name="T11" fmla="*/ 69 h 378"/>
                <a:gd name="T12" fmla="*/ 297 w 363"/>
                <a:gd name="T13" fmla="*/ 165 h 378"/>
                <a:gd name="T14" fmla="*/ 273 w 363"/>
                <a:gd name="T15" fmla="*/ 186 h 378"/>
                <a:gd name="T16" fmla="*/ 231 w 363"/>
                <a:gd name="T17" fmla="*/ 216 h 378"/>
                <a:gd name="T18" fmla="*/ 207 w 363"/>
                <a:gd name="T19" fmla="*/ 231 h 378"/>
                <a:gd name="T20" fmla="*/ 87 w 363"/>
                <a:gd name="T21" fmla="*/ 264 h 378"/>
                <a:gd name="T22" fmla="*/ 69 w 363"/>
                <a:gd name="T23" fmla="*/ 270 h 378"/>
                <a:gd name="T24" fmla="*/ 51 w 363"/>
                <a:gd name="T25" fmla="*/ 282 h 378"/>
                <a:gd name="T26" fmla="*/ 36 w 363"/>
                <a:gd name="T27" fmla="*/ 297 h 378"/>
                <a:gd name="T28" fmla="*/ 12 w 363"/>
                <a:gd name="T29" fmla="*/ 360 h 378"/>
                <a:gd name="T30" fmla="*/ 0 w 363"/>
                <a:gd name="T31" fmla="*/ 378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3"/>
                <a:gd name="T49" fmla="*/ 0 h 378"/>
                <a:gd name="T50" fmla="*/ 363 w 363"/>
                <a:gd name="T51" fmla="*/ 378 h 3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3" h="378">
                  <a:moveTo>
                    <a:pt x="330" y="0"/>
                  </a:moveTo>
                  <a:cubicBezTo>
                    <a:pt x="339" y="6"/>
                    <a:pt x="349" y="7"/>
                    <a:pt x="354" y="18"/>
                  </a:cubicBezTo>
                  <a:cubicBezTo>
                    <a:pt x="357" y="24"/>
                    <a:pt x="358" y="30"/>
                    <a:pt x="360" y="36"/>
                  </a:cubicBezTo>
                  <a:cubicBezTo>
                    <a:pt x="361" y="39"/>
                    <a:pt x="363" y="45"/>
                    <a:pt x="363" y="45"/>
                  </a:cubicBezTo>
                  <a:cubicBezTo>
                    <a:pt x="362" y="49"/>
                    <a:pt x="363" y="54"/>
                    <a:pt x="360" y="57"/>
                  </a:cubicBezTo>
                  <a:cubicBezTo>
                    <a:pt x="355" y="62"/>
                    <a:pt x="342" y="69"/>
                    <a:pt x="342" y="69"/>
                  </a:cubicBezTo>
                  <a:cubicBezTo>
                    <a:pt x="332" y="100"/>
                    <a:pt x="326" y="145"/>
                    <a:pt x="297" y="165"/>
                  </a:cubicBezTo>
                  <a:cubicBezTo>
                    <a:pt x="291" y="174"/>
                    <a:pt x="273" y="186"/>
                    <a:pt x="273" y="186"/>
                  </a:cubicBezTo>
                  <a:cubicBezTo>
                    <a:pt x="262" y="203"/>
                    <a:pt x="246" y="206"/>
                    <a:pt x="231" y="216"/>
                  </a:cubicBezTo>
                  <a:cubicBezTo>
                    <a:pt x="217" y="238"/>
                    <a:pt x="237" y="211"/>
                    <a:pt x="207" y="231"/>
                  </a:cubicBezTo>
                  <a:cubicBezTo>
                    <a:pt x="168" y="257"/>
                    <a:pt x="134" y="261"/>
                    <a:pt x="87" y="264"/>
                  </a:cubicBezTo>
                  <a:cubicBezTo>
                    <a:pt x="81" y="266"/>
                    <a:pt x="74" y="266"/>
                    <a:pt x="69" y="270"/>
                  </a:cubicBezTo>
                  <a:cubicBezTo>
                    <a:pt x="63" y="274"/>
                    <a:pt x="51" y="282"/>
                    <a:pt x="51" y="282"/>
                  </a:cubicBezTo>
                  <a:cubicBezTo>
                    <a:pt x="47" y="288"/>
                    <a:pt x="40" y="291"/>
                    <a:pt x="36" y="297"/>
                  </a:cubicBezTo>
                  <a:cubicBezTo>
                    <a:pt x="25" y="315"/>
                    <a:pt x="22" y="341"/>
                    <a:pt x="12" y="360"/>
                  </a:cubicBezTo>
                  <a:cubicBezTo>
                    <a:pt x="10" y="364"/>
                    <a:pt x="4" y="378"/>
                    <a:pt x="0" y="378"/>
                  </a:cubicBezTo>
                </a:path>
              </a:pathLst>
            </a:custGeom>
            <a:noFill/>
            <a:ln w="19050">
              <a:solidFill>
                <a:srgbClr val="33CC33"/>
              </a:solidFill>
              <a:round/>
              <a:headEnd/>
              <a:tailEnd/>
            </a:ln>
          </p:spPr>
          <p:txBody>
            <a:bodyPr>
              <a:prstTxWarp prst="textNoShape">
                <a:avLst/>
              </a:prstTxWarp>
            </a:bodyPr>
            <a:lstStyle/>
            <a:p>
              <a:endParaRPr lang="en-US"/>
            </a:p>
          </p:txBody>
        </p:sp>
      </p:grpSp>
      <p:sp>
        <p:nvSpPr>
          <p:cNvPr id="5127" name="Text Box 26"/>
          <p:cNvSpPr txBox="1">
            <a:spLocks noChangeArrowheads="1"/>
          </p:cNvSpPr>
          <p:nvPr/>
        </p:nvSpPr>
        <p:spPr bwMode="auto">
          <a:xfrm>
            <a:off x="351692" y="990601"/>
            <a:ext cx="6430108" cy="2308324"/>
          </a:xfrm>
          <a:prstGeom prst="rect">
            <a:avLst/>
          </a:prstGeom>
          <a:noFill/>
          <a:ln w="9525">
            <a:noFill/>
            <a:miter lim="800000"/>
            <a:headEnd/>
            <a:tailEnd/>
          </a:ln>
        </p:spPr>
        <p:txBody>
          <a:bodyPr wrap="square">
            <a:prstTxWarp prst="textNoShape">
              <a:avLst/>
            </a:prstTxWarp>
            <a:spAutoFit/>
          </a:bodyPr>
          <a:lstStyle/>
          <a:p>
            <a:pPr>
              <a:buClr>
                <a:schemeClr val="tx2"/>
              </a:buClr>
              <a:buSzPct val="150000"/>
            </a:pPr>
            <a:r>
              <a:rPr lang="en-US" sz="1800" dirty="0" err="1" smtClean="0">
                <a:solidFill>
                  <a:srgbClr val="FFDD07"/>
                </a:solidFill>
              </a:rPr>
              <a:t>Rakovina</a:t>
            </a:r>
            <a:r>
              <a:rPr lang="en-US" sz="1800" dirty="0" smtClean="0">
                <a:solidFill>
                  <a:srgbClr val="FFDD07"/>
                </a:solidFill>
              </a:rPr>
              <a:t> </a:t>
            </a:r>
            <a:r>
              <a:rPr lang="en-US" sz="1800" dirty="0" err="1" smtClean="0">
                <a:solidFill>
                  <a:srgbClr val="FFDD07"/>
                </a:solidFill>
              </a:rPr>
              <a:t>prsníka</a:t>
            </a:r>
            <a:r>
              <a:rPr lang="en-US" sz="1800" dirty="0" smtClean="0">
                <a:solidFill>
                  <a:srgbClr val="FFDD07"/>
                </a:solidFill>
              </a:rPr>
              <a:t> je </a:t>
            </a:r>
            <a:r>
              <a:rPr lang="en-US" sz="1800" dirty="0" err="1" smtClean="0">
                <a:solidFill>
                  <a:srgbClr val="FFDD07"/>
                </a:solidFill>
              </a:rPr>
              <a:t>najrozšírenejšou</a:t>
            </a:r>
            <a:r>
              <a:rPr lang="en-US" sz="1800" dirty="0" smtClean="0">
                <a:solidFill>
                  <a:srgbClr val="FFDD07"/>
                </a:solidFill>
              </a:rPr>
              <a:t> </a:t>
            </a:r>
            <a:r>
              <a:rPr lang="en-US" sz="1800" dirty="0" err="1" smtClean="0">
                <a:solidFill>
                  <a:srgbClr val="FFDD07"/>
                </a:solidFill>
              </a:rPr>
              <a:t>formou</a:t>
            </a:r>
            <a:r>
              <a:rPr lang="en-US" sz="1800" dirty="0" smtClean="0">
                <a:solidFill>
                  <a:srgbClr val="FFDD07"/>
                </a:solidFill>
              </a:rPr>
              <a:t> </a:t>
            </a:r>
            <a:r>
              <a:rPr lang="en-US" sz="1800" dirty="0" err="1" smtClean="0">
                <a:solidFill>
                  <a:srgbClr val="FFDD07"/>
                </a:solidFill>
              </a:rPr>
              <a:t>rakoviny</a:t>
            </a:r>
            <a:r>
              <a:rPr lang="en-US" sz="1800" dirty="0" smtClean="0">
                <a:solidFill>
                  <a:srgbClr val="FFDD07"/>
                </a:solidFill>
              </a:rPr>
              <a:t> </a:t>
            </a:r>
            <a:r>
              <a:rPr lang="en-US" sz="1800" dirty="0" err="1" smtClean="0">
                <a:solidFill>
                  <a:srgbClr val="FFDD07"/>
                </a:solidFill>
              </a:rPr>
              <a:t>u</a:t>
            </a:r>
            <a:r>
              <a:rPr lang="en-US" sz="1800" dirty="0" smtClean="0">
                <a:solidFill>
                  <a:srgbClr val="FFDD07"/>
                </a:solidFill>
              </a:rPr>
              <a:t> </a:t>
            </a:r>
            <a:r>
              <a:rPr lang="en-US" sz="1800" dirty="0" err="1" smtClean="0">
                <a:solidFill>
                  <a:srgbClr val="FFDD07"/>
                </a:solidFill>
              </a:rPr>
              <a:t>žien</a:t>
            </a:r>
            <a:endParaRPr lang="en-US" sz="1800" dirty="0" smtClean="0">
              <a:solidFill>
                <a:srgbClr val="FFDD07"/>
              </a:solidFill>
            </a:endParaRPr>
          </a:p>
          <a:p>
            <a:pPr>
              <a:buClr>
                <a:schemeClr val="tx2"/>
              </a:buClr>
              <a:buSzPct val="150000"/>
              <a:buFont typeface="Wingdings 3" pitchFamily="-110" charset="2"/>
              <a:buChar char="g"/>
            </a:pPr>
            <a:endParaRPr lang="en-US" sz="1800" dirty="0">
              <a:solidFill>
                <a:srgbClr val="000090"/>
              </a:solidFill>
            </a:endParaRPr>
          </a:p>
          <a:p>
            <a:pPr>
              <a:buClr>
                <a:schemeClr val="tx2"/>
              </a:buClr>
              <a:buSzPct val="150000"/>
            </a:pPr>
            <a:r>
              <a:rPr lang="en-US" sz="1800" dirty="0">
                <a:solidFill>
                  <a:srgbClr val="040060"/>
                </a:solidFill>
              </a:rPr>
              <a:t>PET</a:t>
            </a:r>
            <a:r>
              <a:rPr lang="en-US" sz="1800" dirty="0" smtClean="0">
                <a:solidFill>
                  <a:srgbClr val="040060"/>
                </a:solidFill>
              </a:rPr>
              <a:t> </a:t>
            </a:r>
            <a:r>
              <a:rPr lang="en-US" sz="1800" dirty="0" err="1" smtClean="0">
                <a:solidFill>
                  <a:srgbClr val="040060"/>
                </a:solidFill>
              </a:rPr>
              <a:t>technológia</a:t>
            </a:r>
            <a:r>
              <a:rPr lang="en-US" sz="1800" dirty="0" smtClean="0">
                <a:solidFill>
                  <a:srgbClr val="040060"/>
                </a:solidFill>
              </a:rPr>
              <a:t> </a:t>
            </a:r>
            <a:r>
              <a:rPr lang="en-US" sz="1800" dirty="0" err="1" smtClean="0">
                <a:solidFill>
                  <a:srgbClr val="040060"/>
                </a:solidFill>
              </a:rPr>
              <a:t>s</a:t>
            </a:r>
            <a:r>
              <a:rPr lang="en-US" sz="1800" dirty="0" smtClean="0">
                <a:solidFill>
                  <a:srgbClr val="040060"/>
                </a:solidFill>
              </a:rPr>
              <a:t> </a:t>
            </a:r>
            <a:r>
              <a:rPr lang="en-US" sz="1800" dirty="0" err="1" smtClean="0">
                <a:solidFill>
                  <a:srgbClr val="040060"/>
                </a:solidFill>
              </a:rPr>
              <a:t>použitím</a:t>
            </a:r>
            <a:r>
              <a:rPr lang="en-US" sz="1800" dirty="0" smtClean="0">
                <a:solidFill>
                  <a:srgbClr val="040060"/>
                </a:solidFill>
              </a:rPr>
              <a:t> </a:t>
            </a:r>
            <a:r>
              <a:rPr lang="en-US" sz="1800" dirty="0" err="1" smtClean="0">
                <a:solidFill>
                  <a:srgbClr val="040060"/>
                </a:solidFill>
              </a:rPr>
              <a:t>rádiofarmaka</a:t>
            </a:r>
            <a:r>
              <a:rPr lang="en-US" sz="1800" dirty="0" smtClean="0">
                <a:solidFill>
                  <a:srgbClr val="040060"/>
                </a:solidFill>
              </a:rPr>
              <a:t> </a:t>
            </a:r>
            <a:r>
              <a:rPr lang="en-US" sz="1800" baseline="30000" dirty="0" smtClean="0">
                <a:solidFill>
                  <a:srgbClr val="040060"/>
                </a:solidFill>
              </a:rPr>
              <a:t>18</a:t>
            </a:r>
            <a:r>
              <a:rPr lang="en-US" sz="1800" dirty="0" smtClean="0">
                <a:solidFill>
                  <a:srgbClr val="040060"/>
                </a:solidFill>
              </a:rPr>
              <a:t>F</a:t>
            </a:r>
            <a:r>
              <a:rPr lang="en-US" sz="1800" dirty="0">
                <a:solidFill>
                  <a:srgbClr val="040060"/>
                </a:solidFill>
              </a:rPr>
              <a:t>-FDG</a:t>
            </a:r>
            <a:r>
              <a:rPr lang="en-US" sz="1800" dirty="0" smtClean="0">
                <a:solidFill>
                  <a:srgbClr val="040060"/>
                </a:solidFill>
              </a:rPr>
              <a:t> </a:t>
            </a:r>
            <a:r>
              <a:rPr lang="en-US" sz="1800" dirty="0" err="1" smtClean="0">
                <a:solidFill>
                  <a:srgbClr val="040060"/>
                </a:solidFill>
              </a:rPr>
              <a:t>má</a:t>
            </a:r>
            <a:r>
              <a:rPr lang="en-US" sz="1800" dirty="0" smtClean="0">
                <a:solidFill>
                  <a:srgbClr val="040060"/>
                </a:solidFill>
              </a:rPr>
              <a:t> </a:t>
            </a:r>
            <a:r>
              <a:rPr lang="en-US" sz="1800" dirty="0" err="1" smtClean="0">
                <a:solidFill>
                  <a:srgbClr val="040060"/>
                </a:solidFill>
              </a:rPr>
              <a:t>vysoký</a:t>
            </a:r>
            <a:r>
              <a:rPr lang="en-US" sz="1800" dirty="0" smtClean="0">
                <a:solidFill>
                  <a:srgbClr val="040060"/>
                </a:solidFill>
              </a:rPr>
              <a:t> </a:t>
            </a:r>
            <a:r>
              <a:rPr lang="en-US" sz="1800" dirty="0" err="1" smtClean="0">
                <a:solidFill>
                  <a:srgbClr val="040060"/>
                </a:solidFill>
              </a:rPr>
              <a:t>potenciál</a:t>
            </a:r>
            <a:r>
              <a:rPr lang="en-US" sz="1800" dirty="0" smtClean="0">
                <a:solidFill>
                  <a:srgbClr val="040060"/>
                </a:solidFill>
              </a:rPr>
              <a:t> pre </a:t>
            </a:r>
            <a:r>
              <a:rPr lang="en-US" sz="1800" dirty="0" err="1" smtClean="0">
                <a:solidFill>
                  <a:srgbClr val="040060"/>
                </a:solidFill>
              </a:rPr>
              <a:t>detekciu</a:t>
            </a:r>
            <a:r>
              <a:rPr lang="en-US" sz="1800" dirty="0" smtClean="0">
                <a:solidFill>
                  <a:srgbClr val="040060"/>
                </a:solidFill>
              </a:rPr>
              <a:t> </a:t>
            </a:r>
            <a:r>
              <a:rPr lang="en-US" sz="1800" dirty="0" err="1" smtClean="0">
                <a:solidFill>
                  <a:srgbClr val="040060"/>
                </a:solidFill>
              </a:rPr>
              <a:t>rakoviny</a:t>
            </a:r>
            <a:r>
              <a:rPr lang="en-US" sz="1800" dirty="0" smtClean="0">
                <a:solidFill>
                  <a:srgbClr val="040060"/>
                </a:solidFill>
              </a:rPr>
              <a:t> </a:t>
            </a:r>
            <a:r>
              <a:rPr lang="en-US" sz="1800" dirty="0" err="1" smtClean="0">
                <a:solidFill>
                  <a:srgbClr val="040060"/>
                </a:solidFill>
              </a:rPr>
              <a:t>prsníka</a:t>
            </a:r>
            <a:endParaRPr lang="en-US" sz="1800" dirty="0" smtClean="0">
              <a:solidFill>
                <a:srgbClr val="040060"/>
              </a:solidFill>
            </a:endParaRPr>
          </a:p>
          <a:p>
            <a:pPr>
              <a:buClr>
                <a:schemeClr val="tx2"/>
              </a:buClr>
              <a:buSzPct val="150000"/>
            </a:pPr>
            <a:endParaRPr lang="en-US" sz="1800" dirty="0" smtClean="0">
              <a:solidFill>
                <a:srgbClr val="040060"/>
              </a:solidFill>
            </a:endParaRPr>
          </a:p>
          <a:p>
            <a:pPr>
              <a:buClr>
                <a:schemeClr val="tx2"/>
              </a:buClr>
              <a:buSzPct val="150000"/>
            </a:pPr>
            <a:r>
              <a:rPr lang="en-US" sz="1800" b="1" dirty="0" err="1" smtClean="0">
                <a:solidFill>
                  <a:srgbClr val="040060"/>
                </a:solidFill>
              </a:rPr>
              <a:t>Cieľom</a:t>
            </a:r>
            <a:r>
              <a:rPr lang="en-US" sz="1800" b="1" dirty="0" smtClean="0">
                <a:solidFill>
                  <a:srgbClr val="040060"/>
                </a:solidFill>
              </a:rPr>
              <a:t> </a:t>
            </a:r>
            <a:r>
              <a:rPr lang="en-US" sz="1800" b="1" dirty="0" err="1" smtClean="0">
                <a:solidFill>
                  <a:srgbClr val="040060"/>
                </a:solidFill>
              </a:rPr>
              <a:t>projektu</a:t>
            </a:r>
            <a:r>
              <a:rPr lang="en-US" sz="1800" b="1" dirty="0" smtClean="0">
                <a:solidFill>
                  <a:srgbClr val="040060"/>
                </a:solidFill>
              </a:rPr>
              <a:t> </a:t>
            </a:r>
            <a:r>
              <a:rPr lang="en-US" sz="1800" b="1" dirty="0" err="1" smtClean="0">
                <a:solidFill>
                  <a:srgbClr val="040060"/>
                </a:solidFill>
              </a:rPr>
              <a:t>ClearPEM</a:t>
            </a:r>
            <a:r>
              <a:rPr lang="en-US" sz="1800" b="1" dirty="0" smtClean="0">
                <a:solidFill>
                  <a:srgbClr val="040060"/>
                </a:solidFill>
              </a:rPr>
              <a:t>: </a:t>
            </a:r>
            <a:r>
              <a:rPr lang="en-US" sz="1800" dirty="0" err="1" smtClean="0">
                <a:solidFill>
                  <a:srgbClr val="040060"/>
                </a:solidFill>
              </a:rPr>
              <a:t>vysokovýkonný</a:t>
            </a:r>
            <a:r>
              <a:rPr lang="en-US" sz="1800" dirty="0" smtClean="0">
                <a:solidFill>
                  <a:srgbClr val="040060"/>
                </a:solidFill>
              </a:rPr>
              <a:t> </a:t>
            </a:r>
            <a:r>
              <a:rPr lang="en-US" sz="1800" dirty="0" err="1" smtClean="0">
                <a:solidFill>
                  <a:srgbClr val="040060"/>
                </a:solidFill>
              </a:rPr>
              <a:t>skaner</a:t>
            </a:r>
            <a:r>
              <a:rPr lang="en-US" sz="1800" dirty="0" smtClean="0">
                <a:solidFill>
                  <a:srgbClr val="040060"/>
                </a:solidFill>
              </a:rPr>
              <a:t> </a:t>
            </a:r>
            <a:r>
              <a:rPr lang="en-US" sz="1800" dirty="0" err="1" smtClean="0">
                <a:solidFill>
                  <a:srgbClr val="040060"/>
                </a:solidFill>
              </a:rPr>
              <a:t>na</a:t>
            </a:r>
            <a:r>
              <a:rPr lang="en-US" sz="1800" dirty="0" smtClean="0">
                <a:solidFill>
                  <a:srgbClr val="040060"/>
                </a:solidFill>
              </a:rPr>
              <a:t> </a:t>
            </a:r>
            <a:r>
              <a:rPr lang="en-US" sz="1800" dirty="0" err="1" smtClean="0">
                <a:solidFill>
                  <a:srgbClr val="040060"/>
                </a:solidFill>
              </a:rPr>
              <a:t>hranici</a:t>
            </a:r>
            <a:r>
              <a:rPr lang="en-US" sz="1800" dirty="0" smtClean="0">
                <a:solidFill>
                  <a:srgbClr val="040060"/>
                </a:solidFill>
              </a:rPr>
              <a:t> </a:t>
            </a:r>
            <a:r>
              <a:rPr lang="en-US" sz="1800" dirty="0" err="1" smtClean="0">
                <a:solidFill>
                  <a:srgbClr val="040060"/>
                </a:solidFill>
              </a:rPr>
              <a:t>detekčného</a:t>
            </a:r>
            <a:r>
              <a:rPr lang="en-US" sz="1800" dirty="0" smtClean="0">
                <a:solidFill>
                  <a:srgbClr val="040060"/>
                </a:solidFill>
              </a:rPr>
              <a:t> </a:t>
            </a:r>
            <a:r>
              <a:rPr lang="en-US" sz="1800" dirty="0" err="1" smtClean="0">
                <a:solidFill>
                  <a:srgbClr val="040060"/>
                </a:solidFill>
              </a:rPr>
              <a:t>limitu</a:t>
            </a:r>
            <a:r>
              <a:rPr lang="en-US" sz="1800" dirty="0" smtClean="0">
                <a:solidFill>
                  <a:srgbClr val="040060"/>
                </a:solidFill>
              </a:rPr>
              <a:t> </a:t>
            </a:r>
            <a:r>
              <a:rPr lang="en-US" sz="1800" dirty="0" err="1" smtClean="0">
                <a:solidFill>
                  <a:srgbClr val="040060"/>
                </a:solidFill>
              </a:rPr>
              <a:t>daného</a:t>
            </a:r>
            <a:r>
              <a:rPr lang="en-US" sz="1800" dirty="0" smtClean="0">
                <a:solidFill>
                  <a:srgbClr val="040060"/>
                </a:solidFill>
              </a:rPr>
              <a:t> </a:t>
            </a:r>
            <a:r>
              <a:rPr lang="en-US" sz="1800" dirty="0" err="1" smtClean="0">
                <a:solidFill>
                  <a:srgbClr val="040060"/>
                </a:solidFill>
              </a:rPr>
              <a:t>fyziológiou</a:t>
            </a:r>
            <a:r>
              <a:rPr lang="en-US" sz="1800" dirty="0" smtClean="0">
                <a:solidFill>
                  <a:srgbClr val="040060"/>
                </a:solidFill>
              </a:rPr>
              <a:t> </a:t>
            </a:r>
            <a:r>
              <a:rPr lang="en-US" sz="1800" dirty="0" err="1" smtClean="0">
                <a:solidFill>
                  <a:srgbClr val="040060"/>
                </a:solidFill>
              </a:rPr>
              <a:t>rádiofarmaka</a:t>
            </a:r>
            <a:endParaRPr lang="en-US" sz="1800" dirty="0" smtClean="0">
              <a:solidFill>
                <a:srgbClr val="040060"/>
              </a:solidFill>
            </a:endParaRPr>
          </a:p>
          <a:p>
            <a:pPr eaLnBrk="0" hangingPunct="0"/>
            <a:endParaRPr lang="en-US" sz="1800" dirty="0">
              <a:solidFill>
                <a:srgbClr val="000090"/>
              </a:solidFill>
              <a:latin typeface="Helvetica" pitchFamily="-110" charset="0"/>
            </a:endParaRPr>
          </a:p>
        </p:txBody>
      </p:sp>
      <p:pic>
        <p:nvPicPr>
          <p:cNvPr id="5126" name="Picture 29"/>
          <p:cNvPicPr>
            <a:picLocks noChangeAspect="1" noChangeArrowheads="1"/>
          </p:cNvPicPr>
          <p:nvPr/>
        </p:nvPicPr>
        <p:blipFill>
          <a:blip r:embed="rId4"/>
          <a:srcRect/>
          <a:stretch>
            <a:fillRect/>
          </a:stretch>
        </p:blipFill>
        <p:spPr bwMode="auto">
          <a:xfrm>
            <a:off x="7646377" y="1447800"/>
            <a:ext cx="1356946" cy="2057400"/>
          </a:xfrm>
          <a:prstGeom prst="rect">
            <a:avLst/>
          </a:prstGeom>
          <a:noFill/>
          <a:ln w="9525">
            <a:noFill/>
            <a:miter lim="800000"/>
            <a:headEnd/>
            <a:tailEnd/>
          </a:ln>
        </p:spPr>
      </p:pic>
      <p:sp>
        <p:nvSpPr>
          <p:cNvPr id="2" name="Rectangle 28"/>
          <p:cNvSpPr>
            <a:spLocks noChangeArrowheads="1"/>
          </p:cNvSpPr>
          <p:nvPr/>
        </p:nvSpPr>
        <p:spPr bwMode="auto">
          <a:xfrm>
            <a:off x="422031" y="3581401"/>
            <a:ext cx="7244862" cy="1477328"/>
          </a:xfrm>
          <a:prstGeom prst="rect">
            <a:avLst/>
          </a:prstGeom>
          <a:noFill/>
          <a:ln w="9525">
            <a:noFill/>
            <a:miter lim="800000"/>
            <a:headEnd/>
            <a:tailEnd/>
          </a:ln>
        </p:spPr>
        <p:txBody>
          <a:bodyPr>
            <a:prstTxWarp prst="textNoShape">
              <a:avLst/>
            </a:prstTxWarp>
            <a:spAutoFit/>
          </a:bodyPr>
          <a:lstStyle/>
          <a:p>
            <a:pPr eaLnBrk="0" hangingPunct="0"/>
            <a:r>
              <a:rPr lang="en-US" sz="1800" dirty="0" err="1" smtClean="0">
                <a:solidFill>
                  <a:srgbClr val="040060"/>
                </a:solidFill>
                <a:latin typeface="Helvetica" pitchFamily="-110" charset="0"/>
              </a:rPr>
              <a:t>Projekt</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bol</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vyvinutý</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v</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rámci</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kolaborácie</a:t>
            </a:r>
            <a:r>
              <a:rPr lang="en-US" sz="1800" dirty="0" smtClean="0">
                <a:solidFill>
                  <a:srgbClr val="040060"/>
                </a:solidFill>
                <a:latin typeface="Helvetica" pitchFamily="-110" charset="0"/>
              </a:rPr>
              <a:t> </a:t>
            </a:r>
            <a:r>
              <a:rPr lang="en-US" sz="1800" b="1" dirty="0" smtClean="0">
                <a:solidFill>
                  <a:srgbClr val="FFDD07"/>
                </a:solidFill>
                <a:latin typeface="Helvetica" pitchFamily="-110" charset="0"/>
              </a:rPr>
              <a:t>Crystal </a:t>
            </a:r>
            <a:r>
              <a:rPr lang="en-US" sz="1800" b="1" dirty="0">
                <a:solidFill>
                  <a:srgbClr val="FFDD07"/>
                </a:solidFill>
                <a:latin typeface="Helvetica" pitchFamily="-110" charset="0"/>
              </a:rPr>
              <a:t>Clear</a:t>
            </a:r>
            <a:r>
              <a:rPr lang="en-US" sz="1800" dirty="0" smtClean="0">
                <a:solidFill>
                  <a:srgbClr val="FFDD07"/>
                </a:solidFill>
                <a:latin typeface="Helvetica" pitchFamily="-110" charset="0"/>
              </a:rPr>
              <a:t> </a:t>
            </a:r>
            <a:r>
              <a:rPr lang="en-US" sz="1800" dirty="0" err="1">
                <a:solidFill>
                  <a:srgbClr val="040060"/>
                </a:solidFill>
                <a:latin typeface="Helvetica" pitchFamily="-110" charset="0"/>
              </a:rPr>
              <a:t>v</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CERNe</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konzorciom</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ClearPEM</a:t>
            </a:r>
            <a:endParaRPr lang="en-US" sz="1800" dirty="0" smtClean="0">
              <a:solidFill>
                <a:srgbClr val="040060"/>
              </a:solidFill>
              <a:latin typeface="Helvetica" pitchFamily="-110" charset="0"/>
            </a:endParaRPr>
          </a:p>
          <a:p>
            <a:pPr eaLnBrk="0" hangingPunct="0"/>
            <a:endParaRPr lang="en-US" sz="1800" dirty="0">
              <a:solidFill>
                <a:srgbClr val="040060"/>
              </a:solidFill>
              <a:latin typeface="Helvetica" pitchFamily="-110" charset="0"/>
            </a:endParaRPr>
          </a:p>
          <a:p>
            <a:r>
              <a:rPr lang="en-US" sz="1800" dirty="0">
                <a:solidFill>
                  <a:srgbClr val="040060"/>
                </a:solidFill>
                <a:ea typeface="Calibri" pitchFamily="-110" charset="0"/>
                <a:cs typeface="Times New Roman" pitchFamily="-110" charset="0"/>
              </a:rPr>
              <a:t>5</a:t>
            </a:r>
            <a:r>
              <a:rPr lang="en-US" sz="1800" dirty="0" smtClean="0">
                <a:solidFill>
                  <a:srgbClr val="040060"/>
                </a:solidFill>
                <a:ea typeface="Calibri" pitchFamily="-110" charset="0"/>
                <a:cs typeface="Times New Roman" pitchFamily="-110" charset="0"/>
              </a:rPr>
              <a:t> </a:t>
            </a:r>
            <a:r>
              <a:rPr lang="en-US" sz="1800" dirty="0" err="1" smtClean="0">
                <a:solidFill>
                  <a:srgbClr val="040060"/>
                </a:solidFill>
                <a:ea typeface="Calibri" pitchFamily="-110" charset="0"/>
                <a:cs typeface="Times New Roman" pitchFamily="-110" charset="0"/>
              </a:rPr>
              <a:t>rokov</a:t>
            </a:r>
            <a:r>
              <a:rPr lang="en-US" sz="1800" dirty="0" smtClean="0">
                <a:solidFill>
                  <a:srgbClr val="040060"/>
                </a:solidFill>
                <a:ea typeface="Calibri" pitchFamily="-110" charset="0"/>
                <a:cs typeface="Times New Roman" pitchFamily="-110" charset="0"/>
              </a:rPr>
              <a:t> </a:t>
            </a:r>
            <a:r>
              <a:rPr lang="en-US" sz="1800" dirty="0" err="1" smtClean="0">
                <a:solidFill>
                  <a:srgbClr val="040060"/>
                </a:solidFill>
                <a:ea typeface="Calibri" pitchFamily="-110" charset="0"/>
                <a:cs typeface="Times New Roman" pitchFamily="-110" charset="0"/>
              </a:rPr>
              <a:t>vývoja</a:t>
            </a:r>
            <a:r>
              <a:rPr lang="en-US" sz="1800" dirty="0" smtClean="0">
                <a:solidFill>
                  <a:srgbClr val="040060"/>
                </a:solidFill>
                <a:ea typeface="Calibri" pitchFamily="-110" charset="0"/>
                <a:cs typeface="Times New Roman" pitchFamily="-110" charset="0"/>
              </a:rPr>
              <a:t>; </a:t>
            </a:r>
            <a:r>
              <a:rPr lang="en-US" sz="1800" dirty="0" err="1" smtClean="0">
                <a:solidFill>
                  <a:srgbClr val="040060"/>
                </a:solidFill>
                <a:ea typeface="Calibri" pitchFamily="-110" charset="0"/>
                <a:cs typeface="Times New Roman" pitchFamily="-110" charset="0"/>
              </a:rPr>
              <a:t>investícia</a:t>
            </a:r>
            <a:r>
              <a:rPr lang="en-US" sz="1800" dirty="0" smtClean="0">
                <a:solidFill>
                  <a:srgbClr val="040060"/>
                </a:solidFill>
                <a:ea typeface="Calibri" pitchFamily="-110" charset="0"/>
                <a:cs typeface="Times New Roman" pitchFamily="-110" charset="0"/>
              </a:rPr>
              <a:t> 4.5 </a:t>
            </a:r>
            <a:r>
              <a:rPr lang="en-US" sz="1800" dirty="0">
                <a:solidFill>
                  <a:srgbClr val="040060"/>
                </a:solidFill>
                <a:ea typeface="Calibri" pitchFamily="-110" charset="0"/>
                <a:cs typeface="Times New Roman" pitchFamily="-110" charset="0"/>
              </a:rPr>
              <a:t>M</a:t>
            </a:r>
            <a:r>
              <a:rPr lang="en-US" sz="1800" dirty="0" smtClean="0">
                <a:solidFill>
                  <a:srgbClr val="040060"/>
                </a:solidFill>
                <a:ea typeface="Calibri" pitchFamily="-110" charset="0"/>
                <a:cs typeface="Times New Roman" pitchFamily="-110" charset="0"/>
              </a:rPr>
              <a:t>€</a:t>
            </a:r>
          </a:p>
          <a:p>
            <a:pPr eaLnBrk="0" hangingPunct="0"/>
            <a:endParaRPr lang="en-US" sz="1800" dirty="0">
              <a:solidFill>
                <a:srgbClr val="000090"/>
              </a:solidFill>
              <a:latin typeface="Helvetica" pitchFamily="-110" charset="0"/>
            </a:endParaRPr>
          </a:p>
        </p:txBody>
      </p:sp>
      <p:sp>
        <p:nvSpPr>
          <p:cNvPr id="5128" name="Rectangle 29"/>
          <p:cNvSpPr>
            <a:spLocks noChangeArrowheads="1"/>
          </p:cNvSpPr>
          <p:nvPr/>
        </p:nvSpPr>
        <p:spPr bwMode="auto">
          <a:xfrm>
            <a:off x="422030" y="5105400"/>
            <a:ext cx="5292969" cy="1015663"/>
          </a:xfrm>
          <a:prstGeom prst="rect">
            <a:avLst/>
          </a:prstGeom>
          <a:noFill/>
          <a:ln w="9525">
            <a:noFill/>
            <a:miter lim="800000"/>
            <a:headEnd/>
            <a:tailEnd/>
          </a:ln>
        </p:spPr>
        <p:txBody>
          <a:bodyPr wrap="square">
            <a:prstTxWarp prst="textNoShape">
              <a:avLst/>
            </a:prstTxWarp>
            <a:spAutoFit/>
          </a:bodyPr>
          <a:lstStyle/>
          <a:p>
            <a:pPr eaLnBrk="0" hangingPunct="0"/>
            <a:r>
              <a:rPr lang="en-US" sz="2000" b="1" dirty="0" err="1" smtClean="0">
                <a:solidFill>
                  <a:srgbClr val="040060"/>
                </a:solidFill>
                <a:latin typeface="Helvetica" pitchFamily="-110" charset="0"/>
              </a:rPr>
              <a:t>Skaner</a:t>
            </a:r>
            <a:r>
              <a:rPr lang="en-US" sz="2000" b="1" dirty="0" smtClean="0">
                <a:solidFill>
                  <a:srgbClr val="040060"/>
                </a:solidFill>
                <a:latin typeface="Helvetica" pitchFamily="-110" charset="0"/>
              </a:rPr>
              <a:t> je </a:t>
            </a:r>
            <a:r>
              <a:rPr lang="en-US" sz="2000" b="1" dirty="0" err="1" smtClean="0">
                <a:solidFill>
                  <a:srgbClr val="040060"/>
                </a:solidFill>
                <a:latin typeface="Helvetica" pitchFamily="-110" charset="0"/>
              </a:rPr>
              <a:t>pripravený</a:t>
            </a:r>
            <a:r>
              <a:rPr lang="en-US" sz="2000" b="1" dirty="0" smtClean="0">
                <a:solidFill>
                  <a:srgbClr val="040060"/>
                </a:solidFill>
                <a:latin typeface="Helvetica" pitchFamily="-110" charset="0"/>
              </a:rPr>
              <a:t> pre </a:t>
            </a:r>
            <a:r>
              <a:rPr lang="en-US" sz="2000" b="1" dirty="0" err="1" smtClean="0">
                <a:solidFill>
                  <a:srgbClr val="FFDD07"/>
                </a:solidFill>
                <a:latin typeface="Helvetica" pitchFamily="-110" charset="0"/>
              </a:rPr>
              <a:t>klinické</a:t>
            </a:r>
            <a:r>
              <a:rPr lang="en-US" sz="2000" b="1" dirty="0" smtClean="0">
                <a:solidFill>
                  <a:srgbClr val="FFDD07"/>
                </a:solidFill>
                <a:latin typeface="Helvetica" pitchFamily="-110" charset="0"/>
              </a:rPr>
              <a:t> testy</a:t>
            </a:r>
            <a:endParaRPr lang="en-US" sz="2000" b="1" dirty="0" smtClean="0">
              <a:solidFill>
                <a:srgbClr val="040060"/>
              </a:solidFill>
              <a:latin typeface="Helvetica" pitchFamily="-110" charset="0"/>
            </a:endParaRPr>
          </a:p>
          <a:p>
            <a:pPr eaLnBrk="0" hangingPunct="0"/>
            <a:endParaRPr lang="en-US" sz="2000" b="1" dirty="0" smtClean="0">
              <a:solidFill>
                <a:srgbClr val="040060"/>
              </a:solidFill>
              <a:ea typeface="Calibri" pitchFamily="-110" charset="0"/>
              <a:cs typeface="Times New Roman" pitchFamily="-110" charset="0"/>
            </a:endParaRPr>
          </a:p>
          <a:p>
            <a:pPr eaLnBrk="0" hangingPunct="0"/>
            <a:r>
              <a:rPr lang="en-US" sz="2000" b="1" dirty="0" err="1" smtClean="0">
                <a:solidFill>
                  <a:srgbClr val="040060"/>
                </a:solidFill>
                <a:ea typeface="Calibri" pitchFamily="-110" charset="0"/>
                <a:cs typeface="Times New Roman" pitchFamily="-110" charset="0"/>
              </a:rPr>
              <a:t>Licencia</a:t>
            </a:r>
            <a:r>
              <a:rPr lang="en-US" sz="2000" b="1" dirty="0" smtClean="0">
                <a:solidFill>
                  <a:srgbClr val="040060"/>
                </a:solidFill>
                <a:ea typeface="Calibri" pitchFamily="-110" charset="0"/>
                <a:cs typeface="Times New Roman" pitchFamily="-110" charset="0"/>
              </a:rPr>
              <a:t> </a:t>
            </a:r>
            <a:r>
              <a:rPr lang="en-US" sz="2000" b="1" dirty="0" err="1" smtClean="0">
                <a:solidFill>
                  <a:srgbClr val="040060"/>
                </a:solidFill>
                <a:ea typeface="Calibri" pitchFamily="-110" charset="0"/>
                <a:cs typeface="Times New Roman" pitchFamily="-110" charset="0"/>
              </a:rPr>
              <a:t>PETsys</a:t>
            </a:r>
            <a:r>
              <a:rPr lang="en-US" sz="2000" b="1" dirty="0">
                <a:solidFill>
                  <a:srgbClr val="040060"/>
                </a:solidFill>
                <a:ea typeface="Calibri" pitchFamily="-110" charset="0"/>
                <a:cs typeface="Times New Roman" pitchFamily="-110" charset="0"/>
              </a:rPr>
              <a:t>, SA</a:t>
            </a:r>
          </a:p>
        </p:txBody>
      </p:sp>
      <p:pic>
        <p:nvPicPr>
          <p:cNvPr id="5129" name="Picture 9" descr="LogoScan.png"/>
          <p:cNvPicPr>
            <a:picLocks noChangeAspect="1"/>
          </p:cNvPicPr>
          <p:nvPr/>
        </p:nvPicPr>
        <p:blipFill>
          <a:blip r:embed="rId5"/>
          <a:srcRect/>
          <a:stretch>
            <a:fillRect/>
          </a:stretch>
        </p:blipFill>
        <p:spPr bwMode="auto">
          <a:xfrm>
            <a:off x="6260123" y="5410200"/>
            <a:ext cx="1669074" cy="838200"/>
          </a:xfrm>
          <a:prstGeom prst="rect">
            <a:avLst/>
          </a:prstGeom>
          <a:noFill/>
          <a:ln w="9525">
            <a:noFill/>
            <a:miter lim="800000"/>
            <a:headEnd/>
            <a:tailEnd/>
          </a:ln>
        </p:spPr>
      </p:pic>
      <p:sp>
        <p:nvSpPr>
          <p:cNvPr id="15" name="Footer Placeholder 14"/>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PETprinciple.gif"/>
          <p:cNvPicPr>
            <a:picLocks noChangeAspect="1"/>
          </p:cNvPicPr>
          <p:nvPr/>
        </p:nvPicPr>
        <p:blipFill>
          <a:blip r:embed="rId4"/>
          <a:stretch>
            <a:fillRect/>
          </a:stretch>
        </p:blipFill>
        <p:spPr>
          <a:xfrm>
            <a:off x="3658190" y="914400"/>
            <a:ext cx="5485810" cy="2744676"/>
          </a:xfrm>
          <a:prstGeom prst="rect">
            <a:avLst/>
          </a:prstGeom>
        </p:spPr>
      </p:pic>
      <p:grpSp>
        <p:nvGrpSpPr>
          <p:cNvPr id="2" name="Group 2"/>
          <p:cNvGrpSpPr>
            <a:grpSpLocks/>
          </p:cNvGrpSpPr>
          <p:nvPr/>
        </p:nvGrpSpPr>
        <p:grpSpPr bwMode="auto">
          <a:xfrm>
            <a:off x="231531" y="2498725"/>
            <a:ext cx="2788627" cy="3011488"/>
            <a:chOff x="2601" y="1842"/>
            <a:chExt cx="1903" cy="1897"/>
          </a:xfrm>
        </p:grpSpPr>
        <p:sp>
          <p:nvSpPr>
            <p:cNvPr id="1139715" name="Text Box 3"/>
            <p:cNvSpPr txBox="1">
              <a:spLocks noChangeArrowheads="1"/>
            </p:cNvSpPr>
            <p:nvPr/>
          </p:nvSpPr>
          <p:spPr bwMode="auto">
            <a:xfrm>
              <a:off x="2818" y="3427"/>
              <a:ext cx="1579" cy="312"/>
            </a:xfrm>
            <a:prstGeom prst="rect">
              <a:avLst/>
            </a:prstGeom>
            <a:noFill/>
            <a:ln w="9525">
              <a:noFill/>
              <a:miter lim="800000"/>
              <a:headEnd/>
              <a:tailEnd/>
            </a:ln>
            <a:effectLst/>
          </p:spPr>
          <p:txBody>
            <a:bodyPr>
              <a:prstTxWarp prst="textNoShape">
                <a:avLst/>
              </a:prstTxWarp>
              <a:spAutoFit/>
            </a:bodyPr>
            <a:lstStyle/>
            <a:p>
              <a:pPr algn="ctr" defTabSz="762000" eaLnBrk="0" hangingPunct="0">
                <a:lnSpc>
                  <a:spcPct val="110000"/>
                </a:lnSpc>
                <a:spcBef>
                  <a:spcPct val="20000"/>
                </a:spcBef>
                <a:buFont typeface="Wingdings" pitchFamily="-110" charset="2"/>
                <a:buNone/>
              </a:pPr>
              <a:r>
                <a:rPr lang="en-GB" sz="1200" b="1">
                  <a:solidFill>
                    <a:schemeClr val="bg1"/>
                  </a:solidFill>
                  <a:effectLst>
                    <a:outerShdw blurRad="38100" dist="38100" dir="2700000" algn="tl">
                      <a:srgbClr val="DDDDDD"/>
                    </a:outerShdw>
                  </a:effectLst>
                </a:rPr>
                <a:t>Fluorine-18 Fluordeoxyglucose (FDG)</a:t>
              </a:r>
            </a:p>
          </p:txBody>
        </p:sp>
        <p:graphicFrame>
          <p:nvGraphicFramePr>
            <p:cNvPr id="1028" name="Object 4"/>
            <p:cNvGraphicFramePr>
              <a:graphicFrameLocks noChangeAspect="1"/>
            </p:cNvGraphicFramePr>
            <p:nvPr/>
          </p:nvGraphicFramePr>
          <p:xfrm>
            <a:off x="2601" y="1842"/>
            <a:ext cx="1903" cy="1378"/>
          </p:xfrm>
          <a:graphic>
            <a:graphicData uri="http://schemas.openxmlformats.org/presentationml/2006/ole">
              <p:oleObj spid="_x0000_s166916" name="CorelDRAW" r:id="rId5" imgW="5422900" imgH="4051300" progId="">
                <p:embed/>
              </p:oleObj>
            </a:graphicData>
          </a:graphic>
        </p:graphicFrame>
      </p:grpSp>
      <p:pic>
        <p:nvPicPr>
          <p:cNvPr id="1139717" name="Picture 5" descr="pem_scn1"/>
          <p:cNvPicPr>
            <a:picLocks noChangeAspect="1" noChangeArrowheads="1" noCrop="1"/>
          </p:cNvPicPr>
          <p:nvPr/>
        </p:nvPicPr>
        <p:blipFill>
          <a:blip r:embed="rId6"/>
          <a:srcRect/>
          <a:stretch>
            <a:fillRect/>
          </a:stretch>
        </p:blipFill>
        <p:spPr bwMode="auto">
          <a:xfrm>
            <a:off x="127489" y="1449388"/>
            <a:ext cx="3165231" cy="5014912"/>
          </a:xfrm>
          <a:prstGeom prst="rect">
            <a:avLst/>
          </a:prstGeom>
          <a:noFill/>
          <a:ln w="9525">
            <a:noFill/>
            <a:miter lim="800000"/>
            <a:headEnd/>
            <a:tailEnd/>
          </a:ln>
        </p:spPr>
      </p:pic>
      <p:pic>
        <p:nvPicPr>
          <p:cNvPr id="1139718" name="Picture 6" descr="pem_scn2"/>
          <p:cNvPicPr>
            <a:picLocks noChangeAspect="1" noChangeArrowheads="1" noCrop="1"/>
          </p:cNvPicPr>
          <p:nvPr/>
        </p:nvPicPr>
        <p:blipFill>
          <a:blip r:embed="rId7"/>
          <a:srcRect/>
          <a:stretch>
            <a:fillRect/>
          </a:stretch>
        </p:blipFill>
        <p:spPr bwMode="auto">
          <a:xfrm>
            <a:off x="127489" y="1450976"/>
            <a:ext cx="3165231" cy="5014913"/>
          </a:xfrm>
          <a:prstGeom prst="rect">
            <a:avLst/>
          </a:prstGeom>
          <a:noFill/>
          <a:ln w="9525">
            <a:noFill/>
            <a:miter lim="800000"/>
            <a:headEnd/>
            <a:tailEnd/>
          </a:ln>
        </p:spPr>
      </p:pic>
      <p:pic>
        <p:nvPicPr>
          <p:cNvPr id="1139719" name="Picture 7" descr="pem_scn3"/>
          <p:cNvPicPr>
            <a:picLocks noChangeAspect="1" noChangeArrowheads="1" noCrop="1"/>
          </p:cNvPicPr>
          <p:nvPr/>
        </p:nvPicPr>
        <p:blipFill>
          <a:blip r:embed="rId8"/>
          <a:srcRect/>
          <a:stretch>
            <a:fillRect/>
          </a:stretch>
        </p:blipFill>
        <p:spPr bwMode="auto">
          <a:xfrm>
            <a:off x="127489" y="1450976"/>
            <a:ext cx="3165231" cy="5014913"/>
          </a:xfrm>
          <a:prstGeom prst="rect">
            <a:avLst/>
          </a:prstGeom>
          <a:noFill/>
          <a:ln w="9525">
            <a:noFill/>
            <a:miter lim="800000"/>
            <a:headEnd/>
            <a:tailEnd/>
          </a:ln>
        </p:spPr>
      </p:pic>
      <p:graphicFrame>
        <p:nvGraphicFramePr>
          <p:cNvPr id="1139720" name="Object 8"/>
          <p:cNvGraphicFramePr>
            <a:graphicFrameLocks noChangeAspect="1"/>
          </p:cNvGraphicFramePr>
          <p:nvPr/>
        </p:nvGraphicFramePr>
        <p:xfrm>
          <a:off x="1337897" y="3125789"/>
          <a:ext cx="3631223" cy="3324225"/>
        </p:xfrm>
        <a:graphic>
          <a:graphicData uri="http://schemas.openxmlformats.org/presentationml/2006/ole">
            <p:oleObj spid="_x0000_s166914" name="Visio" r:id="rId9" imgW="6578600" imgH="5562600" progId="">
              <p:embed/>
            </p:oleObj>
          </a:graphicData>
        </a:graphic>
      </p:graphicFrame>
      <p:graphicFrame>
        <p:nvGraphicFramePr>
          <p:cNvPr id="1139721" name="Object 9"/>
          <p:cNvGraphicFramePr>
            <a:graphicFrameLocks noChangeAspect="1"/>
          </p:cNvGraphicFramePr>
          <p:nvPr>
            <p:ph sz="quarter" idx="2"/>
          </p:nvPr>
        </p:nvGraphicFramePr>
        <p:xfrm>
          <a:off x="1336431" y="3124201"/>
          <a:ext cx="3634154" cy="3325813"/>
        </p:xfrm>
        <a:graphic>
          <a:graphicData uri="http://schemas.openxmlformats.org/presentationml/2006/ole">
            <p:oleObj spid="_x0000_s166915" name="Visio" r:id="rId10" imgW="6578600" imgH="5562600" progId="">
              <p:embed/>
            </p:oleObj>
          </a:graphicData>
        </a:graphic>
      </p:graphicFrame>
      <p:sp>
        <p:nvSpPr>
          <p:cNvPr id="1139722" name="Text Box 10"/>
          <p:cNvSpPr txBox="1">
            <a:spLocks noChangeArrowheads="1"/>
          </p:cNvSpPr>
          <p:nvPr/>
        </p:nvSpPr>
        <p:spPr bwMode="auto">
          <a:xfrm>
            <a:off x="281354" y="101600"/>
            <a:ext cx="8686800" cy="64135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GB" sz="3600" b="1" dirty="0">
                <a:solidFill>
                  <a:srgbClr val="80FF00"/>
                </a:solidFill>
                <a:effectLst>
                  <a:outerShdw blurRad="38100" dist="38100" dir="2700000" algn="tl">
                    <a:srgbClr val="DDDDDD"/>
                  </a:outerShdw>
                </a:effectLst>
                <a:latin typeface="Helvetica" pitchFamily="-110" charset="0"/>
              </a:rPr>
              <a:t>Positron Emission Mammography</a:t>
            </a:r>
          </a:p>
        </p:txBody>
      </p:sp>
      <p:sp>
        <p:nvSpPr>
          <p:cNvPr id="1139725" name="Text Box 13"/>
          <p:cNvSpPr txBox="1">
            <a:spLocks noChangeArrowheads="1"/>
          </p:cNvSpPr>
          <p:nvPr/>
        </p:nvSpPr>
        <p:spPr bwMode="auto">
          <a:xfrm>
            <a:off x="5105400" y="3886200"/>
            <a:ext cx="4038600" cy="2677656"/>
          </a:xfrm>
          <a:prstGeom prst="rect">
            <a:avLst/>
          </a:prstGeom>
          <a:noFill/>
          <a:ln w="9525">
            <a:noFill/>
            <a:miter lim="800000"/>
            <a:headEnd/>
            <a:tailEnd/>
          </a:ln>
        </p:spPr>
        <p:txBody>
          <a:bodyPr wrap="square">
            <a:prstTxWarp prst="textNoShape">
              <a:avLst/>
            </a:prstTxWarp>
            <a:spAutoFit/>
          </a:bodyPr>
          <a:lstStyle/>
          <a:p>
            <a:r>
              <a:rPr lang="en-US" sz="1800" b="1" dirty="0" smtClean="0">
                <a:solidFill>
                  <a:srgbClr val="040060"/>
                </a:solidFill>
              </a:rPr>
              <a:t>FDG  - glucose </a:t>
            </a:r>
            <a:r>
              <a:rPr lang="en-US" sz="1800" b="1" dirty="0" err="1" smtClean="0">
                <a:solidFill>
                  <a:srgbClr val="040060"/>
                </a:solidFill>
              </a:rPr>
              <a:t>značkovaná</a:t>
            </a:r>
            <a:r>
              <a:rPr lang="en-US" sz="1800" b="1" dirty="0" smtClean="0">
                <a:solidFill>
                  <a:srgbClr val="040060"/>
                </a:solidFill>
              </a:rPr>
              <a:t> </a:t>
            </a:r>
            <a:r>
              <a:rPr lang="en-US" sz="1800" b="1" dirty="0" err="1" smtClean="0">
                <a:solidFill>
                  <a:srgbClr val="040060"/>
                </a:solidFill>
              </a:rPr>
              <a:t>rádionuklidom</a:t>
            </a:r>
            <a:r>
              <a:rPr lang="en-US" sz="1800" b="1" dirty="0" smtClean="0">
                <a:solidFill>
                  <a:srgbClr val="040060"/>
                </a:solidFill>
              </a:rPr>
              <a:t> F-18</a:t>
            </a:r>
          </a:p>
          <a:p>
            <a:endParaRPr lang="en-US" sz="1800" b="1" dirty="0" smtClean="0">
              <a:solidFill>
                <a:srgbClr val="040060"/>
              </a:solidFill>
            </a:endParaRPr>
          </a:p>
          <a:p>
            <a:r>
              <a:rPr lang="en-US" sz="1800" b="1" dirty="0" err="1" smtClean="0">
                <a:solidFill>
                  <a:srgbClr val="040060"/>
                </a:solidFill>
              </a:rPr>
              <a:t>Positrónová</a:t>
            </a:r>
            <a:r>
              <a:rPr lang="en-US" sz="1800" b="1" dirty="0" smtClean="0">
                <a:solidFill>
                  <a:srgbClr val="040060"/>
                </a:solidFill>
              </a:rPr>
              <a:t> </a:t>
            </a:r>
            <a:r>
              <a:rPr lang="en-US" sz="1800" b="1" dirty="0" err="1" smtClean="0">
                <a:solidFill>
                  <a:srgbClr val="040060"/>
                </a:solidFill>
              </a:rPr>
              <a:t>anihilácia</a:t>
            </a:r>
            <a:r>
              <a:rPr lang="en-US" sz="1800" b="1" dirty="0" smtClean="0">
                <a:solidFill>
                  <a:srgbClr val="040060"/>
                </a:solidFill>
              </a:rPr>
              <a:t>: </a:t>
            </a:r>
            <a:r>
              <a:rPr lang="en-US" sz="1800" b="1" dirty="0" err="1" smtClean="0">
                <a:solidFill>
                  <a:srgbClr val="FFFF00"/>
                </a:solidFill>
              </a:rPr>
              <a:t>e</a:t>
            </a:r>
            <a:r>
              <a:rPr lang="en-US" sz="1800" b="1" baseline="30000" dirty="0" err="1">
                <a:solidFill>
                  <a:srgbClr val="FFFF00"/>
                </a:solidFill>
              </a:rPr>
              <a:t>+</a:t>
            </a:r>
            <a:r>
              <a:rPr lang="en-US" sz="1800" b="1" dirty="0" err="1">
                <a:solidFill>
                  <a:srgbClr val="FFFF00"/>
                </a:solidFill>
              </a:rPr>
              <a:t>e</a:t>
            </a:r>
            <a:r>
              <a:rPr lang="en-US" sz="1800" b="1" baseline="30000" dirty="0">
                <a:solidFill>
                  <a:srgbClr val="FFFF00"/>
                </a:solidFill>
              </a:rPr>
              <a:t>-</a:t>
            </a:r>
            <a:r>
              <a:rPr lang="en-US" sz="1800" b="1" dirty="0">
                <a:solidFill>
                  <a:srgbClr val="FFFF00"/>
                </a:solidFill>
              </a:rPr>
              <a:t> </a:t>
            </a:r>
            <a:r>
              <a:rPr lang="en-US" sz="1800" b="1" dirty="0" err="1">
                <a:solidFill>
                  <a:srgbClr val="FFFF00"/>
                </a:solidFill>
                <a:sym typeface="Symbol" pitchFamily="-110" charset="2"/>
              </a:rPr>
              <a:t></a:t>
            </a:r>
            <a:r>
              <a:rPr lang="en-US" sz="1800" b="1" dirty="0">
                <a:solidFill>
                  <a:srgbClr val="FFFF00"/>
                </a:solidFill>
                <a:sym typeface="Symbol" pitchFamily="-110" charset="2"/>
              </a:rPr>
              <a:t> </a:t>
            </a:r>
            <a:r>
              <a:rPr lang="en-US" sz="1800" b="1" dirty="0" err="1">
                <a:solidFill>
                  <a:srgbClr val="FFFF00"/>
                </a:solidFill>
                <a:sym typeface="Symbol" pitchFamily="-110" charset="2"/>
              </a:rPr>
              <a:t></a:t>
            </a:r>
            <a:r>
              <a:rPr lang="en-US" sz="1800" b="1" dirty="0">
                <a:solidFill>
                  <a:srgbClr val="FFFF00"/>
                </a:solidFill>
                <a:sym typeface="Symbol" pitchFamily="-110" charset="2"/>
              </a:rPr>
              <a:t> </a:t>
            </a:r>
          </a:p>
          <a:p>
            <a:endParaRPr lang="en-US" sz="1800" b="1" dirty="0" smtClean="0">
              <a:solidFill>
                <a:srgbClr val="040060"/>
              </a:solidFill>
              <a:sym typeface="Symbol" pitchFamily="-110" charset="2"/>
            </a:endParaRPr>
          </a:p>
          <a:p>
            <a:r>
              <a:rPr lang="en-US" sz="1800" b="1" dirty="0" err="1" smtClean="0">
                <a:solidFill>
                  <a:srgbClr val="040060"/>
                </a:solidFill>
                <a:sym typeface="Symbol" pitchFamily="-110" charset="2"/>
              </a:rPr>
              <a:t>Dva</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fotóny</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s</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energiou</a:t>
            </a:r>
            <a:r>
              <a:rPr lang="en-US" sz="1800" b="1" dirty="0" smtClean="0">
                <a:solidFill>
                  <a:srgbClr val="040060"/>
                </a:solidFill>
                <a:sym typeface="Symbol" pitchFamily="-110" charset="2"/>
              </a:rPr>
              <a:t> </a:t>
            </a:r>
            <a:r>
              <a:rPr lang="en-US" sz="1800" b="1" dirty="0">
                <a:solidFill>
                  <a:srgbClr val="040060"/>
                </a:solidFill>
                <a:sym typeface="Symbol" pitchFamily="-110" charset="2"/>
              </a:rPr>
              <a:t>511 </a:t>
            </a:r>
            <a:r>
              <a:rPr lang="en-US" sz="1800" b="1" dirty="0" err="1">
                <a:solidFill>
                  <a:srgbClr val="040060"/>
                </a:solidFill>
                <a:sym typeface="Symbol" pitchFamily="-110" charset="2"/>
              </a:rPr>
              <a:t>keV</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vyžiarené</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v</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presne</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opačnom</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smere</a:t>
            </a:r>
            <a:endParaRPr lang="en-US" sz="1800" b="1" dirty="0" smtClean="0">
              <a:solidFill>
                <a:srgbClr val="040060"/>
              </a:solidFill>
              <a:sym typeface="Symbol" pitchFamily="-110" charset="2"/>
            </a:endParaRPr>
          </a:p>
          <a:p>
            <a:endParaRPr lang="en-US" b="1" dirty="0">
              <a:solidFill>
                <a:srgbClr val="040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9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97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397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39720"/>
                                        </p:tgtEl>
                                        <p:attrNameLst>
                                          <p:attrName>style.visibility</p:attrName>
                                        </p:attrNameLst>
                                      </p:cBhvr>
                                      <p:to>
                                        <p:strVal val="visible"/>
                                      </p:to>
                                    </p:set>
                                    <p:animEffect transition="in" filter="fade">
                                      <p:cBhvr>
                                        <p:cTn id="21" dur="2000"/>
                                        <p:tgtEl>
                                          <p:spTgt spid="11397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397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39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25"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6062297" y="1057276"/>
            <a:ext cx="2866292" cy="2752725"/>
            <a:chOff x="733" y="2160"/>
            <a:chExt cx="1999" cy="1920"/>
          </a:xfrm>
        </p:grpSpPr>
        <p:pic>
          <p:nvPicPr>
            <p:cNvPr id="8201" name="Picture 4" descr="exams"/>
            <p:cNvPicPr>
              <a:picLocks noChangeAspect="1" noChangeArrowheads="1"/>
            </p:cNvPicPr>
            <p:nvPr/>
          </p:nvPicPr>
          <p:blipFill>
            <a:blip r:embed="rId3"/>
            <a:srcRect r="53590"/>
            <a:stretch>
              <a:fillRect/>
            </a:stretch>
          </p:blipFill>
          <p:spPr bwMode="auto">
            <a:xfrm>
              <a:off x="733" y="2160"/>
              <a:ext cx="1999" cy="1920"/>
            </a:xfrm>
            <a:prstGeom prst="rect">
              <a:avLst/>
            </a:prstGeom>
            <a:noFill/>
            <a:ln w="9525">
              <a:noFill/>
              <a:miter lim="800000"/>
              <a:headEnd/>
              <a:tailEnd/>
            </a:ln>
          </p:spPr>
        </p:pic>
        <p:sp>
          <p:nvSpPr>
            <p:cNvPr id="8202" name="TextBox 22"/>
            <p:cNvSpPr txBox="1">
              <a:spLocks noChangeAspect="1" noChangeArrowheads="1"/>
            </p:cNvSpPr>
            <p:nvPr/>
          </p:nvSpPr>
          <p:spPr bwMode="auto">
            <a:xfrm>
              <a:off x="1536" y="2208"/>
              <a:ext cx="1008" cy="234"/>
            </a:xfrm>
            <a:prstGeom prst="rect">
              <a:avLst/>
            </a:prstGeom>
            <a:noFill/>
            <a:ln w="9525">
              <a:noFill/>
              <a:miter lim="800000"/>
              <a:headEnd/>
              <a:tailEnd/>
            </a:ln>
          </p:spPr>
          <p:txBody>
            <a:bodyPr>
              <a:prstTxWarp prst="textNoShape">
                <a:avLst/>
              </a:prstTxWarp>
              <a:spAutoFit/>
            </a:bodyPr>
            <a:lstStyle/>
            <a:p>
              <a:pPr algn="ctr"/>
              <a:r>
                <a:rPr lang="en-US" sz="1600">
                  <a:solidFill>
                    <a:schemeClr val="bg2"/>
                  </a:solidFill>
                  <a:latin typeface="Comic Sans MS" pitchFamily="-110" charset="0"/>
                </a:rPr>
                <a:t>Breast exam</a:t>
              </a:r>
            </a:p>
          </p:txBody>
        </p:sp>
      </p:grpSp>
      <p:grpSp>
        <p:nvGrpSpPr>
          <p:cNvPr id="3" name="Group 6"/>
          <p:cNvGrpSpPr>
            <a:grpSpLocks noChangeAspect="1"/>
          </p:cNvGrpSpPr>
          <p:nvPr/>
        </p:nvGrpSpPr>
        <p:grpSpPr bwMode="auto">
          <a:xfrm>
            <a:off x="6078416" y="3883026"/>
            <a:ext cx="2854569" cy="2670175"/>
            <a:chOff x="3181" y="2160"/>
            <a:chExt cx="2051" cy="1920"/>
          </a:xfrm>
        </p:grpSpPr>
        <p:pic>
          <p:nvPicPr>
            <p:cNvPr id="8199" name="Picture 7" descr="exams"/>
            <p:cNvPicPr>
              <a:picLocks noChangeAspect="1" noChangeArrowheads="1"/>
            </p:cNvPicPr>
            <p:nvPr/>
          </p:nvPicPr>
          <p:blipFill>
            <a:blip r:embed="rId4"/>
            <a:srcRect l="52380"/>
            <a:stretch>
              <a:fillRect/>
            </a:stretch>
          </p:blipFill>
          <p:spPr bwMode="auto">
            <a:xfrm>
              <a:off x="3181" y="2160"/>
              <a:ext cx="2051" cy="1920"/>
            </a:xfrm>
            <a:prstGeom prst="rect">
              <a:avLst/>
            </a:prstGeom>
            <a:noFill/>
            <a:ln w="9525">
              <a:noFill/>
              <a:miter lim="800000"/>
              <a:headEnd/>
              <a:tailEnd/>
            </a:ln>
          </p:spPr>
        </p:pic>
        <p:sp>
          <p:nvSpPr>
            <p:cNvPr id="8200" name="TextBox 22"/>
            <p:cNvSpPr txBox="1">
              <a:spLocks noChangeAspect="1" noChangeArrowheads="1"/>
            </p:cNvSpPr>
            <p:nvPr/>
          </p:nvSpPr>
          <p:spPr bwMode="auto">
            <a:xfrm>
              <a:off x="3984" y="3312"/>
              <a:ext cx="1007" cy="242"/>
            </a:xfrm>
            <a:prstGeom prst="rect">
              <a:avLst/>
            </a:prstGeom>
            <a:noFill/>
            <a:ln w="9525">
              <a:noFill/>
              <a:miter lim="800000"/>
              <a:headEnd/>
              <a:tailEnd/>
            </a:ln>
          </p:spPr>
          <p:txBody>
            <a:bodyPr>
              <a:prstTxWarp prst="textNoShape">
                <a:avLst/>
              </a:prstTxWarp>
              <a:spAutoFit/>
            </a:bodyPr>
            <a:lstStyle/>
            <a:p>
              <a:pPr algn="ctr"/>
              <a:r>
                <a:rPr lang="en-US" sz="1600">
                  <a:solidFill>
                    <a:schemeClr val="bg2"/>
                  </a:solidFill>
                  <a:latin typeface="Comic Sans MS" pitchFamily="-110" charset="0"/>
                </a:rPr>
                <a:t>Axilla exam</a:t>
              </a:r>
            </a:p>
          </p:txBody>
        </p:sp>
      </p:grpSp>
      <p:sp>
        <p:nvSpPr>
          <p:cNvPr id="4101" name="Rectangle 9"/>
          <p:cNvSpPr>
            <a:spLocks/>
          </p:cNvSpPr>
          <p:nvPr/>
        </p:nvSpPr>
        <p:spPr bwMode="auto">
          <a:xfrm>
            <a:off x="668215" y="0"/>
            <a:ext cx="7772400" cy="838200"/>
          </a:xfrm>
          <a:prstGeom prst="rect">
            <a:avLst/>
          </a:prstGeom>
          <a:noFill/>
          <a:ln w="9525">
            <a:noFill/>
            <a:miter lim="800000"/>
            <a:headEnd/>
            <a:tailEnd/>
          </a:ln>
        </p:spPr>
        <p:txBody>
          <a:bodyPr>
            <a:prstTxWarp prst="textNoShape">
              <a:avLst/>
            </a:prstTxWarp>
          </a:bodyPr>
          <a:lstStyle/>
          <a:p>
            <a:pPr algn="ctr">
              <a:lnSpc>
                <a:spcPct val="150000"/>
              </a:lnSpc>
            </a:pPr>
            <a:r>
              <a:rPr lang="en-US" sz="3600" b="1" dirty="0" err="1" smtClean="0">
                <a:solidFill>
                  <a:srgbClr val="80FF00"/>
                </a:solidFill>
                <a:effectLst>
                  <a:outerShdw blurRad="38100" dist="38100" dir="2700000" algn="tl">
                    <a:srgbClr val="DDDDDD"/>
                  </a:outerShdw>
                </a:effectLst>
                <a:latin typeface="Verdana" pitchFamily="-110" charset="0"/>
              </a:rPr>
              <a:t>ClearPEM</a:t>
            </a:r>
            <a:r>
              <a:rPr lang="en-US" sz="3600" b="1" dirty="0" smtClean="0">
                <a:solidFill>
                  <a:srgbClr val="80FF00"/>
                </a:solidFill>
                <a:effectLst>
                  <a:outerShdw blurRad="38100" dist="38100" dir="2700000" algn="tl">
                    <a:srgbClr val="DDDDDD"/>
                  </a:outerShdw>
                </a:effectLst>
                <a:latin typeface="Verdana" pitchFamily="-110" charset="0"/>
              </a:rPr>
              <a:t>: </a:t>
            </a:r>
            <a:r>
              <a:rPr lang="en-US" sz="3600" b="1" dirty="0" err="1" smtClean="0">
                <a:solidFill>
                  <a:srgbClr val="80FF00"/>
                </a:solidFill>
                <a:effectLst>
                  <a:outerShdw blurRad="38100" dist="38100" dir="2700000" algn="tl">
                    <a:srgbClr val="DDDDDD"/>
                  </a:outerShdw>
                </a:effectLst>
                <a:latin typeface="Verdana" pitchFamily="-110" charset="0"/>
              </a:rPr>
              <a:t>koncept</a:t>
            </a:r>
            <a:endParaRPr lang="en-US" sz="3600" b="1" dirty="0">
              <a:solidFill>
                <a:srgbClr val="80FF00"/>
              </a:solidFill>
              <a:effectLst>
                <a:outerShdw blurRad="38100" dist="38100" dir="2700000" algn="tl">
                  <a:srgbClr val="DDDDDD"/>
                </a:outerShdw>
              </a:effectLst>
              <a:latin typeface="Verdana" pitchFamily="-110" charset="0"/>
            </a:endParaRPr>
          </a:p>
        </p:txBody>
      </p:sp>
      <p:sp>
        <p:nvSpPr>
          <p:cNvPr id="6147" name="Text Box 2"/>
          <p:cNvSpPr txBox="1">
            <a:spLocks noChangeArrowheads="1"/>
          </p:cNvSpPr>
          <p:nvPr/>
        </p:nvSpPr>
        <p:spPr bwMode="auto">
          <a:xfrm>
            <a:off x="0" y="754063"/>
            <a:ext cx="6682154" cy="5247590"/>
          </a:xfrm>
          <a:prstGeom prst="rect">
            <a:avLst/>
          </a:prstGeom>
          <a:noFill/>
          <a:ln w="9525">
            <a:noFill/>
            <a:miter lim="800000"/>
            <a:headEnd/>
            <a:tailEnd/>
          </a:ln>
        </p:spPr>
        <p:txBody>
          <a:bodyPr>
            <a:prstTxWarp prst="textNoShape">
              <a:avLst/>
            </a:prstTxWarp>
            <a:spAutoFit/>
          </a:bodyPr>
          <a:lstStyle/>
          <a:p>
            <a:pPr algn="just">
              <a:lnSpc>
                <a:spcPct val="140000"/>
              </a:lnSpc>
              <a:buClr>
                <a:schemeClr val="tx2"/>
              </a:buClr>
              <a:buSzPct val="150000"/>
            </a:pPr>
            <a:endParaRPr lang="en-US" sz="1800" b="1" dirty="0" smtClean="0">
              <a:solidFill>
                <a:srgbClr val="000066"/>
              </a:solidFill>
            </a:endParaRPr>
          </a:p>
          <a:p>
            <a:pPr algn="just">
              <a:lnSpc>
                <a:spcPct val="140000"/>
              </a:lnSpc>
              <a:buClr>
                <a:srgbClr val="19194D"/>
              </a:buClr>
              <a:buSzPct val="150000"/>
            </a:pPr>
            <a:r>
              <a:rPr lang="en-US" sz="2000" b="1" dirty="0" err="1" smtClean="0">
                <a:solidFill>
                  <a:srgbClr val="FFFF00"/>
                </a:solidFill>
              </a:rPr>
              <a:t>ClearPEM</a:t>
            </a:r>
            <a:r>
              <a:rPr lang="en-US" sz="2000" b="1" dirty="0" smtClean="0">
                <a:solidFill>
                  <a:srgbClr val="FFFF00"/>
                </a:solidFill>
              </a:rPr>
              <a:t> </a:t>
            </a:r>
            <a:r>
              <a:rPr lang="en-US" sz="2000" b="1" dirty="0" err="1" smtClean="0">
                <a:solidFill>
                  <a:srgbClr val="FFFF00"/>
                </a:solidFill>
              </a:rPr>
              <a:t>parametre</a:t>
            </a:r>
            <a:r>
              <a:rPr lang="en-US" sz="2000" b="1" dirty="0" smtClean="0">
                <a:solidFill>
                  <a:srgbClr val="FFFF00"/>
                </a:solidFill>
              </a:rPr>
              <a:t>:</a:t>
            </a:r>
            <a:endParaRPr lang="en-US" sz="2000" b="1" dirty="0">
              <a:solidFill>
                <a:srgbClr val="FFFF00"/>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Vysoká</a:t>
            </a:r>
            <a:r>
              <a:rPr lang="en-US" sz="1800" dirty="0" smtClean="0">
                <a:solidFill>
                  <a:srgbClr val="000066"/>
                </a:solidFill>
              </a:rPr>
              <a:t> </a:t>
            </a:r>
            <a:r>
              <a:rPr lang="en-US" sz="1800" dirty="0" err="1" smtClean="0">
                <a:solidFill>
                  <a:srgbClr val="000066"/>
                </a:solidFill>
              </a:rPr>
              <a:t>účinnosť</a:t>
            </a:r>
            <a:r>
              <a:rPr lang="en-US" sz="1800" dirty="0" smtClean="0">
                <a:solidFill>
                  <a:srgbClr val="000066"/>
                </a:solidFill>
              </a:rPr>
              <a:t> </a:t>
            </a:r>
            <a:r>
              <a:rPr lang="en-US" sz="1800" dirty="0" err="1" smtClean="0">
                <a:solidFill>
                  <a:srgbClr val="000066"/>
                </a:solidFill>
              </a:rPr>
              <a:t>detekcie</a:t>
            </a:r>
            <a:endParaRPr lang="en-US" sz="1800" dirty="0" smtClean="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rozlíšenie</a:t>
            </a:r>
            <a:r>
              <a:rPr lang="en-US" sz="1800" dirty="0" smtClean="0">
                <a:solidFill>
                  <a:srgbClr val="000066"/>
                </a:solidFill>
              </a:rPr>
              <a:t> </a:t>
            </a:r>
            <a:r>
              <a:rPr lang="en-US" sz="1800" dirty="0" err="1" smtClean="0">
                <a:solidFill>
                  <a:srgbClr val="000066"/>
                </a:solidFill>
              </a:rPr>
              <a:t>DoI</a:t>
            </a:r>
            <a:r>
              <a:rPr lang="en-US" sz="1800" dirty="0" smtClean="0">
                <a:solidFill>
                  <a:srgbClr val="000066"/>
                </a:solidFill>
              </a:rPr>
              <a:t> (</a:t>
            </a:r>
            <a:r>
              <a:rPr lang="en-US" sz="1800" dirty="0" err="1" smtClean="0">
                <a:solidFill>
                  <a:srgbClr val="000066"/>
                </a:solidFill>
              </a:rPr>
              <a:t>hĺbka</a:t>
            </a:r>
            <a:r>
              <a:rPr lang="en-US" sz="1800" dirty="0" smtClean="0">
                <a:solidFill>
                  <a:srgbClr val="000066"/>
                </a:solidFill>
              </a:rPr>
              <a:t> </a:t>
            </a:r>
            <a:r>
              <a:rPr lang="en-US" sz="1800" dirty="0" err="1" smtClean="0">
                <a:solidFill>
                  <a:srgbClr val="000066"/>
                </a:solidFill>
              </a:rPr>
              <a:t>interakcie</a:t>
            </a:r>
            <a:r>
              <a:rPr lang="en-US" sz="1800" dirty="0" smtClean="0">
                <a:solidFill>
                  <a:srgbClr val="000066"/>
                </a:solidFill>
              </a:rPr>
              <a:t>) </a:t>
            </a:r>
            <a:r>
              <a:rPr lang="en-US" sz="1800" dirty="0">
                <a:solidFill>
                  <a:srgbClr val="000066"/>
                </a:solidFill>
              </a:rPr>
              <a:t>2mm</a:t>
            </a: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Polohové</a:t>
            </a:r>
            <a:r>
              <a:rPr lang="en-US" sz="1800" dirty="0" smtClean="0">
                <a:solidFill>
                  <a:srgbClr val="000066"/>
                </a:solidFill>
              </a:rPr>
              <a:t> </a:t>
            </a:r>
            <a:r>
              <a:rPr lang="en-US" sz="1800" dirty="0" err="1" smtClean="0">
                <a:solidFill>
                  <a:srgbClr val="000066"/>
                </a:solidFill>
              </a:rPr>
              <a:t>rozlíšenie</a:t>
            </a:r>
            <a:r>
              <a:rPr lang="en-US" sz="1800" dirty="0" smtClean="0">
                <a:solidFill>
                  <a:srgbClr val="000066"/>
                </a:solidFill>
              </a:rPr>
              <a:t> (</a:t>
            </a:r>
            <a:r>
              <a:rPr lang="en-US" sz="1800" dirty="0">
                <a:solidFill>
                  <a:srgbClr val="000066"/>
                </a:solidFill>
              </a:rPr>
              <a:t>1.4  </a:t>
            </a:r>
            <a:r>
              <a:rPr lang="en-US" sz="1800" dirty="0" smtClean="0">
                <a:solidFill>
                  <a:srgbClr val="000066"/>
                </a:solidFill>
              </a:rPr>
              <a:t>mm)</a:t>
            </a:r>
            <a:endParaRPr lang="en-US" sz="1800" dirty="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Časové</a:t>
            </a:r>
            <a:r>
              <a:rPr lang="en-US" sz="1800" dirty="0" smtClean="0">
                <a:solidFill>
                  <a:srgbClr val="000066"/>
                </a:solidFill>
              </a:rPr>
              <a:t> </a:t>
            </a:r>
            <a:r>
              <a:rPr lang="en-US" sz="1800" dirty="0" err="1" smtClean="0">
                <a:solidFill>
                  <a:srgbClr val="000066"/>
                </a:solidFill>
              </a:rPr>
              <a:t>rozlíšenie</a:t>
            </a:r>
            <a:r>
              <a:rPr lang="en-US" sz="1800" dirty="0" smtClean="0">
                <a:solidFill>
                  <a:srgbClr val="000066"/>
                </a:solidFill>
              </a:rPr>
              <a:t> 1.3 </a:t>
            </a:r>
            <a:r>
              <a:rPr lang="en-US" sz="1800" dirty="0">
                <a:solidFill>
                  <a:srgbClr val="000066"/>
                </a:solidFill>
              </a:rPr>
              <a:t>ns </a:t>
            </a:r>
            <a:r>
              <a:rPr lang="en-US" sz="1800" dirty="0" err="1">
                <a:solidFill>
                  <a:srgbClr val="000066"/>
                </a:solidFill>
              </a:rPr>
              <a:t>r.m.s</a:t>
            </a:r>
            <a:r>
              <a:rPr lang="en-US" sz="1800" dirty="0">
                <a:solidFill>
                  <a:srgbClr val="000066"/>
                </a:solidFill>
              </a:rPr>
              <a:t>.  </a:t>
            </a:r>
          </a:p>
          <a:p>
            <a:pPr algn="just">
              <a:lnSpc>
                <a:spcPct val="140000"/>
              </a:lnSpc>
              <a:buClr>
                <a:schemeClr val="tx2"/>
              </a:buClr>
              <a:buSzPct val="150000"/>
              <a:buFont typeface="Wingdings 3" pitchFamily="-110" charset="2"/>
              <a:buChar char="g"/>
            </a:pPr>
            <a:endParaRPr lang="en-US" sz="1800" dirty="0" smtClean="0">
              <a:solidFill>
                <a:srgbClr val="000066"/>
              </a:solidFill>
            </a:endParaRPr>
          </a:p>
          <a:p>
            <a:pPr algn="just">
              <a:lnSpc>
                <a:spcPct val="140000"/>
              </a:lnSpc>
              <a:buClr>
                <a:srgbClr val="19194D"/>
              </a:buClr>
              <a:buSzPct val="150000"/>
            </a:pPr>
            <a:r>
              <a:rPr lang="en-US" sz="2000" b="1" dirty="0" err="1" smtClean="0">
                <a:solidFill>
                  <a:srgbClr val="FFFF00"/>
                </a:solidFill>
              </a:rPr>
              <a:t>Koncept</a:t>
            </a:r>
            <a:r>
              <a:rPr lang="en-US" sz="2000" b="1" dirty="0" smtClean="0">
                <a:solidFill>
                  <a:srgbClr val="FFFF00"/>
                </a:solidFill>
              </a:rPr>
              <a:t> </a:t>
            </a:r>
            <a:r>
              <a:rPr lang="en-US" sz="2000" b="1" dirty="0" err="1" smtClean="0">
                <a:solidFill>
                  <a:srgbClr val="FFFF00"/>
                </a:solidFill>
              </a:rPr>
              <a:t>skaneru</a:t>
            </a:r>
            <a:r>
              <a:rPr lang="en-US" sz="2000" b="1" dirty="0" smtClean="0">
                <a:solidFill>
                  <a:srgbClr val="FFFF00"/>
                </a:solidFill>
              </a:rPr>
              <a:t>:</a:t>
            </a:r>
            <a:endParaRPr lang="en-US" sz="2000" b="1" dirty="0">
              <a:solidFill>
                <a:srgbClr val="FFFF00"/>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Dve</a:t>
            </a:r>
            <a:r>
              <a:rPr lang="en-US" sz="1800" dirty="0" smtClean="0">
                <a:solidFill>
                  <a:srgbClr val="000066"/>
                </a:solidFill>
              </a:rPr>
              <a:t> </a:t>
            </a:r>
            <a:r>
              <a:rPr lang="en-US" sz="1800" dirty="0" err="1" smtClean="0">
                <a:solidFill>
                  <a:srgbClr val="000066"/>
                </a:solidFill>
              </a:rPr>
              <a:t>plnárne</a:t>
            </a:r>
            <a:r>
              <a:rPr lang="en-US" sz="1800" dirty="0" smtClean="0">
                <a:solidFill>
                  <a:srgbClr val="000066"/>
                </a:solidFill>
              </a:rPr>
              <a:t> </a:t>
            </a:r>
            <a:r>
              <a:rPr lang="en-US" sz="1800" dirty="0" err="1" smtClean="0">
                <a:solidFill>
                  <a:srgbClr val="000066"/>
                </a:solidFill>
              </a:rPr>
              <a:t>hlavy</a:t>
            </a:r>
            <a:endParaRPr lang="en-US" sz="1800" dirty="0" smtClean="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Vyšetrovanie</a:t>
            </a:r>
            <a:r>
              <a:rPr lang="en-US" sz="1800" dirty="0" smtClean="0">
                <a:solidFill>
                  <a:srgbClr val="000066"/>
                </a:solidFill>
              </a:rPr>
              <a:t> </a:t>
            </a:r>
            <a:r>
              <a:rPr lang="en-US" sz="1800" dirty="0" err="1" smtClean="0">
                <a:solidFill>
                  <a:srgbClr val="000066"/>
                </a:solidFill>
              </a:rPr>
              <a:t>prsníka</a:t>
            </a:r>
            <a:r>
              <a:rPr lang="en-US" sz="1800" dirty="0" smtClean="0">
                <a:solidFill>
                  <a:srgbClr val="000066"/>
                </a:solidFill>
              </a:rPr>
              <a:t> a </a:t>
            </a:r>
            <a:r>
              <a:rPr lang="en-US" sz="1800" dirty="0" err="1" smtClean="0">
                <a:solidFill>
                  <a:srgbClr val="000066"/>
                </a:solidFill>
              </a:rPr>
              <a:t>podpazušia</a:t>
            </a:r>
            <a:endParaRPr lang="en-US" sz="1800" dirty="0" smtClean="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Pacient</a:t>
            </a:r>
            <a:r>
              <a:rPr lang="en-US" sz="1800" dirty="0" smtClean="0">
                <a:solidFill>
                  <a:srgbClr val="000066"/>
                </a:solidFill>
              </a:rPr>
              <a:t> </a:t>
            </a:r>
            <a:r>
              <a:rPr lang="en-US" sz="1800" dirty="0" err="1" smtClean="0">
                <a:solidFill>
                  <a:srgbClr val="000066"/>
                </a:solidFill>
              </a:rPr>
              <a:t>ležiaci</a:t>
            </a:r>
            <a:r>
              <a:rPr lang="en-US" sz="1800" dirty="0" smtClean="0">
                <a:solidFill>
                  <a:srgbClr val="000066"/>
                </a:solidFill>
              </a:rPr>
              <a:t> </a:t>
            </a:r>
            <a:r>
              <a:rPr lang="en-US" sz="1800" dirty="0" err="1" smtClean="0">
                <a:solidFill>
                  <a:srgbClr val="000066"/>
                </a:solidFill>
              </a:rPr>
              <a:t>na</a:t>
            </a:r>
            <a:r>
              <a:rPr lang="en-US" sz="1800" dirty="0" smtClean="0">
                <a:solidFill>
                  <a:srgbClr val="000066"/>
                </a:solidFill>
              </a:rPr>
              <a:t> </a:t>
            </a:r>
            <a:r>
              <a:rPr lang="en-US" sz="1800" dirty="0" err="1" smtClean="0">
                <a:solidFill>
                  <a:srgbClr val="000066"/>
                </a:solidFill>
              </a:rPr>
              <a:t>bruchu</a:t>
            </a:r>
            <a:endParaRPr lang="en-US" sz="1800" dirty="0" smtClean="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Nastaviteľná</a:t>
            </a:r>
            <a:r>
              <a:rPr lang="en-US" sz="1800" dirty="0" smtClean="0">
                <a:solidFill>
                  <a:srgbClr val="000066"/>
                </a:solidFill>
              </a:rPr>
              <a:t> </a:t>
            </a:r>
            <a:r>
              <a:rPr lang="en-US" sz="1800" dirty="0" err="1" smtClean="0">
                <a:solidFill>
                  <a:srgbClr val="000066"/>
                </a:solidFill>
              </a:rPr>
              <a:t>vzdialenisť</a:t>
            </a:r>
            <a:r>
              <a:rPr lang="en-US" sz="1800" dirty="0" smtClean="0">
                <a:solidFill>
                  <a:srgbClr val="000066"/>
                </a:solidFill>
              </a:rPr>
              <a:t> a </a:t>
            </a:r>
            <a:r>
              <a:rPr lang="en-US" sz="1800" dirty="0" err="1" smtClean="0">
                <a:solidFill>
                  <a:srgbClr val="000066"/>
                </a:solidFill>
              </a:rPr>
              <a:t>rotácia</a:t>
            </a:r>
            <a:r>
              <a:rPr lang="en-US" sz="1800" dirty="0" smtClean="0">
                <a:solidFill>
                  <a:srgbClr val="000066"/>
                </a:solidFill>
              </a:rPr>
              <a:t> </a:t>
            </a:r>
            <a:r>
              <a:rPr lang="en-US" sz="1800" dirty="0" err="1" smtClean="0">
                <a:solidFill>
                  <a:srgbClr val="000066"/>
                </a:solidFill>
              </a:rPr>
              <a:t>detekčných</a:t>
            </a:r>
            <a:r>
              <a:rPr lang="en-US" sz="1800" dirty="0" smtClean="0">
                <a:solidFill>
                  <a:srgbClr val="000066"/>
                </a:solidFill>
              </a:rPr>
              <a:t> </a:t>
            </a:r>
            <a:r>
              <a:rPr lang="en-US" sz="1800" dirty="0" err="1" smtClean="0">
                <a:solidFill>
                  <a:srgbClr val="000066"/>
                </a:solidFill>
              </a:rPr>
              <a:t>hláv</a:t>
            </a:r>
            <a:endParaRPr lang="en-US" sz="1800" dirty="0">
              <a:solidFill>
                <a:srgbClr val="000066"/>
              </a:solidFill>
            </a:endParaRPr>
          </a:p>
        </p:txBody>
      </p:sp>
      <p:sp>
        <p:nvSpPr>
          <p:cNvPr id="11" name="Footer Placeholder 10"/>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28675" name="Rectangle 2"/>
          <p:cNvSpPr>
            <a:spLocks noChangeArrowheads="1"/>
          </p:cNvSpPr>
          <p:nvPr/>
        </p:nvSpPr>
        <p:spPr bwMode="auto">
          <a:xfrm>
            <a:off x="762000" y="228600"/>
            <a:ext cx="7315200" cy="762000"/>
          </a:xfrm>
          <a:prstGeom prst="rect">
            <a:avLst/>
          </a:prstGeom>
          <a:noFill/>
          <a:ln w="9525">
            <a:noFill/>
            <a:miter lim="800000"/>
            <a:headEnd/>
            <a:tailEnd/>
          </a:ln>
        </p:spPr>
        <p:txBody>
          <a:bodyPr anchor="ctr">
            <a:prstTxWarp prst="textNoShape">
              <a:avLst/>
            </a:prstTxWarp>
          </a:bodyPr>
          <a:lstStyle/>
          <a:p>
            <a:pPr algn="ctr" eaLnBrk="1" hangingPunct="1"/>
            <a:r>
              <a:rPr lang="en-US" sz="4000">
                <a:solidFill>
                  <a:srgbClr val="80FF00"/>
                </a:solidFill>
                <a:latin typeface="Times New Roman" pitchFamily="-110" charset="0"/>
              </a:rPr>
              <a:t>ATLAS Pixel Detektor</a:t>
            </a:r>
          </a:p>
        </p:txBody>
      </p:sp>
      <p:sp>
        <p:nvSpPr>
          <p:cNvPr id="28676" name="Rectangle 3"/>
          <p:cNvSpPr>
            <a:spLocks noChangeArrowheads="1"/>
          </p:cNvSpPr>
          <p:nvPr/>
        </p:nvSpPr>
        <p:spPr bwMode="auto">
          <a:xfrm>
            <a:off x="457200" y="990600"/>
            <a:ext cx="8001000" cy="54610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800">
                <a:solidFill>
                  <a:srgbClr val="FFDD07"/>
                </a:solidFill>
                <a:latin typeface="Times New Roman" pitchFamily="-110" charset="0"/>
              </a:rPr>
              <a:t>Pixelový detektor experimentu ATLAS (aj CMS) pozostáva z asi 15000 pixelových čipov</a:t>
            </a:r>
          </a:p>
          <a:p>
            <a:pPr marL="342900" indent="-342900" eaLnBrk="1" hangingPunct="1">
              <a:spcBef>
                <a:spcPct val="20000"/>
              </a:spcBef>
              <a:buFontTx/>
              <a:buChar char="•"/>
            </a:pPr>
            <a:r>
              <a:rPr lang="en-US" sz="2800">
                <a:solidFill>
                  <a:srgbClr val="FFDD07"/>
                </a:solidFill>
                <a:latin typeface="Times New Roman" pitchFamily="-110" charset="0"/>
              </a:rPr>
              <a:t>Pol-cylinder pixelovej vrstvy 2 (vnútro): </a:t>
            </a:r>
          </a:p>
        </p:txBody>
      </p:sp>
      <p:pic>
        <p:nvPicPr>
          <p:cNvPr id="28677" name="Picture 4" descr="GR621067-final"/>
          <p:cNvPicPr>
            <a:picLocks noChangeAspect="1" noChangeArrowheads="1"/>
          </p:cNvPicPr>
          <p:nvPr/>
        </p:nvPicPr>
        <p:blipFill>
          <a:blip r:embed="rId3"/>
          <a:srcRect/>
          <a:stretch>
            <a:fillRect/>
          </a:stretch>
        </p:blipFill>
        <p:spPr bwMode="auto">
          <a:xfrm>
            <a:off x="685800" y="2514600"/>
            <a:ext cx="7620000" cy="3838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9" name="Rectangle 2"/>
          <p:cNvSpPr>
            <a:spLocks noGrp="1" noChangeArrowheads="1"/>
          </p:cNvSpPr>
          <p:nvPr>
            <p:ph type="body" sz="half" idx="1"/>
          </p:nvPr>
        </p:nvSpPr>
        <p:spPr bwMode="auto">
          <a:xfrm>
            <a:off x="281354" y="990600"/>
            <a:ext cx="6715858" cy="4935538"/>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Clr>
                <a:srgbClr val="FFFF00"/>
              </a:buClr>
            </a:pPr>
            <a:r>
              <a:rPr lang="pt-PT" sz="1800" b="1" dirty="0">
                <a:solidFill>
                  <a:schemeClr val="accent2"/>
                </a:solidFill>
              </a:rPr>
              <a:t> </a:t>
            </a:r>
            <a:r>
              <a:rPr lang="pt-PT" sz="1800" b="1" dirty="0">
                <a:solidFill>
                  <a:srgbClr val="FFFF00"/>
                </a:solidFill>
              </a:rPr>
              <a:t>TAGUSPARK</a:t>
            </a:r>
          </a:p>
          <a:p>
            <a:pPr lvl="1" eaLnBrk="1" hangingPunct="1">
              <a:lnSpc>
                <a:spcPct val="80000"/>
              </a:lnSpc>
              <a:buClr>
                <a:srgbClr val="FFFF00"/>
              </a:buClr>
            </a:pPr>
            <a:r>
              <a:rPr lang="pt-PT" sz="1600" b="1" dirty="0"/>
              <a:t> Promotor</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LIP </a:t>
            </a:r>
            <a:r>
              <a:rPr lang="pt-PT" sz="1600" b="1" dirty="0">
                <a:solidFill>
                  <a:srgbClr val="FFFF00"/>
                </a:solidFill>
              </a:rPr>
              <a:t>(</a:t>
            </a:r>
            <a:r>
              <a:rPr lang="pt-PT" sz="1600" b="1" dirty="0" err="1">
                <a:solidFill>
                  <a:srgbClr val="FFFF00"/>
                </a:solidFill>
              </a:rPr>
              <a:t>Lab</a:t>
            </a:r>
            <a:r>
              <a:rPr lang="pt-PT" sz="1600" b="1" dirty="0">
                <a:solidFill>
                  <a:srgbClr val="FFFF00"/>
                </a:solidFill>
              </a:rPr>
              <a:t>. Instrumentação e Física Experimental Partículas)</a:t>
            </a:r>
          </a:p>
          <a:p>
            <a:pPr lvl="1" eaLnBrk="1" hangingPunct="1">
              <a:lnSpc>
                <a:spcPct val="80000"/>
              </a:lnSpc>
              <a:buClr>
                <a:srgbClr val="FFFF00"/>
              </a:buClr>
            </a:pPr>
            <a:r>
              <a:rPr lang="pt-PT" sz="1600" b="1" dirty="0"/>
              <a:t> Coordenação Científica</a:t>
            </a:r>
          </a:p>
          <a:p>
            <a:pPr lvl="1" eaLnBrk="1" hangingPunct="1">
              <a:lnSpc>
                <a:spcPct val="80000"/>
              </a:lnSpc>
              <a:buClr>
                <a:srgbClr val="FFFF00"/>
              </a:buClr>
            </a:pPr>
            <a:r>
              <a:rPr lang="pt-PT" sz="1600" b="1" dirty="0"/>
              <a:t> Simulação e Detectores de Radiação</a:t>
            </a:r>
          </a:p>
          <a:p>
            <a:pPr lvl="1" eaLnBrk="1" hangingPunct="1">
              <a:lnSpc>
                <a:spcPct val="80000"/>
              </a:lnSpc>
              <a:buClr>
                <a:srgbClr val="FFFF00"/>
              </a:buClr>
            </a:pPr>
            <a:r>
              <a:rPr lang="pt-PT" sz="1600" b="1" dirty="0"/>
              <a:t> Arquitectura dos sistemas electrónicos</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INOV – INESC Inovação e INESC – </a:t>
            </a:r>
            <a:r>
              <a:rPr lang="pt-PT" sz="1800" b="1" dirty="0" err="1">
                <a:solidFill>
                  <a:srgbClr val="FFFF00"/>
                </a:solidFill>
              </a:rPr>
              <a:t>id</a:t>
            </a:r>
            <a:r>
              <a:rPr lang="pt-PT" sz="1800" b="1" dirty="0">
                <a:solidFill>
                  <a:srgbClr val="FFFF00"/>
                </a:solidFill>
              </a:rPr>
              <a:t> </a:t>
            </a:r>
            <a:r>
              <a:rPr lang="pt-PT" sz="1600" b="1" dirty="0">
                <a:solidFill>
                  <a:srgbClr val="FFFF00"/>
                </a:solidFill>
              </a:rPr>
              <a:t>(</a:t>
            </a:r>
            <a:r>
              <a:rPr lang="pt-PT" sz="1600" b="1" dirty="0" err="1">
                <a:solidFill>
                  <a:srgbClr val="FFFF00"/>
                </a:solidFill>
              </a:rPr>
              <a:t>Inst</a:t>
            </a:r>
            <a:r>
              <a:rPr lang="pt-PT" sz="1600" b="1" dirty="0">
                <a:solidFill>
                  <a:srgbClr val="FFFF00"/>
                </a:solidFill>
              </a:rPr>
              <a:t>. </a:t>
            </a:r>
            <a:r>
              <a:rPr lang="pt-PT" sz="1600" b="1" dirty="0" err="1">
                <a:solidFill>
                  <a:srgbClr val="FFFF00"/>
                </a:solidFill>
              </a:rPr>
              <a:t>Engª</a:t>
            </a:r>
            <a:r>
              <a:rPr lang="pt-PT" sz="1600" b="1" dirty="0">
                <a:solidFill>
                  <a:srgbClr val="FFFF00"/>
                </a:solidFill>
              </a:rPr>
              <a:t> Sistemas Computadores)</a:t>
            </a:r>
            <a:endParaRPr lang="pt-PT" sz="1800" b="1" dirty="0">
              <a:solidFill>
                <a:srgbClr val="FFFF00"/>
              </a:solidFill>
            </a:endParaRPr>
          </a:p>
          <a:p>
            <a:pPr lvl="1" eaLnBrk="1" hangingPunct="1">
              <a:lnSpc>
                <a:spcPct val="80000"/>
              </a:lnSpc>
              <a:buClr>
                <a:srgbClr val="FFFF00"/>
              </a:buClr>
            </a:pPr>
            <a:r>
              <a:rPr lang="pt-PT" sz="1600" b="1" dirty="0"/>
              <a:t> Desenvolvimento de Sistemas Electrónicos</a:t>
            </a:r>
          </a:p>
          <a:p>
            <a:pPr lvl="1" eaLnBrk="1" hangingPunct="1">
              <a:lnSpc>
                <a:spcPct val="80000"/>
              </a:lnSpc>
              <a:buClr>
                <a:srgbClr val="FFFF00"/>
              </a:buClr>
            </a:pPr>
            <a:r>
              <a:rPr lang="pt-PT" sz="1600" b="1" dirty="0"/>
              <a:t> Circuitos Integrados (ASIC, </a:t>
            </a:r>
            <a:r>
              <a:rPr lang="pt-PT" sz="1600" b="1" dirty="0" err="1"/>
              <a:t>FPGAs</a:t>
            </a:r>
            <a:r>
              <a:rPr lang="pt-PT" sz="1600" b="1" dirty="0"/>
              <a:t>)</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Hospital Garcia de </a:t>
            </a:r>
            <a:r>
              <a:rPr lang="pt-PT" sz="1800" b="1" dirty="0" err="1">
                <a:solidFill>
                  <a:srgbClr val="FFFF00"/>
                </a:solidFill>
              </a:rPr>
              <a:t>Orta</a:t>
            </a:r>
            <a:endParaRPr lang="pt-PT" sz="1800" b="1" dirty="0">
              <a:solidFill>
                <a:srgbClr val="FFFF00"/>
              </a:solidFill>
            </a:endParaRPr>
          </a:p>
          <a:p>
            <a:pPr lvl="1" eaLnBrk="1" hangingPunct="1">
              <a:lnSpc>
                <a:spcPct val="80000"/>
              </a:lnSpc>
              <a:buClr>
                <a:srgbClr val="FFFF00"/>
              </a:buClr>
            </a:pPr>
            <a:r>
              <a:rPr lang="pt-PT" sz="1600" b="1" dirty="0"/>
              <a:t> Especificação e Ensaios Clínicos</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INEGI </a:t>
            </a:r>
            <a:r>
              <a:rPr lang="pt-PT" sz="1600" b="1" dirty="0">
                <a:solidFill>
                  <a:srgbClr val="FFFF00"/>
                </a:solidFill>
              </a:rPr>
              <a:t>(Inst. </a:t>
            </a:r>
            <a:r>
              <a:rPr lang="pt-PT" sz="1600" b="1" dirty="0" err="1">
                <a:solidFill>
                  <a:srgbClr val="FFFF00"/>
                </a:solidFill>
              </a:rPr>
              <a:t>Engª</a:t>
            </a:r>
            <a:r>
              <a:rPr lang="pt-PT" sz="1600" b="1" dirty="0">
                <a:solidFill>
                  <a:srgbClr val="FFFF00"/>
                </a:solidFill>
              </a:rPr>
              <a:t> Mecânica e Gestão Industrial)</a:t>
            </a:r>
          </a:p>
          <a:p>
            <a:pPr lvl="1" eaLnBrk="1" hangingPunct="1">
              <a:lnSpc>
                <a:spcPct val="80000"/>
              </a:lnSpc>
              <a:buClr>
                <a:srgbClr val="FFFF00"/>
              </a:buClr>
            </a:pPr>
            <a:r>
              <a:rPr lang="pt-PT" sz="1600" b="1" dirty="0"/>
              <a:t> Sistemas Mecânicos e Electromecânicos</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IBEB </a:t>
            </a:r>
            <a:r>
              <a:rPr lang="pt-PT" sz="1600" b="1" dirty="0">
                <a:solidFill>
                  <a:srgbClr val="FFFF00"/>
                </a:solidFill>
              </a:rPr>
              <a:t>(Inst. Biofísica e </a:t>
            </a:r>
            <a:r>
              <a:rPr lang="pt-PT" sz="1600" b="1" dirty="0" err="1">
                <a:solidFill>
                  <a:srgbClr val="FFFF00"/>
                </a:solidFill>
              </a:rPr>
              <a:t>Engª</a:t>
            </a:r>
            <a:r>
              <a:rPr lang="pt-PT" sz="1600" b="1" dirty="0">
                <a:solidFill>
                  <a:srgbClr val="FFFF00"/>
                </a:solidFill>
              </a:rPr>
              <a:t> Biomédica, </a:t>
            </a:r>
            <a:r>
              <a:rPr lang="pt-PT" sz="1600" b="1" dirty="0" err="1">
                <a:solidFill>
                  <a:srgbClr val="FFFF00"/>
                </a:solidFill>
              </a:rPr>
              <a:t>Fac</a:t>
            </a:r>
            <a:r>
              <a:rPr lang="pt-PT" sz="1600" b="1" dirty="0">
                <a:solidFill>
                  <a:srgbClr val="FFFF00"/>
                </a:solidFill>
              </a:rPr>
              <a:t>. Ciências Lisboa)</a:t>
            </a:r>
            <a:r>
              <a:rPr lang="pt-PT" sz="1800" b="1" dirty="0">
                <a:solidFill>
                  <a:srgbClr val="FFFF00"/>
                </a:solidFill>
              </a:rPr>
              <a:t> </a:t>
            </a:r>
          </a:p>
          <a:p>
            <a:pPr lvl="1" eaLnBrk="1" hangingPunct="1">
              <a:lnSpc>
                <a:spcPct val="80000"/>
              </a:lnSpc>
              <a:buClr>
                <a:srgbClr val="FFFF00"/>
              </a:buClr>
            </a:pPr>
            <a:r>
              <a:rPr lang="pt-PT" sz="1600" b="1" dirty="0"/>
              <a:t> </a:t>
            </a:r>
            <a:r>
              <a:rPr lang="pt-PT" sz="1600" b="1" dirty="0" err="1"/>
              <a:t>Algorítmos</a:t>
            </a:r>
            <a:r>
              <a:rPr lang="pt-PT" sz="1600" b="1" dirty="0"/>
              <a:t> e software de reconstrução de Imagem</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IBILI </a:t>
            </a:r>
            <a:r>
              <a:rPr lang="pt-PT" sz="1600" b="1" dirty="0">
                <a:solidFill>
                  <a:srgbClr val="FFFF00"/>
                </a:solidFill>
              </a:rPr>
              <a:t>(Inst. Biomédico Investigação Luz e Imagem, </a:t>
            </a:r>
            <a:r>
              <a:rPr lang="pt-PT" sz="1600" b="1" dirty="0" err="1">
                <a:solidFill>
                  <a:srgbClr val="FFFF00"/>
                </a:solidFill>
              </a:rPr>
              <a:t>Univ</a:t>
            </a:r>
            <a:r>
              <a:rPr lang="pt-PT" sz="1600" b="1" dirty="0">
                <a:solidFill>
                  <a:srgbClr val="FFFF00"/>
                </a:solidFill>
              </a:rPr>
              <a:t>. Coimbra)</a:t>
            </a:r>
          </a:p>
          <a:p>
            <a:pPr lvl="1" eaLnBrk="1" hangingPunct="1">
              <a:lnSpc>
                <a:spcPct val="80000"/>
              </a:lnSpc>
              <a:buClr>
                <a:srgbClr val="FFFF00"/>
              </a:buClr>
            </a:pPr>
            <a:r>
              <a:rPr lang="pt-PT" sz="1600" b="1" dirty="0"/>
              <a:t> Software online e Radioisótopos </a:t>
            </a:r>
          </a:p>
        </p:txBody>
      </p:sp>
      <p:pic>
        <p:nvPicPr>
          <p:cNvPr id="9220" name="Picture 3"/>
          <p:cNvPicPr>
            <a:picLocks noChangeAspect="1" noChangeArrowheads="1"/>
          </p:cNvPicPr>
          <p:nvPr/>
        </p:nvPicPr>
        <p:blipFill>
          <a:blip r:embed="rId3"/>
          <a:srcRect/>
          <a:stretch>
            <a:fillRect/>
          </a:stretch>
        </p:blipFill>
        <p:spPr bwMode="auto">
          <a:xfrm>
            <a:off x="6477000" y="1447800"/>
            <a:ext cx="930520" cy="655638"/>
          </a:xfrm>
          <a:prstGeom prst="rect">
            <a:avLst/>
          </a:prstGeom>
          <a:noFill/>
          <a:ln w="9525">
            <a:noFill/>
            <a:miter lim="800000"/>
            <a:headEnd type="none" w="sm" len="sm"/>
            <a:tailEnd type="none" w="sm" len="sm"/>
          </a:ln>
        </p:spPr>
      </p:pic>
      <p:pic>
        <p:nvPicPr>
          <p:cNvPr id="9221" name="Picture 4"/>
          <p:cNvPicPr>
            <a:picLocks noChangeAspect="1" noChangeArrowheads="1"/>
          </p:cNvPicPr>
          <p:nvPr/>
        </p:nvPicPr>
        <p:blipFill>
          <a:blip r:embed="rId4"/>
          <a:srcRect/>
          <a:stretch>
            <a:fillRect/>
          </a:stretch>
        </p:blipFill>
        <p:spPr bwMode="auto">
          <a:xfrm>
            <a:off x="5767754" y="2895601"/>
            <a:ext cx="1336431" cy="715963"/>
          </a:xfrm>
          <a:prstGeom prst="rect">
            <a:avLst/>
          </a:prstGeom>
          <a:noFill/>
          <a:ln w="9525">
            <a:noFill/>
            <a:miter lim="800000"/>
            <a:headEnd type="none" w="sm" len="sm"/>
            <a:tailEnd type="none" w="sm" len="sm"/>
          </a:ln>
        </p:spPr>
      </p:pic>
      <p:pic>
        <p:nvPicPr>
          <p:cNvPr id="9222" name="Picture 5"/>
          <p:cNvPicPr>
            <a:picLocks noChangeAspect="1" noChangeArrowheads="1"/>
          </p:cNvPicPr>
          <p:nvPr/>
        </p:nvPicPr>
        <p:blipFill>
          <a:blip r:embed="rId5"/>
          <a:srcRect/>
          <a:stretch>
            <a:fillRect/>
          </a:stretch>
        </p:blipFill>
        <p:spPr bwMode="auto">
          <a:xfrm>
            <a:off x="5978770" y="2362201"/>
            <a:ext cx="1134208" cy="436563"/>
          </a:xfrm>
          <a:prstGeom prst="rect">
            <a:avLst/>
          </a:prstGeom>
          <a:noFill/>
          <a:ln w="9525">
            <a:noFill/>
            <a:miter lim="800000"/>
            <a:headEnd type="none" w="sm" len="sm"/>
            <a:tailEnd type="none" w="sm" len="sm"/>
          </a:ln>
        </p:spPr>
      </p:pic>
      <p:grpSp>
        <p:nvGrpSpPr>
          <p:cNvPr id="2" name="Group 6"/>
          <p:cNvGrpSpPr>
            <a:grpSpLocks/>
          </p:cNvGrpSpPr>
          <p:nvPr/>
        </p:nvGrpSpPr>
        <p:grpSpPr bwMode="auto">
          <a:xfrm>
            <a:off x="7104185" y="4419601"/>
            <a:ext cx="1027235" cy="466725"/>
            <a:chOff x="4368" y="3936"/>
            <a:chExt cx="768" cy="336"/>
          </a:xfrm>
        </p:grpSpPr>
        <p:grpSp>
          <p:nvGrpSpPr>
            <p:cNvPr id="3" name="Group 7"/>
            <p:cNvGrpSpPr>
              <a:grpSpLocks noChangeAspect="1"/>
            </p:cNvGrpSpPr>
            <p:nvPr/>
          </p:nvGrpSpPr>
          <p:grpSpPr bwMode="auto">
            <a:xfrm>
              <a:off x="4753" y="3936"/>
              <a:ext cx="383" cy="336"/>
              <a:chOff x="624" y="290"/>
              <a:chExt cx="905" cy="776"/>
            </a:xfrm>
          </p:grpSpPr>
          <p:pic>
            <p:nvPicPr>
              <p:cNvPr id="9235" name="Picture 8" descr="logoibeb"/>
              <p:cNvPicPr>
                <a:picLocks noChangeAspect="1" noChangeArrowheads="1"/>
              </p:cNvPicPr>
              <p:nvPr/>
            </p:nvPicPr>
            <p:blipFill>
              <a:blip r:embed="rId6">
                <a:lum bright="-12000" contrast="6000"/>
              </a:blip>
              <a:srcRect/>
              <a:stretch>
                <a:fillRect/>
              </a:stretch>
            </p:blipFill>
            <p:spPr bwMode="auto">
              <a:xfrm>
                <a:off x="624" y="290"/>
                <a:ext cx="905" cy="469"/>
              </a:xfrm>
              <a:prstGeom prst="rect">
                <a:avLst/>
              </a:prstGeom>
              <a:noFill/>
              <a:ln w="9525">
                <a:noFill/>
                <a:miter lim="800000"/>
                <a:headEnd/>
                <a:tailEnd/>
              </a:ln>
            </p:spPr>
          </p:pic>
          <p:pic>
            <p:nvPicPr>
              <p:cNvPr id="9236" name="Picture 9" descr="logoibeb_letras"/>
              <p:cNvPicPr>
                <a:picLocks noChangeAspect="1" noChangeArrowheads="1"/>
              </p:cNvPicPr>
              <p:nvPr/>
            </p:nvPicPr>
            <p:blipFill>
              <a:blip r:embed="rId7">
                <a:lum bright="-12000" contrast="6000"/>
              </a:blip>
              <a:srcRect/>
              <a:stretch>
                <a:fillRect/>
              </a:stretch>
            </p:blipFill>
            <p:spPr bwMode="auto">
              <a:xfrm>
                <a:off x="624" y="755"/>
                <a:ext cx="905" cy="311"/>
              </a:xfrm>
              <a:prstGeom prst="rect">
                <a:avLst/>
              </a:prstGeom>
              <a:noFill/>
              <a:ln w="9525">
                <a:noFill/>
                <a:miter lim="800000"/>
                <a:headEnd/>
                <a:tailEnd/>
              </a:ln>
            </p:spPr>
          </p:pic>
        </p:grpSp>
        <p:pic>
          <p:nvPicPr>
            <p:cNvPr id="9233" name="Picture 10"/>
            <p:cNvPicPr>
              <a:picLocks noChangeAspect="1" noChangeArrowheads="1"/>
            </p:cNvPicPr>
            <p:nvPr/>
          </p:nvPicPr>
          <p:blipFill>
            <a:blip r:embed="rId8"/>
            <a:srcRect l="16284" t="5760" r="19348" b="9447"/>
            <a:stretch>
              <a:fillRect/>
            </a:stretch>
          </p:blipFill>
          <p:spPr bwMode="auto">
            <a:xfrm>
              <a:off x="4368" y="3936"/>
              <a:ext cx="385" cy="327"/>
            </a:xfrm>
            <a:prstGeom prst="rect">
              <a:avLst/>
            </a:prstGeom>
            <a:noFill/>
            <a:ln w="9525">
              <a:noFill/>
              <a:miter lim="800000"/>
              <a:headEnd/>
              <a:tailEnd/>
            </a:ln>
          </p:spPr>
        </p:pic>
        <p:sp>
          <p:nvSpPr>
            <p:cNvPr id="9234" name="Line 11"/>
            <p:cNvSpPr>
              <a:spLocks noChangeShapeType="1"/>
            </p:cNvSpPr>
            <p:nvPr/>
          </p:nvSpPr>
          <p:spPr bwMode="auto">
            <a:xfrm>
              <a:off x="4368" y="4263"/>
              <a:ext cx="385" cy="0"/>
            </a:xfrm>
            <a:prstGeom prst="line">
              <a:avLst/>
            </a:prstGeom>
            <a:noFill/>
            <a:ln w="25400">
              <a:solidFill>
                <a:schemeClr val="hlink"/>
              </a:solidFill>
              <a:round/>
              <a:headEnd/>
              <a:tailEnd/>
            </a:ln>
          </p:spPr>
          <p:txBody>
            <a:bodyPr>
              <a:prstTxWarp prst="textNoShape">
                <a:avLst/>
              </a:prstTxWarp>
              <a:spAutoFit/>
            </a:bodyPr>
            <a:lstStyle/>
            <a:p>
              <a:endParaRPr lang="en-US"/>
            </a:p>
          </p:txBody>
        </p:sp>
      </p:grpSp>
      <p:pic>
        <p:nvPicPr>
          <p:cNvPr id="9224" name="Picture 12"/>
          <p:cNvPicPr>
            <a:picLocks noChangeAspect="1" noChangeArrowheads="1"/>
          </p:cNvPicPr>
          <p:nvPr/>
        </p:nvPicPr>
        <p:blipFill>
          <a:blip r:embed="rId9"/>
          <a:srcRect/>
          <a:stretch>
            <a:fillRect/>
          </a:stretch>
        </p:blipFill>
        <p:spPr bwMode="auto">
          <a:xfrm>
            <a:off x="6682154" y="3810000"/>
            <a:ext cx="1006720" cy="512763"/>
          </a:xfrm>
          <a:prstGeom prst="rect">
            <a:avLst/>
          </a:prstGeom>
          <a:noFill/>
          <a:ln w="12700">
            <a:noFill/>
            <a:miter lim="800000"/>
            <a:headEnd/>
            <a:tailEnd/>
          </a:ln>
        </p:spPr>
      </p:pic>
      <p:pic>
        <p:nvPicPr>
          <p:cNvPr id="9225" name="Picture 13"/>
          <p:cNvPicPr>
            <a:picLocks noChangeAspect="1" noChangeArrowheads="1"/>
          </p:cNvPicPr>
          <p:nvPr/>
        </p:nvPicPr>
        <p:blipFill>
          <a:blip r:embed="rId10"/>
          <a:srcRect/>
          <a:stretch>
            <a:fillRect/>
          </a:stretch>
        </p:blipFill>
        <p:spPr bwMode="auto">
          <a:xfrm>
            <a:off x="7526216" y="838200"/>
            <a:ext cx="1266092" cy="596900"/>
          </a:xfrm>
          <a:prstGeom prst="rect">
            <a:avLst/>
          </a:prstGeom>
          <a:noFill/>
          <a:ln w="9525">
            <a:noFill/>
            <a:miter lim="800000"/>
            <a:headEnd type="none" w="sm" len="sm"/>
            <a:tailEnd type="none" w="sm" len="sm"/>
          </a:ln>
        </p:spPr>
      </p:pic>
      <p:pic>
        <p:nvPicPr>
          <p:cNvPr id="9226" name="Picture 14"/>
          <p:cNvPicPr>
            <a:picLocks noChangeAspect="1" noChangeArrowheads="1"/>
          </p:cNvPicPr>
          <p:nvPr/>
        </p:nvPicPr>
        <p:blipFill>
          <a:blip r:embed="rId11"/>
          <a:srcRect/>
          <a:stretch>
            <a:fillRect/>
          </a:stretch>
        </p:blipFill>
        <p:spPr bwMode="auto">
          <a:xfrm>
            <a:off x="7596554" y="1905000"/>
            <a:ext cx="804497" cy="1081088"/>
          </a:xfrm>
          <a:prstGeom prst="rect">
            <a:avLst/>
          </a:prstGeom>
          <a:noFill/>
          <a:ln w="9525">
            <a:noFill/>
            <a:miter lim="800000"/>
            <a:headEnd type="none" w="sm" len="sm"/>
            <a:tailEnd type="none" w="sm" len="sm"/>
          </a:ln>
        </p:spPr>
      </p:pic>
      <p:pic>
        <p:nvPicPr>
          <p:cNvPr id="9227" name="Picture 15"/>
          <p:cNvPicPr>
            <a:picLocks noChangeAspect="1" noChangeArrowheads="1"/>
          </p:cNvPicPr>
          <p:nvPr/>
        </p:nvPicPr>
        <p:blipFill>
          <a:blip r:embed="rId12"/>
          <a:srcRect/>
          <a:stretch>
            <a:fillRect/>
          </a:stretch>
        </p:blipFill>
        <p:spPr bwMode="auto">
          <a:xfrm>
            <a:off x="7455877" y="5029200"/>
            <a:ext cx="1157654" cy="482600"/>
          </a:xfrm>
          <a:prstGeom prst="rect">
            <a:avLst/>
          </a:prstGeom>
          <a:noFill/>
          <a:ln w="9525">
            <a:noFill/>
            <a:miter lim="800000"/>
            <a:headEnd type="none" w="sm" len="sm"/>
            <a:tailEnd type="none" w="sm" len="sm"/>
          </a:ln>
        </p:spPr>
      </p:pic>
      <p:pic>
        <p:nvPicPr>
          <p:cNvPr id="9228" name="Picture 16"/>
          <p:cNvPicPr>
            <a:picLocks noChangeAspect="1" noChangeArrowheads="1"/>
          </p:cNvPicPr>
          <p:nvPr/>
        </p:nvPicPr>
        <p:blipFill>
          <a:blip r:embed="rId13"/>
          <a:srcRect/>
          <a:stretch>
            <a:fillRect/>
          </a:stretch>
        </p:blipFill>
        <p:spPr bwMode="auto">
          <a:xfrm>
            <a:off x="5943600" y="5943600"/>
            <a:ext cx="992066" cy="554038"/>
          </a:xfrm>
          <a:prstGeom prst="rect">
            <a:avLst/>
          </a:prstGeom>
          <a:noFill/>
          <a:ln w="9525">
            <a:noFill/>
            <a:miter lim="800000"/>
            <a:headEnd type="none" w="sm" len="sm"/>
            <a:tailEnd type="none" w="sm" len="sm"/>
          </a:ln>
        </p:spPr>
      </p:pic>
      <p:sp>
        <p:nvSpPr>
          <p:cNvPr id="1205265" name="Text Box 17"/>
          <p:cNvSpPr txBox="1">
            <a:spLocks noChangeArrowheads="1"/>
          </p:cNvSpPr>
          <p:nvPr/>
        </p:nvSpPr>
        <p:spPr bwMode="auto">
          <a:xfrm>
            <a:off x="1377462" y="111125"/>
            <a:ext cx="7170127" cy="641350"/>
          </a:xfrm>
          <a:prstGeom prst="rect">
            <a:avLst/>
          </a:prstGeom>
          <a:noFill/>
          <a:ln w="9525">
            <a:noFill/>
            <a:miter lim="800000"/>
            <a:headEnd/>
            <a:tailEnd/>
          </a:ln>
          <a:effectLst/>
        </p:spPr>
        <p:txBody>
          <a:bodyPr wrap="none">
            <a:prstTxWarp prst="textNoShape">
              <a:avLst/>
            </a:prstTxWarp>
            <a:spAutoFit/>
          </a:bodyPr>
          <a:lstStyle/>
          <a:p>
            <a:pPr eaLnBrk="0" hangingPunct="0"/>
            <a:r>
              <a:rPr lang="en-US" sz="3600" b="1" dirty="0">
                <a:solidFill>
                  <a:srgbClr val="80FF00"/>
                </a:solidFill>
                <a:effectLst>
                  <a:outerShdw blurRad="38100" dist="38100" dir="2700000" algn="tl">
                    <a:srgbClr val="DDDDDD"/>
                  </a:outerShdw>
                </a:effectLst>
                <a:latin typeface="Helvetica" pitchFamily="-110" charset="0"/>
              </a:rPr>
              <a:t>PET-Mammography Consortium</a:t>
            </a:r>
          </a:p>
        </p:txBody>
      </p:sp>
      <p:sp>
        <p:nvSpPr>
          <p:cNvPr id="9230" name="Text Box 18"/>
          <p:cNvSpPr txBox="1">
            <a:spLocks noChangeArrowheads="1"/>
          </p:cNvSpPr>
          <p:nvPr/>
        </p:nvSpPr>
        <p:spPr bwMode="auto">
          <a:xfrm>
            <a:off x="2590801" y="5867400"/>
            <a:ext cx="1612942" cy="461665"/>
          </a:xfrm>
          <a:prstGeom prst="rect">
            <a:avLst/>
          </a:prstGeom>
          <a:noFill/>
          <a:ln w="9525">
            <a:noFill/>
            <a:miter lim="800000"/>
            <a:headEnd/>
            <a:tailEnd/>
          </a:ln>
        </p:spPr>
        <p:txBody>
          <a:bodyPr wrap="none">
            <a:prstTxWarp prst="textNoShape">
              <a:avLst/>
            </a:prstTxWarp>
            <a:spAutoFit/>
          </a:bodyPr>
          <a:lstStyle/>
          <a:p>
            <a:pPr algn="ctr"/>
            <a:r>
              <a:rPr lang="en-US" b="1" dirty="0">
                <a:solidFill>
                  <a:srgbClr val="040060"/>
                </a:solidFill>
              </a:rPr>
              <a:t>~ 40</a:t>
            </a:r>
            <a:r>
              <a:rPr lang="en-US" b="1" dirty="0" smtClean="0">
                <a:solidFill>
                  <a:srgbClr val="040060"/>
                </a:solidFill>
              </a:rPr>
              <a:t> </a:t>
            </a:r>
            <a:r>
              <a:rPr lang="en-US" b="1" dirty="0" err="1" smtClean="0">
                <a:solidFill>
                  <a:srgbClr val="040060"/>
                </a:solidFill>
              </a:rPr>
              <a:t>osôb</a:t>
            </a:r>
            <a:endParaRPr lang="en-US" b="1" dirty="0">
              <a:solidFill>
                <a:srgbClr val="040060"/>
              </a:solidFill>
            </a:endParaRPr>
          </a:p>
        </p:txBody>
      </p:sp>
      <p:sp>
        <p:nvSpPr>
          <p:cNvPr id="9231" name="Text Box 19"/>
          <p:cNvSpPr txBox="1">
            <a:spLocks noChangeArrowheads="1"/>
          </p:cNvSpPr>
          <p:nvPr/>
        </p:nvSpPr>
        <p:spPr bwMode="auto">
          <a:xfrm>
            <a:off x="5317882" y="5602288"/>
            <a:ext cx="2148254" cy="457200"/>
          </a:xfrm>
          <a:prstGeom prst="rect">
            <a:avLst/>
          </a:prstGeom>
          <a:noFill/>
          <a:ln w="9525">
            <a:noFill/>
            <a:miter lim="800000"/>
            <a:headEnd/>
            <a:tailEnd/>
          </a:ln>
        </p:spPr>
        <p:txBody>
          <a:bodyPr wrap="none">
            <a:prstTxWarp prst="textNoShape">
              <a:avLst/>
            </a:prstTxWarp>
            <a:spAutoFit/>
          </a:bodyPr>
          <a:lstStyle/>
          <a:p>
            <a:r>
              <a:rPr lang="en-US" b="1"/>
              <a:t>Finaciamento</a:t>
            </a:r>
          </a:p>
        </p:txBody>
      </p:sp>
      <p:sp>
        <p:nvSpPr>
          <p:cNvPr id="21" name="Footer Placeholder 20"/>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High School Teachers at CERN  -----  Bettina + Ivan Mikulec  -----  Apr 2010</a:t>
            </a:r>
            <a:endParaRPr lang="en-US"/>
          </a:p>
        </p:txBody>
      </p:sp>
      <p:pic>
        <p:nvPicPr>
          <p:cNvPr id="3" name="Picture 2" descr="CMSnc.jpg"/>
          <p:cNvPicPr>
            <a:picLocks noChangeAspect="1"/>
          </p:cNvPicPr>
          <p:nvPr/>
        </p:nvPicPr>
        <p:blipFill>
          <a:blip r:embed="rId2">
            <a:clrChange>
              <a:clrFrom>
                <a:srgbClr val="FEFEFE"/>
              </a:clrFrom>
              <a:clrTo>
                <a:srgbClr val="FEFEFE">
                  <a:alpha val="0"/>
                </a:srgbClr>
              </a:clrTo>
            </a:clrChange>
          </a:blip>
          <a:stretch>
            <a:fillRect/>
          </a:stretch>
        </p:blipFill>
        <p:spPr>
          <a:xfrm>
            <a:off x="2209800" y="1066800"/>
            <a:ext cx="6224016" cy="4142232"/>
          </a:xfrm>
          <a:prstGeom prst="rect">
            <a:avLst/>
          </a:prstGeom>
        </p:spPr>
      </p:pic>
      <p:pic>
        <p:nvPicPr>
          <p:cNvPr id="4" name="Picture 3" descr="jpeg.getimg.sh.jpg"/>
          <p:cNvPicPr>
            <a:picLocks noChangeAspect="1"/>
          </p:cNvPicPr>
          <p:nvPr/>
        </p:nvPicPr>
        <p:blipFill>
          <a:blip r:embed="rId3"/>
          <a:stretch>
            <a:fillRect/>
          </a:stretch>
        </p:blipFill>
        <p:spPr>
          <a:xfrm>
            <a:off x="152400" y="3886200"/>
            <a:ext cx="4114800" cy="2743200"/>
          </a:xfrm>
          <a:prstGeom prst="rect">
            <a:avLst/>
          </a:prstGeom>
        </p:spPr>
      </p:pic>
      <p:sp>
        <p:nvSpPr>
          <p:cNvPr id="5" name="Text Box 2"/>
          <p:cNvSpPr txBox="1">
            <a:spLocks noChangeArrowheads="1"/>
          </p:cNvSpPr>
          <p:nvPr/>
        </p:nvSpPr>
        <p:spPr bwMode="auto">
          <a:xfrm>
            <a:off x="838200" y="0"/>
            <a:ext cx="8153399" cy="1077218"/>
          </a:xfrm>
          <a:prstGeom prst="rect">
            <a:avLst/>
          </a:prstGeom>
          <a:noFill/>
          <a:ln w="9525">
            <a:noFill/>
            <a:miter lim="800000"/>
            <a:headEnd/>
            <a:tailEnd/>
          </a:ln>
        </p:spPr>
        <p:txBody>
          <a:bodyPr wrap="square">
            <a:prstTxWarp prst="textNoShape">
              <a:avLst/>
            </a:prstTxWarp>
            <a:spAutoFit/>
          </a:bodyPr>
          <a:lstStyle/>
          <a:p>
            <a:pPr eaLnBrk="0" hangingPunct="0"/>
            <a:r>
              <a:rPr lang="en-US" sz="3200" b="1" dirty="0" err="1" smtClean="0">
                <a:solidFill>
                  <a:srgbClr val="80FF00"/>
                </a:solidFill>
                <a:effectLst>
                  <a:outerShdw blurRad="38100" dist="38100" dir="2700000" algn="tl">
                    <a:srgbClr val="DDDDDD"/>
                  </a:outerShdw>
                </a:effectLst>
                <a:latin typeface="Verdana" pitchFamily="-110" charset="0"/>
              </a:rPr>
              <a:t>Elektromagnetický</a:t>
            </a:r>
            <a:r>
              <a:rPr lang="en-US" sz="3200" b="1" dirty="0" smtClean="0">
                <a:solidFill>
                  <a:srgbClr val="80FF00"/>
                </a:solidFill>
                <a:effectLst>
                  <a:outerShdw blurRad="38100" dist="38100" dir="2700000" algn="tl">
                    <a:srgbClr val="DDDDDD"/>
                  </a:outerShdw>
                </a:effectLst>
                <a:latin typeface="Verdana" pitchFamily="-110" charset="0"/>
              </a:rPr>
              <a:t> </a:t>
            </a:r>
            <a:r>
              <a:rPr lang="en-US" sz="3200" b="1" dirty="0" err="1" smtClean="0">
                <a:solidFill>
                  <a:srgbClr val="80FF00"/>
                </a:solidFill>
                <a:effectLst>
                  <a:outerShdw blurRad="38100" dist="38100" dir="2700000" algn="tl">
                    <a:srgbClr val="DDDDDD"/>
                  </a:outerShdw>
                </a:effectLst>
                <a:latin typeface="Verdana" pitchFamily="-110" charset="0"/>
              </a:rPr>
              <a:t>kalorimeter</a:t>
            </a:r>
            <a:r>
              <a:rPr lang="en-US" sz="3200" b="1" dirty="0" smtClean="0">
                <a:solidFill>
                  <a:srgbClr val="80FF00"/>
                </a:solidFill>
                <a:effectLst>
                  <a:outerShdw blurRad="38100" dist="38100" dir="2700000" algn="tl">
                    <a:srgbClr val="DDDDDD"/>
                  </a:outerShdw>
                </a:effectLst>
                <a:latin typeface="Verdana" pitchFamily="-110" charset="0"/>
              </a:rPr>
              <a:t> </a:t>
            </a:r>
            <a:r>
              <a:rPr lang="en-US" sz="3200" b="1" dirty="0" err="1" smtClean="0">
                <a:solidFill>
                  <a:srgbClr val="80FF00"/>
                </a:solidFill>
                <a:effectLst>
                  <a:outerShdw blurRad="38100" dist="38100" dir="2700000" algn="tl">
                    <a:srgbClr val="DDDDDD"/>
                  </a:outerShdw>
                </a:effectLst>
                <a:latin typeface="Verdana" pitchFamily="-110" charset="0"/>
              </a:rPr>
              <a:t>experimentu</a:t>
            </a:r>
            <a:r>
              <a:rPr lang="en-US" sz="3200" b="1" dirty="0" smtClean="0">
                <a:solidFill>
                  <a:srgbClr val="80FF00"/>
                </a:solidFill>
                <a:effectLst>
                  <a:outerShdw blurRad="38100" dist="38100" dir="2700000" algn="tl">
                    <a:srgbClr val="DDDDDD"/>
                  </a:outerShdw>
                </a:effectLst>
                <a:latin typeface="Verdana" pitchFamily="-110" charset="0"/>
              </a:rPr>
              <a:t> CMS </a:t>
            </a:r>
            <a:r>
              <a:rPr lang="en-US" sz="3200" b="1" dirty="0" err="1" smtClean="0">
                <a:solidFill>
                  <a:srgbClr val="80FF00"/>
                </a:solidFill>
                <a:effectLst>
                  <a:outerShdw blurRad="38100" dist="38100" dir="2700000" algn="tl">
                    <a:srgbClr val="DDDDDD"/>
                  </a:outerShdw>
                </a:effectLst>
                <a:latin typeface="Verdana" pitchFamily="-110" charset="0"/>
              </a:rPr>
              <a:t>na</a:t>
            </a:r>
            <a:r>
              <a:rPr lang="en-US" sz="3200" b="1" dirty="0" smtClean="0">
                <a:solidFill>
                  <a:srgbClr val="80FF00"/>
                </a:solidFill>
                <a:effectLst>
                  <a:outerShdw blurRad="38100" dist="38100" dir="2700000" algn="tl">
                    <a:srgbClr val="DDDDDD"/>
                  </a:outerShdw>
                </a:effectLst>
                <a:latin typeface="Verdana" pitchFamily="-110" charset="0"/>
              </a:rPr>
              <a:t> LHC</a:t>
            </a:r>
            <a:endParaRPr lang="en-US" sz="3200" b="1" dirty="0">
              <a:solidFill>
                <a:srgbClr val="80FF00"/>
              </a:solidFill>
              <a:effectLst>
                <a:outerShdw blurRad="38100" dist="38100" dir="2700000" algn="tl">
                  <a:srgbClr val="DDDDDD"/>
                </a:outerShdw>
              </a:effectLst>
              <a:latin typeface="Verdana" pitchFamily="-110" charset="0"/>
            </a:endParaRPr>
          </a:p>
        </p:txBody>
      </p:sp>
      <p:sp>
        <p:nvSpPr>
          <p:cNvPr id="6" name="TextBox 5"/>
          <p:cNvSpPr txBox="1"/>
          <p:nvPr/>
        </p:nvSpPr>
        <p:spPr>
          <a:xfrm>
            <a:off x="152400" y="1371600"/>
            <a:ext cx="2327468" cy="1569660"/>
          </a:xfrm>
          <a:prstGeom prst="rect">
            <a:avLst/>
          </a:prstGeom>
          <a:noFill/>
        </p:spPr>
        <p:txBody>
          <a:bodyPr wrap="square" rtlCol="0">
            <a:spAutoFit/>
          </a:bodyPr>
          <a:lstStyle/>
          <a:p>
            <a:r>
              <a:rPr lang="en-US" dirty="0" smtClean="0">
                <a:solidFill>
                  <a:srgbClr val="040060"/>
                </a:solidFill>
              </a:rPr>
              <a:t>R&amp;D:       </a:t>
            </a:r>
            <a:r>
              <a:rPr lang="en-US" dirty="0" err="1" smtClean="0">
                <a:solidFill>
                  <a:srgbClr val="040060"/>
                </a:solidFill>
              </a:rPr>
              <a:t>kolaborácia</a:t>
            </a:r>
            <a:r>
              <a:rPr lang="en-US" dirty="0" smtClean="0">
                <a:solidFill>
                  <a:srgbClr val="040060"/>
                </a:solidFill>
              </a:rPr>
              <a:t> Crystal Clear</a:t>
            </a:r>
          </a:p>
          <a:p>
            <a:endParaRPr lang="en-US" dirty="0">
              <a:solidFill>
                <a:srgbClr val="040060"/>
              </a:solidFill>
            </a:endParaRPr>
          </a:p>
        </p:txBody>
      </p:sp>
      <p:pic>
        <p:nvPicPr>
          <p:cNvPr id="7" name="Picture 5" descr="C:\Eigene Dateien\zk\Projekte\CCC\Logoccc.gif"/>
          <p:cNvPicPr>
            <a:picLocks noChangeAspect="1" noChangeArrowheads="1" noCrop="1"/>
          </p:cNvPicPr>
          <p:nvPr/>
        </p:nvPicPr>
        <p:blipFill>
          <a:blip r:embed="rId4"/>
          <a:srcRect/>
          <a:stretch>
            <a:fillRect/>
          </a:stretch>
        </p:blipFill>
        <p:spPr bwMode="auto">
          <a:xfrm>
            <a:off x="228600" y="2590800"/>
            <a:ext cx="1165225" cy="1154113"/>
          </a:xfrm>
          <a:prstGeom prst="rect">
            <a:avLst/>
          </a:prstGeom>
          <a:noFill/>
        </p:spPr>
      </p:pic>
      <p:cxnSp>
        <p:nvCxnSpPr>
          <p:cNvPr id="9" name="Straight Arrow Connector 8"/>
          <p:cNvCxnSpPr/>
          <p:nvPr/>
        </p:nvCxnSpPr>
        <p:spPr bwMode="auto">
          <a:xfrm flipV="1">
            <a:off x="3352800" y="2590800"/>
            <a:ext cx="1524000" cy="1371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4114800" y="5257800"/>
            <a:ext cx="4876800" cy="1015663"/>
          </a:xfrm>
          <a:prstGeom prst="rect">
            <a:avLst/>
          </a:prstGeom>
          <a:noFill/>
        </p:spPr>
        <p:txBody>
          <a:bodyPr wrap="square" rtlCol="0">
            <a:spAutoFit/>
          </a:bodyPr>
          <a:lstStyle/>
          <a:p>
            <a:pPr marL="174625" indent="-174625">
              <a:buFont typeface="Arial"/>
              <a:buChar char="•"/>
            </a:pPr>
            <a:r>
              <a:rPr lang="en-US" sz="2000" dirty="0" err="1" smtClean="0">
                <a:solidFill>
                  <a:srgbClr val="040060"/>
                </a:solidFill>
              </a:rPr>
              <a:t>Detektory</a:t>
            </a:r>
            <a:r>
              <a:rPr lang="en-US" sz="2000" dirty="0" smtClean="0">
                <a:solidFill>
                  <a:srgbClr val="040060"/>
                </a:solidFill>
              </a:rPr>
              <a:t>: </a:t>
            </a:r>
            <a:r>
              <a:rPr lang="en-US" sz="2000" dirty="0" err="1" smtClean="0">
                <a:solidFill>
                  <a:srgbClr val="040060"/>
                </a:solidFill>
              </a:rPr>
              <a:t>scintilačné</a:t>
            </a:r>
            <a:r>
              <a:rPr lang="en-US" sz="2000" dirty="0" smtClean="0">
                <a:solidFill>
                  <a:srgbClr val="040060"/>
                </a:solidFill>
              </a:rPr>
              <a:t> </a:t>
            </a:r>
            <a:r>
              <a:rPr lang="en-US" sz="2000" dirty="0" err="1" smtClean="0">
                <a:solidFill>
                  <a:srgbClr val="040060"/>
                </a:solidFill>
              </a:rPr>
              <a:t>kryštály</a:t>
            </a:r>
            <a:r>
              <a:rPr lang="en-US" sz="2000" dirty="0" smtClean="0">
                <a:solidFill>
                  <a:srgbClr val="040060"/>
                </a:solidFill>
              </a:rPr>
              <a:t> (</a:t>
            </a:r>
            <a:r>
              <a:rPr lang="en-US" sz="2000" dirty="0" smtClean="0">
                <a:solidFill>
                  <a:srgbClr val="FFDD07"/>
                </a:solidFill>
              </a:rPr>
              <a:t>PbWO</a:t>
            </a:r>
            <a:r>
              <a:rPr lang="en-US" sz="2000" baseline="-25000" dirty="0" smtClean="0">
                <a:solidFill>
                  <a:srgbClr val="FFDD07"/>
                </a:solidFill>
              </a:rPr>
              <a:t>4</a:t>
            </a:r>
            <a:r>
              <a:rPr lang="en-US" sz="2000" dirty="0" smtClean="0">
                <a:solidFill>
                  <a:srgbClr val="040060"/>
                </a:solidFill>
              </a:rPr>
              <a:t>)</a:t>
            </a:r>
          </a:p>
          <a:p>
            <a:pPr marL="174625" indent="-174625">
              <a:buFont typeface="Arial"/>
              <a:buChar char="•"/>
            </a:pPr>
            <a:r>
              <a:rPr lang="en-US" sz="2000" dirty="0" err="1" smtClean="0">
                <a:solidFill>
                  <a:srgbClr val="040060"/>
                </a:solidFill>
              </a:rPr>
              <a:t>Zber</a:t>
            </a:r>
            <a:r>
              <a:rPr lang="en-US" sz="2000" dirty="0" smtClean="0">
                <a:solidFill>
                  <a:srgbClr val="040060"/>
                </a:solidFill>
              </a:rPr>
              <a:t> </a:t>
            </a:r>
            <a:r>
              <a:rPr lang="en-US" sz="2000" dirty="0" err="1" smtClean="0">
                <a:solidFill>
                  <a:srgbClr val="040060"/>
                </a:solidFill>
              </a:rPr>
              <a:t>scintilačného</a:t>
            </a:r>
            <a:r>
              <a:rPr lang="en-US" sz="2000" dirty="0" smtClean="0">
                <a:solidFill>
                  <a:srgbClr val="040060"/>
                </a:solidFill>
              </a:rPr>
              <a:t> </a:t>
            </a:r>
            <a:r>
              <a:rPr lang="en-US" sz="2000" dirty="0" err="1" smtClean="0">
                <a:solidFill>
                  <a:srgbClr val="040060"/>
                </a:solidFill>
              </a:rPr>
              <a:t>svetla</a:t>
            </a:r>
            <a:r>
              <a:rPr lang="en-US" sz="2000" dirty="0" smtClean="0">
                <a:solidFill>
                  <a:srgbClr val="040060"/>
                </a:solidFill>
              </a:rPr>
              <a:t>: Avalanche Photo Diodes (</a:t>
            </a:r>
            <a:r>
              <a:rPr lang="en-US" sz="2000" dirty="0" smtClean="0">
                <a:solidFill>
                  <a:srgbClr val="FFDD07"/>
                </a:solidFill>
              </a:rPr>
              <a:t>APD</a:t>
            </a:r>
            <a:r>
              <a:rPr lang="en-US" sz="2000" dirty="0" smtClean="0">
                <a:solidFill>
                  <a:srgbClr val="040060"/>
                </a:solidFill>
              </a:rPr>
              <a:t>)</a:t>
            </a:r>
            <a:endParaRPr lang="en-US" sz="2000" dirty="0">
              <a:solidFill>
                <a:srgbClr val="040060"/>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3" name="Picture 2" descr="clear_pem"/>
          <p:cNvPicPr>
            <a:picLocks noChangeAspect="1" noChangeArrowheads="1"/>
          </p:cNvPicPr>
          <p:nvPr/>
        </p:nvPicPr>
        <p:blipFill>
          <a:blip r:embed="rId3">
            <a:lum bright="20000"/>
          </a:blip>
          <a:srcRect l="28706" t="24716" r="1952" b="29436"/>
          <a:stretch>
            <a:fillRect/>
          </a:stretch>
        </p:blipFill>
        <p:spPr bwMode="auto">
          <a:xfrm>
            <a:off x="281354" y="2133600"/>
            <a:ext cx="3511062" cy="4267200"/>
          </a:xfrm>
          <a:prstGeom prst="rect">
            <a:avLst/>
          </a:prstGeom>
          <a:noFill/>
          <a:ln w="9525">
            <a:noFill/>
            <a:miter lim="800000"/>
            <a:headEnd/>
            <a:tailEnd/>
          </a:ln>
        </p:spPr>
      </p:pic>
      <p:sp>
        <p:nvSpPr>
          <p:cNvPr id="10244" name="Text Box 3"/>
          <p:cNvSpPr txBox="1">
            <a:spLocks noChangeArrowheads="1"/>
          </p:cNvSpPr>
          <p:nvPr/>
        </p:nvSpPr>
        <p:spPr bwMode="auto">
          <a:xfrm>
            <a:off x="703385" y="6096000"/>
            <a:ext cx="2775119" cy="338554"/>
          </a:xfrm>
          <a:prstGeom prst="rect">
            <a:avLst/>
          </a:prstGeom>
          <a:noFill/>
          <a:ln w="9525">
            <a:noFill/>
            <a:miter lim="800000"/>
            <a:headEnd/>
            <a:tailEnd/>
          </a:ln>
        </p:spPr>
        <p:txBody>
          <a:bodyPr wrap="none">
            <a:prstTxWarp prst="textNoShape">
              <a:avLst/>
            </a:prstTxWarp>
            <a:spAutoFit/>
          </a:bodyPr>
          <a:lstStyle/>
          <a:p>
            <a:pPr eaLnBrk="0" hangingPunct="0"/>
            <a:r>
              <a:rPr lang="en-US" sz="1600" b="1" dirty="0" smtClean="0">
                <a:solidFill>
                  <a:schemeClr val="bg1"/>
                </a:solidFill>
                <a:latin typeface="Helvetica" pitchFamily="-110" charset="0"/>
              </a:rPr>
              <a:t>Model </a:t>
            </a:r>
            <a:r>
              <a:rPr lang="en-US" sz="1600" b="1" dirty="0" err="1" smtClean="0">
                <a:solidFill>
                  <a:schemeClr val="bg1"/>
                </a:solidFill>
                <a:latin typeface="Helvetica" pitchFamily="-110" charset="0"/>
              </a:rPr>
              <a:t>ClearPEM</a:t>
            </a:r>
            <a:r>
              <a:rPr lang="en-US" sz="1600" b="1" dirty="0" smtClean="0">
                <a:solidFill>
                  <a:schemeClr val="bg1"/>
                </a:solidFill>
                <a:latin typeface="Helvetica" pitchFamily="-110" charset="0"/>
              </a:rPr>
              <a:t> </a:t>
            </a:r>
            <a:r>
              <a:rPr lang="en-US" sz="1600" b="1" dirty="0" err="1" smtClean="0">
                <a:solidFill>
                  <a:schemeClr val="bg1"/>
                </a:solidFill>
                <a:latin typeface="Helvetica" pitchFamily="-110" charset="0"/>
              </a:rPr>
              <a:t>detektora</a:t>
            </a:r>
            <a:endParaRPr lang="en-US" sz="1600" b="1" dirty="0">
              <a:solidFill>
                <a:schemeClr val="bg1"/>
              </a:solidFill>
              <a:latin typeface="Helvetica" pitchFamily="-110" charset="0"/>
            </a:endParaRPr>
          </a:p>
        </p:txBody>
      </p:sp>
      <p:sp>
        <p:nvSpPr>
          <p:cNvPr id="920580" name="Text Box 4"/>
          <p:cNvSpPr txBox="1">
            <a:spLocks noChangeArrowheads="1"/>
          </p:cNvSpPr>
          <p:nvPr/>
        </p:nvSpPr>
        <p:spPr bwMode="auto">
          <a:xfrm>
            <a:off x="2602523" y="103188"/>
            <a:ext cx="4425462" cy="641350"/>
          </a:xfrm>
          <a:prstGeom prst="rect">
            <a:avLst/>
          </a:prstGeom>
          <a:noFill/>
          <a:ln w="9525">
            <a:noFill/>
            <a:miter lim="800000"/>
            <a:headEnd/>
            <a:tailEnd/>
          </a:ln>
          <a:effectLst/>
        </p:spPr>
        <p:txBody>
          <a:bodyPr wrap="none">
            <a:prstTxWarp prst="textNoShape">
              <a:avLst/>
            </a:prstTxWarp>
            <a:spAutoFit/>
          </a:bodyPr>
          <a:lstStyle/>
          <a:p>
            <a:pPr eaLnBrk="0" hangingPunct="0"/>
            <a:r>
              <a:rPr lang="en-US" sz="3600" b="1" dirty="0" err="1">
                <a:solidFill>
                  <a:srgbClr val="80FF00"/>
                </a:solidFill>
                <a:effectLst>
                  <a:outerShdw blurRad="38100" dist="38100" dir="2700000" algn="tl">
                    <a:srgbClr val="DDDDDD"/>
                  </a:outerShdw>
                </a:effectLst>
                <a:latin typeface="Helvetica" pitchFamily="-110" charset="0"/>
              </a:rPr>
              <a:t>ClearPEM</a:t>
            </a:r>
            <a:r>
              <a:rPr lang="en-US" sz="3600" b="1" dirty="0">
                <a:solidFill>
                  <a:srgbClr val="80FF00"/>
                </a:solidFill>
                <a:effectLst>
                  <a:outerShdw blurRad="38100" dist="38100" dir="2700000" algn="tl">
                    <a:srgbClr val="DDDDDD"/>
                  </a:outerShdw>
                </a:effectLst>
                <a:latin typeface="Helvetica" pitchFamily="-110" charset="0"/>
              </a:rPr>
              <a:t> Detector </a:t>
            </a:r>
          </a:p>
        </p:txBody>
      </p:sp>
      <p:sp>
        <p:nvSpPr>
          <p:cNvPr id="10246" name="Text Box 5"/>
          <p:cNvSpPr txBox="1">
            <a:spLocks noChangeArrowheads="1"/>
          </p:cNvSpPr>
          <p:nvPr/>
        </p:nvSpPr>
        <p:spPr bwMode="auto">
          <a:xfrm>
            <a:off x="4220308" y="2133600"/>
            <a:ext cx="4923692" cy="1756378"/>
          </a:xfrm>
          <a:prstGeom prst="rect">
            <a:avLst/>
          </a:prstGeom>
          <a:noFill/>
          <a:ln w="9525">
            <a:noFill/>
            <a:miter lim="800000"/>
            <a:headEnd/>
            <a:tailEnd/>
          </a:ln>
        </p:spPr>
        <p:txBody>
          <a:bodyPr>
            <a:prstTxWarp prst="textNoShape">
              <a:avLst/>
            </a:prstTxWarp>
            <a:spAutoFit/>
          </a:bodyPr>
          <a:lstStyle/>
          <a:p>
            <a:pPr eaLnBrk="0" hangingPunct="0">
              <a:buFont typeface="Wingdings" pitchFamily="-110" charset="2"/>
              <a:buChar char="§"/>
            </a:pPr>
            <a:r>
              <a:rPr lang="en-US" sz="2000" dirty="0">
                <a:solidFill>
                  <a:srgbClr val="040060"/>
                </a:solidFill>
                <a:latin typeface="Helvetica" pitchFamily="-110" charset="0"/>
              </a:rPr>
              <a:t> </a:t>
            </a:r>
            <a:r>
              <a:rPr lang="en-US" sz="1800" dirty="0">
                <a:solidFill>
                  <a:srgbClr val="040060"/>
                </a:solidFill>
                <a:latin typeface="Helvetica" pitchFamily="-110" charset="0"/>
              </a:rPr>
              <a:t>6000 </a:t>
            </a:r>
            <a:r>
              <a:rPr lang="en-US" sz="1800" dirty="0" err="1">
                <a:solidFill>
                  <a:srgbClr val="040060"/>
                </a:solidFill>
                <a:latin typeface="Helvetica" pitchFamily="-110" charset="0"/>
              </a:rPr>
              <a:t>LYSO:Ce</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kryštálov</a:t>
            </a:r>
            <a:r>
              <a:rPr lang="en-US" sz="1800" dirty="0" smtClean="0">
                <a:solidFill>
                  <a:srgbClr val="040060"/>
                </a:solidFill>
                <a:latin typeface="Helvetica" pitchFamily="-110" charset="0"/>
              </a:rPr>
              <a:t> </a:t>
            </a:r>
            <a:r>
              <a:rPr lang="en-US" sz="1800" dirty="0">
                <a:solidFill>
                  <a:srgbClr val="040060"/>
                </a:solidFill>
                <a:latin typeface="Helvetica" pitchFamily="-110" charset="0"/>
              </a:rPr>
              <a:t>( 2x2x20 mm )</a:t>
            </a:r>
          </a:p>
          <a:p>
            <a:pPr eaLnBrk="0" hangingPunct="0">
              <a:lnSpc>
                <a:spcPct val="120000"/>
              </a:lnSpc>
              <a:buFont typeface="Wingdings" pitchFamily="-110" charset="2"/>
              <a:buChar char="§"/>
            </a:pPr>
            <a:r>
              <a:rPr lang="en-US" sz="1800" dirty="0">
                <a:solidFill>
                  <a:srgbClr val="040060"/>
                </a:solidFill>
                <a:latin typeface="Helvetica" pitchFamily="-110" charset="0"/>
              </a:rPr>
              <a:t> Avalanche photodiodes (12’000 </a:t>
            </a:r>
            <a:r>
              <a:rPr lang="en-US" sz="1800" dirty="0" smtClean="0">
                <a:solidFill>
                  <a:srgbClr val="040060"/>
                </a:solidFill>
                <a:latin typeface="Helvetica" pitchFamily="-110" charset="0"/>
              </a:rPr>
              <a:t>APD) </a:t>
            </a:r>
            <a:endParaRPr lang="en-US" sz="1800" dirty="0">
              <a:solidFill>
                <a:srgbClr val="040060"/>
              </a:solidFill>
              <a:latin typeface="Helvetica" pitchFamily="-110" charset="0"/>
            </a:endParaRPr>
          </a:p>
          <a:p>
            <a:pPr eaLnBrk="0" hangingPunct="0">
              <a:lnSpc>
                <a:spcPct val="120000"/>
              </a:lnSpc>
              <a:buFont typeface="Wingdings" pitchFamily="-110" charset="2"/>
              <a:buChar char="§"/>
            </a:pPr>
            <a:r>
              <a:rPr lang="en-US" sz="1800" dirty="0" smtClean="0">
                <a:solidFill>
                  <a:srgbClr val="040060"/>
                </a:solidFill>
                <a:latin typeface="Helvetica" pitchFamily="-110" charset="0"/>
              </a:rPr>
              <a:t> </a:t>
            </a:r>
            <a:r>
              <a:rPr lang="en-US" sz="1800" dirty="0" err="1">
                <a:solidFill>
                  <a:srgbClr val="040060"/>
                </a:solidFill>
                <a:latin typeface="Helvetica" pitchFamily="-110" charset="0"/>
              </a:rPr>
              <a:t>N</a:t>
            </a:r>
            <a:r>
              <a:rPr lang="en-US" sz="1800" dirty="0" err="1" smtClean="0">
                <a:solidFill>
                  <a:srgbClr val="040060"/>
                </a:solidFill>
                <a:latin typeface="Helvetica" pitchFamily="-110" charset="0"/>
              </a:rPr>
              <a:t>ízkošumová</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elektronika</a:t>
            </a:r>
            <a:r>
              <a:rPr lang="en-US" sz="1800" dirty="0" smtClean="0">
                <a:solidFill>
                  <a:srgbClr val="040060"/>
                </a:solidFill>
                <a:latin typeface="Helvetica" pitchFamily="-110" charset="0"/>
              </a:rPr>
              <a:t> (</a:t>
            </a:r>
            <a:r>
              <a:rPr lang="en-US" sz="1800" dirty="0">
                <a:solidFill>
                  <a:srgbClr val="040060"/>
                </a:solidFill>
                <a:latin typeface="Helvetica" pitchFamily="-110" charset="0"/>
              </a:rPr>
              <a:t>12’000</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zosil</a:t>
            </a:r>
            <a:r>
              <a:rPr lang="en-US" sz="1800" dirty="0" smtClean="0">
                <a:solidFill>
                  <a:srgbClr val="040060"/>
                </a:solidFill>
                <a:latin typeface="Helvetica" pitchFamily="-110" charset="0"/>
              </a:rPr>
              <a:t>.)</a:t>
            </a:r>
            <a:endParaRPr lang="en-US" sz="1800" dirty="0">
              <a:solidFill>
                <a:srgbClr val="040060"/>
              </a:solidFill>
              <a:latin typeface="Helvetica" pitchFamily="-110" charset="0"/>
            </a:endParaRPr>
          </a:p>
          <a:p>
            <a:pPr eaLnBrk="0" hangingPunct="0">
              <a:lnSpc>
                <a:spcPct val="120000"/>
              </a:lnSpc>
              <a:buFont typeface="Wingdings" pitchFamily="-110" charset="2"/>
              <a:buChar char="§"/>
            </a:pP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Rýchle</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čítanie</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dát</a:t>
            </a:r>
            <a:endParaRPr lang="en-US" sz="1800" dirty="0" smtClean="0">
              <a:solidFill>
                <a:srgbClr val="040060"/>
              </a:solidFill>
              <a:latin typeface="Helvetica" pitchFamily="-110" charset="0"/>
            </a:endParaRPr>
          </a:p>
          <a:p>
            <a:pPr eaLnBrk="0" hangingPunct="0">
              <a:lnSpc>
                <a:spcPct val="120000"/>
              </a:lnSpc>
              <a:buFont typeface="Wingdings" pitchFamily="-110" charset="2"/>
              <a:buNone/>
            </a:pPr>
            <a:endParaRPr lang="en-US" sz="2000" dirty="0">
              <a:solidFill>
                <a:schemeClr val="accent2"/>
              </a:solidFill>
              <a:latin typeface="Helvetica" pitchFamily="-110" charset="0"/>
            </a:endParaRPr>
          </a:p>
        </p:txBody>
      </p:sp>
      <p:sp>
        <p:nvSpPr>
          <p:cNvPr id="10247" name="Rectangle 6"/>
          <p:cNvSpPr>
            <a:spLocks noChangeArrowheads="1"/>
          </p:cNvSpPr>
          <p:nvPr/>
        </p:nvSpPr>
        <p:spPr bwMode="auto">
          <a:xfrm>
            <a:off x="1371600" y="762000"/>
            <a:ext cx="6705600" cy="1631216"/>
          </a:xfrm>
          <a:prstGeom prst="rect">
            <a:avLst/>
          </a:prstGeom>
          <a:noFill/>
          <a:ln w="9525">
            <a:noFill/>
            <a:miter lim="800000"/>
            <a:headEnd/>
            <a:tailEnd/>
          </a:ln>
        </p:spPr>
        <p:txBody>
          <a:bodyPr wrap="square">
            <a:prstTxWarp prst="textNoShape">
              <a:avLst/>
            </a:prstTxWarp>
            <a:spAutoFit/>
          </a:bodyPr>
          <a:lstStyle/>
          <a:p>
            <a:r>
              <a:rPr lang="en-GB" sz="2000" b="1" dirty="0" err="1">
                <a:solidFill>
                  <a:srgbClr val="FFFF00"/>
                </a:solidFill>
              </a:rPr>
              <a:t>ClearPEM</a:t>
            </a:r>
            <a:r>
              <a:rPr lang="en-GB" sz="2000" b="1" dirty="0">
                <a:solidFill>
                  <a:srgbClr val="FFFF00"/>
                </a:solidFill>
              </a:rPr>
              <a:t> </a:t>
            </a:r>
            <a:r>
              <a:rPr lang="en-GB" sz="2000" b="1" dirty="0" err="1" smtClean="0">
                <a:solidFill>
                  <a:srgbClr val="FFFF00"/>
                </a:solidFill>
              </a:rPr>
              <a:t>Detektor</a:t>
            </a:r>
            <a:r>
              <a:rPr lang="en-GB" sz="2000" b="1" dirty="0">
                <a:solidFill>
                  <a:srgbClr val="FFFF00"/>
                </a:solidFill>
              </a:rPr>
              <a:t>: </a:t>
            </a:r>
            <a:endParaRPr lang="en-GB" sz="2000" b="1" dirty="0" smtClean="0">
              <a:solidFill>
                <a:srgbClr val="FFFF00"/>
              </a:solidFill>
            </a:endParaRPr>
          </a:p>
          <a:p>
            <a:pPr lvl="1" indent="339725">
              <a:buFont typeface="Wingdings" pitchFamily="-110" charset="2"/>
              <a:buChar char="§"/>
            </a:pPr>
            <a:r>
              <a:rPr lang="en-US" sz="2000" b="1" dirty="0" smtClean="0">
                <a:solidFill>
                  <a:srgbClr val="040060"/>
                </a:solidFill>
              </a:rPr>
              <a:t>D</a:t>
            </a:r>
            <a:r>
              <a:rPr lang="en-GB" sz="2000" b="1" dirty="0" err="1" smtClean="0">
                <a:solidFill>
                  <a:srgbClr val="040060"/>
                </a:solidFill>
              </a:rPr>
              <a:t>ve</a:t>
            </a:r>
            <a:r>
              <a:rPr lang="en-GB" sz="2000" b="1" dirty="0" smtClean="0">
                <a:solidFill>
                  <a:srgbClr val="040060"/>
                </a:solidFill>
              </a:rPr>
              <a:t> </a:t>
            </a:r>
            <a:r>
              <a:rPr lang="en-GB" sz="2000" b="1" dirty="0" err="1" smtClean="0">
                <a:solidFill>
                  <a:srgbClr val="040060"/>
                </a:solidFill>
              </a:rPr>
              <a:t>detekčné</a:t>
            </a:r>
            <a:r>
              <a:rPr lang="en-GB" sz="2000" b="1" dirty="0" smtClean="0">
                <a:solidFill>
                  <a:srgbClr val="040060"/>
                </a:solidFill>
              </a:rPr>
              <a:t> </a:t>
            </a:r>
            <a:r>
              <a:rPr lang="en-GB" sz="2000" b="1" dirty="0" err="1" smtClean="0">
                <a:solidFill>
                  <a:srgbClr val="040060"/>
                </a:solidFill>
              </a:rPr>
              <a:t>platne</a:t>
            </a:r>
            <a:endParaRPr lang="en-GB" sz="2000" b="1" dirty="0" smtClean="0">
              <a:solidFill>
                <a:srgbClr val="040060"/>
              </a:solidFill>
            </a:endParaRPr>
          </a:p>
          <a:p>
            <a:pPr lvl="1" indent="339725">
              <a:buFont typeface="Wingdings" pitchFamily="-110" charset="2"/>
              <a:buChar char="§"/>
            </a:pPr>
            <a:r>
              <a:rPr lang="en-GB" sz="2000" b="1" dirty="0">
                <a:solidFill>
                  <a:srgbClr val="040060"/>
                </a:solidFill>
              </a:rPr>
              <a:t>192</a:t>
            </a:r>
            <a:r>
              <a:rPr lang="en-GB" sz="2000" b="1" dirty="0" smtClean="0">
                <a:solidFill>
                  <a:srgbClr val="040060"/>
                </a:solidFill>
              </a:rPr>
              <a:t> </a:t>
            </a:r>
            <a:r>
              <a:rPr lang="en-GB" sz="2000" b="1" dirty="0" err="1" smtClean="0">
                <a:solidFill>
                  <a:srgbClr val="040060"/>
                </a:solidFill>
              </a:rPr>
              <a:t>kryštálových</a:t>
            </a:r>
            <a:r>
              <a:rPr lang="en-GB" sz="2000" b="1" dirty="0" smtClean="0">
                <a:solidFill>
                  <a:srgbClr val="040060"/>
                </a:solidFill>
              </a:rPr>
              <a:t> </a:t>
            </a:r>
            <a:r>
              <a:rPr lang="en-GB" sz="2000" b="1" dirty="0" err="1" smtClean="0">
                <a:solidFill>
                  <a:srgbClr val="040060"/>
                </a:solidFill>
              </a:rPr>
              <a:t>matíc</a:t>
            </a:r>
            <a:r>
              <a:rPr lang="en-GB" sz="2000" b="1" dirty="0" smtClean="0">
                <a:solidFill>
                  <a:srgbClr val="040060"/>
                </a:solidFill>
              </a:rPr>
              <a:t> (</a:t>
            </a:r>
            <a:r>
              <a:rPr lang="en-GB" sz="2000" b="1" dirty="0" err="1" smtClean="0">
                <a:solidFill>
                  <a:srgbClr val="040060"/>
                </a:solidFill>
              </a:rPr>
              <a:t>každá</a:t>
            </a:r>
            <a:r>
              <a:rPr lang="en-GB" sz="2000" b="1" dirty="0" smtClean="0">
                <a:solidFill>
                  <a:srgbClr val="040060"/>
                </a:solidFill>
              </a:rPr>
              <a:t> 8x4 </a:t>
            </a:r>
            <a:r>
              <a:rPr lang="en-GB" sz="2000" b="1" dirty="0" err="1" smtClean="0">
                <a:solidFill>
                  <a:srgbClr val="040060"/>
                </a:solidFill>
              </a:rPr>
              <a:t>kryštálov</a:t>
            </a:r>
            <a:r>
              <a:rPr lang="en-GB" sz="2000" b="1" dirty="0" smtClean="0">
                <a:solidFill>
                  <a:srgbClr val="040060"/>
                </a:solidFill>
              </a:rPr>
              <a:t>)</a:t>
            </a:r>
          </a:p>
          <a:p>
            <a:pPr lvl="1" indent="339725">
              <a:buFont typeface="Wingdings" pitchFamily="-110" charset="2"/>
              <a:buChar char="§"/>
            </a:pPr>
            <a:r>
              <a:rPr lang="en-US" sz="2000" b="1" dirty="0" smtClean="0">
                <a:solidFill>
                  <a:srgbClr val="040060"/>
                </a:solidFill>
              </a:rPr>
              <a:t>P</a:t>
            </a:r>
            <a:r>
              <a:rPr lang="en-GB" sz="2000" b="1" dirty="0" err="1" smtClean="0">
                <a:solidFill>
                  <a:srgbClr val="040060"/>
                </a:solidFill>
              </a:rPr>
              <a:t>locha</a:t>
            </a:r>
            <a:r>
              <a:rPr lang="en-GB" sz="2000" b="1" dirty="0" smtClean="0">
                <a:solidFill>
                  <a:srgbClr val="040060"/>
                </a:solidFill>
              </a:rPr>
              <a:t> </a:t>
            </a:r>
            <a:r>
              <a:rPr lang="en-GB" sz="2000" b="1" dirty="0" err="1" smtClean="0">
                <a:solidFill>
                  <a:srgbClr val="040060"/>
                </a:solidFill>
              </a:rPr>
              <a:t>platne</a:t>
            </a:r>
            <a:r>
              <a:rPr lang="en-GB" sz="2000" b="1" dirty="0" smtClean="0">
                <a:solidFill>
                  <a:srgbClr val="040060"/>
                </a:solidFill>
              </a:rPr>
              <a:t> 16x18 </a:t>
            </a:r>
            <a:r>
              <a:rPr lang="en-GB" sz="2000" b="1" dirty="0">
                <a:solidFill>
                  <a:srgbClr val="040060"/>
                </a:solidFill>
              </a:rPr>
              <a:t>cm</a:t>
            </a:r>
            <a:r>
              <a:rPr lang="en-GB" sz="2000" b="1" baseline="30000" dirty="0">
                <a:solidFill>
                  <a:srgbClr val="040060"/>
                </a:solidFill>
              </a:rPr>
              <a:t>2</a:t>
            </a:r>
          </a:p>
          <a:p>
            <a:pPr lvl="1" indent="339725">
              <a:buFont typeface="Wingdings" pitchFamily="-110" charset="2"/>
              <a:buNone/>
            </a:pPr>
            <a:endParaRPr lang="en-GB" sz="2000" b="1" dirty="0">
              <a:solidFill>
                <a:srgbClr val="040060"/>
              </a:solidFill>
            </a:endParaRPr>
          </a:p>
        </p:txBody>
      </p:sp>
      <p:pic>
        <p:nvPicPr>
          <p:cNvPr id="9" name="Picture 11" descr="DSC_2425.JPG"/>
          <p:cNvPicPr>
            <a:picLocks noChangeAspect="1"/>
          </p:cNvPicPr>
          <p:nvPr/>
        </p:nvPicPr>
        <p:blipFill>
          <a:blip r:embed="rId4"/>
          <a:srcRect/>
          <a:stretch>
            <a:fillRect/>
          </a:stretch>
        </p:blipFill>
        <p:spPr bwMode="auto">
          <a:xfrm>
            <a:off x="4102100" y="3505200"/>
            <a:ext cx="5041900" cy="3352800"/>
          </a:xfrm>
          <a:prstGeom prst="rect">
            <a:avLst/>
          </a:prstGeom>
          <a:ln>
            <a:noFill/>
          </a:ln>
          <a:effectLst>
            <a:outerShdw blurRad="292100" dist="139700" dir="2700000" algn="tl" rotWithShape="0">
              <a:srgbClr val="333333">
                <a:alpha val="65000"/>
              </a:srgbClr>
            </a:outerShdw>
          </a:effectLst>
        </p:spPr>
      </p:pic>
      <p:sp>
        <p:nvSpPr>
          <p:cNvPr id="10" name="Text Box 6"/>
          <p:cNvSpPr txBox="1">
            <a:spLocks noChangeArrowheads="1"/>
          </p:cNvSpPr>
          <p:nvPr/>
        </p:nvSpPr>
        <p:spPr bwMode="auto">
          <a:xfrm>
            <a:off x="6629680" y="3657600"/>
            <a:ext cx="2514320" cy="400110"/>
          </a:xfrm>
          <a:prstGeom prst="rect">
            <a:avLst/>
          </a:prstGeom>
          <a:noFill/>
          <a:ln w="9525">
            <a:noFill/>
            <a:miter lim="800000"/>
            <a:headEnd/>
            <a:tailEnd/>
          </a:ln>
        </p:spPr>
        <p:txBody>
          <a:bodyPr wrap="square">
            <a:prstTxWarp prst="textNoShape">
              <a:avLst/>
            </a:prstTxWarp>
            <a:spAutoFit/>
          </a:bodyPr>
          <a:lstStyle/>
          <a:p>
            <a:r>
              <a:rPr lang="en-US" sz="2000" b="1" dirty="0" err="1" smtClean="0">
                <a:solidFill>
                  <a:schemeClr val="bg1"/>
                </a:solidFill>
              </a:rPr>
              <a:t>Detekčná</a:t>
            </a:r>
            <a:r>
              <a:rPr lang="en-US" sz="2000" b="1" dirty="0" smtClean="0">
                <a:solidFill>
                  <a:schemeClr val="bg1"/>
                </a:solidFill>
              </a:rPr>
              <a:t> </a:t>
            </a:r>
            <a:r>
              <a:rPr lang="en-US" sz="2000" b="1" dirty="0" err="1" smtClean="0">
                <a:solidFill>
                  <a:schemeClr val="bg1"/>
                </a:solidFill>
              </a:rPr>
              <a:t>platňa</a:t>
            </a:r>
            <a:endParaRPr lang="en-US" sz="2000" b="1" dirty="0">
              <a:solidFill>
                <a:schemeClr val="bg1"/>
              </a:solidFill>
            </a:endParaRPr>
          </a:p>
        </p:txBody>
      </p:sp>
      <p:cxnSp>
        <p:nvCxnSpPr>
          <p:cNvPr id="11" name="Straight Arrow Connector 10"/>
          <p:cNvCxnSpPr/>
          <p:nvPr/>
        </p:nvCxnSpPr>
        <p:spPr bwMode="auto">
          <a:xfrm rot="5400000">
            <a:off x="6442075" y="5597525"/>
            <a:ext cx="1446212" cy="4763"/>
          </a:xfrm>
          <a:prstGeom prst="straightConnector1">
            <a:avLst/>
          </a:prstGeom>
          <a:ln w="28575">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62"/>
          <p:cNvSpPr txBox="1">
            <a:spLocks noChangeArrowheads="1"/>
          </p:cNvSpPr>
          <p:nvPr/>
        </p:nvSpPr>
        <p:spPr bwMode="auto">
          <a:xfrm>
            <a:off x="5943417" y="5105400"/>
            <a:ext cx="1142839" cy="461963"/>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rPr>
              <a:t>4.5 cm</a:t>
            </a:r>
          </a:p>
        </p:txBody>
      </p:sp>
      <p:sp>
        <p:nvSpPr>
          <p:cNvPr id="13" name="Footer Placeholder 12"/>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1" name="Picture 73"/>
          <p:cNvPicPr>
            <a:picLocks noChangeAspect="1" noChangeArrowheads="1"/>
          </p:cNvPicPr>
          <p:nvPr/>
        </p:nvPicPr>
        <p:blipFill>
          <a:blip r:embed="rId3"/>
          <a:srcRect/>
          <a:stretch>
            <a:fillRect/>
          </a:stretch>
        </p:blipFill>
        <p:spPr bwMode="auto">
          <a:xfrm>
            <a:off x="281354" y="4267200"/>
            <a:ext cx="5216769" cy="1963738"/>
          </a:xfrm>
          <a:prstGeom prst="rect">
            <a:avLst/>
          </a:prstGeom>
          <a:noFill/>
          <a:ln w="9525">
            <a:noFill/>
            <a:miter lim="800000"/>
            <a:headEnd/>
            <a:tailEnd/>
          </a:ln>
        </p:spPr>
      </p:pic>
      <p:sp>
        <p:nvSpPr>
          <p:cNvPr id="12292" name="Text Box 12"/>
          <p:cNvSpPr txBox="1">
            <a:spLocks noChangeArrowheads="1"/>
          </p:cNvSpPr>
          <p:nvPr/>
        </p:nvSpPr>
        <p:spPr bwMode="auto">
          <a:xfrm>
            <a:off x="3868616" y="990600"/>
            <a:ext cx="4449956" cy="461665"/>
          </a:xfrm>
          <a:prstGeom prst="rect">
            <a:avLst/>
          </a:prstGeom>
          <a:noFill/>
          <a:ln w="9525">
            <a:noFill/>
            <a:miter lim="800000"/>
            <a:headEnd/>
            <a:tailEnd/>
          </a:ln>
        </p:spPr>
        <p:txBody>
          <a:bodyPr wrap="none">
            <a:prstTxWarp prst="textNoShape">
              <a:avLst/>
            </a:prstTxWarp>
            <a:spAutoFit/>
          </a:bodyPr>
          <a:lstStyle/>
          <a:p>
            <a:r>
              <a:rPr lang="en-US" b="1" dirty="0" err="1" smtClean="0">
                <a:solidFill>
                  <a:srgbClr val="040060"/>
                </a:solidFill>
              </a:rPr>
              <a:t>Scintilačné</a:t>
            </a:r>
            <a:r>
              <a:rPr lang="en-US" b="1" dirty="0" smtClean="0">
                <a:solidFill>
                  <a:srgbClr val="040060"/>
                </a:solidFill>
              </a:rPr>
              <a:t> </a:t>
            </a:r>
            <a:r>
              <a:rPr lang="en-US" b="1" dirty="0" err="1" smtClean="0">
                <a:solidFill>
                  <a:srgbClr val="040060"/>
                </a:solidFill>
              </a:rPr>
              <a:t>kryštály</a:t>
            </a:r>
            <a:r>
              <a:rPr lang="en-US" b="1" dirty="0" smtClean="0">
                <a:solidFill>
                  <a:srgbClr val="040060"/>
                </a:solidFill>
              </a:rPr>
              <a:t> </a:t>
            </a:r>
            <a:r>
              <a:rPr lang="en-US" b="1" dirty="0" err="1" smtClean="0">
                <a:solidFill>
                  <a:srgbClr val="040060"/>
                </a:solidFill>
              </a:rPr>
              <a:t>LYSO:Ce</a:t>
            </a:r>
            <a:endParaRPr lang="en-US" b="1" dirty="0">
              <a:solidFill>
                <a:srgbClr val="040060"/>
              </a:solidFill>
            </a:endParaRPr>
          </a:p>
        </p:txBody>
      </p:sp>
      <p:pic>
        <p:nvPicPr>
          <p:cNvPr id="12293" name="Picture 13" descr="Crystals"/>
          <p:cNvPicPr>
            <a:picLocks noChangeAspect="1" noChangeArrowheads="1"/>
          </p:cNvPicPr>
          <p:nvPr/>
        </p:nvPicPr>
        <p:blipFill>
          <a:blip r:embed="rId4"/>
          <a:srcRect/>
          <a:stretch>
            <a:fillRect/>
          </a:stretch>
        </p:blipFill>
        <p:spPr bwMode="auto">
          <a:xfrm>
            <a:off x="562708" y="762000"/>
            <a:ext cx="2007577" cy="3124200"/>
          </a:xfrm>
          <a:prstGeom prst="rect">
            <a:avLst/>
          </a:prstGeom>
          <a:noFill/>
          <a:ln w="9525">
            <a:noFill/>
            <a:miter lim="800000"/>
            <a:headEnd/>
            <a:tailEnd/>
          </a:ln>
        </p:spPr>
      </p:pic>
      <p:pic>
        <p:nvPicPr>
          <p:cNvPr id="12294" name="Picture 15" descr="APD"/>
          <p:cNvPicPr>
            <a:picLocks noChangeAspect="1" noChangeArrowheads="1"/>
          </p:cNvPicPr>
          <p:nvPr/>
        </p:nvPicPr>
        <p:blipFill>
          <a:blip r:embed="rId5"/>
          <a:srcRect/>
          <a:stretch>
            <a:fillRect/>
          </a:stretch>
        </p:blipFill>
        <p:spPr bwMode="auto">
          <a:xfrm>
            <a:off x="5205046" y="3733801"/>
            <a:ext cx="3587262" cy="2735263"/>
          </a:xfrm>
          <a:prstGeom prst="rect">
            <a:avLst/>
          </a:prstGeom>
          <a:noFill/>
          <a:ln w="9525">
            <a:noFill/>
            <a:miter lim="800000"/>
            <a:headEnd/>
            <a:tailEnd/>
          </a:ln>
        </p:spPr>
      </p:pic>
      <p:sp>
        <p:nvSpPr>
          <p:cNvPr id="1068048" name="Text Box 16"/>
          <p:cNvSpPr txBox="1">
            <a:spLocks noChangeArrowheads="1"/>
          </p:cNvSpPr>
          <p:nvPr/>
        </p:nvSpPr>
        <p:spPr bwMode="auto">
          <a:xfrm>
            <a:off x="2321169" y="76201"/>
            <a:ext cx="6303529" cy="646331"/>
          </a:xfrm>
          <a:prstGeom prst="rect">
            <a:avLst/>
          </a:prstGeom>
          <a:noFill/>
          <a:ln w="9525">
            <a:noFill/>
            <a:miter lim="800000"/>
            <a:headEnd/>
            <a:tailEnd/>
          </a:ln>
          <a:effectLst/>
        </p:spPr>
        <p:txBody>
          <a:bodyPr wrap="none">
            <a:prstTxWarp prst="textNoShape">
              <a:avLst/>
            </a:prstTxWarp>
            <a:spAutoFit/>
          </a:bodyPr>
          <a:lstStyle/>
          <a:p>
            <a:r>
              <a:rPr lang="en-US" sz="3600" b="1" dirty="0" err="1" smtClean="0">
                <a:solidFill>
                  <a:srgbClr val="80FF00"/>
                </a:solidFill>
                <a:effectLst>
                  <a:outerShdw blurRad="38100" dist="38100" dir="2700000" algn="tl">
                    <a:srgbClr val="DDDDDD"/>
                  </a:outerShdw>
                </a:effectLst>
                <a:latin typeface="Verdana" pitchFamily="-110" charset="0"/>
              </a:rPr>
              <a:t>Technológia</a:t>
            </a:r>
            <a:r>
              <a:rPr lang="en-US" sz="3600" b="1" dirty="0" smtClean="0">
                <a:solidFill>
                  <a:srgbClr val="80FF00"/>
                </a:solidFill>
                <a:effectLst>
                  <a:outerShdw blurRad="38100" dist="38100" dir="2700000" algn="tl">
                    <a:srgbClr val="DDDDDD"/>
                  </a:outerShdw>
                </a:effectLst>
                <a:latin typeface="Verdana" pitchFamily="-110" charset="0"/>
              </a:rPr>
              <a:t> </a:t>
            </a:r>
            <a:r>
              <a:rPr lang="en-US" sz="3600" b="1" dirty="0" err="1" smtClean="0">
                <a:solidFill>
                  <a:srgbClr val="80FF00"/>
                </a:solidFill>
                <a:effectLst>
                  <a:outerShdw blurRad="38100" dist="38100" dir="2700000" algn="tl">
                    <a:srgbClr val="DDDDDD"/>
                  </a:outerShdw>
                </a:effectLst>
                <a:latin typeface="Verdana" pitchFamily="-110" charset="0"/>
              </a:rPr>
              <a:t>detektorov</a:t>
            </a:r>
            <a:endParaRPr lang="en-US" sz="3600" b="1" dirty="0">
              <a:solidFill>
                <a:srgbClr val="80FF00"/>
              </a:solidFill>
              <a:effectLst>
                <a:outerShdw blurRad="38100" dist="38100" dir="2700000" algn="tl">
                  <a:srgbClr val="DDDDDD"/>
                </a:outerShdw>
              </a:effectLst>
              <a:latin typeface="Verdana" pitchFamily="-110" charset="0"/>
            </a:endParaRPr>
          </a:p>
        </p:txBody>
      </p:sp>
      <p:sp>
        <p:nvSpPr>
          <p:cNvPr id="12296" name="Text Box 17"/>
          <p:cNvSpPr txBox="1">
            <a:spLocks noChangeArrowheads="1"/>
          </p:cNvSpPr>
          <p:nvPr/>
        </p:nvSpPr>
        <p:spPr bwMode="auto">
          <a:xfrm>
            <a:off x="3505200" y="2971800"/>
            <a:ext cx="5011615" cy="830997"/>
          </a:xfrm>
          <a:prstGeom prst="rect">
            <a:avLst/>
          </a:prstGeom>
          <a:noFill/>
          <a:ln w="9525">
            <a:noFill/>
            <a:miter lim="800000"/>
            <a:headEnd/>
            <a:tailEnd/>
          </a:ln>
        </p:spPr>
        <p:txBody>
          <a:bodyPr wrap="square">
            <a:prstTxWarp prst="textNoShape">
              <a:avLst/>
            </a:prstTxWarp>
            <a:spAutoFit/>
          </a:bodyPr>
          <a:lstStyle/>
          <a:p>
            <a:pPr marL="233363" indent="-233363" algn="ctr">
              <a:buFont typeface="Wingdings" pitchFamily="-110" charset="2"/>
              <a:buNone/>
            </a:pPr>
            <a:r>
              <a:rPr lang="en-US" b="1" dirty="0" err="1" smtClean="0">
                <a:solidFill>
                  <a:srgbClr val="040060"/>
                </a:solidFill>
              </a:rPr>
              <a:t>Detekcia</a:t>
            </a:r>
            <a:r>
              <a:rPr lang="en-US" b="1" dirty="0" smtClean="0">
                <a:solidFill>
                  <a:srgbClr val="040060"/>
                </a:solidFill>
              </a:rPr>
              <a:t> </a:t>
            </a:r>
            <a:r>
              <a:rPr lang="en-US" b="1" dirty="0" err="1" smtClean="0">
                <a:solidFill>
                  <a:srgbClr val="040060"/>
                </a:solidFill>
              </a:rPr>
              <a:t>scintilačného</a:t>
            </a:r>
            <a:r>
              <a:rPr lang="en-US" b="1" dirty="0" smtClean="0">
                <a:solidFill>
                  <a:srgbClr val="040060"/>
                </a:solidFill>
              </a:rPr>
              <a:t> </a:t>
            </a:r>
            <a:r>
              <a:rPr lang="en-US" b="1" dirty="0" err="1" smtClean="0">
                <a:solidFill>
                  <a:srgbClr val="040060"/>
                </a:solidFill>
              </a:rPr>
              <a:t>svetla</a:t>
            </a:r>
            <a:r>
              <a:rPr lang="en-US" b="1" dirty="0" smtClean="0">
                <a:solidFill>
                  <a:srgbClr val="040060"/>
                </a:solidFill>
              </a:rPr>
              <a:t>: Avalanche Photodiodes (APD) </a:t>
            </a:r>
            <a:endParaRPr lang="en-US" b="1" dirty="0">
              <a:solidFill>
                <a:srgbClr val="040060"/>
              </a:solidFill>
            </a:endParaRPr>
          </a:p>
        </p:txBody>
      </p:sp>
      <p:pic>
        <p:nvPicPr>
          <p:cNvPr id="12297" name="Picture 58"/>
          <p:cNvPicPr>
            <a:picLocks noChangeAspect="1" noChangeArrowheads="1"/>
          </p:cNvPicPr>
          <p:nvPr/>
        </p:nvPicPr>
        <p:blipFill>
          <a:blip r:embed="rId6"/>
          <a:srcRect/>
          <a:stretch>
            <a:fillRect/>
          </a:stretch>
        </p:blipFill>
        <p:spPr bwMode="auto">
          <a:xfrm>
            <a:off x="3094893" y="1524000"/>
            <a:ext cx="5547946" cy="1162050"/>
          </a:xfrm>
          <a:prstGeom prst="rect">
            <a:avLst/>
          </a:prstGeom>
          <a:noFill/>
          <a:ln w="9525">
            <a:noFill/>
            <a:miter lim="800000"/>
            <a:headEnd/>
            <a:tailEnd/>
          </a:ln>
        </p:spPr>
      </p:pic>
      <p:sp>
        <p:nvSpPr>
          <p:cNvPr id="10" name="TextBox 9"/>
          <p:cNvSpPr txBox="1"/>
          <p:nvPr/>
        </p:nvSpPr>
        <p:spPr>
          <a:xfrm>
            <a:off x="685800" y="6172200"/>
            <a:ext cx="4408203" cy="400110"/>
          </a:xfrm>
          <a:prstGeom prst="rect">
            <a:avLst/>
          </a:prstGeom>
          <a:noFill/>
        </p:spPr>
        <p:txBody>
          <a:bodyPr wrap="none" rtlCol="0">
            <a:spAutoFit/>
          </a:bodyPr>
          <a:lstStyle/>
          <a:p>
            <a:r>
              <a:rPr lang="en-US" sz="2000" b="1" dirty="0" smtClean="0">
                <a:solidFill>
                  <a:srgbClr val="FFFF00"/>
                </a:solidFill>
              </a:rPr>
              <a:t>APD </a:t>
            </a:r>
            <a:r>
              <a:rPr lang="en-US" sz="2000" b="1" dirty="0" err="1">
                <a:solidFill>
                  <a:srgbClr val="FFFF00"/>
                </a:solidFill>
              </a:rPr>
              <a:t>v</a:t>
            </a:r>
            <a:r>
              <a:rPr lang="en-US" sz="2000" b="1" dirty="0" err="1" smtClean="0">
                <a:solidFill>
                  <a:srgbClr val="FFFF00"/>
                </a:solidFill>
              </a:rPr>
              <a:t>yvinuté</a:t>
            </a:r>
            <a:r>
              <a:rPr lang="en-US" sz="2000" b="1" dirty="0" smtClean="0">
                <a:solidFill>
                  <a:srgbClr val="FFFF00"/>
                </a:solidFill>
              </a:rPr>
              <a:t> pre experiment CMS</a:t>
            </a:r>
            <a:endParaRPr lang="en-US" sz="2000" b="1" dirty="0">
              <a:solidFill>
                <a:srgbClr val="FFFF00"/>
              </a:solidFill>
            </a:endParaRPr>
          </a:p>
        </p:txBody>
      </p:sp>
      <p:sp>
        <p:nvSpPr>
          <p:cNvPr id="11" name="Footer Placeholder 10"/>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Text Box 2"/>
          <p:cNvSpPr txBox="1">
            <a:spLocks noChangeArrowheads="1"/>
          </p:cNvSpPr>
          <p:nvPr/>
        </p:nvSpPr>
        <p:spPr bwMode="auto">
          <a:xfrm>
            <a:off x="492370" y="106363"/>
            <a:ext cx="8169520" cy="646112"/>
          </a:xfrm>
          <a:prstGeom prst="rect">
            <a:avLst/>
          </a:prstGeom>
          <a:noFill/>
          <a:ln w="9525">
            <a:noFill/>
            <a:miter lim="800000"/>
            <a:headEnd/>
            <a:tailEnd/>
          </a:ln>
        </p:spPr>
        <p:txBody>
          <a:bodyPr>
            <a:prstTxWarp prst="textNoShape">
              <a:avLst/>
            </a:prstTxWarp>
            <a:spAutoFit/>
          </a:bodyPr>
          <a:lstStyle/>
          <a:p>
            <a:pPr algn="ctr"/>
            <a:r>
              <a:rPr lang="en-US" sz="3600" b="1" dirty="0" err="1"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Systém</a:t>
            </a:r>
            <a:r>
              <a:rPr lang="en-US" sz="3600" b="1" dirty="0"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 </a:t>
            </a:r>
            <a:r>
              <a:rPr lang="en-US" sz="3600" b="1" dirty="0" err="1"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čítania</a:t>
            </a:r>
            <a:r>
              <a:rPr lang="en-US" sz="3600" b="1" dirty="0"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 </a:t>
            </a:r>
            <a:r>
              <a:rPr lang="en-US" sz="3600" b="1" dirty="0" err="1"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dát</a:t>
            </a:r>
            <a:endParaRPr lang="en-US" sz="3600" dirty="0">
              <a:solidFill>
                <a:srgbClr val="80FF00"/>
              </a:solidFill>
              <a:effectLst>
                <a:outerShdw blurRad="38100" dist="38100" dir="2700000" algn="tl">
                  <a:srgbClr val="DDDDDD"/>
                </a:outerShdw>
              </a:effectLst>
              <a:latin typeface="Verdana" pitchFamily="-110" charset="0"/>
            </a:endParaRPr>
          </a:p>
        </p:txBody>
      </p:sp>
      <p:sp>
        <p:nvSpPr>
          <p:cNvPr id="17412" name="Text Box 43"/>
          <p:cNvSpPr txBox="1">
            <a:spLocks noChangeArrowheads="1"/>
          </p:cNvSpPr>
          <p:nvPr/>
        </p:nvSpPr>
        <p:spPr bwMode="auto">
          <a:xfrm>
            <a:off x="1969477" y="1143000"/>
            <a:ext cx="1843323" cy="461665"/>
          </a:xfrm>
          <a:prstGeom prst="rect">
            <a:avLst/>
          </a:prstGeom>
          <a:noFill/>
          <a:ln w="9525">
            <a:noFill/>
            <a:miter lim="800000"/>
            <a:headEnd/>
            <a:tailEnd/>
          </a:ln>
        </p:spPr>
        <p:txBody>
          <a:bodyPr wrap="none">
            <a:prstTxWarp prst="textNoShape">
              <a:avLst/>
            </a:prstTxWarp>
            <a:spAutoFit/>
          </a:bodyPr>
          <a:lstStyle/>
          <a:p>
            <a:r>
              <a:rPr lang="en-US" b="1">
                <a:solidFill>
                  <a:schemeClr val="bg1"/>
                </a:solidFill>
              </a:rPr>
              <a:t>DAQ Board</a:t>
            </a:r>
          </a:p>
        </p:txBody>
      </p:sp>
      <p:pic>
        <p:nvPicPr>
          <p:cNvPr id="15366" name="Picture 35"/>
          <p:cNvPicPr>
            <a:picLocks noChangeAspect="1" noChangeArrowheads="1"/>
          </p:cNvPicPr>
          <p:nvPr/>
        </p:nvPicPr>
        <p:blipFill>
          <a:blip r:embed="rId3"/>
          <a:srcRect/>
          <a:stretch>
            <a:fillRect/>
          </a:stretch>
        </p:blipFill>
        <p:spPr bwMode="auto">
          <a:xfrm>
            <a:off x="4635013" y="3429000"/>
            <a:ext cx="4368311" cy="3276600"/>
          </a:xfrm>
          <a:prstGeom prst="rect">
            <a:avLst/>
          </a:prstGeom>
          <a:ln>
            <a:noFill/>
          </a:ln>
          <a:effectLst>
            <a:outerShdw blurRad="292100" dist="139700" dir="2700000" algn="tl" rotWithShape="0">
              <a:srgbClr val="333333">
                <a:alpha val="65000"/>
              </a:srgbClr>
            </a:outerShdw>
          </a:effectLst>
        </p:spPr>
      </p:pic>
      <p:pic>
        <p:nvPicPr>
          <p:cNvPr id="14" name="Picture 50" descr="DSC_1699"/>
          <p:cNvPicPr>
            <a:picLocks noChangeAspect="1" noChangeArrowheads="1"/>
          </p:cNvPicPr>
          <p:nvPr/>
        </p:nvPicPr>
        <p:blipFill>
          <a:blip r:embed="rId4"/>
          <a:srcRect/>
          <a:stretch>
            <a:fillRect/>
          </a:stretch>
        </p:blipFill>
        <p:spPr bwMode="auto">
          <a:xfrm>
            <a:off x="4994031" y="762000"/>
            <a:ext cx="3587262" cy="2590800"/>
          </a:xfrm>
          <a:prstGeom prst="rect">
            <a:avLst/>
          </a:prstGeom>
          <a:ln>
            <a:noFill/>
          </a:ln>
          <a:effectLst>
            <a:outerShdw blurRad="292100" dist="139700" dir="2700000" algn="tl" rotWithShape="0">
              <a:srgbClr val="333333">
                <a:alpha val="65000"/>
              </a:srgbClr>
            </a:outerShdw>
          </a:effectLst>
        </p:spPr>
      </p:pic>
      <p:sp>
        <p:nvSpPr>
          <p:cNvPr id="17417" name="Text Box 51"/>
          <p:cNvSpPr txBox="1">
            <a:spLocks noChangeArrowheads="1"/>
          </p:cNvSpPr>
          <p:nvPr/>
        </p:nvSpPr>
        <p:spPr bwMode="auto">
          <a:xfrm>
            <a:off x="6119446" y="838200"/>
            <a:ext cx="2165251" cy="400110"/>
          </a:xfrm>
          <a:prstGeom prst="rect">
            <a:avLst/>
          </a:prstGeom>
          <a:noFill/>
          <a:ln w="9525">
            <a:noFill/>
            <a:miter lim="800000"/>
            <a:headEnd/>
            <a:tailEnd/>
          </a:ln>
        </p:spPr>
        <p:txBody>
          <a:bodyPr wrap="none">
            <a:prstTxWarp prst="textNoShape">
              <a:avLst/>
            </a:prstTxWarp>
            <a:spAutoFit/>
          </a:bodyPr>
          <a:lstStyle/>
          <a:p>
            <a:r>
              <a:rPr lang="en-US" sz="2000" b="1">
                <a:solidFill>
                  <a:schemeClr val="bg1"/>
                </a:solidFill>
              </a:rPr>
              <a:t>TRG/DCC Board</a:t>
            </a:r>
          </a:p>
        </p:txBody>
      </p:sp>
      <p:sp>
        <p:nvSpPr>
          <p:cNvPr id="17418" name="TextBox 11"/>
          <p:cNvSpPr txBox="1">
            <a:spLocks noChangeArrowheads="1"/>
          </p:cNvSpPr>
          <p:nvPr/>
        </p:nvSpPr>
        <p:spPr bwMode="auto">
          <a:xfrm>
            <a:off x="4853354" y="6172201"/>
            <a:ext cx="3126577" cy="461665"/>
          </a:xfrm>
          <a:prstGeom prst="rect">
            <a:avLst/>
          </a:prstGeom>
          <a:noFill/>
          <a:ln w="9525">
            <a:noFill/>
            <a:miter lim="800000"/>
            <a:headEnd/>
            <a:tailEnd/>
          </a:ln>
        </p:spPr>
        <p:txBody>
          <a:bodyPr wrap="none">
            <a:prstTxWarp prst="textNoShape">
              <a:avLst/>
            </a:prstTxWarp>
            <a:spAutoFit/>
          </a:bodyPr>
          <a:lstStyle/>
          <a:p>
            <a:r>
              <a:rPr lang="en-US" b="1"/>
              <a:t>Level 1 Trigger/DAQ</a:t>
            </a:r>
          </a:p>
        </p:txBody>
      </p:sp>
      <p:sp>
        <p:nvSpPr>
          <p:cNvPr id="17419" name="Text Box 40"/>
          <p:cNvSpPr txBox="1">
            <a:spLocks noChangeArrowheads="1"/>
          </p:cNvSpPr>
          <p:nvPr/>
        </p:nvSpPr>
        <p:spPr bwMode="auto">
          <a:xfrm>
            <a:off x="70339" y="3429000"/>
            <a:ext cx="4431323" cy="2862323"/>
          </a:xfrm>
          <a:prstGeom prst="rect">
            <a:avLst/>
          </a:prstGeom>
          <a:noFill/>
          <a:ln w="9525">
            <a:noFill/>
            <a:miter lim="800000"/>
            <a:headEnd/>
            <a:tailEnd/>
          </a:ln>
        </p:spPr>
        <p:txBody>
          <a:bodyPr>
            <a:prstTxWarp prst="textNoShape">
              <a:avLst/>
            </a:prstTxWarp>
            <a:spAutoFit/>
          </a:bodyPr>
          <a:lstStyle/>
          <a:p>
            <a:r>
              <a:rPr lang="en-GB" sz="1800" b="1" dirty="0" err="1" smtClean="0">
                <a:solidFill>
                  <a:srgbClr val="040060"/>
                </a:solidFill>
              </a:rPr>
              <a:t>Systém</a:t>
            </a:r>
            <a:r>
              <a:rPr lang="en-GB" sz="1800" b="1" dirty="0" smtClean="0">
                <a:solidFill>
                  <a:srgbClr val="040060"/>
                </a:solidFill>
              </a:rPr>
              <a:t> </a:t>
            </a:r>
            <a:r>
              <a:rPr lang="en-GB" sz="1800" b="1" dirty="0" err="1" smtClean="0">
                <a:solidFill>
                  <a:srgbClr val="040060"/>
                </a:solidFill>
              </a:rPr>
              <a:t>čítania</a:t>
            </a:r>
            <a:r>
              <a:rPr lang="en-GB" sz="1800" b="1" dirty="0" smtClean="0">
                <a:solidFill>
                  <a:srgbClr val="040060"/>
                </a:solidFill>
              </a:rPr>
              <a:t> </a:t>
            </a:r>
            <a:r>
              <a:rPr lang="en-GB" sz="1800" b="1" dirty="0" err="1" smtClean="0">
                <a:solidFill>
                  <a:srgbClr val="040060"/>
                </a:solidFill>
              </a:rPr>
              <a:t>dát</a:t>
            </a:r>
            <a:r>
              <a:rPr lang="en-GB" sz="1800" b="1" dirty="0" smtClean="0">
                <a:solidFill>
                  <a:srgbClr val="040060"/>
                </a:solidFill>
              </a:rPr>
              <a:t> je </a:t>
            </a:r>
            <a:r>
              <a:rPr lang="en-GB" sz="1800" b="1" dirty="0" err="1" smtClean="0">
                <a:solidFill>
                  <a:srgbClr val="040060"/>
                </a:solidFill>
              </a:rPr>
              <a:t>kópiou</a:t>
            </a:r>
            <a:r>
              <a:rPr lang="en-GB" sz="1800" b="1" dirty="0" smtClean="0">
                <a:solidFill>
                  <a:srgbClr val="040060"/>
                </a:solidFill>
              </a:rPr>
              <a:t> </a:t>
            </a:r>
            <a:r>
              <a:rPr lang="en-GB" sz="1800" b="1" dirty="0" err="1" smtClean="0">
                <a:solidFill>
                  <a:srgbClr val="040060"/>
                </a:solidFill>
              </a:rPr>
              <a:t>systému</a:t>
            </a:r>
            <a:r>
              <a:rPr lang="en-GB" sz="1800" b="1" dirty="0" smtClean="0">
                <a:solidFill>
                  <a:srgbClr val="040060"/>
                </a:solidFill>
              </a:rPr>
              <a:t> pre </a:t>
            </a:r>
            <a:r>
              <a:rPr lang="en-GB" sz="1800" b="1" dirty="0" err="1" smtClean="0">
                <a:solidFill>
                  <a:srgbClr val="040060"/>
                </a:solidFill>
              </a:rPr>
              <a:t>elektromagnetický</a:t>
            </a:r>
            <a:r>
              <a:rPr lang="en-GB" sz="1800" b="1" dirty="0" smtClean="0">
                <a:solidFill>
                  <a:srgbClr val="040060"/>
                </a:solidFill>
              </a:rPr>
              <a:t> </a:t>
            </a:r>
            <a:r>
              <a:rPr lang="en-GB" sz="1800" b="1" dirty="0" err="1" smtClean="0">
                <a:solidFill>
                  <a:srgbClr val="040060"/>
                </a:solidFill>
              </a:rPr>
              <a:t>kalorimeter</a:t>
            </a:r>
            <a:r>
              <a:rPr lang="en-GB" sz="1800" b="1" dirty="0" smtClean="0">
                <a:solidFill>
                  <a:srgbClr val="040060"/>
                </a:solidFill>
              </a:rPr>
              <a:t> </a:t>
            </a:r>
            <a:r>
              <a:rPr lang="en-GB" sz="1800" b="1" dirty="0" err="1" smtClean="0">
                <a:solidFill>
                  <a:srgbClr val="040060"/>
                </a:solidFill>
              </a:rPr>
              <a:t>experimentu</a:t>
            </a:r>
            <a:r>
              <a:rPr lang="en-GB" sz="1800" b="1" dirty="0" smtClean="0">
                <a:solidFill>
                  <a:srgbClr val="040060"/>
                </a:solidFill>
              </a:rPr>
              <a:t> </a:t>
            </a:r>
            <a:r>
              <a:rPr lang="en-GB" sz="1800" b="1" dirty="0" smtClean="0">
                <a:solidFill>
                  <a:srgbClr val="FFFF00"/>
                </a:solidFill>
              </a:rPr>
              <a:t>CMS</a:t>
            </a:r>
          </a:p>
          <a:p>
            <a:endParaRPr lang="en-GB" sz="1800" b="1" dirty="0" smtClean="0">
              <a:solidFill>
                <a:srgbClr val="040060"/>
              </a:solidFill>
            </a:endParaRPr>
          </a:p>
          <a:p>
            <a:r>
              <a:rPr lang="en-US" sz="1800" b="1" dirty="0" err="1" smtClean="0">
                <a:solidFill>
                  <a:srgbClr val="040060"/>
                </a:solidFill>
              </a:rPr>
              <a:t>Rýchlosť</a:t>
            </a:r>
            <a:r>
              <a:rPr lang="en-US" sz="1800" b="1" dirty="0" smtClean="0">
                <a:solidFill>
                  <a:srgbClr val="040060"/>
                </a:solidFill>
              </a:rPr>
              <a:t> </a:t>
            </a:r>
            <a:r>
              <a:rPr lang="en-US" sz="1800" b="1" dirty="0" err="1" smtClean="0">
                <a:solidFill>
                  <a:srgbClr val="040060"/>
                </a:solidFill>
              </a:rPr>
              <a:t>prenosu</a:t>
            </a:r>
            <a:r>
              <a:rPr lang="en-US" sz="1800" b="1" dirty="0" smtClean="0">
                <a:solidFill>
                  <a:srgbClr val="040060"/>
                </a:solidFill>
              </a:rPr>
              <a:t> </a:t>
            </a:r>
            <a:r>
              <a:rPr lang="en-US" sz="1800" b="1" dirty="0" err="1" smtClean="0">
                <a:solidFill>
                  <a:srgbClr val="040060"/>
                </a:solidFill>
              </a:rPr>
              <a:t>dát</a:t>
            </a:r>
            <a:r>
              <a:rPr lang="en-US" sz="1800" b="1" dirty="0" smtClean="0">
                <a:solidFill>
                  <a:srgbClr val="040060"/>
                </a:solidFill>
              </a:rPr>
              <a:t> </a:t>
            </a:r>
            <a:r>
              <a:rPr lang="en-US" sz="1800" b="1" dirty="0" err="1" smtClean="0">
                <a:solidFill>
                  <a:srgbClr val="040060"/>
                </a:solidFill>
              </a:rPr>
              <a:t>pred</a:t>
            </a:r>
            <a:r>
              <a:rPr lang="en-US" sz="1800" b="1" dirty="0" smtClean="0">
                <a:solidFill>
                  <a:srgbClr val="040060"/>
                </a:solidFill>
              </a:rPr>
              <a:t> L1 </a:t>
            </a:r>
            <a:r>
              <a:rPr lang="en-US" sz="1800" b="1" dirty="0" err="1" smtClean="0">
                <a:solidFill>
                  <a:srgbClr val="040060"/>
                </a:solidFill>
              </a:rPr>
              <a:t>triggerom</a:t>
            </a:r>
            <a:r>
              <a:rPr lang="en-US" sz="1800" b="1" dirty="0" smtClean="0">
                <a:solidFill>
                  <a:srgbClr val="040060"/>
                </a:solidFill>
              </a:rPr>
              <a:t> </a:t>
            </a:r>
            <a:r>
              <a:rPr lang="en-US" sz="1800" b="1" dirty="0" smtClean="0">
                <a:solidFill>
                  <a:srgbClr val="FFFF00"/>
                </a:solidFill>
              </a:rPr>
              <a:t>156 </a:t>
            </a:r>
            <a:r>
              <a:rPr lang="en-US" sz="1800" b="1" dirty="0" err="1">
                <a:solidFill>
                  <a:srgbClr val="FFFF00"/>
                </a:solidFill>
              </a:rPr>
              <a:t>Gb/s</a:t>
            </a:r>
            <a:endParaRPr lang="en-US" sz="1800" b="1" dirty="0" smtClean="0">
              <a:solidFill>
                <a:srgbClr val="FFFF00"/>
              </a:solidFill>
            </a:endParaRPr>
          </a:p>
          <a:p>
            <a:endParaRPr lang="en-US" sz="1800" b="1" dirty="0" smtClean="0">
              <a:solidFill>
                <a:srgbClr val="040060"/>
              </a:solidFill>
            </a:endParaRPr>
          </a:p>
          <a:p>
            <a:r>
              <a:rPr lang="en-US" sz="1800" b="1" dirty="0" err="1" smtClean="0">
                <a:solidFill>
                  <a:srgbClr val="040060"/>
                </a:solidFill>
              </a:rPr>
              <a:t>Rýchlosť</a:t>
            </a:r>
            <a:r>
              <a:rPr lang="en-US" sz="1800" b="1" dirty="0" smtClean="0">
                <a:solidFill>
                  <a:srgbClr val="040060"/>
                </a:solidFill>
              </a:rPr>
              <a:t> </a:t>
            </a:r>
            <a:r>
              <a:rPr lang="en-US" sz="1800" b="1" dirty="0" err="1" smtClean="0">
                <a:solidFill>
                  <a:srgbClr val="040060"/>
                </a:solidFill>
              </a:rPr>
              <a:t>prenosu</a:t>
            </a:r>
            <a:r>
              <a:rPr lang="en-US" sz="1800" b="1" dirty="0" smtClean="0">
                <a:solidFill>
                  <a:srgbClr val="040060"/>
                </a:solidFill>
              </a:rPr>
              <a:t> </a:t>
            </a:r>
            <a:r>
              <a:rPr lang="en-US" sz="1800" b="1" dirty="0" err="1" smtClean="0">
                <a:solidFill>
                  <a:srgbClr val="040060"/>
                </a:solidFill>
              </a:rPr>
              <a:t>dát</a:t>
            </a:r>
            <a:r>
              <a:rPr lang="en-US" sz="1800" b="1" dirty="0" smtClean="0">
                <a:solidFill>
                  <a:srgbClr val="040060"/>
                </a:solidFill>
              </a:rPr>
              <a:t> </a:t>
            </a:r>
            <a:r>
              <a:rPr lang="en-US" sz="1800" b="1" dirty="0" err="1" smtClean="0">
                <a:solidFill>
                  <a:srgbClr val="040060"/>
                </a:solidFill>
              </a:rPr>
              <a:t>pred</a:t>
            </a:r>
            <a:r>
              <a:rPr lang="en-US" sz="1800" b="1" dirty="0" smtClean="0">
                <a:solidFill>
                  <a:srgbClr val="040060"/>
                </a:solidFill>
              </a:rPr>
              <a:t> L2 </a:t>
            </a:r>
            <a:r>
              <a:rPr lang="en-US" sz="1800" b="1" dirty="0" err="1" smtClean="0">
                <a:solidFill>
                  <a:srgbClr val="040060"/>
                </a:solidFill>
              </a:rPr>
              <a:t>triggerom</a:t>
            </a:r>
            <a:r>
              <a:rPr lang="en-US" sz="1800" b="1" dirty="0" smtClean="0">
                <a:solidFill>
                  <a:srgbClr val="040060"/>
                </a:solidFill>
              </a:rPr>
              <a:t> </a:t>
            </a:r>
            <a:r>
              <a:rPr lang="en-US" sz="1800" b="1" dirty="0" smtClean="0">
                <a:solidFill>
                  <a:srgbClr val="FFFF00"/>
                </a:solidFill>
              </a:rPr>
              <a:t>800 </a:t>
            </a:r>
            <a:r>
              <a:rPr lang="en-US" sz="1800" b="1" dirty="0">
                <a:solidFill>
                  <a:srgbClr val="FFFF00"/>
                </a:solidFill>
              </a:rPr>
              <a:t>MB/</a:t>
            </a:r>
            <a:r>
              <a:rPr lang="en-US" sz="1800" b="1" dirty="0" err="1">
                <a:solidFill>
                  <a:srgbClr val="FFFF00"/>
                </a:solidFill>
              </a:rPr>
              <a:t>s</a:t>
            </a:r>
            <a:endParaRPr lang="en-US" sz="1800" b="1" dirty="0">
              <a:solidFill>
                <a:srgbClr val="FFFF00"/>
              </a:solidFill>
            </a:endParaRPr>
          </a:p>
          <a:p>
            <a:endParaRPr lang="en-US" sz="1800" b="1" dirty="0">
              <a:solidFill>
                <a:srgbClr val="040060"/>
              </a:solidFill>
            </a:endParaRPr>
          </a:p>
        </p:txBody>
      </p:sp>
      <p:pic>
        <p:nvPicPr>
          <p:cNvPr id="15" name="Picture 41" descr="DAE"/>
          <p:cNvPicPr>
            <a:picLocks noChangeAspect="1" noChangeArrowheads="1"/>
          </p:cNvPicPr>
          <p:nvPr/>
        </p:nvPicPr>
        <p:blipFill>
          <a:blip r:embed="rId5"/>
          <a:srcRect/>
          <a:stretch>
            <a:fillRect/>
          </a:stretch>
        </p:blipFill>
        <p:spPr bwMode="auto">
          <a:xfrm>
            <a:off x="703385" y="762000"/>
            <a:ext cx="3376246" cy="2597150"/>
          </a:xfrm>
          <a:prstGeom prst="rect">
            <a:avLst/>
          </a:prstGeom>
          <a:ln>
            <a:noFill/>
          </a:ln>
          <a:effectLst>
            <a:outerShdw blurRad="292100" dist="139700" dir="2700000" algn="tl" rotWithShape="0">
              <a:srgbClr val="333333">
                <a:alpha val="65000"/>
              </a:srgbClr>
            </a:outerShdw>
          </a:effectLst>
        </p:spPr>
      </p:pic>
      <p:sp>
        <p:nvSpPr>
          <p:cNvPr id="17421" name="Text Box 43"/>
          <p:cNvSpPr txBox="1">
            <a:spLocks noChangeArrowheads="1"/>
          </p:cNvSpPr>
          <p:nvPr/>
        </p:nvSpPr>
        <p:spPr bwMode="auto">
          <a:xfrm>
            <a:off x="2039816" y="1149350"/>
            <a:ext cx="1843323" cy="461665"/>
          </a:xfrm>
          <a:prstGeom prst="rect">
            <a:avLst/>
          </a:prstGeom>
          <a:noFill/>
          <a:ln w="9525">
            <a:noFill/>
            <a:miter lim="800000"/>
            <a:headEnd/>
            <a:tailEnd/>
          </a:ln>
        </p:spPr>
        <p:txBody>
          <a:bodyPr wrap="none">
            <a:prstTxWarp prst="textNoShape">
              <a:avLst/>
            </a:prstTxWarp>
            <a:spAutoFit/>
          </a:bodyPr>
          <a:lstStyle/>
          <a:p>
            <a:r>
              <a:rPr lang="en-US" b="1">
                <a:solidFill>
                  <a:schemeClr val="bg1"/>
                </a:solidFill>
              </a:rPr>
              <a:t>DAQ Board</a:t>
            </a:r>
          </a:p>
        </p:txBody>
      </p:sp>
      <p:sp>
        <p:nvSpPr>
          <p:cNvPr id="12" name="Footer Placeholder 11"/>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5" name="Picture 3" descr="DSC_3138.JPG"/>
          <p:cNvPicPr>
            <a:picLocks noChangeAspect="1"/>
          </p:cNvPicPr>
          <p:nvPr/>
        </p:nvPicPr>
        <p:blipFill>
          <a:blip r:embed="rId2"/>
          <a:srcRect/>
          <a:stretch>
            <a:fillRect/>
          </a:stretch>
        </p:blipFill>
        <p:spPr bwMode="auto">
          <a:xfrm>
            <a:off x="703385" y="1371600"/>
            <a:ext cx="3024554" cy="4927600"/>
          </a:xfrm>
          <a:prstGeom prst="rect">
            <a:avLst/>
          </a:prstGeom>
          <a:noFill/>
          <a:ln w="9525">
            <a:noFill/>
            <a:miter lim="800000"/>
            <a:headEnd/>
            <a:tailEnd/>
          </a:ln>
        </p:spPr>
      </p:pic>
      <p:pic>
        <p:nvPicPr>
          <p:cNvPr id="28676" name="Picture 4" descr="Figure 1website.JPG"/>
          <p:cNvPicPr>
            <a:picLocks noChangeAspect="1"/>
          </p:cNvPicPr>
          <p:nvPr/>
        </p:nvPicPr>
        <p:blipFill>
          <a:blip r:embed="rId3"/>
          <a:srcRect/>
          <a:stretch>
            <a:fillRect/>
          </a:stretch>
        </p:blipFill>
        <p:spPr bwMode="auto">
          <a:xfrm>
            <a:off x="4923692" y="1295400"/>
            <a:ext cx="3376246" cy="2743200"/>
          </a:xfrm>
          <a:prstGeom prst="rect">
            <a:avLst/>
          </a:prstGeom>
          <a:noFill/>
          <a:ln w="9525">
            <a:noFill/>
            <a:miter lim="800000"/>
            <a:headEnd/>
            <a:tailEnd/>
          </a:ln>
        </p:spPr>
      </p:pic>
      <p:pic>
        <p:nvPicPr>
          <p:cNvPr id="28677" name="Picture 6" descr="Img010.jpg"/>
          <p:cNvPicPr>
            <a:picLocks noChangeAspect="1"/>
          </p:cNvPicPr>
          <p:nvPr/>
        </p:nvPicPr>
        <p:blipFill>
          <a:blip r:embed="rId4"/>
          <a:srcRect/>
          <a:stretch>
            <a:fillRect/>
          </a:stretch>
        </p:blipFill>
        <p:spPr bwMode="auto">
          <a:xfrm>
            <a:off x="5205046" y="4114800"/>
            <a:ext cx="2883877" cy="2343150"/>
          </a:xfrm>
          <a:prstGeom prst="rect">
            <a:avLst/>
          </a:prstGeom>
          <a:noFill/>
          <a:ln w="9525">
            <a:noFill/>
            <a:miter lim="800000"/>
            <a:headEnd/>
            <a:tailEnd/>
          </a:ln>
        </p:spPr>
      </p:pic>
      <p:sp>
        <p:nvSpPr>
          <p:cNvPr id="8" name="Rectangle 7"/>
          <p:cNvSpPr>
            <a:spLocks noChangeArrowheads="1"/>
          </p:cNvSpPr>
          <p:nvPr/>
        </p:nvSpPr>
        <p:spPr bwMode="auto">
          <a:xfrm>
            <a:off x="2813539" y="152400"/>
            <a:ext cx="4092587" cy="584776"/>
          </a:xfrm>
          <a:prstGeom prst="rect">
            <a:avLst/>
          </a:prstGeom>
          <a:noFill/>
          <a:ln w="9525">
            <a:noFill/>
            <a:miter lim="800000"/>
            <a:headEnd/>
            <a:tailEnd/>
          </a:ln>
          <a:effectLst/>
        </p:spPr>
        <p:txBody>
          <a:bodyPr wrap="none">
            <a:prstTxWarp prst="textNoShape">
              <a:avLst/>
            </a:prstTxWarp>
            <a:spAutoFit/>
          </a:bodyPr>
          <a:lstStyle/>
          <a:p>
            <a:r>
              <a:rPr lang="en-US" sz="3200" b="1" dirty="0" err="1" smtClean="0">
                <a:solidFill>
                  <a:srgbClr val="80FF00"/>
                </a:solidFill>
                <a:effectLst>
                  <a:outerShdw blurRad="38100" dist="38100" dir="2700000" algn="tl">
                    <a:srgbClr val="DDDDDD"/>
                  </a:outerShdw>
                </a:effectLst>
                <a:latin typeface="Verdana" pitchFamily="-110" charset="0"/>
              </a:rPr>
              <a:t>Skaner</a:t>
            </a:r>
            <a:r>
              <a:rPr lang="en-US" sz="3200" b="1" dirty="0" smtClean="0">
                <a:solidFill>
                  <a:srgbClr val="80FF00"/>
                </a:solidFill>
                <a:effectLst>
                  <a:outerShdw blurRad="38100" dist="38100" dir="2700000" algn="tl">
                    <a:srgbClr val="DDDDDD"/>
                  </a:outerShdw>
                </a:effectLst>
                <a:latin typeface="Verdana" pitchFamily="-110" charset="0"/>
              </a:rPr>
              <a:t> </a:t>
            </a:r>
            <a:r>
              <a:rPr lang="en-US" sz="3200" b="1" dirty="0" err="1">
                <a:solidFill>
                  <a:srgbClr val="80FF00"/>
                </a:solidFill>
                <a:effectLst>
                  <a:outerShdw blurRad="38100" dist="38100" dir="2700000" algn="tl">
                    <a:srgbClr val="DDDDDD"/>
                  </a:outerShdw>
                </a:effectLst>
                <a:latin typeface="Verdana" pitchFamily="-110" charset="0"/>
              </a:rPr>
              <a:t>ClearPEM</a:t>
            </a:r>
            <a:endParaRPr lang="en-US" sz="3200" b="1" dirty="0">
              <a:solidFill>
                <a:srgbClr val="80FF00"/>
              </a:solidFill>
              <a:effectLst>
                <a:outerShdw blurRad="38100" dist="38100" dir="2700000" algn="tl">
                  <a:srgbClr val="DDDDDD"/>
                </a:outerShdw>
              </a:effectLst>
              <a:latin typeface="Verdana" pitchFamily="-110" charset="0"/>
            </a:endParaRPr>
          </a:p>
        </p:txBody>
      </p:sp>
      <p:sp>
        <p:nvSpPr>
          <p:cNvPr id="28679" name="TextBox 6"/>
          <p:cNvSpPr txBox="1">
            <a:spLocks noChangeArrowheads="1"/>
          </p:cNvSpPr>
          <p:nvPr/>
        </p:nvSpPr>
        <p:spPr bwMode="auto">
          <a:xfrm>
            <a:off x="984739" y="762001"/>
            <a:ext cx="6136716" cy="461665"/>
          </a:xfrm>
          <a:prstGeom prst="rect">
            <a:avLst/>
          </a:prstGeom>
          <a:noFill/>
          <a:ln w="9525">
            <a:noFill/>
            <a:miter lim="800000"/>
            <a:headEnd/>
            <a:tailEnd/>
          </a:ln>
        </p:spPr>
        <p:txBody>
          <a:bodyPr wrap="none">
            <a:prstTxWarp prst="textNoShape">
              <a:avLst/>
            </a:prstTxWarp>
            <a:spAutoFit/>
          </a:bodyPr>
          <a:lstStyle/>
          <a:p>
            <a:r>
              <a:rPr lang="en-US" b="1" dirty="0" err="1" smtClean="0">
                <a:solidFill>
                  <a:srgbClr val="040060"/>
                </a:solidFill>
              </a:rPr>
              <a:t>Skaner</a:t>
            </a:r>
            <a:r>
              <a:rPr lang="en-US" b="1" dirty="0" smtClean="0">
                <a:solidFill>
                  <a:srgbClr val="040060"/>
                </a:solidFill>
              </a:rPr>
              <a:t> </a:t>
            </a:r>
            <a:r>
              <a:rPr lang="en-US" b="1" dirty="0" err="1" smtClean="0">
                <a:solidFill>
                  <a:srgbClr val="040060"/>
                </a:solidFill>
              </a:rPr>
              <a:t>inštalovaný</a:t>
            </a:r>
            <a:r>
              <a:rPr lang="en-US" b="1" dirty="0" smtClean="0">
                <a:solidFill>
                  <a:srgbClr val="040060"/>
                </a:solidFill>
              </a:rPr>
              <a:t> </a:t>
            </a:r>
            <a:r>
              <a:rPr lang="en-US" b="1" dirty="0" err="1" smtClean="0">
                <a:solidFill>
                  <a:srgbClr val="040060"/>
                </a:solidFill>
              </a:rPr>
              <a:t>v</a:t>
            </a:r>
            <a:r>
              <a:rPr lang="en-US" b="1" dirty="0" smtClean="0">
                <a:solidFill>
                  <a:srgbClr val="040060"/>
                </a:solidFill>
              </a:rPr>
              <a:t> IPO </a:t>
            </a:r>
            <a:r>
              <a:rPr lang="en-US" b="1" dirty="0">
                <a:solidFill>
                  <a:srgbClr val="040060"/>
                </a:solidFill>
              </a:rPr>
              <a:t>Hospital, Porto</a:t>
            </a:r>
          </a:p>
        </p:txBody>
      </p:sp>
      <p:sp>
        <p:nvSpPr>
          <p:cNvPr id="9" name="TextBox 8"/>
          <p:cNvSpPr txBox="1"/>
          <p:nvPr/>
        </p:nvSpPr>
        <p:spPr>
          <a:xfrm>
            <a:off x="533400" y="6248400"/>
            <a:ext cx="4761490" cy="461665"/>
          </a:xfrm>
          <a:prstGeom prst="rect">
            <a:avLst/>
          </a:prstGeom>
          <a:noFill/>
        </p:spPr>
        <p:txBody>
          <a:bodyPr wrap="none" rtlCol="0">
            <a:spAutoFit/>
          </a:bodyPr>
          <a:lstStyle/>
          <a:p>
            <a:r>
              <a:rPr lang="en-US" dirty="0" err="1" smtClean="0">
                <a:solidFill>
                  <a:srgbClr val="040060"/>
                </a:solidFill>
              </a:rPr>
              <a:t>Klinické</a:t>
            </a:r>
            <a:r>
              <a:rPr lang="en-US" dirty="0" smtClean="0">
                <a:solidFill>
                  <a:srgbClr val="040060"/>
                </a:solidFill>
              </a:rPr>
              <a:t> testy </a:t>
            </a:r>
            <a:r>
              <a:rPr lang="en-US" dirty="0" err="1" smtClean="0">
                <a:solidFill>
                  <a:srgbClr val="040060"/>
                </a:solidFill>
              </a:rPr>
              <a:t>na</a:t>
            </a:r>
            <a:r>
              <a:rPr lang="en-US" dirty="0" smtClean="0">
                <a:solidFill>
                  <a:srgbClr val="040060"/>
                </a:solidFill>
              </a:rPr>
              <a:t> ~200 </a:t>
            </a:r>
            <a:r>
              <a:rPr lang="en-US" dirty="0" err="1" smtClean="0">
                <a:solidFill>
                  <a:srgbClr val="040060"/>
                </a:solidFill>
              </a:rPr>
              <a:t>pacientoch</a:t>
            </a:r>
            <a:r>
              <a:rPr lang="en-US" dirty="0" smtClean="0">
                <a:solidFill>
                  <a:srgbClr val="040060"/>
                </a:solidFill>
              </a:rPr>
              <a:t> </a:t>
            </a:r>
            <a:endParaRPr lang="en-US" dirty="0">
              <a:solidFill>
                <a:srgbClr val="040060"/>
              </a:solidFill>
            </a:endParaRPr>
          </a:p>
        </p:txBody>
      </p:sp>
      <p:sp>
        <p:nvSpPr>
          <p:cNvPr id="10" name="Footer Placeholder 9"/>
          <p:cNvSpPr>
            <a:spLocks noGrp="1"/>
          </p:cNvSpPr>
          <p:nvPr>
            <p:ph type="ftr" sz="quarter" idx="10"/>
          </p:nvPr>
        </p:nvSpPr>
        <p:spPr/>
        <p:txBody>
          <a:bodyPr/>
          <a:lstStyle/>
          <a:p>
            <a:r>
              <a:rPr lang="en-US" smtClean="0"/>
              <a:t>High School Teachers at CERN  -----  Bettina + Ivan Mikulec  -----  Apr 2010</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2232"/>
            <a:ext cx="184666" cy="461665"/>
          </a:xfrm>
          <a:prstGeom prst="rect">
            <a:avLst/>
          </a:prstGeom>
          <a:noFill/>
          <a:ln w="9525">
            <a:noFill/>
            <a:miter lim="800000"/>
            <a:headEnd/>
            <a:tailEnd/>
          </a:ln>
        </p:spPr>
        <p:txBody>
          <a:bodyPr wrap="none" anchor="ctr">
            <a:prstTxWarp prst="textNoShape">
              <a:avLst/>
            </a:prstTxWarp>
            <a:spAutoFit/>
          </a:bodyPr>
          <a:lstStyle/>
          <a:p>
            <a:pPr eaLnBrk="1" hangingPunct="1">
              <a:spcBef>
                <a:spcPct val="0"/>
              </a:spcBef>
            </a:pPr>
            <a:endParaRPr lang="en-US" sz="2400">
              <a:solidFill>
                <a:schemeClr val="tx1"/>
              </a:solidFill>
              <a:latin typeface="Arial" pitchFamily="-112" charset="0"/>
            </a:endParaRPr>
          </a:p>
        </p:txBody>
      </p:sp>
      <p:pic>
        <p:nvPicPr>
          <p:cNvPr id="19461" name="Picture 11" descr="logo5"/>
          <p:cNvPicPr>
            <a:picLocks noChangeAspect="1" noChangeArrowheads="1"/>
          </p:cNvPicPr>
          <p:nvPr/>
        </p:nvPicPr>
        <p:blipFill>
          <a:blip r:embed="rId3"/>
          <a:srcRect/>
          <a:stretch>
            <a:fillRect/>
          </a:stretch>
        </p:blipFill>
        <p:spPr bwMode="auto">
          <a:xfrm>
            <a:off x="7924800" y="0"/>
            <a:ext cx="863112" cy="1174750"/>
          </a:xfrm>
          <a:prstGeom prst="rect">
            <a:avLst/>
          </a:prstGeom>
          <a:noFill/>
          <a:ln w="9525">
            <a:noFill/>
            <a:miter lim="800000"/>
            <a:headEnd/>
            <a:tailEnd/>
          </a:ln>
        </p:spPr>
      </p:pic>
      <p:sp>
        <p:nvSpPr>
          <p:cNvPr id="19463" name="Text Box 37"/>
          <p:cNvSpPr txBox="1">
            <a:spLocks noChangeArrowheads="1"/>
          </p:cNvSpPr>
          <p:nvPr/>
        </p:nvSpPr>
        <p:spPr bwMode="auto">
          <a:xfrm>
            <a:off x="4397" y="1219200"/>
            <a:ext cx="5807319" cy="2354491"/>
          </a:xfrm>
          <a:prstGeom prst="rect">
            <a:avLst/>
          </a:prstGeom>
          <a:noFill/>
          <a:ln w="9525">
            <a:noFill/>
            <a:miter lim="800000"/>
            <a:headEnd/>
            <a:tailEnd/>
          </a:ln>
        </p:spPr>
        <p:txBody>
          <a:bodyPr>
            <a:prstTxWarp prst="textNoShape">
              <a:avLst/>
            </a:prstTxWarp>
            <a:spAutoFit/>
          </a:bodyPr>
          <a:lstStyle/>
          <a:p>
            <a:pPr marL="457200">
              <a:lnSpc>
                <a:spcPct val="60000"/>
              </a:lnSpc>
              <a:spcAft>
                <a:spcPts val="600"/>
              </a:spcAft>
            </a:pPr>
            <a:r>
              <a:rPr lang="en-US" sz="1600" dirty="0">
                <a:solidFill>
                  <a:srgbClr val="000066"/>
                </a:solidFill>
              </a:rPr>
              <a:t>Example </a:t>
            </a:r>
            <a:r>
              <a:rPr lang="en-US" sz="1600" dirty="0" err="1">
                <a:solidFill>
                  <a:srgbClr val="000066"/>
                </a:solidFill>
              </a:rPr>
              <a:t>os</a:t>
            </a:r>
            <a:r>
              <a:rPr lang="en-US" sz="1600" dirty="0">
                <a:solidFill>
                  <a:srgbClr val="000066"/>
                </a:solidFill>
              </a:rPr>
              <a:t> a typical exam</a:t>
            </a:r>
            <a:r>
              <a:rPr lang="en-US" sz="1600" dirty="0">
                <a:solidFill>
                  <a:schemeClr val="tx1"/>
                </a:solidFill>
              </a:rPr>
              <a:t> </a:t>
            </a:r>
          </a:p>
          <a:p>
            <a:pPr lvl="2">
              <a:lnSpc>
                <a:spcPct val="60000"/>
              </a:lnSpc>
              <a:spcAft>
                <a:spcPts val="600"/>
              </a:spcAft>
              <a:buSzPct val="70000"/>
              <a:buFont typeface="Wingdings" pitchFamily="-112" charset="2"/>
              <a:buChar char="§"/>
            </a:pPr>
            <a:r>
              <a:rPr lang="en-US" sz="1600" dirty="0">
                <a:solidFill>
                  <a:schemeClr val="tx1"/>
                </a:solidFill>
              </a:rPr>
              <a:t> dose 7.6 </a:t>
            </a:r>
            <a:r>
              <a:rPr lang="en-US" sz="1600" dirty="0" err="1">
                <a:solidFill>
                  <a:schemeClr val="tx1"/>
                </a:solidFill>
              </a:rPr>
              <a:t>mCi</a:t>
            </a:r>
            <a:endParaRPr lang="en-US" sz="1600" dirty="0">
              <a:solidFill>
                <a:schemeClr val="tx1"/>
              </a:solidFill>
            </a:endParaRPr>
          </a:p>
          <a:p>
            <a:pPr lvl="2">
              <a:lnSpc>
                <a:spcPct val="60000"/>
              </a:lnSpc>
              <a:spcAft>
                <a:spcPts val="600"/>
              </a:spcAft>
              <a:buSzPct val="70000"/>
              <a:buFont typeface="Wingdings" pitchFamily="-112" charset="2"/>
              <a:buChar char="§"/>
            </a:pPr>
            <a:r>
              <a:rPr lang="en-US" sz="1600" dirty="0">
                <a:solidFill>
                  <a:schemeClr val="tx1"/>
                </a:solidFill>
              </a:rPr>
              <a:t> 150 mm detector plate opening</a:t>
            </a:r>
          </a:p>
          <a:p>
            <a:pPr lvl="2">
              <a:lnSpc>
                <a:spcPct val="60000"/>
              </a:lnSpc>
              <a:spcAft>
                <a:spcPts val="600"/>
              </a:spcAft>
              <a:buSzPct val="70000"/>
              <a:buFont typeface="Wingdings" pitchFamily="-112" charset="2"/>
              <a:buChar char="§"/>
            </a:pPr>
            <a:r>
              <a:rPr lang="en-US" sz="1600" dirty="0">
                <a:solidFill>
                  <a:schemeClr val="tx1"/>
                </a:solidFill>
              </a:rPr>
              <a:t> 4 angular orientations</a:t>
            </a:r>
          </a:p>
          <a:p>
            <a:pPr lvl="2">
              <a:lnSpc>
                <a:spcPct val="60000"/>
              </a:lnSpc>
              <a:spcAft>
                <a:spcPts val="600"/>
              </a:spcAft>
              <a:buSzPct val="70000"/>
              <a:buFont typeface="Wingdings" pitchFamily="-112" charset="2"/>
              <a:buChar char="§"/>
            </a:pPr>
            <a:r>
              <a:rPr lang="en-US" sz="1600" dirty="0">
                <a:solidFill>
                  <a:schemeClr val="tx1"/>
                </a:solidFill>
              </a:rPr>
              <a:t> coincidence </a:t>
            </a:r>
            <a:r>
              <a:rPr lang="en-US" sz="1600" dirty="0" err="1">
                <a:solidFill>
                  <a:schemeClr val="tx1"/>
                </a:solidFill>
              </a:rPr>
              <a:t>windom</a:t>
            </a:r>
            <a:r>
              <a:rPr lang="en-US" sz="1600" dirty="0">
                <a:solidFill>
                  <a:schemeClr val="tx1"/>
                </a:solidFill>
              </a:rPr>
              <a:t> ± 4 ns </a:t>
            </a:r>
          </a:p>
          <a:p>
            <a:pPr lvl="2">
              <a:lnSpc>
                <a:spcPct val="60000"/>
              </a:lnSpc>
              <a:spcAft>
                <a:spcPts val="600"/>
              </a:spcAft>
              <a:buSzPct val="70000"/>
              <a:buFont typeface="Wingdings" pitchFamily="-112" charset="2"/>
              <a:buChar char="§"/>
            </a:pPr>
            <a:r>
              <a:rPr lang="en-US" sz="1600" dirty="0">
                <a:solidFill>
                  <a:schemeClr val="tx1"/>
                </a:solidFill>
              </a:rPr>
              <a:t> energy window 400 - 650 </a:t>
            </a:r>
            <a:r>
              <a:rPr lang="en-US" sz="1600" dirty="0" err="1">
                <a:solidFill>
                  <a:schemeClr val="tx1"/>
                </a:solidFill>
              </a:rPr>
              <a:t>keV</a:t>
            </a:r>
            <a:endParaRPr lang="en-US" sz="1600" dirty="0">
              <a:solidFill>
                <a:schemeClr val="tx1"/>
              </a:solidFill>
            </a:endParaRPr>
          </a:p>
          <a:p>
            <a:pPr lvl="2">
              <a:lnSpc>
                <a:spcPct val="60000"/>
              </a:lnSpc>
              <a:spcAft>
                <a:spcPts val="600"/>
              </a:spcAft>
              <a:buSzPct val="70000"/>
              <a:buFont typeface="Wingdings" pitchFamily="-112" charset="2"/>
              <a:buChar char="§"/>
            </a:pPr>
            <a:r>
              <a:rPr lang="en-US" sz="1600" dirty="0">
                <a:solidFill>
                  <a:schemeClr val="tx1"/>
                </a:solidFill>
              </a:rPr>
              <a:t> low coincidences rate </a:t>
            </a:r>
            <a:r>
              <a:rPr lang="en-US" sz="1200" dirty="0">
                <a:solidFill>
                  <a:schemeClr val="tx1"/>
                </a:solidFill>
              </a:rPr>
              <a:t>~</a:t>
            </a:r>
            <a:r>
              <a:rPr lang="en-US" sz="1600" dirty="0">
                <a:solidFill>
                  <a:schemeClr val="tx1"/>
                </a:solidFill>
              </a:rPr>
              <a:t>1.2 kHz</a:t>
            </a:r>
          </a:p>
          <a:p>
            <a:pPr lvl="2">
              <a:lnSpc>
                <a:spcPct val="60000"/>
              </a:lnSpc>
              <a:spcAft>
                <a:spcPts val="600"/>
              </a:spcAft>
              <a:buSzPct val="70000"/>
              <a:buFont typeface="Wingdings" pitchFamily="-112" charset="2"/>
              <a:buChar char="§"/>
            </a:pPr>
            <a:r>
              <a:rPr lang="en-US" sz="1600" dirty="0">
                <a:solidFill>
                  <a:schemeClr val="tx1"/>
                </a:solidFill>
              </a:rPr>
              <a:t> fraction of </a:t>
            </a:r>
            <a:r>
              <a:rPr lang="en-US" sz="1600" dirty="0" err="1">
                <a:solidFill>
                  <a:schemeClr val="tx1"/>
                </a:solidFill>
              </a:rPr>
              <a:t>randoms</a:t>
            </a:r>
            <a:r>
              <a:rPr lang="en-US" sz="1600" dirty="0">
                <a:solidFill>
                  <a:schemeClr val="tx1"/>
                </a:solidFill>
              </a:rPr>
              <a:t> in </a:t>
            </a:r>
            <a:r>
              <a:rPr lang="en-US" sz="1600" dirty="0" err="1">
                <a:solidFill>
                  <a:schemeClr val="tx1"/>
                </a:solidFill>
              </a:rPr>
              <a:t>FoV</a:t>
            </a:r>
            <a:r>
              <a:rPr lang="en-US" sz="1600" dirty="0">
                <a:solidFill>
                  <a:schemeClr val="tx1"/>
                </a:solidFill>
              </a:rPr>
              <a:t> IS 35%</a:t>
            </a:r>
          </a:p>
          <a:p>
            <a:pPr marL="457200">
              <a:lnSpc>
                <a:spcPct val="60000"/>
              </a:lnSpc>
              <a:spcAft>
                <a:spcPts val="600"/>
              </a:spcAft>
            </a:pPr>
            <a:endParaRPr lang="en-US" sz="1600" dirty="0">
              <a:solidFill>
                <a:schemeClr val="tx1"/>
              </a:solidFill>
            </a:endParaRPr>
          </a:p>
          <a:p>
            <a:pPr marL="457200">
              <a:lnSpc>
                <a:spcPct val="60000"/>
              </a:lnSpc>
              <a:spcAft>
                <a:spcPts val="600"/>
              </a:spcAft>
            </a:pPr>
            <a:endParaRPr lang="en-US" sz="1600" dirty="0">
              <a:solidFill>
                <a:schemeClr val="tx1"/>
              </a:solidFill>
            </a:endParaRPr>
          </a:p>
        </p:txBody>
      </p:sp>
      <p:sp>
        <p:nvSpPr>
          <p:cNvPr id="19464" name="Text Box 39"/>
          <p:cNvSpPr txBox="1">
            <a:spLocks noChangeArrowheads="1"/>
          </p:cNvSpPr>
          <p:nvPr/>
        </p:nvSpPr>
        <p:spPr bwMode="auto">
          <a:xfrm>
            <a:off x="3683978" y="1354138"/>
            <a:ext cx="5455627" cy="1917448"/>
          </a:xfrm>
          <a:prstGeom prst="rect">
            <a:avLst/>
          </a:prstGeom>
          <a:noFill/>
          <a:ln w="9525">
            <a:noFill/>
            <a:miter lim="800000"/>
            <a:headEnd/>
            <a:tailEnd/>
          </a:ln>
        </p:spPr>
        <p:txBody>
          <a:bodyPr>
            <a:prstTxWarp prst="textNoShape">
              <a:avLst/>
            </a:prstTxWarp>
            <a:spAutoFit/>
          </a:bodyPr>
          <a:lstStyle/>
          <a:p>
            <a:pPr marL="457200">
              <a:lnSpc>
                <a:spcPct val="70000"/>
              </a:lnSpc>
              <a:spcAft>
                <a:spcPts val="600"/>
              </a:spcAft>
            </a:pPr>
            <a:r>
              <a:rPr lang="en-US" sz="1600" dirty="0">
                <a:solidFill>
                  <a:srgbClr val="000066"/>
                </a:solidFill>
              </a:rPr>
              <a:t>Reconstruction</a:t>
            </a:r>
          </a:p>
          <a:p>
            <a:pPr lvl="2">
              <a:lnSpc>
                <a:spcPct val="70000"/>
              </a:lnSpc>
              <a:spcAft>
                <a:spcPts val="600"/>
              </a:spcAft>
              <a:buSzPct val="70000"/>
              <a:buFont typeface="Wingdings" pitchFamily="-112" charset="2"/>
              <a:buChar char="§"/>
            </a:pPr>
            <a:r>
              <a:rPr lang="en-US" sz="1600" dirty="0">
                <a:solidFill>
                  <a:schemeClr val="tx1"/>
                </a:solidFill>
              </a:rPr>
              <a:t> 3D-OSEM</a:t>
            </a:r>
          </a:p>
          <a:p>
            <a:pPr lvl="2">
              <a:lnSpc>
                <a:spcPct val="50000"/>
              </a:lnSpc>
              <a:spcAft>
                <a:spcPts val="600"/>
              </a:spcAft>
              <a:buSzPct val="70000"/>
              <a:buFont typeface="Wingdings" pitchFamily="-112" charset="2"/>
              <a:buChar char="§"/>
            </a:pPr>
            <a:r>
              <a:rPr lang="en-US" sz="1600" dirty="0">
                <a:solidFill>
                  <a:schemeClr val="tx1"/>
                </a:solidFill>
              </a:rPr>
              <a:t> simple normalization correction</a:t>
            </a:r>
          </a:p>
          <a:p>
            <a:pPr lvl="2">
              <a:lnSpc>
                <a:spcPct val="80000"/>
              </a:lnSpc>
              <a:spcAft>
                <a:spcPts val="600"/>
              </a:spcAft>
              <a:buSzPct val="70000"/>
              <a:buFont typeface="Wingdings" pitchFamily="-112" charset="2"/>
              <a:buChar char="§"/>
            </a:pPr>
            <a:r>
              <a:rPr lang="en-US" sz="1600" dirty="0">
                <a:solidFill>
                  <a:schemeClr val="tx1"/>
                </a:solidFill>
              </a:rPr>
              <a:t> </a:t>
            </a:r>
            <a:r>
              <a:rPr lang="en-US" sz="1600" dirty="0" err="1">
                <a:solidFill>
                  <a:schemeClr val="tx1"/>
                </a:solidFill>
              </a:rPr>
              <a:t>randoms</a:t>
            </a:r>
            <a:r>
              <a:rPr lang="en-US" sz="1600" dirty="0">
                <a:solidFill>
                  <a:schemeClr val="tx1"/>
                </a:solidFill>
              </a:rPr>
              <a:t>, attenuation and scatter correction not applied</a:t>
            </a:r>
          </a:p>
          <a:p>
            <a:pPr lvl="2">
              <a:lnSpc>
                <a:spcPct val="80000"/>
              </a:lnSpc>
              <a:spcAft>
                <a:spcPts val="600"/>
              </a:spcAft>
              <a:buSzPct val="70000"/>
              <a:buFont typeface="Wingdings" pitchFamily="-112" charset="2"/>
              <a:buChar char="§"/>
            </a:pPr>
            <a:r>
              <a:rPr lang="en-US" sz="1600" dirty="0">
                <a:solidFill>
                  <a:schemeClr val="tx1"/>
                </a:solidFill>
              </a:rPr>
              <a:t> </a:t>
            </a:r>
            <a:r>
              <a:rPr lang="en-US" sz="1600" baseline="30000" dirty="0">
                <a:solidFill>
                  <a:schemeClr val="tx1"/>
                </a:solidFill>
              </a:rPr>
              <a:t>22</a:t>
            </a:r>
            <a:r>
              <a:rPr lang="en-US" sz="1600" dirty="0">
                <a:solidFill>
                  <a:schemeClr val="tx1"/>
                </a:solidFill>
              </a:rPr>
              <a:t>Na source data added to </a:t>
            </a:r>
            <a:r>
              <a:rPr lang="en-US" sz="1600" dirty="0" err="1">
                <a:solidFill>
                  <a:schemeClr val="tx1"/>
                </a:solidFill>
              </a:rPr>
              <a:t>sinogram</a:t>
            </a:r>
            <a:r>
              <a:rPr lang="en-US" sz="1600" dirty="0">
                <a:solidFill>
                  <a:schemeClr val="tx1"/>
                </a:solidFill>
              </a:rPr>
              <a:t>, emulating lesion (L/B</a:t>
            </a:r>
            <a:r>
              <a:rPr lang="en-US" sz="1200" dirty="0">
                <a:solidFill>
                  <a:schemeClr val="tx1"/>
                </a:solidFill>
              </a:rPr>
              <a:t>~</a:t>
            </a:r>
            <a:r>
              <a:rPr lang="en-US" sz="1600" dirty="0">
                <a:solidFill>
                  <a:schemeClr val="tx1"/>
                </a:solidFill>
              </a:rPr>
              <a:t>4 for 3 mm lesion)</a:t>
            </a:r>
          </a:p>
          <a:p>
            <a:pPr lvl="2">
              <a:lnSpc>
                <a:spcPct val="70000"/>
              </a:lnSpc>
              <a:spcAft>
                <a:spcPts val="600"/>
              </a:spcAft>
              <a:buSzPct val="70000"/>
              <a:buFont typeface="Wingdings" pitchFamily="-112" charset="2"/>
              <a:buChar char="§"/>
            </a:pPr>
            <a:endParaRPr lang="en-US" sz="1600" dirty="0">
              <a:solidFill>
                <a:schemeClr val="tx1"/>
              </a:solidFill>
            </a:endParaRPr>
          </a:p>
        </p:txBody>
      </p:sp>
      <p:pic>
        <p:nvPicPr>
          <p:cNvPr id="19465" name="Picture 10"/>
          <p:cNvPicPr>
            <a:picLocks noChangeAspect="1" noChangeArrowheads="1"/>
          </p:cNvPicPr>
          <p:nvPr/>
        </p:nvPicPr>
        <p:blipFill>
          <a:blip r:embed="rId4"/>
          <a:srcRect t="2679"/>
          <a:stretch>
            <a:fillRect/>
          </a:stretch>
        </p:blipFill>
        <p:spPr bwMode="auto">
          <a:xfrm>
            <a:off x="3024554" y="3937001"/>
            <a:ext cx="5688623" cy="2595563"/>
          </a:xfrm>
          <a:prstGeom prst="rect">
            <a:avLst/>
          </a:prstGeom>
          <a:noFill/>
          <a:ln w="9525">
            <a:noFill/>
            <a:miter lim="800000"/>
            <a:headEnd/>
            <a:tailEnd/>
          </a:ln>
        </p:spPr>
      </p:pic>
      <p:pic>
        <p:nvPicPr>
          <p:cNvPr id="19466" name="Picture 4"/>
          <p:cNvPicPr>
            <a:picLocks noChangeAspect="1" noChangeArrowheads="1"/>
          </p:cNvPicPr>
          <p:nvPr/>
        </p:nvPicPr>
        <p:blipFill>
          <a:blip r:embed="rId5"/>
          <a:srcRect/>
          <a:stretch>
            <a:fillRect/>
          </a:stretch>
        </p:blipFill>
        <p:spPr bwMode="auto">
          <a:xfrm>
            <a:off x="562708" y="4038601"/>
            <a:ext cx="2096966" cy="2271713"/>
          </a:xfrm>
          <a:prstGeom prst="rect">
            <a:avLst/>
          </a:prstGeom>
          <a:noFill/>
          <a:ln w="9525">
            <a:noFill/>
            <a:miter lim="800000"/>
            <a:headEnd/>
            <a:tailEnd/>
          </a:ln>
        </p:spPr>
      </p:pic>
      <p:sp>
        <p:nvSpPr>
          <p:cNvPr id="16" name="Rectangle 15"/>
          <p:cNvSpPr>
            <a:spLocks noChangeArrowheads="1"/>
          </p:cNvSpPr>
          <p:nvPr/>
        </p:nvSpPr>
        <p:spPr bwMode="auto">
          <a:xfrm>
            <a:off x="2813539" y="152400"/>
            <a:ext cx="3300904" cy="584776"/>
          </a:xfrm>
          <a:prstGeom prst="rect">
            <a:avLst/>
          </a:prstGeom>
          <a:noFill/>
          <a:ln w="9525">
            <a:noFill/>
            <a:miter lim="800000"/>
            <a:headEnd/>
            <a:tailEnd/>
          </a:ln>
          <a:effectLst/>
        </p:spPr>
        <p:txBody>
          <a:bodyPr wrap="none">
            <a:prstTxWarp prst="textNoShape">
              <a:avLst/>
            </a:prstTxWarp>
            <a:spAutoFit/>
          </a:bodyPr>
          <a:lstStyle/>
          <a:p>
            <a:r>
              <a:rPr lang="en-US" sz="3200" b="1" dirty="0" err="1" smtClean="0">
                <a:solidFill>
                  <a:srgbClr val="80FF00"/>
                </a:solidFill>
                <a:effectLst>
                  <a:outerShdw blurRad="38100" dist="38100" dir="2700000" algn="tl">
                    <a:srgbClr val="DDDDDD"/>
                  </a:outerShdw>
                </a:effectLst>
                <a:latin typeface="Verdana" pitchFamily="-110" charset="0"/>
              </a:rPr>
              <a:t>Klinick</a:t>
            </a:r>
            <a:r>
              <a:rPr lang="en-US" sz="3200" b="1" dirty="0" err="1" smtClean="0">
                <a:solidFill>
                  <a:srgbClr val="80FF00"/>
                </a:solidFill>
                <a:effectLst>
                  <a:outerShdw blurRad="38100" dist="38100" dir="2700000" algn="tl">
                    <a:srgbClr val="DDDDDD"/>
                  </a:outerShdw>
                </a:effectLst>
                <a:latin typeface="Verdana" pitchFamily="-110" charset="0"/>
              </a:rPr>
              <a:t>é</a:t>
            </a:r>
            <a:r>
              <a:rPr lang="en-US" sz="3200" b="1" dirty="0" smtClean="0">
                <a:solidFill>
                  <a:srgbClr val="80FF00"/>
                </a:solidFill>
                <a:effectLst>
                  <a:outerShdw blurRad="38100" dist="38100" dir="2700000" algn="tl">
                    <a:srgbClr val="DDDDDD"/>
                  </a:outerShdw>
                </a:effectLst>
                <a:latin typeface="Verdana" pitchFamily="-110" charset="0"/>
              </a:rPr>
              <a:t> testy</a:t>
            </a:r>
            <a:endParaRPr lang="en-US" sz="3200" b="1" dirty="0">
              <a:solidFill>
                <a:srgbClr val="80FF00"/>
              </a:solidFill>
              <a:effectLst>
                <a:outerShdw blurRad="38100" dist="38100" dir="2700000" algn="tl">
                  <a:srgbClr val="DDDDDD"/>
                </a:outerShdw>
              </a:effectLst>
              <a:latin typeface="Verdana" pitchFamily="-110" charset="0"/>
            </a:endParaRPr>
          </a:p>
        </p:txBody>
      </p:sp>
      <p:sp>
        <p:nvSpPr>
          <p:cNvPr id="17" name="Footer Placeholder 16"/>
          <p:cNvSpPr>
            <a:spLocks noGrp="1"/>
          </p:cNvSpPr>
          <p:nvPr>
            <p:ph type="ftr" sz="quarter" idx="10"/>
          </p:nvPr>
        </p:nvSpPr>
        <p:spPr/>
        <p:txBody>
          <a:bodyPr/>
          <a:lstStyle/>
          <a:p>
            <a:r>
              <a:rPr lang="en-US" smtClean="0"/>
              <a:t>High School Teachers at CERN  -----  Bettina + Ivan Mikulec  -----  Apr 2010</a:t>
            </a:r>
            <a:endParaRPr lang="en-US"/>
          </a:p>
        </p:txBody>
      </p:sp>
      <p:sp>
        <p:nvSpPr>
          <p:cNvPr id="18" name="TextBox 17"/>
          <p:cNvSpPr txBox="1"/>
          <p:nvPr/>
        </p:nvSpPr>
        <p:spPr>
          <a:xfrm>
            <a:off x="1447800" y="3505200"/>
            <a:ext cx="6548037" cy="461665"/>
          </a:xfrm>
          <a:prstGeom prst="rect">
            <a:avLst/>
          </a:prstGeom>
          <a:noFill/>
        </p:spPr>
        <p:txBody>
          <a:bodyPr wrap="none" rtlCol="0">
            <a:spAutoFit/>
          </a:bodyPr>
          <a:lstStyle/>
          <a:p>
            <a:r>
              <a:rPr lang="en-US" dirty="0" err="1" smtClean="0"/>
              <a:t>N</a:t>
            </a:r>
            <a:r>
              <a:rPr lang="en-US" dirty="0" err="1" smtClean="0"/>
              <a:t>ádor</a:t>
            </a:r>
            <a:r>
              <a:rPr lang="en-US" dirty="0" smtClean="0"/>
              <a:t> </a:t>
            </a:r>
            <a:r>
              <a:rPr lang="en-US" dirty="0" err="1" smtClean="0"/>
              <a:t>simulovaný</a:t>
            </a:r>
            <a:r>
              <a:rPr lang="en-US" dirty="0" smtClean="0"/>
              <a:t> </a:t>
            </a:r>
            <a:r>
              <a:rPr lang="en-US" dirty="0" err="1" smtClean="0"/>
              <a:t>kalibrovaným</a:t>
            </a:r>
            <a:r>
              <a:rPr lang="en-US" dirty="0" smtClean="0"/>
              <a:t> </a:t>
            </a:r>
            <a:r>
              <a:rPr lang="en-US" dirty="0" err="1" smtClean="0"/>
              <a:t>zdrojom</a:t>
            </a:r>
            <a:r>
              <a:rPr lang="en-US" dirty="0" smtClean="0"/>
              <a:t> </a:t>
            </a:r>
            <a:r>
              <a:rPr lang="en-US" baseline="30000" dirty="0" smtClean="0"/>
              <a:t>22</a:t>
            </a:r>
            <a:r>
              <a:rPr lang="en-US" dirty="0" smtClean="0"/>
              <a:t>Na</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32771" name="Rectangle 2"/>
          <p:cNvSpPr>
            <a:spLocks noGrp="1" noChangeArrowheads="1"/>
          </p:cNvSpPr>
          <p:nvPr>
            <p:ph type="title"/>
          </p:nvPr>
        </p:nvSpPr>
        <p:spPr/>
        <p:txBody>
          <a:bodyPr/>
          <a:lstStyle/>
          <a:p>
            <a:pPr eaLnBrk="1" hangingPunct="1"/>
            <a:r>
              <a:rPr lang="en-US"/>
              <a:t>Zobrazovanie pomocou Pixelových Detektorov</a:t>
            </a:r>
          </a:p>
        </p:txBody>
      </p:sp>
      <p:sp>
        <p:nvSpPr>
          <p:cNvPr id="32772" name="Rectangle 3"/>
          <p:cNvSpPr>
            <a:spLocks noGrp="1" noChangeArrowheads="1"/>
          </p:cNvSpPr>
          <p:nvPr>
            <p:ph type="body" idx="1"/>
          </p:nvPr>
        </p:nvSpPr>
        <p:spPr>
          <a:xfrm>
            <a:off x="457200" y="1371600"/>
            <a:ext cx="8001000" cy="5308600"/>
          </a:xfrm>
        </p:spPr>
        <p:txBody>
          <a:bodyPr/>
          <a:lstStyle/>
          <a:p>
            <a:pPr eaLnBrk="1" hangingPunct="1">
              <a:buFontTx/>
              <a:buNone/>
            </a:pPr>
            <a:r>
              <a:rPr lang="en-US"/>
              <a:t>	Hneď v začiatkoch sa ukázalo že pixelové detektory spĺňajú väčšinu kritérií zobrazovacích aplikácií</a:t>
            </a:r>
          </a:p>
          <a:p>
            <a:pPr lvl="1" eaLnBrk="1" hangingPunct="1"/>
            <a:r>
              <a:rPr lang="en-US"/>
              <a:t>Citlivé na všetky druhy častíc</a:t>
            </a:r>
          </a:p>
          <a:p>
            <a:pPr lvl="1" eaLnBrk="1" hangingPunct="1"/>
            <a:r>
              <a:rPr lang="en-US"/>
              <a:t>Mikrometrová rozlišovacia schopnosť</a:t>
            </a:r>
          </a:p>
          <a:p>
            <a:pPr lvl="1" eaLnBrk="1" hangingPunct="1"/>
            <a:r>
              <a:rPr lang="en-US"/>
              <a:t>Zanedbateľne nízky šum </a:t>
            </a:r>
          </a:p>
          <a:p>
            <a:pPr lvl="1" eaLnBrk="1" hangingPunct="1"/>
            <a:r>
              <a:rPr lang="en-US"/>
              <a:t>Rýchla odozva</a:t>
            </a:r>
          </a:p>
          <a:p>
            <a:pPr lvl="1" eaLnBrk="1" hangingPunct="1"/>
            <a:r>
              <a:rPr lang="en-US"/>
              <a:t>Jednoduchá a bezpečná manipulácia</a:t>
            </a:r>
          </a:p>
          <a:p>
            <a:pPr lvl="1" eaLnBrk="1" hangingPunct="1"/>
            <a:r>
              <a:rPr lang="en-US"/>
              <a:t>Stabilná operácia</a:t>
            </a:r>
          </a:p>
          <a:p>
            <a:pPr lvl="1" eaLnBrk="1" hangingPunct="1"/>
            <a:r>
              <a:rPr lang="en-US"/>
              <a:t>Dáta priamo v digitálnom formáte</a:t>
            </a:r>
          </a:p>
          <a:p>
            <a:pPr lvl="1" eaLnBrk="1" hangingPunct="1"/>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2010</a:t>
            </a:r>
            <a:endParaRPr lang="en-US">
              <a:latin typeface="+mn-lt"/>
              <a:ea typeface="ＭＳ Ｐゴシック" pitchFamily="-112" charset="-128"/>
              <a:cs typeface="ＭＳ Ｐゴシック" pitchFamily="-112" charset="-128"/>
            </a:endParaRPr>
          </a:p>
        </p:txBody>
      </p:sp>
      <p:sp>
        <p:nvSpPr>
          <p:cNvPr id="34819" name="Rectangle 2"/>
          <p:cNvSpPr>
            <a:spLocks noGrp="1" noChangeArrowheads="1"/>
          </p:cNvSpPr>
          <p:nvPr>
            <p:ph type="title"/>
          </p:nvPr>
        </p:nvSpPr>
        <p:spPr/>
        <p:txBody>
          <a:bodyPr/>
          <a:lstStyle/>
          <a:p>
            <a:pPr eaLnBrk="1" hangingPunct="1"/>
            <a:r>
              <a:rPr lang="en-US" dirty="0" err="1" smtClean="0"/>
              <a:t>Technológia</a:t>
            </a:r>
            <a:r>
              <a:rPr lang="en-US" dirty="0" smtClean="0"/>
              <a:t> CMOS</a:t>
            </a:r>
            <a:endParaRPr lang="en-US" dirty="0"/>
          </a:p>
        </p:txBody>
      </p:sp>
      <p:sp>
        <p:nvSpPr>
          <p:cNvPr id="34820" name="Rectangle 3"/>
          <p:cNvSpPr>
            <a:spLocks noGrp="1" noChangeArrowheads="1"/>
          </p:cNvSpPr>
          <p:nvPr>
            <p:ph type="body" idx="1"/>
          </p:nvPr>
        </p:nvSpPr>
        <p:spPr/>
        <p:txBody>
          <a:bodyPr/>
          <a:lstStyle/>
          <a:p>
            <a:pPr eaLnBrk="1" hangingPunct="1"/>
            <a:r>
              <a:rPr lang="en-US" dirty="0" err="1"/>
              <a:t>Dominantná</a:t>
            </a:r>
            <a:r>
              <a:rPr lang="en-US" dirty="0"/>
              <a:t> </a:t>
            </a:r>
            <a:r>
              <a:rPr lang="en-US" dirty="0" err="1"/>
              <a:t>technológia</a:t>
            </a:r>
            <a:r>
              <a:rPr lang="en-US" dirty="0"/>
              <a:t> </a:t>
            </a:r>
            <a:r>
              <a:rPr lang="en-US" dirty="0" err="1"/>
              <a:t>väčšiny</a:t>
            </a:r>
            <a:r>
              <a:rPr lang="en-US" dirty="0"/>
              <a:t> </a:t>
            </a:r>
            <a:r>
              <a:rPr lang="en-US" dirty="0" err="1"/>
              <a:t>zobrazovacích</a:t>
            </a:r>
            <a:r>
              <a:rPr lang="en-US" dirty="0"/>
              <a:t> </a:t>
            </a:r>
            <a:r>
              <a:rPr lang="en-US" dirty="0" err="1"/>
              <a:t>systémov</a:t>
            </a:r>
            <a:r>
              <a:rPr lang="en-US" dirty="0"/>
              <a:t> </a:t>
            </a:r>
            <a:r>
              <a:rPr lang="en-US" dirty="0" err="1"/>
              <a:t>dnes</a:t>
            </a:r>
            <a:r>
              <a:rPr lang="en-US" dirty="0"/>
              <a:t> </a:t>
            </a:r>
            <a:r>
              <a:rPr lang="en-US" dirty="0" err="1"/>
              <a:t>sú</a:t>
            </a:r>
            <a:r>
              <a:rPr lang="en-US" dirty="0"/>
              <a:t> </a:t>
            </a:r>
            <a:r>
              <a:rPr lang="en-US" dirty="0" err="1"/>
              <a:t>tzv</a:t>
            </a:r>
            <a:r>
              <a:rPr lang="en-US" dirty="0"/>
              <a:t>. "charge-coupled devices" (</a:t>
            </a:r>
            <a:r>
              <a:rPr lang="en-US" dirty="0" err="1"/>
              <a:t>CCDs</a:t>
            </a:r>
            <a:r>
              <a:rPr lang="en-US" dirty="0"/>
              <a:t>).</a:t>
            </a:r>
          </a:p>
          <a:p>
            <a:pPr lvl="1" eaLnBrk="1" hangingPunct="1"/>
            <a:r>
              <a:rPr lang="en-US" dirty="0" err="1"/>
              <a:t>Výborné</a:t>
            </a:r>
            <a:r>
              <a:rPr lang="en-US" dirty="0"/>
              <a:t> </a:t>
            </a:r>
            <a:r>
              <a:rPr lang="en-US" dirty="0" err="1"/>
              <a:t>polohové</a:t>
            </a:r>
            <a:r>
              <a:rPr lang="en-US" dirty="0"/>
              <a:t> </a:t>
            </a:r>
            <a:r>
              <a:rPr lang="en-US" dirty="0" err="1"/>
              <a:t>rozlíšenie</a:t>
            </a:r>
            <a:endParaRPr lang="en-US" dirty="0"/>
          </a:p>
          <a:p>
            <a:pPr lvl="1" eaLnBrk="1" hangingPunct="1"/>
            <a:r>
              <a:rPr lang="en-US" dirty="0" err="1"/>
              <a:t>Možno</a:t>
            </a:r>
            <a:r>
              <a:rPr lang="en-US" dirty="0"/>
              <a:t> </a:t>
            </a:r>
            <a:r>
              <a:rPr lang="en-US" dirty="0" err="1"/>
              <a:t>pokryť</a:t>
            </a:r>
            <a:r>
              <a:rPr lang="en-US" dirty="0"/>
              <a:t> </a:t>
            </a:r>
            <a:r>
              <a:rPr lang="en-US" dirty="0" err="1"/>
              <a:t>relatívne</a:t>
            </a:r>
            <a:r>
              <a:rPr lang="en-US" dirty="0"/>
              <a:t> </a:t>
            </a:r>
            <a:r>
              <a:rPr lang="en-US" dirty="0" err="1"/>
              <a:t>veľke</a:t>
            </a:r>
            <a:r>
              <a:rPr lang="en-US" dirty="0"/>
              <a:t> </a:t>
            </a:r>
            <a:r>
              <a:rPr lang="en-US" dirty="0" err="1"/>
              <a:t>plochy</a:t>
            </a:r>
            <a:endParaRPr lang="en-US" dirty="0"/>
          </a:p>
          <a:p>
            <a:pPr lvl="1" eaLnBrk="1" hangingPunct="1"/>
            <a:r>
              <a:rPr lang="en-US" dirty="0" smtClean="0"/>
              <a:t>Ale </a:t>
            </a:r>
            <a:r>
              <a:rPr lang="en-US" dirty="0" err="1" smtClean="0"/>
              <a:t>tieto</a:t>
            </a:r>
            <a:r>
              <a:rPr lang="en-US" dirty="0" smtClean="0"/>
              <a:t> </a:t>
            </a:r>
            <a:r>
              <a:rPr lang="en-US" dirty="0" err="1" smtClean="0"/>
              <a:t>systémy</a:t>
            </a:r>
            <a:r>
              <a:rPr lang="en-US" dirty="0" smtClean="0"/>
              <a:t> </a:t>
            </a:r>
            <a:r>
              <a:rPr lang="en-US" dirty="0" err="1" smtClean="0"/>
              <a:t>jednoducho</a:t>
            </a:r>
            <a:r>
              <a:rPr lang="en-US" dirty="0" smtClean="0"/>
              <a:t> </a:t>
            </a:r>
            <a:r>
              <a:rPr lang="en-US" dirty="0" err="1" smtClean="0"/>
              <a:t>sčítavajú</a:t>
            </a:r>
            <a:r>
              <a:rPr lang="en-US" dirty="0" smtClean="0"/>
              <a:t> </a:t>
            </a:r>
            <a:r>
              <a:rPr lang="en-US" dirty="0" err="1" smtClean="0"/>
              <a:t>energiu</a:t>
            </a:r>
            <a:r>
              <a:rPr lang="en-US" dirty="0" smtClean="0"/>
              <a:t> </a:t>
            </a:r>
            <a:r>
              <a:rPr lang="en-US" dirty="0" err="1" smtClean="0"/>
              <a:t>uloženú</a:t>
            </a:r>
            <a:r>
              <a:rPr lang="en-US" dirty="0" smtClean="0"/>
              <a:t> </a:t>
            </a:r>
            <a:r>
              <a:rPr lang="en-US" dirty="0" err="1" smtClean="0"/>
              <a:t>v</a:t>
            </a:r>
            <a:r>
              <a:rPr lang="en-US" dirty="0" smtClean="0"/>
              <a:t> </a:t>
            </a:r>
            <a:r>
              <a:rPr lang="en-US" dirty="0" err="1" smtClean="0"/>
              <a:t>každom</a:t>
            </a:r>
            <a:r>
              <a:rPr lang="en-US" dirty="0" smtClean="0"/>
              <a:t> </a:t>
            </a:r>
            <a:r>
              <a:rPr lang="en-US" dirty="0" err="1" smtClean="0"/>
              <a:t>pixeli</a:t>
            </a:r>
            <a:r>
              <a:rPr lang="en-US" dirty="0" smtClean="0"/>
              <a:t> </a:t>
            </a:r>
            <a:r>
              <a:rPr lang="en-US" dirty="0" err="1" smtClean="0"/>
              <a:t>detektora</a:t>
            </a:r>
            <a:endParaRPr lang="en-US" dirty="0" smtClean="0"/>
          </a:p>
          <a:p>
            <a:pPr eaLnBrk="1" hangingPunct="1"/>
            <a:r>
              <a:rPr lang="en-US" dirty="0" err="1" smtClean="0"/>
              <a:t>Pixelové</a:t>
            </a:r>
            <a:r>
              <a:rPr lang="en-US" dirty="0" smtClean="0"/>
              <a:t> </a:t>
            </a:r>
            <a:r>
              <a:rPr lang="en-US" dirty="0" err="1"/>
              <a:t>detektory</a:t>
            </a:r>
            <a:r>
              <a:rPr lang="en-US" dirty="0"/>
              <a:t> </a:t>
            </a:r>
            <a:r>
              <a:rPr lang="en-US" dirty="0" err="1"/>
              <a:t>vyrobené</a:t>
            </a:r>
            <a:r>
              <a:rPr lang="en-US" dirty="0"/>
              <a:t> </a:t>
            </a:r>
            <a:r>
              <a:rPr lang="en-US" dirty="0" err="1"/>
              <a:t>v</a:t>
            </a:r>
            <a:r>
              <a:rPr lang="en-US" dirty="0"/>
              <a:t> CMOS </a:t>
            </a:r>
            <a:r>
              <a:rPr lang="en-US" dirty="0" err="1" smtClean="0"/>
              <a:t>technológii</a:t>
            </a:r>
            <a:r>
              <a:rPr lang="en-US" dirty="0" smtClean="0"/>
              <a:t> </a:t>
            </a:r>
            <a:r>
              <a:rPr lang="en-US" dirty="0" err="1" smtClean="0"/>
              <a:t>umožňujú</a:t>
            </a:r>
            <a:r>
              <a:rPr lang="en-US" dirty="0" smtClean="0"/>
              <a:t> </a:t>
            </a:r>
            <a:r>
              <a:rPr lang="en-US" dirty="0" err="1" smtClean="0"/>
              <a:t>kvantové</a:t>
            </a:r>
            <a:r>
              <a:rPr lang="en-US" dirty="0" smtClean="0"/>
              <a:t> </a:t>
            </a:r>
            <a:r>
              <a:rPr lang="en-US" dirty="0" err="1" smtClean="0"/>
              <a:t>zobrazovanie</a:t>
            </a:r>
            <a:endParaRPr lang="en-US" dirty="0" smtClean="0"/>
          </a:p>
          <a:p>
            <a:pPr lvl="1" eaLnBrk="1" hangingPunct="1"/>
            <a:r>
              <a:rPr lang="en-US" dirty="0" err="1" smtClean="0"/>
              <a:t>Vďaka</a:t>
            </a:r>
            <a:r>
              <a:rPr lang="en-US" dirty="0" smtClean="0"/>
              <a:t> </a:t>
            </a:r>
            <a:r>
              <a:rPr lang="en-US" dirty="0" err="1" smtClean="0"/>
              <a:t>možnosti</a:t>
            </a:r>
            <a:r>
              <a:rPr lang="en-US" dirty="0" smtClean="0"/>
              <a:t> </a:t>
            </a:r>
            <a:r>
              <a:rPr lang="en-US" dirty="0" err="1" smtClean="0"/>
              <a:t>procesovania</a:t>
            </a:r>
            <a:r>
              <a:rPr lang="en-US" dirty="0" smtClean="0"/>
              <a:t> </a:t>
            </a:r>
            <a:r>
              <a:rPr lang="en-US" dirty="0" err="1" smtClean="0"/>
              <a:t>signálu</a:t>
            </a:r>
            <a:r>
              <a:rPr lang="en-US" dirty="0" smtClean="0"/>
              <a:t> </a:t>
            </a:r>
            <a:r>
              <a:rPr lang="en-US" dirty="0" err="1" smtClean="0"/>
              <a:t>zaznamenáva</a:t>
            </a:r>
            <a:r>
              <a:rPr lang="en-US" dirty="0" smtClean="0"/>
              <a:t> </a:t>
            </a:r>
            <a:r>
              <a:rPr lang="en-US" dirty="0" err="1" smtClean="0"/>
              <a:t>len</a:t>
            </a:r>
            <a:r>
              <a:rPr lang="en-US" dirty="0" smtClean="0"/>
              <a:t> </a:t>
            </a:r>
            <a:r>
              <a:rPr lang="en-US" dirty="0" err="1" smtClean="0"/>
              <a:t>zaujímavé</a:t>
            </a:r>
            <a:r>
              <a:rPr lang="en-US" dirty="0" smtClean="0"/>
              <a:t> </a:t>
            </a:r>
            <a:r>
              <a:rPr lang="en-US" dirty="0" err="1" smtClean="0"/>
              <a:t>pulzy</a:t>
            </a:r>
            <a:r>
              <a:rPr lang="en-US" dirty="0" smtClean="0"/>
              <a:t> </a:t>
            </a:r>
            <a:r>
              <a:rPr lang="en-US" dirty="0" err="1" smtClean="0"/>
              <a:t>nad</a:t>
            </a:r>
            <a:r>
              <a:rPr lang="en-US" dirty="0" smtClean="0"/>
              <a:t> </a:t>
            </a:r>
            <a:r>
              <a:rPr lang="en-US" dirty="0" err="1" smtClean="0"/>
              <a:t>prahovou</a:t>
            </a:r>
            <a:r>
              <a:rPr lang="en-US" dirty="0" smtClean="0"/>
              <a:t> </a:t>
            </a:r>
            <a:r>
              <a:rPr lang="en-US" dirty="0" err="1" smtClean="0"/>
              <a:t>hodnotou</a:t>
            </a:r>
            <a:r>
              <a:rPr lang="en-US" dirty="0" smtClean="0"/>
              <a:t> a </a:t>
            </a:r>
            <a:r>
              <a:rPr lang="en-US" dirty="0" err="1" smtClean="0"/>
              <a:t>ignoruje</a:t>
            </a:r>
            <a:r>
              <a:rPr lang="en-US" dirty="0" smtClean="0"/>
              <a:t> </a:t>
            </a:r>
            <a:r>
              <a:rPr lang="en-US" dirty="0" err="1" smtClean="0"/>
              <a:t>zbytok</a:t>
            </a:r>
            <a:r>
              <a:rPr lang="en-US" dirty="0" smtClean="0"/>
              <a:t> – </a:t>
            </a:r>
            <a:r>
              <a:rPr lang="en-US" dirty="0" err="1" smtClean="0"/>
              <a:t>nízky</a:t>
            </a:r>
            <a:r>
              <a:rPr lang="en-US" dirty="0" smtClean="0"/>
              <a:t> </a:t>
            </a:r>
            <a:r>
              <a:rPr lang="en-US" dirty="0" err="1" smtClean="0"/>
              <a:t>šum</a:t>
            </a:r>
            <a:endParaRPr lang="en-US" dirty="0" smtClean="0"/>
          </a:p>
          <a:p>
            <a:pPr eaLnBrk="1" hangingPunct="1"/>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C0C0C0"/>
                  </a:outerShdw>
                </a:effectLst>
                <a:ea typeface="ＭＳ Ｐゴシック" pitchFamily="48" charset="-128"/>
              </a:rPr>
              <a:t>Medipix</a:t>
            </a:r>
            <a:r>
              <a:rPr lang="cs-CZ" dirty="0" smtClean="0">
                <a:effectLst>
                  <a:outerShdw blurRad="38100" dist="38100" dir="2700000" algn="tl">
                    <a:srgbClr val="C0C0C0"/>
                  </a:outerShdw>
                </a:effectLst>
                <a:ea typeface="ＭＳ Ｐゴシック" pitchFamily="48" charset="-128"/>
              </a:rPr>
              <a:t> </a:t>
            </a:r>
            <a:r>
              <a:rPr lang="en-US" dirty="0" err="1" smtClean="0">
                <a:effectLst>
                  <a:outerShdw blurRad="38100" dist="38100" dir="2700000" algn="tl">
                    <a:srgbClr val="C0C0C0"/>
                  </a:outerShdw>
                </a:effectLst>
                <a:ea typeface="ＭＳ Ｐゴシック" pitchFamily="48" charset="-128"/>
              </a:rPr>
              <a:t>spracovanie</a:t>
            </a:r>
            <a:r>
              <a:rPr lang="en-US" dirty="0" smtClean="0">
                <a:effectLst>
                  <a:outerShdw blurRad="38100" dist="38100" dir="2700000" algn="tl">
                    <a:srgbClr val="C0C0C0"/>
                  </a:outerShdw>
                </a:effectLst>
                <a:ea typeface="ＭＳ Ｐゴシック" pitchFamily="48" charset="-128"/>
              </a:rPr>
              <a:t> </a:t>
            </a:r>
            <a:r>
              <a:rPr lang="en-US" dirty="0" err="1" smtClean="0">
                <a:effectLst>
                  <a:outerShdw blurRad="38100" dist="38100" dir="2700000" algn="tl">
                    <a:srgbClr val="C0C0C0"/>
                  </a:outerShdw>
                </a:effectLst>
                <a:ea typeface="ＭＳ Ｐゴシック" pitchFamily="48" charset="-128"/>
              </a:rPr>
              <a:t>sign</a:t>
            </a:r>
            <a:r>
              <a:rPr lang="en-US" dirty="0" err="1" smtClean="0">
                <a:effectLst>
                  <a:outerShdw blurRad="38100" dist="38100" dir="2700000" algn="tl">
                    <a:srgbClr val="C0C0C0"/>
                  </a:outerShdw>
                </a:effectLst>
                <a:ea typeface="ＭＳ Ｐゴシック" pitchFamily="48" charset="-128"/>
              </a:rPr>
              <a:t>álu</a:t>
            </a:r>
            <a:endParaRPr lang="en-US" dirty="0"/>
          </a:p>
        </p:txBody>
      </p:sp>
      <p:sp>
        <p:nvSpPr>
          <p:cNvPr id="4" name="Footer Placeholder 3"/>
          <p:cNvSpPr>
            <a:spLocks noGrp="1"/>
          </p:cNvSpPr>
          <p:nvPr>
            <p:ph type="ftr" sz="quarter" idx="10"/>
          </p:nvPr>
        </p:nvSpPr>
        <p:spPr/>
        <p:txBody>
          <a:bodyPr/>
          <a:lstStyle/>
          <a:p>
            <a:r>
              <a:rPr lang="en-US" smtClean="0"/>
              <a:t>High School Teachers at CERN  -----  Bettina + Ivan Mikulec  -----  Apr 2010</a:t>
            </a:r>
            <a:endParaRPr lang="en-US"/>
          </a:p>
        </p:txBody>
      </p:sp>
      <p:sp>
        <p:nvSpPr>
          <p:cNvPr id="6" name="Line 81"/>
          <p:cNvSpPr>
            <a:spLocks noChangeShapeType="1"/>
          </p:cNvSpPr>
          <p:nvPr/>
        </p:nvSpPr>
        <p:spPr bwMode="auto">
          <a:xfrm>
            <a:off x="2163763" y="2382837"/>
            <a:ext cx="655637" cy="0"/>
          </a:xfrm>
          <a:prstGeom prst="line">
            <a:avLst/>
          </a:prstGeom>
          <a:noFill/>
          <a:ln w="9525">
            <a:solidFill>
              <a:schemeClr val="tx1"/>
            </a:solidFill>
            <a:round/>
            <a:headEnd/>
            <a:tailEnd/>
          </a:ln>
        </p:spPr>
        <p:txBody>
          <a:bodyPr wrap="none"/>
          <a:lstStyle/>
          <a:p>
            <a:endParaRPr lang="en-US"/>
          </a:p>
        </p:txBody>
      </p:sp>
      <p:sp>
        <p:nvSpPr>
          <p:cNvPr id="7" name="Line 80"/>
          <p:cNvSpPr>
            <a:spLocks noChangeShapeType="1"/>
          </p:cNvSpPr>
          <p:nvPr/>
        </p:nvSpPr>
        <p:spPr bwMode="auto">
          <a:xfrm>
            <a:off x="2184400" y="2751137"/>
            <a:ext cx="635000" cy="0"/>
          </a:xfrm>
          <a:prstGeom prst="line">
            <a:avLst/>
          </a:prstGeom>
          <a:noFill/>
          <a:ln w="9525">
            <a:solidFill>
              <a:schemeClr val="tx1"/>
            </a:solidFill>
            <a:round/>
            <a:headEnd/>
            <a:tailEnd/>
          </a:ln>
        </p:spPr>
        <p:txBody>
          <a:bodyPr wrap="none"/>
          <a:lstStyle/>
          <a:p>
            <a:endParaRPr lang="en-US"/>
          </a:p>
        </p:txBody>
      </p:sp>
      <p:sp>
        <p:nvSpPr>
          <p:cNvPr id="8" name="Rectangle 87"/>
          <p:cNvSpPr>
            <a:spLocks noChangeArrowheads="1"/>
          </p:cNvSpPr>
          <p:nvPr/>
        </p:nvSpPr>
        <p:spPr bwMode="auto">
          <a:xfrm>
            <a:off x="2743200" y="2286000"/>
            <a:ext cx="4016375" cy="2995612"/>
          </a:xfrm>
          <a:prstGeom prst="rect">
            <a:avLst/>
          </a:prstGeom>
          <a:solidFill>
            <a:srgbClr val="F4F7FE"/>
          </a:solidFill>
          <a:ln w="3175">
            <a:noFill/>
            <a:miter lim="800000"/>
            <a:headEnd/>
            <a:tailEnd/>
          </a:ln>
        </p:spPr>
        <p:txBody>
          <a:bodyPr wrap="none" anchor="ctr"/>
          <a:lstStyle/>
          <a:p>
            <a:pPr algn="ctr" eaLnBrk="1" hangingPunct="1"/>
            <a:endParaRPr lang="en-US" sz="3600" b="0">
              <a:latin typeface="Arial" pitchFamily="34" charset="0"/>
              <a:cs typeface="Arial" pitchFamily="34" charset="0"/>
            </a:endParaRPr>
          </a:p>
        </p:txBody>
      </p:sp>
      <p:sp>
        <p:nvSpPr>
          <p:cNvPr id="9" name="Rectangle 86"/>
          <p:cNvSpPr>
            <a:spLocks noChangeArrowheads="1"/>
          </p:cNvSpPr>
          <p:nvPr/>
        </p:nvSpPr>
        <p:spPr bwMode="auto">
          <a:xfrm>
            <a:off x="2541588" y="2581275"/>
            <a:ext cx="4016375" cy="2995612"/>
          </a:xfrm>
          <a:prstGeom prst="rect">
            <a:avLst/>
          </a:prstGeom>
          <a:solidFill>
            <a:srgbClr val="ECF1FE"/>
          </a:solidFill>
          <a:ln w="3175">
            <a:noFill/>
            <a:miter lim="800000"/>
            <a:headEnd/>
            <a:tailEnd/>
          </a:ln>
        </p:spPr>
        <p:txBody>
          <a:bodyPr wrap="none" anchor="ctr"/>
          <a:lstStyle/>
          <a:p>
            <a:pPr algn="ctr" eaLnBrk="1" hangingPunct="1"/>
            <a:endParaRPr lang="en-US" sz="3600" b="0">
              <a:latin typeface="Arial" pitchFamily="34" charset="0"/>
              <a:cs typeface="Arial" pitchFamily="34" charset="0"/>
            </a:endParaRPr>
          </a:p>
        </p:txBody>
      </p:sp>
      <p:sp>
        <p:nvSpPr>
          <p:cNvPr id="10" name="Rectangle 83"/>
          <p:cNvSpPr>
            <a:spLocks noChangeArrowheads="1"/>
          </p:cNvSpPr>
          <p:nvPr/>
        </p:nvSpPr>
        <p:spPr bwMode="auto">
          <a:xfrm>
            <a:off x="2371725" y="2840037"/>
            <a:ext cx="4016375" cy="2995613"/>
          </a:xfrm>
          <a:prstGeom prst="rect">
            <a:avLst/>
          </a:prstGeom>
          <a:solidFill>
            <a:schemeClr val="folHlink"/>
          </a:solidFill>
          <a:ln w="3175">
            <a:noFill/>
            <a:miter lim="800000"/>
            <a:headEnd/>
            <a:tailEnd/>
          </a:ln>
        </p:spPr>
        <p:txBody>
          <a:bodyPr wrap="none" anchor="ctr"/>
          <a:lstStyle/>
          <a:p>
            <a:pPr algn="ctr" eaLnBrk="1" hangingPunct="1"/>
            <a:endParaRPr lang="en-US" sz="3600" b="0">
              <a:latin typeface="Arial" pitchFamily="34" charset="0"/>
              <a:cs typeface="Arial" pitchFamily="34" charset="0"/>
            </a:endParaRPr>
          </a:p>
        </p:txBody>
      </p:sp>
      <p:sp>
        <p:nvSpPr>
          <p:cNvPr id="11" name="Rectangle 3"/>
          <p:cNvSpPr>
            <a:spLocks noChangeArrowheads="1"/>
          </p:cNvSpPr>
          <p:nvPr/>
        </p:nvSpPr>
        <p:spPr bwMode="auto">
          <a:xfrm>
            <a:off x="1119188" y="2043112"/>
            <a:ext cx="1054100" cy="2206625"/>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3600" b="0">
              <a:latin typeface="Arial" pitchFamily="34" charset="0"/>
              <a:cs typeface="Arial" pitchFamily="34" charset="0"/>
            </a:endParaRPr>
          </a:p>
        </p:txBody>
      </p:sp>
      <p:sp>
        <p:nvSpPr>
          <p:cNvPr id="12" name="Line 4"/>
          <p:cNvSpPr>
            <a:spLocks noChangeShapeType="1"/>
          </p:cNvSpPr>
          <p:nvPr/>
        </p:nvSpPr>
        <p:spPr bwMode="auto">
          <a:xfrm>
            <a:off x="1119188" y="2043112"/>
            <a:ext cx="0" cy="2206625"/>
          </a:xfrm>
          <a:prstGeom prst="line">
            <a:avLst/>
          </a:prstGeom>
          <a:noFill/>
          <a:ln w="57150">
            <a:solidFill>
              <a:schemeClr val="tx1"/>
            </a:solidFill>
            <a:round/>
            <a:headEnd/>
            <a:tailEnd/>
          </a:ln>
        </p:spPr>
        <p:txBody>
          <a:bodyPr wrap="none"/>
          <a:lstStyle/>
          <a:p>
            <a:endParaRPr lang="en-US"/>
          </a:p>
        </p:txBody>
      </p:sp>
      <p:sp>
        <p:nvSpPr>
          <p:cNvPr id="13" name="Line 5"/>
          <p:cNvSpPr>
            <a:spLocks noChangeShapeType="1"/>
          </p:cNvSpPr>
          <p:nvPr/>
        </p:nvSpPr>
        <p:spPr bwMode="auto">
          <a:xfrm flipH="1">
            <a:off x="2163763" y="3013075"/>
            <a:ext cx="0" cy="307975"/>
          </a:xfrm>
          <a:prstGeom prst="line">
            <a:avLst/>
          </a:prstGeom>
          <a:noFill/>
          <a:ln w="57150">
            <a:solidFill>
              <a:schemeClr val="tx1"/>
            </a:solidFill>
            <a:round/>
            <a:headEnd/>
            <a:tailEnd/>
          </a:ln>
        </p:spPr>
        <p:txBody>
          <a:bodyPr wrap="none"/>
          <a:lstStyle/>
          <a:p>
            <a:endParaRPr lang="en-US"/>
          </a:p>
        </p:txBody>
      </p:sp>
      <p:sp>
        <p:nvSpPr>
          <p:cNvPr id="14" name="Line 6"/>
          <p:cNvSpPr>
            <a:spLocks noChangeShapeType="1"/>
          </p:cNvSpPr>
          <p:nvPr/>
        </p:nvSpPr>
        <p:spPr bwMode="auto">
          <a:xfrm>
            <a:off x="4916488" y="1077912"/>
            <a:ext cx="0" cy="1212850"/>
          </a:xfrm>
          <a:prstGeom prst="line">
            <a:avLst/>
          </a:prstGeom>
          <a:noFill/>
          <a:ln w="9525">
            <a:solidFill>
              <a:schemeClr val="tx1"/>
            </a:solidFill>
            <a:round/>
            <a:headEnd/>
            <a:tailEnd/>
          </a:ln>
        </p:spPr>
        <p:txBody>
          <a:bodyPr wrap="none"/>
          <a:lstStyle/>
          <a:p>
            <a:endParaRPr lang="en-US"/>
          </a:p>
        </p:txBody>
      </p:sp>
      <p:sp>
        <p:nvSpPr>
          <p:cNvPr id="15" name="Line 7"/>
          <p:cNvSpPr>
            <a:spLocks noChangeShapeType="1"/>
          </p:cNvSpPr>
          <p:nvPr/>
        </p:nvSpPr>
        <p:spPr bwMode="auto">
          <a:xfrm>
            <a:off x="5056188" y="1343025"/>
            <a:ext cx="0" cy="646112"/>
          </a:xfrm>
          <a:prstGeom prst="line">
            <a:avLst/>
          </a:prstGeom>
          <a:noFill/>
          <a:ln w="38100">
            <a:solidFill>
              <a:schemeClr val="tx1"/>
            </a:solidFill>
            <a:round/>
            <a:headEnd/>
            <a:tailEnd/>
          </a:ln>
        </p:spPr>
        <p:txBody>
          <a:bodyPr wrap="none"/>
          <a:lstStyle/>
          <a:p>
            <a:endParaRPr lang="en-US"/>
          </a:p>
        </p:txBody>
      </p:sp>
      <p:sp>
        <p:nvSpPr>
          <p:cNvPr id="16" name="Line 8"/>
          <p:cNvSpPr>
            <a:spLocks noChangeShapeType="1"/>
          </p:cNvSpPr>
          <p:nvPr/>
        </p:nvSpPr>
        <p:spPr bwMode="auto">
          <a:xfrm flipH="1">
            <a:off x="647700" y="1684337"/>
            <a:ext cx="4278313" cy="0"/>
          </a:xfrm>
          <a:prstGeom prst="line">
            <a:avLst/>
          </a:prstGeom>
          <a:noFill/>
          <a:ln w="9525">
            <a:solidFill>
              <a:schemeClr val="tx1"/>
            </a:solidFill>
            <a:round/>
            <a:headEnd/>
            <a:tailEnd/>
          </a:ln>
        </p:spPr>
        <p:txBody>
          <a:bodyPr wrap="none"/>
          <a:lstStyle/>
          <a:p>
            <a:endParaRPr lang="en-US"/>
          </a:p>
        </p:txBody>
      </p:sp>
      <p:sp>
        <p:nvSpPr>
          <p:cNvPr id="17" name="Line 9"/>
          <p:cNvSpPr>
            <a:spLocks noChangeShapeType="1"/>
          </p:cNvSpPr>
          <p:nvPr/>
        </p:nvSpPr>
        <p:spPr bwMode="auto">
          <a:xfrm>
            <a:off x="655638" y="1684337"/>
            <a:ext cx="0" cy="1471613"/>
          </a:xfrm>
          <a:prstGeom prst="line">
            <a:avLst/>
          </a:prstGeom>
          <a:noFill/>
          <a:ln w="9525">
            <a:solidFill>
              <a:schemeClr val="tx1"/>
            </a:solidFill>
            <a:round/>
            <a:headEnd/>
            <a:tailEnd/>
          </a:ln>
        </p:spPr>
        <p:txBody>
          <a:bodyPr wrap="none"/>
          <a:lstStyle/>
          <a:p>
            <a:endParaRPr lang="en-US"/>
          </a:p>
        </p:txBody>
      </p:sp>
      <p:sp>
        <p:nvSpPr>
          <p:cNvPr id="18" name="Line 10"/>
          <p:cNvSpPr>
            <a:spLocks noChangeShapeType="1"/>
          </p:cNvSpPr>
          <p:nvPr/>
        </p:nvSpPr>
        <p:spPr bwMode="auto">
          <a:xfrm>
            <a:off x="647700" y="3155950"/>
            <a:ext cx="471488" cy="0"/>
          </a:xfrm>
          <a:prstGeom prst="line">
            <a:avLst/>
          </a:prstGeom>
          <a:noFill/>
          <a:ln w="9525">
            <a:solidFill>
              <a:schemeClr val="tx1"/>
            </a:solidFill>
            <a:round/>
            <a:headEnd/>
            <a:tailEnd/>
          </a:ln>
        </p:spPr>
        <p:txBody>
          <a:bodyPr wrap="none"/>
          <a:lstStyle/>
          <a:p>
            <a:endParaRPr lang="en-US"/>
          </a:p>
        </p:txBody>
      </p:sp>
      <p:sp>
        <p:nvSpPr>
          <p:cNvPr id="19" name="Line 11"/>
          <p:cNvSpPr>
            <a:spLocks noChangeShapeType="1"/>
          </p:cNvSpPr>
          <p:nvPr/>
        </p:nvSpPr>
        <p:spPr bwMode="auto">
          <a:xfrm>
            <a:off x="2173288" y="3163887"/>
            <a:ext cx="655637" cy="0"/>
          </a:xfrm>
          <a:prstGeom prst="line">
            <a:avLst/>
          </a:prstGeom>
          <a:noFill/>
          <a:ln w="9525">
            <a:solidFill>
              <a:schemeClr val="tx1"/>
            </a:solidFill>
            <a:round/>
            <a:headEnd/>
            <a:tailEnd/>
          </a:ln>
        </p:spPr>
        <p:txBody>
          <a:bodyPr wrap="none"/>
          <a:lstStyle/>
          <a:p>
            <a:endParaRPr lang="en-US"/>
          </a:p>
        </p:txBody>
      </p:sp>
      <p:sp>
        <p:nvSpPr>
          <p:cNvPr id="20" name="Rectangle 12"/>
          <p:cNvSpPr>
            <a:spLocks noChangeArrowheads="1"/>
          </p:cNvSpPr>
          <p:nvPr/>
        </p:nvSpPr>
        <p:spPr bwMode="auto">
          <a:xfrm>
            <a:off x="2828925" y="3022600"/>
            <a:ext cx="1054100" cy="288925"/>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3600" b="0">
              <a:latin typeface="Arial" pitchFamily="34" charset="0"/>
              <a:cs typeface="Arial" pitchFamily="34" charset="0"/>
            </a:endParaRPr>
          </a:p>
        </p:txBody>
      </p:sp>
      <p:sp>
        <p:nvSpPr>
          <p:cNvPr id="21" name="Line 13"/>
          <p:cNvSpPr>
            <a:spLocks noChangeShapeType="1"/>
          </p:cNvSpPr>
          <p:nvPr/>
        </p:nvSpPr>
        <p:spPr bwMode="auto">
          <a:xfrm flipV="1">
            <a:off x="3883025" y="3155950"/>
            <a:ext cx="2097088" cy="7937"/>
          </a:xfrm>
          <a:prstGeom prst="line">
            <a:avLst/>
          </a:prstGeom>
          <a:noFill/>
          <a:ln w="9525">
            <a:solidFill>
              <a:schemeClr val="tx1"/>
            </a:solidFill>
            <a:round/>
            <a:headEnd/>
            <a:tailEnd/>
          </a:ln>
        </p:spPr>
        <p:txBody>
          <a:bodyPr wrap="none"/>
          <a:lstStyle/>
          <a:p>
            <a:endParaRPr lang="en-US"/>
          </a:p>
        </p:txBody>
      </p:sp>
      <p:sp>
        <p:nvSpPr>
          <p:cNvPr id="22" name="Line 14"/>
          <p:cNvSpPr>
            <a:spLocks noChangeShapeType="1"/>
          </p:cNvSpPr>
          <p:nvPr/>
        </p:nvSpPr>
        <p:spPr bwMode="auto">
          <a:xfrm flipV="1">
            <a:off x="5980113" y="1684337"/>
            <a:ext cx="0" cy="1479550"/>
          </a:xfrm>
          <a:prstGeom prst="line">
            <a:avLst/>
          </a:prstGeom>
          <a:noFill/>
          <a:ln w="9525">
            <a:solidFill>
              <a:schemeClr val="tx1"/>
            </a:solidFill>
            <a:round/>
            <a:headEnd/>
            <a:tailEnd/>
          </a:ln>
        </p:spPr>
        <p:txBody>
          <a:bodyPr wrap="none"/>
          <a:lstStyle/>
          <a:p>
            <a:endParaRPr lang="en-US"/>
          </a:p>
        </p:txBody>
      </p:sp>
      <p:sp>
        <p:nvSpPr>
          <p:cNvPr id="23" name="Line 15"/>
          <p:cNvSpPr>
            <a:spLocks noChangeShapeType="1"/>
          </p:cNvSpPr>
          <p:nvPr/>
        </p:nvSpPr>
        <p:spPr bwMode="auto">
          <a:xfrm flipH="1">
            <a:off x="5056188" y="1684337"/>
            <a:ext cx="923925" cy="0"/>
          </a:xfrm>
          <a:prstGeom prst="line">
            <a:avLst/>
          </a:prstGeom>
          <a:noFill/>
          <a:ln w="9525">
            <a:solidFill>
              <a:schemeClr val="tx1"/>
            </a:solidFill>
            <a:round/>
            <a:headEnd/>
            <a:tailEnd/>
          </a:ln>
        </p:spPr>
        <p:txBody>
          <a:bodyPr wrap="none"/>
          <a:lstStyle/>
          <a:p>
            <a:endParaRPr lang="en-US"/>
          </a:p>
        </p:txBody>
      </p:sp>
      <p:sp>
        <p:nvSpPr>
          <p:cNvPr id="24" name="Line 16"/>
          <p:cNvSpPr>
            <a:spLocks noChangeShapeType="1"/>
          </p:cNvSpPr>
          <p:nvPr/>
        </p:nvSpPr>
        <p:spPr bwMode="auto">
          <a:xfrm flipV="1">
            <a:off x="384175" y="2917825"/>
            <a:ext cx="1206500" cy="701675"/>
          </a:xfrm>
          <a:prstGeom prst="line">
            <a:avLst/>
          </a:prstGeom>
          <a:noFill/>
          <a:ln w="28575">
            <a:solidFill>
              <a:srgbClr val="CB0F01"/>
            </a:solidFill>
            <a:round/>
            <a:headEnd/>
            <a:tailEnd type="stealth" w="lg" len="lg"/>
          </a:ln>
        </p:spPr>
        <p:txBody>
          <a:bodyPr wrap="none"/>
          <a:lstStyle/>
          <a:p>
            <a:endParaRPr lang="en-US"/>
          </a:p>
        </p:txBody>
      </p:sp>
      <p:sp>
        <p:nvSpPr>
          <p:cNvPr id="25" name="Line 17"/>
          <p:cNvSpPr>
            <a:spLocks noChangeShapeType="1"/>
          </p:cNvSpPr>
          <p:nvPr/>
        </p:nvSpPr>
        <p:spPr bwMode="auto">
          <a:xfrm>
            <a:off x="2581275" y="3155950"/>
            <a:ext cx="0" cy="1158875"/>
          </a:xfrm>
          <a:prstGeom prst="line">
            <a:avLst/>
          </a:prstGeom>
          <a:noFill/>
          <a:ln w="9525">
            <a:solidFill>
              <a:schemeClr val="tx1"/>
            </a:solidFill>
            <a:round/>
            <a:headEnd/>
            <a:tailEnd/>
          </a:ln>
        </p:spPr>
        <p:txBody>
          <a:bodyPr wrap="none"/>
          <a:lstStyle/>
          <a:p>
            <a:endParaRPr lang="en-US"/>
          </a:p>
        </p:txBody>
      </p:sp>
      <p:grpSp>
        <p:nvGrpSpPr>
          <p:cNvPr id="26" name="Group 18"/>
          <p:cNvGrpSpPr>
            <a:grpSpLocks/>
          </p:cNvGrpSpPr>
          <p:nvPr/>
        </p:nvGrpSpPr>
        <p:grpSpPr bwMode="auto">
          <a:xfrm>
            <a:off x="1330325" y="2638425"/>
            <a:ext cx="406400" cy="612775"/>
            <a:chOff x="1604" y="2391"/>
            <a:chExt cx="256" cy="386"/>
          </a:xfrm>
        </p:grpSpPr>
        <p:grpSp>
          <p:nvGrpSpPr>
            <p:cNvPr id="27" name="Group 19"/>
            <p:cNvGrpSpPr>
              <a:grpSpLocks/>
            </p:cNvGrpSpPr>
            <p:nvPr/>
          </p:nvGrpSpPr>
          <p:grpSpPr bwMode="auto">
            <a:xfrm>
              <a:off x="1604" y="2391"/>
              <a:ext cx="224" cy="136"/>
              <a:chOff x="1604" y="2391"/>
              <a:chExt cx="224" cy="136"/>
            </a:xfrm>
          </p:grpSpPr>
          <p:sp>
            <p:nvSpPr>
              <p:cNvPr id="32" name="Oval 20"/>
              <p:cNvSpPr>
                <a:spLocks noChangeArrowheads="1"/>
              </p:cNvSpPr>
              <p:nvPr/>
            </p:nvSpPr>
            <p:spPr bwMode="auto">
              <a:xfrm>
                <a:off x="1772" y="239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sp>
            <p:nvSpPr>
              <p:cNvPr id="33" name="Oval 21"/>
              <p:cNvSpPr>
                <a:spLocks noChangeArrowheads="1"/>
              </p:cNvSpPr>
              <p:nvPr/>
            </p:nvSpPr>
            <p:spPr bwMode="auto">
              <a:xfrm>
                <a:off x="1604" y="247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sp>
            <p:nvSpPr>
              <p:cNvPr id="34" name="Oval 22"/>
              <p:cNvSpPr>
                <a:spLocks noChangeArrowheads="1"/>
              </p:cNvSpPr>
              <p:nvPr/>
            </p:nvSpPr>
            <p:spPr bwMode="auto">
              <a:xfrm>
                <a:off x="1716" y="247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grpSp>
        <p:grpSp>
          <p:nvGrpSpPr>
            <p:cNvPr id="28" name="Group 27"/>
            <p:cNvGrpSpPr>
              <a:grpSpLocks/>
            </p:cNvGrpSpPr>
            <p:nvPr/>
          </p:nvGrpSpPr>
          <p:grpSpPr bwMode="auto">
            <a:xfrm>
              <a:off x="1604" y="2609"/>
              <a:ext cx="256" cy="168"/>
              <a:chOff x="1604" y="2609"/>
              <a:chExt cx="256" cy="168"/>
            </a:xfrm>
          </p:grpSpPr>
          <p:sp>
            <p:nvSpPr>
              <p:cNvPr id="29" name="Oval 24"/>
              <p:cNvSpPr>
                <a:spLocks noChangeArrowheads="1"/>
              </p:cNvSpPr>
              <p:nvPr/>
            </p:nvSpPr>
            <p:spPr bwMode="auto">
              <a:xfrm>
                <a:off x="1688" y="2665"/>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sp>
            <p:nvSpPr>
              <p:cNvPr id="30" name="Oval 25"/>
              <p:cNvSpPr>
                <a:spLocks noChangeArrowheads="1"/>
              </p:cNvSpPr>
              <p:nvPr/>
            </p:nvSpPr>
            <p:spPr bwMode="auto">
              <a:xfrm>
                <a:off x="1804" y="2609"/>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sp>
            <p:nvSpPr>
              <p:cNvPr id="31" name="Oval 26"/>
              <p:cNvSpPr>
                <a:spLocks noChangeArrowheads="1"/>
              </p:cNvSpPr>
              <p:nvPr/>
            </p:nvSpPr>
            <p:spPr bwMode="auto">
              <a:xfrm>
                <a:off x="1604" y="2721"/>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grpSp>
      </p:grpSp>
      <p:grpSp>
        <p:nvGrpSpPr>
          <p:cNvPr id="35" name="Group 27"/>
          <p:cNvGrpSpPr>
            <a:grpSpLocks/>
          </p:cNvGrpSpPr>
          <p:nvPr/>
        </p:nvGrpSpPr>
        <p:grpSpPr bwMode="auto">
          <a:xfrm>
            <a:off x="1273175" y="2686050"/>
            <a:ext cx="603250" cy="476250"/>
            <a:chOff x="1513" y="2421"/>
            <a:chExt cx="509" cy="300"/>
          </a:xfrm>
        </p:grpSpPr>
        <p:sp>
          <p:nvSpPr>
            <p:cNvPr id="36" name="Line 28"/>
            <p:cNvSpPr>
              <a:spLocks noChangeShapeType="1"/>
            </p:cNvSpPr>
            <p:nvPr/>
          </p:nvSpPr>
          <p:spPr bwMode="auto">
            <a:xfrm flipH="1">
              <a:off x="1513" y="2421"/>
              <a:ext cx="217" cy="0"/>
            </a:xfrm>
            <a:prstGeom prst="line">
              <a:avLst/>
            </a:prstGeom>
            <a:noFill/>
            <a:ln w="9525">
              <a:solidFill>
                <a:schemeClr val="tx1"/>
              </a:solidFill>
              <a:round/>
              <a:headEnd/>
              <a:tailEnd type="triangle" w="med" len="med"/>
            </a:ln>
          </p:spPr>
          <p:txBody>
            <a:bodyPr wrap="none"/>
            <a:lstStyle/>
            <a:p>
              <a:endParaRPr lang="en-US"/>
            </a:p>
          </p:txBody>
        </p:sp>
        <p:sp>
          <p:nvSpPr>
            <p:cNvPr id="37" name="Line 29"/>
            <p:cNvSpPr>
              <a:spLocks noChangeShapeType="1"/>
            </p:cNvSpPr>
            <p:nvPr/>
          </p:nvSpPr>
          <p:spPr bwMode="auto">
            <a:xfrm flipV="1">
              <a:off x="1772" y="2721"/>
              <a:ext cx="250" cy="0"/>
            </a:xfrm>
            <a:prstGeom prst="line">
              <a:avLst/>
            </a:prstGeom>
            <a:noFill/>
            <a:ln w="9525">
              <a:solidFill>
                <a:schemeClr val="tx1"/>
              </a:solidFill>
              <a:round/>
              <a:headEnd/>
              <a:tailEnd type="triangle" w="med" len="med"/>
            </a:ln>
          </p:spPr>
          <p:txBody>
            <a:bodyPr wrap="none"/>
            <a:lstStyle/>
            <a:p>
              <a:endParaRPr lang="en-US"/>
            </a:p>
          </p:txBody>
        </p:sp>
      </p:grpSp>
      <p:sp>
        <p:nvSpPr>
          <p:cNvPr id="38" name="Text Box 30"/>
          <p:cNvSpPr txBox="1">
            <a:spLocks noChangeArrowheads="1"/>
          </p:cNvSpPr>
          <p:nvPr/>
        </p:nvSpPr>
        <p:spPr bwMode="auto">
          <a:xfrm>
            <a:off x="647700" y="1790700"/>
            <a:ext cx="473075" cy="396875"/>
          </a:xfrm>
          <a:prstGeom prst="rect">
            <a:avLst/>
          </a:prstGeom>
          <a:noFill/>
          <a:ln w="9525">
            <a:noFill/>
            <a:miter lim="800000"/>
            <a:headEnd/>
            <a:tailEnd/>
          </a:ln>
        </p:spPr>
        <p:txBody>
          <a:bodyPr wrap="none">
            <a:spAutoFit/>
          </a:bodyPr>
          <a:lstStyle/>
          <a:p>
            <a:pPr eaLnBrk="1" hangingPunct="1"/>
            <a:r>
              <a:rPr lang="cs-CZ" sz="2000" b="0">
                <a:latin typeface="Tahoma" pitchFamily="34" charset="0"/>
                <a:cs typeface="Arial" pitchFamily="34" charset="0"/>
              </a:rPr>
              <a:t>N</a:t>
            </a:r>
            <a:r>
              <a:rPr lang="en-US" sz="2000" b="0" baseline="30000">
                <a:latin typeface="Tahoma" pitchFamily="34" charset="0"/>
                <a:cs typeface="Arial" pitchFamily="34" charset="0"/>
              </a:rPr>
              <a:t>+</a:t>
            </a:r>
            <a:endParaRPr lang="cs-CZ" sz="2000" b="0" baseline="30000">
              <a:latin typeface="Tahoma" pitchFamily="34" charset="0"/>
              <a:cs typeface="Arial" pitchFamily="34" charset="0"/>
            </a:endParaRPr>
          </a:p>
        </p:txBody>
      </p:sp>
      <p:sp>
        <p:nvSpPr>
          <p:cNvPr id="39" name="Text Box 31"/>
          <p:cNvSpPr txBox="1">
            <a:spLocks noChangeArrowheads="1"/>
          </p:cNvSpPr>
          <p:nvPr/>
        </p:nvSpPr>
        <p:spPr bwMode="auto">
          <a:xfrm>
            <a:off x="2173288" y="1808162"/>
            <a:ext cx="444500" cy="396875"/>
          </a:xfrm>
          <a:prstGeom prst="rect">
            <a:avLst/>
          </a:prstGeom>
          <a:noFill/>
          <a:ln w="9525">
            <a:noFill/>
            <a:miter lim="800000"/>
            <a:headEnd/>
            <a:tailEnd/>
          </a:ln>
        </p:spPr>
        <p:txBody>
          <a:bodyPr wrap="none">
            <a:spAutoFit/>
          </a:bodyPr>
          <a:lstStyle/>
          <a:p>
            <a:pPr eaLnBrk="1" hangingPunct="1"/>
            <a:r>
              <a:rPr lang="cs-CZ" sz="2000" b="0">
                <a:latin typeface="Tahoma" pitchFamily="34" charset="0"/>
                <a:cs typeface="Arial" pitchFamily="34" charset="0"/>
              </a:rPr>
              <a:t>P</a:t>
            </a:r>
            <a:r>
              <a:rPr lang="en-US" sz="2000" b="0" baseline="30000">
                <a:latin typeface="Tahoma" pitchFamily="34" charset="0"/>
                <a:cs typeface="Arial" pitchFamily="34" charset="0"/>
              </a:rPr>
              <a:t>+</a:t>
            </a:r>
            <a:endParaRPr lang="cs-CZ" sz="2000" b="0" baseline="30000">
              <a:latin typeface="Tahoma" pitchFamily="34" charset="0"/>
              <a:cs typeface="Arial" pitchFamily="34" charset="0"/>
            </a:endParaRPr>
          </a:p>
        </p:txBody>
      </p:sp>
      <p:sp>
        <p:nvSpPr>
          <p:cNvPr id="40" name="Oval 32"/>
          <p:cNvSpPr>
            <a:spLocks noChangeArrowheads="1"/>
          </p:cNvSpPr>
          <p:nvPr/>
        </p:nvSpPr>
        <p:spPr bwMode="auto">
          <a:xfrm>
            <a:off x="2532063" y="3124200"/>
            <a:ext cx="88900" cy="88900"/>
          </a:xfrm>
          <a:prstGeom prst="ellipse">
            <a:avLst/>
          </a:prstGeom>
          <a:solidFill>
            <a:schemeClr val="tx1"/>
          </a:solidFill>
          <a:ln w="9525">
            <a:solidFill>
              <a:schemeClr val="tx1"/>
            </a:solidFill>
            <a:round/>
            <a:headEnd/>
            <a:tailEnd/>
          </a:ln>
        </p:spPr>
        <p:txBody>
          <a:bodyPr wrap="none" anchor="ctr"/>
          <a:lstStyle/>
          <a:p>
            <a:pPr algn="ctr" eaLnBrk="1" hangingPunct="1"/>
            <a:endParaRPr lang="en-US" sz="3600" b="0">
              <a:latin typeface="Arial" pitchFamily="34" charset="0"/>
              <a:cs typeface="Arial" pitchFamily="34" charset="0"/>
            </a:endParaRPr>
          </a:p>
        </p:txBody>
      </p:sp>
      <p:grpSp>
        <p:nvGrpSpPr>
          <p:cNvPr id="41" name="Group 33"/>
          <p:cNvGrpSpPr>
            <a:grpSpLocks/>
          </p:cNvGrpSpPr>
          <p:nvPr/>
        </p:nvGrpSpPr>
        <p:grpSpPr bwMode="auto">
          <a:xfrm>
            <a:off x="1122363" y="2559050"/>
            <a:ext cx="960437" cy="781050"/>
            <a:chOff x="1473" y="2341"/>
            <a:chExt cx="605" cy="492"/>
          </a:xfrm>
        </p:grpSpPr>
        <p:grpSp>
          <p:nvGrpSpPr>
            <p:cNvPr id="42" name="Group 34"/>
            <p:cNvGrpSpPr>
              <a:grpSpLocks/>
            </p:cNvGrpSpPr>
            <p:nvPr/>
          </p:nvGrpSpPr>
          <p:grpSpPr bwMode="auto">
            <a:xfrm>
              <a:off x="1473" y="2341"/>
              <a:ext cx="94" cy="224"/>
              <a:chOff x="1473" y="2341"/>
              <a:chExt cx="94" cy="224"/>
            </a:xfrm>
          </p:grpSpPr>
          <p:sp>
            <p:nvSpPr>
              <p:cNvPr id="47" name="Oval 35"/>
              <p:cNvSpPr>
                <a:spLocks noChangeArrowheads="1"/>
              </p:cNvSpPr>
              <p:nvPr/>
            </p:nvSpPr>
            <p:spPr bwMode="auto">
              <a:xfrm>
                <a:off x="1511" y="234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sp>
            <p:nvSpPr>
              <p:cNvPr id="48" name="Oval 36"/>
              <p:cNvSpPr>
                <a:spLocks noChangeArrowheads="1"/>
              </p:cNvSpPr>
              <p:nvPr/>
            </p:nvSpPr>
            <p:spPr bwMode="auto">
              <a:xfrm>
                <a:off x="1473" y="2421"/>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sp>
            <p:nvSpPr>
              <p:cNvPr id="49" name="Oval 37"/>
              <p:cNvSpPr>
                <a:spLocks noChangeArrowheads="1"/>
              </p:cNvSpPr>
              <p:nvPr/>
            </p:nvSpPr>
            <p:spPr bwMode="auto">
              <a:xfrm>
                <a:off x="1486" y="2509"/>
                <a:ext cx="56" cy="56"/>
              </a:xfrm>
              <a:prstGeom prst="ellipse">
                <a:avLst/>
              </a:prstGeom>
              <a:solidFill>
                <a:srgbClr val="CB0F0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grpSp>
        <p:grpSp>
          <p:nvGrpSpPr>
            <p:cNvPr id="43" name="Group 42"/>
            <p:cNvGrpSpPr>
              <a:grpSpLocks/>
            </p:cNvGrpSpPr>
            <p:nvPr/>
          </p:nvGrpSpPr>
          <p:grpSpPr bwMode="auto">
            <a:xfrm>
              <a:off x="1942" y="2647"/>
              <a:ext cx="136" cy="186"/>
              <a:chOff x="1942" y="2647"/>
              <a:chExt cx="136" cy="186"/>
            </a:xfrm>
          </p:grpSpPr>
          <p:sp>
            <p:nvSpPr>
              <p:cNvPr id="44" name="Oval 39"/>
              <p:cNvSpPr>
                <a:spLocks noChangeArrowheads="1"/>
              </p:cNvSpPr>
              <p:nvPr/>
            </p:nvSpPr>
            <p:spPr bwMode="auto">
              <a:xfrm>
                <a:off x="2022" y="2777"/>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sp>
            <p:nvSpPr>
              <p:cNvPr id="45" name="Oval 40"/>
              <p:cNvSpPr>
                <a:spLocks noChangeArrowheads="1"/>
              </p:cNvSpPr>
              <p:nvPr/>
            </p:nvSpPr>
            <p:spPr bwMode="auto">
              <a:xfrm>
                <a:off x="2022" y="2647"/>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sp>
            <p:nvSpPr>
              <p:cNvPr id="46" name="Oval 41"/>
              <p:cNvSpPr>
                <a:spLocks noChangeArrowheads="1"/>
              </p:cNvSpPr>
              <p:nvPr/>
            </p:nvSpPr>
            <p:spPr bwMode="auto">
              <a:xfrm>
                <a:off x="1942" y="2745"/>
                <a:ext cx="56" cy="56"/>
              </a:xfrm>
              <a:prstGeom prst="ellipse">
                <a:avLst/>
              </a:prstGeom>
              <a:solidFill>
                <a:schemeClr val="accent1"/>
              </a:solidFill>
              <a:ln w="28575">
                <a:solidFill>
                  <a:srgbClr val="CB0F01"/>
                </a:solidFill>
                <a:round/>
                <a:headEnd/>
                <a:tailEnd/>
              </a:ln>
            </p:spPr>
            <p:txBody>
              <a:bodyPr wrap="none" anchor="ctr"/>
              <a:lstStyle/>
              <a:p>
                <a:pPr algn="ctr" eaLnBrk="1" hangingPunct="1"/>
                <a:endParaRPr lang="en-US" sz="3600" b="0">
                  <a:latin typeface="Arial" pitchFamily="34" charset="0"/>
                  <a:cs typeface="Arial" pitchFamily="34" charset="0"/>
                </a:endParaRPr>
              </a:p>
            </p:txBody>
          </p:sp>
        </p:grpSp>
      </p:grpSp>
      <p:sp>
        <p:nvSpPr>
          <p:cNvPr id="50" name="Line 42"/>
          <p:cNvSpPr>
            <a:spLocks noChangeShapeType="1"/>
          </p:cNvSpPr>
          <p:nvPr/>
        </p:nvSpPr>
        <p:spPr bwMode="auto">
          <a:xfrm flipV="1">
            <a:off x="2397125" y="3032125"/>
            <a:ext cx="373063" cy="3175"/>
          </a:xfrm>
          <a:prstGeom prst="line">
            <a:avLst/>
          </a:prstGeom>
          <a:noFill/>
          <a:ln w="19050">
            <a:solidFill>
              <a:srgbClr val="CB0F01"/>
            </a:solidFill>
            <a:round/>
            <a:headEnd/>
            <a:tailEnd type="triangle" w="lg" len="lg"/>
          </a:ln>
        </p:spPr>
        <p:txBody>
          <a:bodyPr wrap="none"/>
          <a:lstStyle/>
          <a:p>
            <a:endParaRPr lang="en-US"/>
          </a:p>
        </p:txBody>
      </p:sp>
      <p:sp>
        <p:nvSpPr>
          <p:cNvPr id="51" name="Text Box 43"/>
          <p:cNvSpPr txBox="1">
            <a:spLocks noChangeArrowheads="1"/>
          </p:cNvSpPr>
          <p:nvPr/>
        </p:nvSpPr>
        <p:spPr bwMode="auto">
          <a:xfrm>
            <a:off x="1428750" y="2016125"/>
            <a:ext cx="384175" cy="396875"/>
          </a:xfrm>
          <a:prstGeom prst="rect">
            <a:avLst/>
          </a:prstGeom>
          <a:noFill/>
          <a:ln w="9525">
            <a:noFill/>
            <a:miter lim="800000"/>
            <a:headEnd/>
            <a:tailEnd/>
          </a:ln>
        </p:spPr>
        <p:txBody>
          <a:bodyPr wrap="none">
            <a:spAutoFit/>
          </a:bodyPr>
          <a:lstStyle/>
          <a:p>
            <a:pPr eaLnBrk="1" hangingPunct="1"/>
            <a:r>
              <a:rPr lang="cs-CZ" sz="2000" b="0">
                <a:latin typeface="Tahoma" pitchFamily="34" charset="0"/>
                <a:cs typeface="Arial" pitchFamily="34" charset="0"/>
              </a:rPr>
              <a:t>Si</a:t>
            </a:r>
          </a:p>
        </p:txBody>
      </p:sp>
      <p:sp>
        <p:nvSpPr>
          <p:cNvPr id="52" name="Rectangle 44"/>
          <p:cNvSpPr>
            <a:spLocks noChangeArrowheads="1"/>
          </p:cNvSpPr>
          <p:nvPr/>
        </p:nvSpPr>
        <p:spPr bwMode="auto">
          <a:xfrm>
            <a:off x="4838700" y="4332287"/>
            <a:ext cx="1320800" cy="1060450"/>
          </a:xfrm>
          <a:prstGeom prst="rect">
            <a:avLst/>
          </a:prstGeom>
          <a:solidFill>
            <a:schemeClr val="accent1"/>
          </a:solidFill>
          <a:ln w="19050">
            <a:solidFill>
              <a:srgbClr val="000000"/>
            </a:solidFill>
            <a:miter lim="800000"/>
            <a:headEnd/>
            <a:tailEnd/>
          </a:ln>
        </p:spPr>
        <p:txBody>
          <a:bodyPr anchor="ctr"/>
          <a:lstStyle/>
          <a:p>
            <a:pPr eaLnBrk="1" hangingPunct="1"/>
            <a:endParaRPr lang="en-US" sz="1600" dirty="0" smtClean="0">
              <a:latin typeface="Arial" pitchFamily="34" charset="0"/>
              <a:cs typeface="Arial" pitchFamily="34" charset="0"/>
            </a:endParaRPr>
          </a:p>
          <a:p>
            <a:pPr eaLnBrk="1" hangingPunct="1"/>
            <a:r>
              <a:rPr lang="en-US" sz="1600" dirty="0" smtClean="0">
                <a:latin typeface="Arial" pitchFamily="34" charset="0"/>
                <a:cs typeface="Arial" pitchFamily="34" charset="0"/>
              </a:rPr>
              <a:t>Counter</a:t>
            </a:r>
            <a:r>
              <a:rPr lang="en-US" b="0" dirty="0">
                <a:latin typeface="Arial" pitchFamily="34" charset="0"/>
                <a:cs typeface="Arial" pitchFamily="34" charset="0"/>
              </a:rPr>
              <a:t>:</a:t>
            </a:r>
          </a:p>
          <a:p>
            <a:pPr eaLnBrk="1" hangingPunct="1"/>
            <a:endParaRPr lang="en-US" b="0" dirty="0">
              <a:latin typeface="Arial" pitchFamily="34" charset="0"/>
              <a:cs typeface="Arial" pitchFamily="34" charset="0"/>
            </a:endParaRPr>
          </a:p>
          <a:p>
            <a:pPr eaLnBrk="1" hangingPunct="1"/>
            <a:endParaRPr lang="en-US" b="0" dirty="0">
              <a:latin typeface="Arial" pitchFamily="34" charset="0"/>
              <a:cs typeface="Arial" pitchFamily="34" charset="0"/>
            </a:endParaRPr>
          </a:p>
          <a:p>
            <a:pPr eaLnBrk="1" hangingPunct="1"/>
            <a:endParaRPr lang="cs-CZ" b="0" dirty="0">
              <a:latin typeface="Arial" pitchFamily="34" charset="0"/>
              <a:cs typeface="Arial" pitchFamily="34" charset="0"/>
            </a:endParaRPr>
          </a:p>
        </p:txBody>
      </p:sp>
      <p:sp>
        <p:nvSpPr>
          <p:cNvPr id="53" name="AutoShape 45"/>
          <p:cNvSpPr>
            <a:spLocks noChangeArrowheads="1"/>
          </p:cNvSpPr>
          <p:nvPr/>
        </p:nvSpPr>
        <p:spPr bwMode="auto">
          <a:xfrm rot="5400000">
            <a:off x="2897188" y="3935412"/>
            <a:ext cx="665162" cy="757238"/>
          </a:xfrm>
          <a:prstGeom prst="triangle">
            <a:avLst>
              <a:gd name="adj" fmla="val 50000"/>
            </a:avLst>
          </a:prstGeom>
          <a:solidFill>
            <a:srgbClr val="FFFFFF"/>
          </a:solidFill>
          <a:ln w="9525">
            <a:solidFill>
              <a:srgbClr val="000000"/>
            </a:solidFill>
            <a:miter lim="800000"/>
            <a:headEnd/>
            <a:tailEnd/>
          </a:ln>
        </p:spPr>
        <p:txBody>
          <a:bodyPr wrap="none" anchor="ctr"/>
          <a:lstStyle/>
          <a:p>
            <a:pPr algn="ctr" eaLnBrk="1" hangingPunct="1"/>
            <a:endParaRPr lang="en-US" sz="3600" b="0">
              <a:latin typeface="Arial" pitchFamily="34" charset="0"/>
              <a:cs typeface="Arial" pitchFamily="34" charset="0"/>
            </a:endParaRPr>
          </a:p>
        </p:txBody>
      </p:sp>
      <p:sp>
        <p:nvSpPr>
          <p:cNvPr id="54" name="Line 46"/>
          <p:cNvSpPr>
            <a:spLocks noChangeShapeType="1"/>
          </p:cNvSpPr>
          <p:nvPr/>
        </p:nvSpPr>
        <p:spPr bwMode="auto">
          <a:xfrm>
            <a:off x="4559300" y="4549775"/>
            <a:ext cx="257175" cy="0"/>
          </a:xfrm>
          <a:prstGeom prst="line">
            <a:avLst/>
          </a:prstGeom>
          <a:noFill/>
          <a:ln w="9525">
            <a:solidFill>
              <a:srgbClr val="000000"/>
            </a:solidFill>
            <a:round/>
            <a:headEnd/>
            <a:tailEnd/>
          </a:ln>
        </p:spPr>
        <p:txBody>
          <a:bodyPr/>
          <a:lstStyle/>
          <a:p>
            <a:endParaRPr lang="en-US"/>
          </a:p>
        </p:txBody>
      </p:sp>
      <p:sp>
        <p:nvSpPr>
          <p:cNvPr id="55" name="Line 47"/>
          <p:cNvSpPr>
            <a:spLocks noChangeShapeType="1"/>
          </p:cNvSpPr>
          <p:nvPr/>
        </p:nvSpPr>
        <p:spPr bwMode="auto">
          <a:xfrm flipV="1">
            <a:off x="2584450" y="4314825"/>
            <a:ext cx="255588" cy="0"/>
          </a:xfrm>
          <a:prstGeom prst="line">
            <a:avLst/>
          </a:prstGeom>
          <a:noFill/>
          <a:ln w="9525">
            <a:solidFill>
              <a:schemeClr val="tx1"/>
            </a:solidFill>
            <a:round/>
            <a:headEnd/>
            <a:tailEnd/>
          </a:ln>
        </p:spPr>
        <p:txBody>
          <a:bodyPr/>
          <a:lstStyle/>
          <a:p>
            <a:endParaRPr lang="en-US"/>
          </a:p>
        </p:txBody>
      </p:sp>
      <p:sp>
        <p:nvSpPr>
          <p:cNvPr id="56" name="Line 48"/>
          <p:cNvSpPr>
            <a:spLocks noChangeShapeType="1"/>
          </p:cNvSpPr>
          <p:nvPr/>
        </p:nvSpPr>
        <p:spPr bwMode="auto">
          <a:xfrm>
            <a:off x="3619500" y="4314825"/>
            <a:ext cx="153988" cy="0"/>
          </a:xfrm>
          <a:prstGeom prst="line">
            <a:avLst/>
          </a:prstGeom>
          <a:noFill/>
          <a:ln w="9525">
            <a:solidFill>
              <a:srgbClr val="000000"/>
            </a:solidFill>
            <a:round/>
            <a:headEnd/>
            <a:tailEnd/>
          </a:ln>
        </p:spPr>
        <p:txBody>
          <a:bodyPr/>
          <a:lstStyle/>
          <a:p>
            <a:endParaRPr lang="en-US"/>
          </a:p>
        </p:txBody>
      </p:sp>
      <p:sp>
        <p:nvSpPr>
          <p:cNvPr id="57" name="Line 50"/>
          <p:cNvSpPr>
            <a:spLocks noChangeShapeType="1"/>
          </p:cNvSpPr>
          <p:nvPr/>
        </p:nvSpPr>
        <p:spPr bwMode="auto">
          <a:xfrm>
            <a:off x="3444875" y="4783137"/>
            <a:ext cx="334963" cy="0"/>
          </a:xfrm>
          <a:prstGeom prst="line">
            <a:avLst/>
          </a:prstGeom>
          <a:noFill/>
          <a:ln w="9525">
            <a:solidFill>
              <a:schemeClr val="tx1"/>
            </a:solidFill>
            <a:round/>
            <a:headEnd/>
            <a:tailEnd/>
          </a:ln>
        </p:spPr>
        <p:txBody>
          <a:bodyPr wrap="none"/>
          <a:lstStyle/>
          <a:p>
            <a:endParaRPr lang="en-US"/>
          </a:p>
        </p:txBody>
      </p:sp>
      <p:grpSp>
        <p:nvGrpSpPr>
          <p:cNvPr id="58" name="Group 52"/>
          <p:cNvGrpSpPr>
            <a:grpSpLocks/>
          </p:cNvGrpSpPr>
          <p:nvPr/>
        </p:nvGrpSpPr>
        <p:grpSpPr bwMode="auto">
          <a:xfrm>
            <a:off x="3444875" y="3313112"/>
            <a:ext cx="2335213" cy="663575"/>
            <a:chOff x="2529" y="2413"/>
            <a:chExt cx="1471" cy="418"/>
          </a:xfrm>
        </p:grpSpPr>
        <p:sp>
          <p:nvSpPr>
            <p:cNvPr id="59" name="Freeform 53"/>
            <p:cNvSpPr>
              <a:spLocks/>
            </p:cNvSpPr>
            <p:nvPr/>
          </p:nvSpPr>
          <p:spPr bwMode="auto">
            <a:xfrm>
              <a:off x="3151" y="2413"/>
              <a:ext cx="849" cy="343"/>
            </a:xfrm>
            <a:custGeom>
              <a:avLst/>
              <a:gdLst>
                <a:gd name="T0" fmla="*/ 0 w 954"/>
                <a:gd name="T1" fmla="*/ 102 h 395"/>
                <a:gd name="T2" fmla="*/ 28 w 954"/>
                <a:gd name="T3" fmla="*/ 102 h 395"/>
                <a:gd name="T4" fmla="*/ 39 w 954"/>
                <a:gd name="T5" fmla="*/ 18 h 395"/>
                <a:gd name="T6" fmla="*/ 74 w 954"/>
                <a:gd name="T7" fmla="*/ 14 h 395"/>
                <a:gd name="T8" fmla="*/ 248 w 954"/>
                <a:gd name="T9" fmla="*/ 102 h 395"/>
                <a:gd name="T10" fmla="*/ 335 w 954"/>
                <a:gd name="T11" fmla="*/ 102 h 395"/>
                <a:gd name="T12" fmla="*/ 0 60000 65536"/>
                <a:gd name="T13" fmla="*/ 0 60000 65536"/>
                <a:gd name="T14" fmla="*/ 0 60000 65536"/>
                <a:gd name="T15" fmla="*/ 0 60000 65536"/>
                <a:gd name="T16" fmla="*/ 0 60000 65536"/>
                <a:gd name="T17" fmla="*/ 0 60000 65536"/>
                <a:gd name="T18" fmla="*/ 0 w 954"/>
                <a:gd name="T19" fmla="*/ 0 h 395"/>
                <a:gd name="T20" fmla="*/ 954 w 954"/>
                <a:gd name="T21" fmla="*/ 395 h 395"/>
              </a:gdLst>
              <a:ahLst/>
              <a:cxnLst>
                <a:cxn ang="T12">
                  <a:pos x="T0" y="T1"/>
                </a:cxn>
                <a:cxn ang="T13">
                  <a:pos x="T2" y="T3"/>
                </a:cxn>
                <a:cxn ang="T14">
                  <a:pos x="T4" y="T5"/>
                </a:cxn>
                <a:cxn ang="T15">
                  <a:pos x="T6" y="T7"/>
                </a:cxn>
                <a:cxn ang="T16">
                  <a:pos x="T8" y="T9"/>
                </a:cxn>
                <a:cxn ang="T17">
                  <a:pos x="T10" y="T11"/>
                </a:cxn>
              </a:cxnLst>
              <a:rect l="T18" t="T19" r="T20" b="T21"/>
              <a:pathLst>
                <a:path w="954" h="395">
                  <a:moveTo>
                    <a:pt x="0" y="362"/>
                  </a:moveTo>
                  <a:cubicBezTo>
                    <a:pt x="28" y="388"/>
                    <a:pt x="7" y="368"/>
                    <a:pt x="80" y="362"/>
                  </a:cubicBezTo>
                  <a:cubicBezTo>
                    <a:pt x="99" y="312"/>
                    <a:pt x="91" y="116"/>
                    <a:pt x="113" y="64"/>
                  </a:cubicBezTo>
                  <a:cubicBezTo>
                    <a:pt x="135" y="12"/>
                    <a:pt x="113" y="0"/>
                    <a:pt x="212" y="51"/>
                  </a:cubicBezTo>
                  <a:cubicBezTo>
                    <a:pt x="311" y="102"/>
                    <a:pt x="585" y="316"/>
                    <a:pt x="709" y="369"/>
                  </a:cubicBezTo>
                  <a:cubicBezTo>
                    <a:pt x="821" y="362"/>
                    <a:pt x="895" y="395"/>
                    <a:pt x="954" y="369"/>
                  </a:cubicBezTo>
                </a:path>
              </a:pathLst>
            </a:custGeom>
            <a:noFill/>
            <a:ln w="19050">
              <a:solidFill>
                <a:srgbClr val="FF0000"/>
              </a:solidFill>
              <a:round/>
              <a:headEnd/>
              <a:tailEnd/>
            </a:ln>
          </p:spPr>
          <p:txBody>
            <a:bodyPr/>
            <a:lstStyle/>
            <a:p>
              <a:pPr algn="ctr" eaLnBrk="1" hangingPunct="1"/>
              <a:endParaRPr lang="en-US" sz="3600" b="0">
                <a:latin typeface="Arial" pitchFamily="34" charset="0"/>
                <a:cs typeface="Arial" pitchFamily="34" charset="0"/>
              </a:endParaRPr>
            </a:p>
          </p:txBody>
        </p:sp>
        <p:sp>
          <p:nvSpPr>
            <p:cNvPr id="60" name="Freeform 55"/>
            <p:cNvSpPr>
              <a:spLocks/>
            </p:cNvSpPr>
            <p:nvPr/>
          </p:nvSpPr>
          <p:spPr bwMode="auto">
            <a:xfrm>
              <a:off x="2529" y="2634"/>
              <a:ext cx="457" cy="197"/>
            </a:xfrm>
            <a:custGeom>
              <a:avLst/>
              <a:gdLst>
                <a:gd name="T0" fmla="*/ 0 w 457"/>
                <a:gd name="T1" fmla="*/ 197 h 197"/>
                <a:gd name="T2" fmla="*/ 0 w 457"/>
                <a:gd name="T3" fmla="*/ 0 h 197"/>
                <a:gd name="T4" fmla="*/ 457 w 457"/>
                <a:gd name="T5" fmla="*/ 0 h 197"/>
                <a:gd name="T6" fmla="*/ 0 60000 65536"/>
                <a:gd name="T7" fmla="*/ 0 60000 65536"/>
                <a:gd name="T8" fmla="*/ 0 60000 65536"/>
                <a:gd name="T9" fmla="*/ 0 w 457"/>
                <a:gd name="T10" fmla="*/ 0 h 197"/>
                <a:gd name="T11" fmla="*/ 457 w 457"/>
                <a:gd name="T12" fmla="*/ 197 h 197"/>
              </a:gdLst>
              <a:ahLst/>
              <a:cxnLst>
                <a:cxn ang="T6">
                  <a:pos x="T0" y="T1"/>
                </a:cxn>
                <a:cxn ang="T7">
                  <a:pos x="T2" y="T3"/>
                </a:cxn>
                <a:cxn ang="T8">
                  <a:pos x="T4" y="T5"/>
                </a:cxn>
              </a:cxnLst>
              <a:rect l="T9" t="T10" r="T11" b="T12"/>
              <a:pathLst>
                <a:path w="457" h="197">
                  <a:moveTo>
                    <a:pt x="0" y="197"/>
                  </a:moveTo>
                  <a:lnTo>
                    <a:pt x="0" y="0"/>
                  </a:lnTo>
                  <a:lnTo>
                    <a:pt x="457" y="0"/>
                  </a:lnTo>
                </a:path>
              </a:pathLst>
            </a:custGeom>
            <a:noFill/>
            <a:ln w="9525">
              <a:solidFill>
                <a:schemeClr val="accent2"/>
              </a:solidFill>
              <a:round/>
              <a:headEnd/>
              <a:tailEnd type="stealth" w="med" len="med"/>
            </a:ln>
          </p:spPr>
          <p:txBody>
            <a:bodyPr wrap="none"/>
            <a:lstStyle/>
            <a:p>
              <a:pPr algn="ctr" eaLnBrk="1" hangingPunct="1"/>
              <a:endParaRPr lang="en-US" sz="3600" b="0">
                <a:latin typeface="Arial" pitchFamily="34" charset="0"/>
                <a:cs typeface="Arial" pitchFamily="34" charset="0"/>
              </a:endParaRPr>
            </a:p>
          </p:txBody>
        </p:sp>
      </p:grpSp>
      <p:grpSp>
        <p:nvGrpSpPr>
          <p:cNvPr id="61" name="Group 107"/>
          <p:cNvGrpSpPr>
            <a:grpSpLocks/>
          </p:cNvGrpSpPr>
          <p:nvPr/>
        </p:nvGrpSpPr>
        <p:grpSpPr bwMode="auto">
          <a:xfrm>
            <a:off x="4344988" y="3952875"/>
            <a:ext cx="1379537" cy="173037"/>
            <a:chOff x="2939" y="2879"/>
            <a:chExt cx="869" cy="109"/>
          </a:xfrm>
        </p:grpSpPr>
        <p:sp>
          <p:nvSpPr>
            <p:cNvPr id="62" name="Line 57"/>
            <p:cNvSpPr>
              <a:spLocks noChangeShapeType="1"/>
            </p:cNvSpPr>
            <p:nvPr/>
          </p:nvSpPr>
          <p:spPr bwMode="auto">
            <a:xfrm>
              <a:off x="2939" y="2988"/>
              <a:ext cx="125" cy="0"/>
            </a:xfrm>
            <a:prstGeom prst="line">
              <a:avLst/>
            </a:prstGeom>
            <a:noFill/>
            <a:ln w="9525">
              <a:solidFill>
                <a:schemeClr val="accent2"/>
              </a:solidFill>
              <a:round/>
              <a:headEnd/>
              <a:tailEnd/>
            </a:ln>
          </p:spPr>
          <p:txBody>
            <a:bodyPr/>
            <a:lstStyle/>
            <a:p>
              <a:endParaRPr lang="en-US"/>
            </a:p>
          </p:txBody>
        </p:sp>
        <p:sp>
          <p:nvSpPr>
            <p:cNvPr id="63" name="Line 58"/>
            <p:cNvSpPr>
              <a:spLocks noChangeShapeType="1"/>
            </p:cNvSpPr>
            <p:nvPr/>
          </p:nvSpPr>
          <p:spPr bwMode="auto">
            <a:xfrm flipV="1">
              <a:off x="3064" y="2879"/>
              <a:ext cx="0" cy="109"/>
            </a:xfrm>
            <a:prstGeom prst="line">
              <a:avLst/>
            </a:prstGeom>
            <a:noFill/>
            <a:ln w="9525">
              <a:solidFill>
                <a:schemeClr val="accent2"/>
              </a:solidFill>
              <a:round/>
              <a:headEnd/>
              <a:tailEnd/>
            </a:ln>
          </p:spPr>
          <p:txBody>
            <a:bodyPr/>
            <a:lstStyle/>
            <a:p>
              <a:endParaRPr lang="en-US"/>
            </a:p>
          </p:txBody>
        </p:sp>
        <p:sp>
          <p:nvSpPr>
            <p:cNvPr id="64" name="Line 59"/>
            <p:cNvSpPr>
              <a:spLocks noChangeShapeType="1"/>
            </p:cNvSpPr>
            <p:nvPr/>
          </p:nvSpPr>
          <p:spPr bwMode="auto">
            <a:xfrm>
              <a:off x="3064" y="2879"/>
              <a:ext cx="518" cy="0"/>
            </a:xfrm>
            <a:prstGeom prst="line">
              <a:avLst/>
            </a:prstGeom>
            <a:noFill/>
            <a:ln w="9525">
              <a:solidFill>
                <a:schemeClr val="accent2"/>
              </a:solidFill>
              <a:round/>
              <a:headEnd/>
              <a:tailEnd/>
            </a:ln>
          </p:spPr>
          <p:txBody>
            <a:bodyPr/>
            <a:lstStyle/>
            <a:p>
              <a:endParaRPr lang="en-US"/>
            </a:p>
          </p:txBody>
        </p:sp>
        <p:sp>
          <p:nvSpPr>
            <p:cNvPr id="65" name="Line 60"/>
            <p:cNvSpPr>
              <a:spLocks noChangeShapeType="1"/>
            </p:cNvSpPr>
            <p:nvPr/>
          </p:nvSpPr>
          <p:spPr bwMode="auto">
            <a:xfrm flipV="1">
              <a:off x="3584" y="2879"/>
              <a:ext cx="0" cy="109"/>
            </a:xfrm>
            <a:prstGeom prst="line">
              <a:avLst/>
            </a:prstGeom>
            <a:noFill/>
            <a:ln w="9525">
              <a:solidFill>
                <a:schemeClr val="accent2"/>
              </a:solidFill>
              <a:round/>
              <a:headEnd/>
              <a:tailEnd/>
            </a:ln>
          </p:spPr>
          <p:txBody>
            <a:bodyPr/>
            <a:lstStyle/>
            <a:p>
              <a:endParaRPr lang="en-US"/>
            </a:p>
          </p:txBody>
        </p:sp>
        <p:sp>
          <p:nvSpPr>
            <p:cNvPr id="66" name="Line 61"/>
            <p:cNvSpPr>
              <a:spLocks noChangeShapeType="1"/>
            </p:cNvSpPr>
            <p:nvPr/>
          </p:nvSpPr>
          <p:spPr bwMode="auto">
            <a:xfrm>
              <a:off x="3584" y="2988"/>
              <a:ext cx="224" cy="0"/>
            </a:xfrm>
            <a:prstGeom prst="line">
              <a:avLst/>
            </a:prstGeom>
            <a:noFill/>
            <a:ln w="9525">
              <a:solidFill>
                <a:schemeClr val="accent2"/>
              </a:solidFill>
              <a:round/>
              <a:headEnd/>
              <a:tailEnd/>
            </a:ln>
          </p:spPr>
          <p:txBody>
            <a:bodyPr/>
            <a:lstStyle/>
            <a:p>
              <a:endParaRPr lang="en-US"/>
            </a:p>
          </p:txBody>
        </p:sp>
      </p:grpSp>
      <p:sp>
        <p:nvSpPr>
          <p:cNvPr id="67" name="Freeform 62"/>
          <p:cNvSpPr>
            <a:spLocks/>
          </p:cNvSpPr>
          <p:nvPr/>
        </p:nvSpPr>
        <p:spPr bwMode="auto">
          <a:xfrm>
            <a:off x="3929063" y="4025900"/>
            <a:ext cx="233362" cy="200025"/>
          </a:xfrm>
          <a:custGeom>
            <a:avLst/>
            <a:gdLst>
              <a:gd name="T0" fmla="*/ 0 w 457"/>
              <a:gd name="T1" fmla="*/ 2147483647 h 197"/>
              <a:gd name="T2" fmla="*/ 0 w 457"/>
              <a:gd name="T3" fmla="*/ 0 h 197"/>
              <a:gd name="T4" fmla="*/ 2147483647 w 457"/>
              <a:gd name="T5" fmla="*/ 0 h 197"/>
              <a:gd name="T6" fmla="*/ 0 60000 65536"/>
              <a:gd name="T7" fmla="*/ 0 60000 65536"/>
              <a:gd name="T8" fmla="*/ 0 60000 65536"/>
              <a:gd name="T9" fmla="*/ 0 w 457"/>
              <a:gd name="T10" fmla="*/ 0 h 197"/>
              <a:gd name="T11" fmla="*/ 457 w 457"/>
              <a:gd name="T12" fmla="*/ 197 h 197"/>
            </a:gdLst>
            <a:ahLst/>
            <a:cxnLst>
              <a:cxn ang="T6">
                <a:pos x="T0" y="T1"/>
              </a:cxn>
              <a:cxn ang="T7">
                <a:pos x="T2" y="T3"/>
              </a:cxn>
              <a:cxn ang="T8">
                <a:pos x="T4" y="T5"/>
              </a:cxn>
            </a:cxnLst>
            <a:rect l="T9" t="T10" r="T11" b="T12"/>
            <a:pathLst>
              <a:path w="457" h="197">
                <a:moveTo>
                  <a:pt x="0" y="197"/>
                </a:moveTo>
                <a:lnTo>
                  <a:pt x="0" y="0"/>
                </a:lnTo>
                <a:lnTo>
                  <a:pt x="457" y="0"/>
                </a:lnTo>
              </a:path>
            </a:pathLst>
          </a:custGeom>
          <a:noFill/>
          <a:ln w="9525">
            <a:solidFill>
              <a:schemeClr val="accent2"/>
            </a:solidFill>
            <a:round/>
            <a:headEnd/>
            <a:tailEnd type="stealth" w="med" len="med"/>
          </a:ln>
        </p:spPr>
        <p:txBody>
          <a:bodyPr wrap="none"/>
          <a:lstStyle/>
          <a:p>
            <a:pPr algn="ctr" eaLnBrk="1" hangingPunct="1"/>
            <a:endParaRPr lang="en-US" sz="3600" b="0">
              <a:latin typeface="Arial" pitchFamily="34" charset="0"/>
              <a:cs typeface="Arial" pitchFamily="34" charset="0"/>
            </a:endParaRPr>
          </a:p>
        </p:txBody>
      </p:sp>
      <p:sp>
        <p:nvSpPr>
          <p:cNvPr id="68" name="Text Box 63"/>
          <p:cNvSpPr txBox="1">
            <a:spLocks noChangeArrowheads="1"/>
          </p:cNvSpPr>
          <p:nvPr/>
        </p:nvSpPr>
        <p:spPr bwMode="auto">
          <a:xfrm>
            <a:off x="4522788" y="1938337"/>
            <a:ext cx="368300" cy="396875"/>
          </a:xfrm>
          <a:prstGeom prst="rect">
            <a:avLst/>
          </a:prstGeom>
          <a:noFill/>
          <a:ln w="9525">
            <a:noFill/>
            <a:miter lim="800000"/>
            <a:headEnd/>
            <a:tailEnd/>
          </a:ln>
        </p:spPr>
        <p:txBody>
          <a:bodyPr wrap="none">
            <a:spAutoFit/>
          </a:bodyPr>
          <a:lstStyle/>
          <a:p>
            <a:pPr eaLnBrk="1" hangingPunct="1"/>
            <a:r>
              <a:rPr lang="en-US" sz="2000" b="0">
                <a:latin typeface="Tahoma" pitchFamily="34" charset="0"/>
                <a:cs typeface="Arial" pitchFamily="34" charset="0"/>
              </a:rPr>
              <a:t>+</a:t>
            </a:r>
            <a:endParaRPr lang="cs-CZ" sz="2000" b="0">
              <a:latin typeface="Tahoma" pitchFamily="34" charset="0"/>
              <a:cs typeface="Arial" pitchFamily="34" charset="0"/>
            </a:endParaRPr>
          </a:p>
        </p:txBody>
      </p:sp>
      <p:sp>
        <p:nvSpPr>
          <p:cNvPr id="69" name="Text Box 64"/>
          <p:cNvSpPr txBox="1">
            <a:spLocks noChangeArrowheads="1"/>
          </p:cNvSpPr>
          <p:nvPr/>
        </p:nvSpPr>
        <p:spPr bwMode="auto">
          <a:xfrm>
            <a:off x="2786063" y="4168775"/>
            <a:ext cx="732893" cy="261610"/>
          </a:xfrm>
          <a:prstGeom prst="rect">
            <a:avLst/>
          </a:prstGeom>
          <a:noFill/>
          <a:ln w="9525">
            <a:noFill/>
            <a:miter lim="800000"/>
            <a:headEnd/>
            <a:tailEnd/>
          </a:ln>
        </p:spPr>
        <p:txBody>
          <a:bodyPr wrap="none">
            <a:spAutoFit/>
          </a:bodyPr>
          <a:lstStyle/>
          <a:p>
            <a:pPr eaLnBrk="1" hangingPunct="1"/>
            <a:r>
              <a:rPr lang="en-US" sz="1050" b="0" dirty="0">
                <a:latin typeface="Arial" pitchFamily="34" charset="0"/>
                <a:cs typeface="Arial" pitchFamily="34" charset="0"/>
              </a:rPr>
              <a:t>Amplifier</a:t>
            </a:r>
            <a:endParaRPr lang="cs-CZ" sz="1200" b="0" dirty="0">
              <a:latin typeface="Arial" pitchFamily="34" charset="0"/>
              <a:cs typeface="Arial" pitchFamily="34" charset="0"/>
            </a:endParaRPr>
          </a:p>
        </p:txBody>
      </p:sp>
      <p:sp>
        <p:nvSpPr>
          <p:cNvPr id="70" name="AutoShape 65"/>
          <p:cNvSpPr>
            <a:spLocks noChangeArrowheads="1"/>
          </p:cNvSpPr>
          <p:nvPr/>
        </p:nvSpPr>
        <p:spPr bwMode="auto">
          <a:xfrm rot="5400000">
            <a:off x="3835401" y="4173537"/>
            <a:ext cx="665162" cy="757237"/>
          </a:xfrm>
          <a:prstGeom prst="triangle">
            <a:avLst>
              <a:gd name="adj" fmla="val 50000"/>
            </a:avLst>
          </a:prstGeom>
          <a:solidFill>
            <a:srgbClr val="FFFFFF"/>
          </a:solidFill>
          <a:ln w="9525">
            <a:solidFill>
              <a:srgbClr val="000000"/>
            </a:solidFill>
            <a:miter lim="800000"/>
            <a:headEnd/>
            <a:tailEnd/>
          </a:ln>
        </p:spPr>
        <p:txBody>
          <a:bodyPr wrap="none" anchor="ctr"/>
          <a:lstStyle/>
          <a:p>
            <a:pPr algn="ctr" eaLnBrk="1" hangingPunct="1"/>
            <a:endParaRPr lang="en-US" sz="3600" b="0">
              <a:latin typeface="Arial" pitchFamily="34" charset="0"/>
              <a:cs typeface="Arial" pitchFamily="34" charset="0"/>
            </a:endParaRPr>
          </a:p>
        </p:txBody>
      </p:sp>
      <p:sp>
        <p:nvSpPr>
          <p:cNvPr id="71" name="Text Box 66"/>
          <p:cNvSpPr txBox="1">
            <a:spLocks noChangeArrowheads="1"/>
          </p:cNvSpPr>
          <p:nvPr/>
        </p:nvSpPr>
        <p:spPr bwMode="auto">
          <a:xfrm>
            <a:off x="3724275" y="4340225"/>
            <a:ext cx="617477" cy="430887"/>
          </a:xfrm>
          <a:prstGeom prst="rect">
            <a:avLst/>
          </a:prstGeom>
          <a:noFill/>
          <a:ln w="9525">
            <a:noFill/>
            <a:miter lim="800000"/>
            <a:headEnd/>
            <a:tailEnd/>
          </a:ln>
        </p:spPr>
        <p:txBody>
          <a:bodyPr wrap="none">
            <a:spAutoFit/>
          </a:bodyPr>
          <a:lstStyle/>
          <a:p>
            <a:pPr eaLnBrk="1" hangingPunct="1"/>
            <a:r>
              <a:rPr lang="en-US" sz="1050" b="0" dirty="0" err="1">
                <a:latin typeface="Tahoma" pitchFamily="34" charset="0"/>
                <a:cs typeface="Arial" pitchFamily="34" charset="0"/>
              </a:rPr>
              <a:t>Compa</a:t>
            </a:r>
            <a:endParaRPr lang="en-US" sz="1050" b="0" dirty="0">
              <a:latin typeface="Tahoma" pitchFamily="34" charset="0"/>
              <a:cs typeface="Arial" pitchFamily="34" charset="0"/>
            </a:endParaRPr>
          </a:p>
          <a:p>
            <a:pPr eaLnBrk="1" hangingPunct="1"/>
            <a:r>
              <a:rPr lang="en-US" sz="1050" b="0" dirty="0" err="1">
                <a:latin typeface="Tahoma" pitchFamily="34" charset="0"/>
                <a:cs typeface="Arial" pitchFamily="34" charset="0"/>
              </a:rPr>
              <a:t>rator</a:t>
            </a:r>
            <a:endParaRPr lang="cs-CZ" sz="1050" b="0" dirty="0">
              <a:latin typeface="Tahoma" pitchFamily="34" charset="0"/>
              <a:cs typeface="Arial" pitchFamily="34" charset="0"/>
            </a:endParaRPr>
          </a:p>
        </p:txBody>
      </p:sp>
      <p:sp>
        <p:nvSpPr>
          <p:cNvPr id="72" name="Rectangle 67"/>
          <p:cNvSpPr>
            <a:spLocks noChangeArrowheads="1"/>
          </p:cNvSpPr>
          <p:nvPr/>
        </p:nvSpPr>
        <p:spPr bwMode="auto">
          <a:xfrm>
            <a:off x="5026025" y="4910137"/>
            <a:ext cx="923925" cy="417513"/>
          </a:xfrm>
          <a:prstGeom prst="rect">
            <a:avLst/>
          </a:prstGeom>
          <a:solidFill>
            <a:schemeClr val="bg1"/>
          </a:solidFill>
          <a:ln w="9525">
            <a:solidFill>
              <a:schemeClr val="tx1"/>
            </a:solidFill>
            <a:miter lim="800000"/>
            <a:headEnd/>
            <a:tailEnd/>
          </a:ln>
        </p:spPr>
        <p:txBody>
          <a:bodyPr wrap="none" anchor="ctr"/>
          <a:lstStyle/>
          <a:p>
            <a:pPr algn="ctr" eaLnBrk="1" hangingPunct="1"/>
            <a:r>
              <a:rPr lang="en-US" sz="2000" b="0">
                <a:latin typeface="Tahoma" pitchFamily="34" charset="0"/>
                <a:cs typeface="Arial" pitchFamily="34" charset="0"/>
              </a:rPr>
              <a:t>000</a:t>
            </a:r>
            <a:endParaRPr lang="cs-CZ" sz="2000" b="0">
              <a:latin typeface="Tahoma" pitchFamily="34" charset="0"/>
              <a:cs typeface="Arial" pitchFamily="34" charset="0"/>
            </a:endParaRPr>
          </a:p>
        </p:txBody>
      </p:sp>
      <p:sp>
        <p:nvSpPr>
          <p:cNvPr id="73" name="Rectangle 68"/>
          <p:cNvSpPr>
            <a:spLocks noChangeArrowheads="1"/>
          </p:cNvSpPr>
          <p:nvPr/>
        </p:nvSpPr>
        <p:spPr bwMode="auto">
          <a:xfrm>
            <a:off x="5026025" y="4910137"/>
            <a:ext cx="923925" cy="417513"/>
          </a:xfrm>
          <a:prstGeom prst="rect">
            <a:avLst/>
          </a:prstGeom>
          <a:solidFill>
            <a:schemeClr val="bg1"/>
          </a:solidFill>
          <a:ln w="9525">
            <a:solidFill>
              <a:schemeClr val="tx1"/>
            </a:solidFill>
            <a:miter lim="800000"/>
            <a:headEnd/>
            <a:tailEnd/>
          </a:ln>
        </p:spPr>
        <p:txBody>
          <a:bodyPr wrap="none" anchor="ctr"/>
          <a:lstStyle/>
          <a:p>
            <a:pPr algn="ctr" eaLnBrk="1" hangingPunct="1"/>
            <a:r>
              <a:rPr lang="en-US" sz="2000" b="0">
                <a:latin typeface="Tahoma" pitchFamily="34" charset="0"/>
                <a:cs typeface="Arial" pitchFamily="34" charset="0"/>
              </a:rPr>
              <a:t>001</a:t>
            </a:r>
            <a:endParaRPr lang="cs-CZ" sz="2000" b="0">
              <a:latin typeface="Tahoma" pitchFamily="34" charset="0"/>
              <a:cs typeface="Arial" pitchFamily="34" charset="0"/>
            </a:endParaRPr>
          </a:p>
        </p:txBody>
      </p:sp>
      <p:sp>
        <p:nvSpPr>
          <p:cNvPr id="74" name="Text Box 69"/>
          <p:cNvSpPr txBox="1">
            <a:spLocks noChangeArrowheads="1"/>
          </p:cNvSpPr>
          <p:nvPr/>
        </p:nvSpPr>
        <p:spPr bwMode="auto">
          <a:xfrm>
            <a:off x="6705600" y="2438400"/>
            <a:ext cx="2438400" cy="2800766"/>
          </a:xfrm>
          <a:prstGeom prst="rect">
            <a:avLst/>
          </a:prstGeom>
          <a:noFill/>
          <a:ln w="9525">
            <a:noFill/>
            <a:miter lim="800000"/>
            <a:headEnd/>
            <a:tailEnd/>
          </a:ln>
        </p:spPr>
        <p:txBody>
          <a:bodyPr wrap="square">
            <a:spAutoFit/>
          </a:bodyPr>
          <a:lstStyle/>
          <a:p>
            <a:pPr eaLnBrk="1" hangingPunct="1"/>
            <a:r>
              <a:rPr lang="en-US" sz="1600" b="0" dirty="0" err="1" smtClean="0">
                <a:latin typeface="Arial" pitchFamily="34" charset="0"/>
                <a:cs typeface="Arial" pitchFamily="34" charset="0"/>
              </a:rPr>
              <a:t>Prah</a:t>
            </a:r>
            <a:r>
              <a:rPr lang="en-US" sz="1600" b="0" dirty="0" smtClean="0">
                <a:latin typeface="Arial" pitchFamily="34" charset="0"/>
                <a:cs typeface="Arial" pitchFamily="34" charset="0"/>
              </a:rPr>
              <a:t> &gt;</a:t>
            </a:r>
            <a:r>
              <a:rPr lang="en-US" sz="1600" b="0" dirty="0" smtClean="0">
                <a:latin typeface="Arial" pitchFamily="34" charset="0"/>
                <a:cs typeface="Arial" pitchFamily="34" charset="0"/>
              </a:rPr>
              <a:t>&gt;</a:t>
            </a:r>
            <a:r>
              <a:rPr lang="en-US" sz="1600" b="0" dirty="0" smtClean="0">
                <a:latin typeface="Arial" pitchFamily="34" charset="0"/>
                <a:cs typeface="Arial" pitchFamily="34" charset="0"/>
              </a:rPr>
              <a:t> </a:t>
            </a:r>
            <a:r>
              <a:rPr lang="en-US" sz="1600" b="0" dirty="0" err="1" smtClean="0">
                <a:latin typeface="Arial" pitchFamily="34" charset="0"/>
                <a:cs typeface="Arial" pitchFamily="34" charset="0"/>
              </a:rPr>
              <a:t>šum</a:t>
            </a:r>
            <a:endParaRPr lang="en-US" sz="1600" b="0" dirty="0" smtClean="0">
              <a:latin typeface="Arial" pitchFamily="34" charset="0"/>
              <a:cs typeface="Arial" pitchFamily="34" charset="0"/>
            </a:endParaRPr>
          </a:p>
          <a:p>
            <a:pPr eaLnBrk="1" hangingPunct="1">
              <a:buFont typeface="Symbol" pitchFamily="18" charset="2"/>
              <a:buChar char="Þ"/>
            </a:pPr>
            <a:r>
              <a:rPr lang="en-US" sz="1600" b="0" dirty="0" err="1" smtClean="0">
                <a:latin typeface="Arial" pitchFamily="34" charset="0"/>
                <a:cs typeface="Arial" pitchFamily="34" charset="0"/>
              </a:rPr>
              <a:t>Žiadne</a:t>
            </a:r>
            <a:r>
              <a:rPr lang="en-US" sz="1600" b="0" dirty="0" smtClean="0">
                <a:latin typeface="Arial" pitchFamily="34" charset="0"/>
                <a:cs typeface="Arial" pitchFamily="34" charset="0"/>
              </a:rPr>
              <a:t> </a:t>
            </a:r>
            <a:r>
              <a:rPr lang="en-US" sz="1600" b="0" dirty="0" err="1" smtClean="0">
                <a:latin typeface="Arial" pitchFamily="34" charset="0"/>
                <a:cs typeface="Arial" pitchFamily="34" charset="0"/>
              </a:rPr>
              <a:t>pozadie</a:t>
            </a:r>
            <a:endParaRPr lang="en-US" sz="1600" b="0" dirty="0" smtClean="0">
              <a:latin typeface="Arial" pitchFamily="34" charset="0"/>
              <a:cs typeface="Arial" pitchFamily="34" charset="0"/>
            </a:endParaRPr>
          </a:p>
          <a:p>
            <a:pPr eaLnBrk="1" hangingPunct="1">
              <a:buFont typeface="Symbol" pitchFamily="18" charset="2"/>
              <a:buNone/>
            </a:pPr>
            <a:r>
              <a:rPr lang="en-US" sz="1600" b="0" dirty="0" err="1" smtClean="0">
                <a:latin typeface="Arial" pitchFamily="34" charset="0"/>
                <a:cs typeface="Arial" pitchFamily="34" charset="0"/>
              </a:rPr>
              <a:t>Digit</a:t>
            </a:r>
            <a:r>
              <a:rPr lang="en-US" sz="1600" b="0" dirty="0" err="1" smtClean="0">
                <a:latin typeface="Arial" pitchFamily="34" charset="0"/>
                <a:cs typeface="Arial" pitchFamily="34" charset="0"/>
              </a:rPr>
              <a:t>álna</a:t>
            </a:r>
            <a:r>
              <a:rPr lang="en-US" sz="1600" b="0" dirty="0" smtClean="0">
                <a:latin typeface="Arial" pitchFamily="34" charset="0"/>
                <a:cs typeface="Arial" pitchFamily="34" charset="0"/>
              </a:rPr>
              <a:t> </a:t>
            </a:r>
            <a:r>
              <a:rPr lang="en-US" sz="1600" b="0" dirty="0" err="1" smtClean="0">
                <a:latin typeface="Arial" pitchFamily="34" charset="0"/>
                <a:cs typeface="Arial" pitchFamily="34" charset="0"/>
              </a:rPr>
              <a:t>integrácia</a:t>
            </a:r>
            <a:r>
              <a:rPr lang="en-US" sz="1600" b="0" dirty="0" smtClean="0">
                <a:latin typeface="Arial" pitchFamily="34" charset="0"/>
                <a:cs typeface="Arial" pitchFamily="34" charset="0"/>
              </a:rPr>
              <a:t> (</a:t>
            </a:r>
            <a:r>
              <a:rPr lang="en-US" sz="1600" dirty="0" err="1" smtClean="0">
                <a:latin typeface="Arial" pitchFamily="34" charset="0"/>
                <a:cs typeface="Arial" pitchFamily="34" charset="0"/>
              </a:rPr>
              <a:t>po</a:t>
            </a:r>
            <a:r>
              <a:rPr lang="en-US" sz="1600" dirty="0" err="1" smtClean="0">
                <a:latin typeface="Arial" pitchFamily="34" charset="0"/>
                <a:cs typeface="Arial" pitchFamily="34" charset="0"/>
              </a:rPr>
              <a:t>čítanie</a:t>
            </a:r>
            <a:r>
              <a:rPr lang="en-US" sz="1600" b="0" dirty="0" smtClean="0">
                <a:latin typeface="Arial" pitchFamily="34" charset="0"/>
                <a:cs typeface="Arial" pitchFamily="34" charset="0"/>
              </a:rPr>
              <a:t>)</a:t>
            </a:r>
            <a:endParaRPr lang="en-US" sz="1600" b="0" dirty="0">
              <a:latin typeface="Arial" pitchFamily="34" charset="0"/>
              <a:cs typeface="Arial" pitchFamily="34" charset="0"/>
            </a:endParaRPr>
          </a:p>
          <a:p>
            <a:pPr eaLnBrk="1" hangingPunct="1">
              <a:buFont typeface="Symbol" pitchFamily="18" charset="2"/>
              <a:buChar char="Þ"/>
            </a:pPr>
            <a:r>
              <a:rPr lang="en-US" sz="1600" b="0" dirty="0" smtClean="0">
                <a:latin typeface="Arial" pitchFamily="34" charset="0"/>
                <a:cs typeface="Arial" pitchFamily="34" charset="0"/>
              </a:rPr>
              <a:t> </a:t>
            </a:r>
            <a:r>
              <a:rPr lang="en-US" sz="1600" b="0" dirty="0" err="1" smtClean="0">
                <a:latin typeface="Arial" pitchFamily="34" charset="0"/>
                <a:cs typeface="Arial" pitchFamily="34" charset="0"/>
              </a:rPr>
              <a:t>žiadny</a:t>
            </a:r>
            <a:r>
              <a:rPr lang="en-US" sz="1600" b="0" dirty="0" smtClean="0">
                <a:latin typeface="Arial" pitchFamily="34" charset="0"/>
                <a:cs typeface="Arial" pitchFamily="34" charset="0"/>
              </a:rPr>
              <a:t> </a:t>
            </a:r>
            <a:r>
              <a:rPr lang="en-US" sz="1600" b="0" dirty="0" err="1" smtClean="0">
                <a:latin typeface="Arial" pitchFamily="34" charset="0"/>
                <a:cs typeface="Arial" pitchFamily="34" charset="0"/>
              </a:rPr>
              <a:t>tmavý</a:t>
            </a:r>
            <a:r>
              <a:rPr lang="en-US" sz="1600" b="0" dirty="0" smtClean="0">
                <a:latin typeface="Arial" pitchFamily="34" charset="0"/>
                <a:cs typeface="Arial" pitchFamily="34" charset="0"/>
              </a:rPr>
              <a:t> </a:t>
            </a:r>
            <a:r>
              <a:rPr lang="en-US" sz="1600" b="0" dirty="0" err="1" smtClean="0">
                <a:latin typeface="Arial" pitchFamily="34" charset="0"/>
                <a:cs typeface="Arial" pitchFamily="34" charset="0"/>
              </a:rPr>
              <a:t>prúd</a:t>
            </a:r>
            <a:r>
              <a:rPr lang="en-US" sz="1600" b="0" dirty="0" smtClean="0">
                <a:latin typeface="Arial" pitchFamily="34" charset="0"/>
                <a:cs typeface="Arial" pitchFamily="34" charset="0"/>
              </a:rPr>
              <a:t>.</a:t>
            </a:r>
            <a:endParaRPr lang="en-US" sz="1600" b="0" dirty="0">
              <a:latin typeface="Arial" pitchFamily="34" charset="0"/>
              <a:cs typeface="Arial" pitchFamily="34" charset="0"/>
            </a:endParaRPr>
          </a:p>
          <a:p>
            <a:pPr eaLnBrk="1" hangingPunct="1">
              <a:buFont typeface="Symbol" pitchFamily="18" charset="2"/>
              <a:buChar char="Þ"/>
            </a:pPr>
            <a:endParaRPr lang="en-US" sz="1600" b="0" dirty="0" smtClean="0">
              <a:latin typeface="Arial" pitchFamily="34" charset="0"/>
              <a:cs typeface="Arial" pitchFamily="34" charset="0"/>
            </a:endParaRPr>
          </a:p>
          <a:p>
            <a:pPr eaLnBrk="1" hangingPunct="1">
              <a:buFont typeface="Symbol" pitchFamily="18" charset="2"/>
              <a:buChar char="Þ"/>
            </a:pPr>
            <a:endParaRPr lang="en-US" sz="1600" dirty="0">
              <a:latin typeface="Arial" pitchFamily="34" charset="0"/>
              <a:cs typeface="Arial" pitchFamily="34" charset="0"/>
            </a:endParaRPr>
          </a:p>
          <a:p>
            <a:pPr eaLnBrk="1" hangingPunct="1">
              <a:buFont typeface="Symbol" pitchFamily="18" charset="2"/>
              <a:buChar char="Þ"/>
            </a:pPr>
            <a:endParaRPr lang="en-US" sz="1600" b="0" dirty="0" smtClean="0">
              <a:latin typeface="Arial" pitchFamily="34" charset="0"/>
              <a:cs typeface="Arial" pitchFamily="34" charset="0"/>
            </a:endParaRPr>
          </a:p>
          <a:p>
            <a:pPr eaLnBrk="1" hangingPunct="1">
              <a:buFont typeface="Symbol" pitchFamily="18" charset="2"/>
              <a:buNone/>
            </a:pPr>
            <a:r>
              <a:rPr lang="en-US" sz="1600" b="0" dirty="0" err="1" smtClean="0">
                <a:latin typeface="Arial" pitchFamily="34" charset="0"/>
                <a:cs typeface="Arial" pitchFamily="34" charset="0"/>
              </a:rPr>
              <a:t>Neohrani</a:t>
            </a:r>
            <a:r>
              <a:rPr lang="en-US" sz="1600" b="0" dirty="0" err="1" smtClean="0">
                <a:latin typeface="Arial" pitchFamily="34" charset="0"/>
                <a:cs typeface="Arial" pitchFamily="34" charset="0"/>
              </a:rPr>
              <a:t>čený</a:t>
            </a:r>
            <a:r>
              <a:rPr lang="en-US" sz="1600" b="0" dirty="0" smtClean="0">
                <a:latin typeface="Arial" pitchFamily="34" charset="0"/>
                <a:cs typeface="Arial" pitchFamily="34" charset="0"/>
              </a:rPr>
              <a:t> </a:t>
            </a:r>
            <a:r>
              <a:rPr lang="en-US" sz="1600" b="0" dirty="0" err="1" smtClean="0">
                <a:latin typeface="Arial" pitchFamily="34" charset="0"/>
                <a:cs typeface="Arial" pitchFamily="34" charset="0"/>
              </a:rPr>
              <a:t>dynamický</a:t>
            </a:r>
            <a:r>
              <a:rPr lang="en-US" sz="1600" b="0" dirty="0" smtClean="0">
                <a:latin typeface="Arial" pitchFamily="34" charset="0"/>
                <a:cs typeface="Arial" pitchFamily="34" charset="0"/>
              </a:rPr>
              <a:t> </a:t>
            </a:r>
            <a:r>
              <a:rPr lang="en-US" sz="1600" b="0" dirty="0" err="1" smtClean="0">
                <a:latin typeface="Arial" pitchFamily="34" charset="0"/>
                <a:cs typeface="Arial" pitchFamily="34" charset="0"/>
              </a:rPr>
              <a:t>rozsah</a:t>
            </a:r>
            <a:r>
              <a:rPr lang="en-US" sz="1600" b="0" dirty="0" smtClean="0">
                <a:latin typeface="Arial" pitchFamily="34" charset="0"/>
                <a:cs typeface="Arial" pitchFamily="34" charset="0"/>
              </a:rPr>
              <a:t> a </a:t>
            </a:r>
            <a:r>
              <a:rPr lang="en-US" sz="1600" b="0" dirty="0" err="1" smtClean="0">
                <a:latin typeface="Arial" pitchFamily="34" charset="0"/>
                <a:cs typeface="Arial" pitchFamily="34" charset="0"/>
              </a:rPr>
              <a:t>doba</a:t>
            </a:r>
            <a:r>
              <a:rPr lang="en-US" sz="1600" b="0" dirty="0" smtClean="0">
                <a:latin typeface="Arial" pitchFamily="34" charset="0"/>
                <a:cs typeface="Arial" pitchFamily="34" charset="0"/>
              </a:rPr>
              <a:t> </a:t>
            </a:r>
            <a:r>
              <a:rPr lang="en-US" sz="1600" b="0" dirty="0" err="1" smtClean="0">
                <a:latin typeface="Arial" pitchFamily="34" charset="0"/>
                <a:cs typeface="Arial" pitchFamily="34" charset="0"/>
              </a:rPr>
              <a:t>ožiarenia</a:t>
            </a:r>
            <a:endParaRPr lang="en-US" sz="1600" b="0" dirty="0">
              <a:latin typeface="Arial" pitchFamily="34" charset="0"/>
              <a:cs typeface="Arial" pitchFamily="34" charset="0"/>
            </a:endParaRPr>
          </a:p>
        </p:txBody>
      </p:sp>
      <p:sp>
        <p:nvSpPr>
          <p:cNvPr id="75" name="AutoShape 70"/>
          <p:cNvSpPr>
            <a:spLocks noChangeArrowheads="1"/>
          </p:cNvSpPr>
          <p:nvPr/>
        </p:nvSpPr>
        <p:spPr bwMode="auto">
          <a:xfrm>
            <a:off x="7239000" y="3886200"/>
            <a:ext cx="814387" cy="388938"/>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eaLnBrk="1" hangingPunct="1"/>
            <a:endParaRPr lang="en-US" sz="3600" b="0">
              <a:latin typeface="Arial" pitchFamily="34" charset="0"/>
              <a:cs typeface="Arial" pitchFamily="34" charset="0"/>
            </a:endParaRPr>
          </a:p>
        </p:txBody>
      </p:sp>
      <p:sp>
        <p:nvSpPr>
          <p:cNvPr id="76" name="Line 71"/>
          <p:cNvSpPr>
            <a:spLocks noChangeShapeType="1"/>
          </p:cNvSpPr>
          <p:nvPr/>
        </p:nvSpPr>
        <p:spPr bwMode="auto">
          <a:xfrm flipH="1">
            <a:off x="2163763" y="3402012"/>
            <a:ext cx="0" cy="307975"/>
          </a:xfrm>
          <a:prstGeom prst="line">
            <a:avLst/>
          </a:prstGeom>
          <a:noFill/>
          <a:ln w="57150">
            <a:solidFill>
              <a:schemeClr val="tx1"/>
            </a:solidFill>
            <a:round/>
            <a:headEnd/>
            <a:tailEnd/>
          </a:ln>
        </p:spPr>
        <p:txBody>
          <a:bodyPr wrap="none"/>
          <a:lstStyle/>
          <a:p>
            <a:endParaRPr lang="en-US"/>
          </a:p>
        </p:txBody>
      </p:sp>
      <p:sp>
        <p:nvSpPr>
          <p:cNvPr id="77" name="Line 72"/>
          <p:cNvSpPr>
            <a:spLocks noChangeShapeType="1"/>
          </p:cNvSpPr>
          <p:nvPr/>
        </p:nvSpPr>
        <p:spPr bwMode="auto">
          <a:xfrm flipH="1">
            <a:off x="2163763" y="3792537"/>
            <a:ext cx="0" cy="307975"/>
          </a:xfrm>
          <a:prstGeom prst="line">
            <a:avLst/>
          </a:prstGeom>
          <a:noFill/>
          <a:ln w="57150">
            <a:solidFill>
              <a:schemeClr val="tx1"/>
            </a:solidFill>
            <a:round/>
            <a:headEnd/>
            <a:tailEnd/>
          </a:ln>
        </p:spPr>
        <p:txBody>
          <a:bodyPr wrap="none"/>
          <a:lstStyle/>
          <a:p>
            <a:endParaRPr lang="en-US"/>
          </a:p>
        </p:txBody>
      </p:sp>
      <p:sp>
        <p:nvSpPr>
          <p:cNvPr id="78" name="Line 73"/>
          <p:cNvSpPr>
            <a:spLocks noChangeShapeType="1"/>
          </p:cNvSpPr>
          <p:nvPr/>
        </p:nvSpPr>
        <p:spPr bwMode="auto">
          <a:xfrm flipH="1">
            <a:off x="2163763" y="2624137"/>
            <a:ext cx="0" cy="307975"/>
          </a:xfrm>
          <a:prstGeom prst="line">
            <a:avLst/>
          </a:prstGeom>
          <a:noFill/>
          <a:ln w="57150">
            <a:solidFill>
              <a:schemeClr val="tx1"/>
            </a:solidFill>
            <a:round/>
            <a:headEnd/>
            <a:tailEnd/>
          </a:ln>
        </p:spPr>
        <p:txBody>
          <a:bodyPr wrap="none"/>
          <a:lstStyle/>
          <a:p>
            <a:endParaRPr lang="en-US"/>
          </a:p>
        </p:txBody>
      </p:sp>
      <p:sp>
        <p:nvSpPr>
          <p:cNvPr id="79" name="Line 74"/>
          <p:cNvSpPr>
            <a:spLocks noChangeShapeType="1"/>
          </p:cNvSpPr>
          <p:nvPr/>
        </p:nvSpPr>
        <p:spPr bwMode="auto">
          <a:xfrm flipH="1">
            <a:off x="2163763" y="2235200"/>
            <a:ext cx="0" cy="307975"/>
          </a:xfrm>
          <a:prstGeom prst="line">
            <a:avLst/>
          </a:prstGeom>
          <a:noFill/>
          <a:ln w="57150">
            <a:solidFill>
              <a:schemeClr val="tx1"/>
            </a:solidFill>
            <a:round/>
            <a:headEnd/>
            <a:tailEnd/>
          </a:ln>
        </p:spPr>
        <p:txBody>
          <a:bodyPr wrap="none"/>
          <a:lstStyle/>
          <a:p>
            <a:endParaRPr lang="en-US"/>
          </a:p>
        </p:txBody>
      </p:sp>
      <p:sp>
        <p:nvSpPr>
          <p:cNvPr id="80" name="Text Box 75"/>
          <p:cNvSpPr txBox="1">
            <a:spLocks noChangeArrowheads="1"/>
          </p:cNvSpPr>
          <p:nvPr/>
        </p:nvSpPr>
        <p:spPr bwMode="auto">
          <a:xfrm rot="16200000">
            <a:off x="30162" y="2590800"/>
            <a:ext cx="1039813" cy="274638"/>
          </a:xfrm>
          <a:prstGeom prst="rect">
            <a:avLst/>
          </a:prstGeom>
          <a:noFill/>
          <a:ln w="9525">
            <a:noFill/>
            <a:miter lim="800000"/>
            <a:headEnd/>
            <a:tailEnd/>
          </a:ln>
        </p:spPr>
        <p:txBody>
          <a:bodyPr wrap="none">
            <a:spAutoFit/>
          </a:bodyPr>
          <a:lstStyle/>
          <a:p>
            <a:pPr algn="ctr" eaLnBrk="1" hangingPunct="1"/>
            <a:r>
              <a:rPr lang="en-US" sz="1200" b="0">
                <a:latin typeface="Arial" pitchFamily="34" charset="0"/>
                <a:cs typeface="Arial" pitchFamily="34" charset="0"/>
              </a:rPr>
              <a:t>Bias Voltage</a:t>
            </a:r>
            <a:endParaRPr lang="cs-CZ" sz="1200" b="0">
              <a:latin typeface="Arial" pitchFamily="34" charset="0"/>
              <a:cs typeface="Arial" pitchFamily="34" charset="0"/>
            </a:endParaRPr>
          </a:p>
        </p:txBody>
      </p:sp>
      <p:sp>
        <p:nvSpPr>
          <p:cNvPr id="81" name="Text Box 76"/>
          <p:cNvSpPr txBox="1">
            <a:spLocks noChangeArrowheads="1"/>
          </p:cNvSpPr>
          <p:nvPr/>
        </p:nvSpPr>
        <p:spPr bwMode="auto">
          <a:xfrm rot="16200000">
            <a:off x="647700" y="4357687"/>
            <a:ext cx="836612" cy="639762"/>
          </a:xfrm>
          <a:prstGeom prst="rect">
            <a:avLst/>
          </a:prstGeom>
          <a:noFill/>
          <a:ln w="9525">
            <a:noFill/>
            <a:miter lim="800000"/>
            <a:headEnd/>
            <a:tailEnd/>
          </a:ln>
        </p:spPr>
        <p:txBody>
          <a:bodyPr wrap="none">
            <a:spAutoFit/>
          </a:bodyPr>
          <a:lstStyle/>
          <a:p>
            <a:pPr algn="r" eaLnBrk="1" hangingPunct="1"/>
            <a:r>
              <a:rPr lang="en-US" sz="1200" b="0" dirty="0">
                <a:latin typeface="Arial" pitchFamily="34" charset="0"/>
                <a:cs typeface="Arial" pitchFamily="34" charset="0"/>
              </a:rPr>
              <a:t>Common</a:t>
            </a:r>
          </a:p>
          <a:p>
            <a:pPr algn="r" eaLnBrk="1" hangingPunct="1"/>
            <a:r>
              <a:rPr lang="en-US" sz="1200" b="0" dirty="0">
                <a:latin typeface="Arial" pitchFamily="34" charset="0"/>
                <a:cs typeface="Arial" pitchFamily="34" charset="0"/>
              </a:rPr>
              <a:t>back-side</a:t>
            </a:r>
          </a:p>
          <a:p>
            <a:pPr algn="r" eaLnBrk="1" hangingPunct="1"/>
            <a:r>
              <a:rPr lang="en-US" sz="1200" b="0" dirty="0">
                <a:latin typeface="Arial" pitchFamily="34" charset="0"/>
                <a:cs typeface="Arial" pitchFamily="34" charset="0"/>
              </a:rPr>
              <a:t>electrode</a:t>
            </a:r>
            <a:endParaRPr lang="cs-CZ" sz="1200" b="0" dirty="0">
              <a:latin typeface="Arial" pitchFamily="34" charset="0"/>
              <a:cs typeface="Arial" pitchFamily="34" charset="0"/>
            </a:endParaRPr>
          </a:p>
        </p:txBody>
      </p:sp>
      <p:sp>
        <p:nvSpPr>
          <p:cNvPr id="82" name="Text Box 77"/>
          <p:cNvSpPr txBox="1">
            <a:spLocks noChangeArrowheads="1"/>
          </p:cNvSpPr>
          <p:nvPr/>
        </p:nvSpPr>
        <p:spPr bwMode="auto">
          <a:xfrm rot="16200000">
            <a:off x="1556252" y="4346465"/>
            <a:ext cx="848309" cy="646331"/>
          </a:xfrm>
          <a:prstGeom prst="rect">
            <a:avLst/>
          </a:prstGeom>
          <a:noFill/>
          <a:ln w="9525">
            <a:noFill/>
            <a:miter lim="800000"/>
            <a:headEnd/>
            <a:tailEnd/>
          </a:ln>
        </p:spPr>
        <p:txBody>
          <a:bodyPr wrap="none">
            <a:spAutoFit/>
          </a:bodyPr>
          <a:lstStyle/>
          <a:p>
            <a:pPr algn="r" eaLnBrk="1" hangingPunct="1"/>
            <a:r>
              <a:rPr lang="en-US" sz="1200" b="0" dirty="0" err="1" smtClean="0">
                <a:latin typeface="Arial" pitchFamily="34" charset="0"/>
                <a:cs typeface="Arial" pitchFamily="34" charset="0"/>
              </a:rPr>
              <a:t>Pixellated</a:t>
            </a:r>
            <a:endParaRPr lang="en-US" sz="1200" b="0" dirty="0">
              <a:latin typeface="Arial" pitchFamily="34" charset="0"/>
              <a:cs typeface="Arial" pitchFamily="34" charset="0"/>
            </a:endParaRPr>
          </a:p>
          <a:p>
            <a:pPr algn="r" eaLnBrk="1" hangingPunct="1"/>
            <a:r>
              <a:rPr lang="en-US" sz="1200" b="0" dirty="0">
                <a:latin typeface="Arial" pitchFamily="34" charset="0"/>
                <a:cs typeface="Arial" pitchFamily="34" charset="0"/>
              </a:rPr>
              <a:t>front-side</a:t>
            </a:r>
          </a:p>
          <a:p>
            <a:pPr algn="r" eaLnBrk="1" hangingPunct="1"/>
            <a:r>
              <a:rPr lang="en-US" sz="1200" b="0" dirty="0">
                <a:latin typeface="Arial" pitchFamily="34" charset="0"/>
                <a:cs typeface="Arial" pitchFamily="34" charset="0"/>
              </a:rPr>
              <a:t>electrode</a:t>
            </a:r>
            <a:endParaRPr lang="cs-CZ" sz="1200" b="0" dirty="0">
              <a:latin typeface="Arial" pitchFamily="34" charset="0"/>
              <a:cs typeface="Arial" pitchFamily="34" charset="0"/>
            </a:endParaRPr>
          </a:p>
        </p:txBody>
      </p:sp>
      <p:sp>
        <p:nvSpPr>
          <p:cNvPr id="83" name="Text Box 84"/>
          <p:cNvSpPr txBox="1">
            <a:spLocks noChangeArrowheads="1"/>
          </p:cNvSpPr>
          <p:nvPr/>
        </p:nvSpPr>
        <p:spPr bwMode="auto">
          <a:xfrm>
            <a:off x="2306638" y="5481637"/>
            <a:ext cx="2189162" cy="396875"/>
          </a:xfrm>
          <a:prstGeom prst="rect">
            <a:avLst/>
          </a:prstGeom>
          <a:noFill/>
          <a:ln w="9525">
            <a:noFill/>
            <a:miter lim="800000"/>
            <a:headEnd/>
            <a:tailEnd/>
          </a:ln>
        </p:spPr>
        <p:txBody>
          <a:bodyPr wrap="none">
            <a:spAutoFit/>
          </a:bodyPr>
          <a:lstStyle/>
          <a:p>
            <a:pPr algn="ctr" eaLnBrk="1" hangingPunct="1"/>
            <a:r>
              <a:rPr lang="en-US" sz="2000" dirty="0">
                <a:latin typeface="Arial" pitchFamily="34" charset="0"/>
                <a:cs typeface="Arial" pitchFamily="34" charset="0"/>
              </a:rPr>
              <a:t>Pixel electronics</a:t>
            </a:r>
            <a:endParaRPr lang="cs-CZ" sz="2000" dirty="0">
              <a:latin typeface="Arial" pitchFamily="34" charset="0"/>
              <a:cs typeface="Arial" pitchFamily="34" charset="0"/>
            </a:endParaRPr>
          </a:p>
        </p:txBody>
      </p:sp>
      <p:grpSp>
        <p:nvGrpSpPr>
          <p:cNvPr id="84" name="Group 88"/>
          <p:cNvGrpSpPr>
            <a:grpSpLocks/>
          </p:cNvGrpSpPr>
          <p:nvPr/>
        </p:nvGrpSpPr>
        <p:grpSpPr bwMode="auto">
          <a:xfrm>
            <a:off x="2484438" y="3663952"/>
            <a:ext cx="3276600" cy="1604963"/>
            <a:chOff x="1767" y="2697"/>
            <a:chExt cx="2064" cy="1011"/>
          </a:xfrm>
        </p:grpSpPr>
        <p:sp>
          <p:nvSpPr>
            <p:cNvPr id="85" name="Text Box 51"/>
            <p:cNvSpPr txBox="1">
              <a:spLocks noChangeArrowheads="1"/>
            </p:cNvSpPr>
            <p:nvPr/>
          </p:nvSpPr>
          <p:spPr bwMode="auto">
            <a:xfrm>
              <a:off x="1767" y="3340"/>
              <a:ext cx="678" cy="368"/>
            </a:xfrm>
            <a:prstGeom prst="rect">
              <a:avLst/>
            </a:prstGeom>
            <a:noFill/>
            <a:ln w="9525">
              <a:noFill/>
              <a:miter lim="800000"/>
              <a:headEnd/>
              <a:tailEnd/>
            </a:ln>
          </p:spPr>
          <p:txBody>
            <a:bodyPr wrap="none">
              <a:spAutoFit/>
            </a:bodyPr>
            <a:lstStyle/>
            <a:p>
              <a:pPr algn="r" eaLnBrk="1" hangingPunct="1"/>
              <a:r>
                <a:rPr lang="en-US" sz="1600" b="0" dirty="0">
                  <a:latin typeface="Tahoma" pitchFamily="34" charset="0"/>
                  <a:cs typeface="Arial" pitchFamily="34" charset="0"/>
                </a:rPr>
                <a:t>Threshold</a:t>
              </a:r>
            </a:p>
            <a:p>
              <a:pPr algn="r" eaLnBrk="1" hangingPunct="1"/>
              <a:r>
                <a:rPr lang="en-US" sz="1600" b="0" dirty="0">
                  <a:latin typeface="Tahoma" pitchFamily="34" charset="0"/>
                  <a:cs typeface="Arial" pitchFamily="34" charset="0"/>
                </a:rPr>
                <a:t>level</a:t>
              </a:r>
              <a:endParaRPr lang="cs-CZ" sz="1600" b="0" dirty="0">
                <a:latin typeface="Tahoma" pitchFamily="34" charset="0"/>
                <a:cs typeface="Arial" pitchFamily="34" charset="0"/>
              </a:endParaRPr>
            </a:p>
          </p:txBody>
        </p:sp>
        <p:sp>
          <p:nvSpPr>
            <p:cNvPr id="86" name="Line 85"/>
            <p:cNvSpPr>
              <a:spLocks noChangeShapeType="1"/>
            </p:cNvSpPr>
            <p:nvPr/>
          </p:nvSpPr>
          <p:spPr bwMode="auto">
            <a:xfrm>
              <a:off x="2994" y="2697"/>
              <a:ext cx="837" cy="0"/>
            </a:xfrm>
            <a:prstGeom prst="line">
              <a:avLst/>
            </a:prstGeom>
            <a:noFill/>
            <a:ln w="9525">
              <a:solidFill>
                <a:schemeClr val="accent2"/>
              </a:solidFill>
              <a:round/>
              <a:headEnd/>
              <a:tailEnd/>
            </a:ln>
          </p:spPr>
          <p:txBody>
            <a:bodyPr/>
            <a:lstStyle/>
            <a:p>
              <a:endParaRPr lang="en-US"/>
            </a:p>
          </p:txBody>
        </p:sp>
      </p:grpSp>
      <p:sp>
        <p:nvSpPr>
          <p:cNvPr id="87" name="Text Box 97"/>
          <p:cNvSpPr txBox="1">
            <a:spLocks noChangeArrowheads="1"/>
          </p:cNvSpPr>
          <p:nvPr/>
        </p:nvSpPr>
        <p:spPr bwMode="auto">
          <a:xfrm>
            <a:off x="4856163" y="4597400"/>
            <a:ext cx="1108075" cy="274637"/>
          </a:xfrm>
          <a:prstGeom prst="rect">
            <a:avLst/>
          </a:prstGeom>
          <a:noFill/>
          <a:ln w="9525">
            <a:noFill/>
            <a:miter lim="800000"/>
            <a:headEnd/>
            <a:tailEnd/>
          </a:ln>
        </p:spPr>
        <p:txBody>
          <a:bodyPr wrap="none">
            <a:spAutoFit/>
          </a:bodyPr>
          <a:lstStyle/>
          <a:p>
            <a:pPr algn="ctr" eaLnBrk="1" hangingPunct="1"/>
            <a:r>
              <a:rPr lang="en-US" sz="1200" b="0" dirty="0">
                <a:latin typeface="Arial" pitchFamily="34" charset="0"/>
                <a:cs typeface="Arial" pitchFamily="34" charset="0"/>
              </a:rPr>
              <a:t>Particle count</a:t>
            </a:r>
            <a:endParaRPr lang="cs-CZ" sz="1200" b="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50" grpId="0" animBg="1"/>
      <p:bldP spid="67" grpId="0" animBg="1"/>
      <p:bldP spid="73" grpId="0" animBg="1"/>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9.1|9.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22189</TotalTime>
  <Words>5103</Words>
  <Application>Microsoft Macintosh PowerPoint</Application>
  <PresentationFormat>On-screen Show (4:3)</PresentationFormat>
  <Paragraphs>755</Paragraphs>
  <Slides>66</Slides>
  <Notes>53</Notes>
  <HiddenSlides>7</HiddenSlides>
  <MMClips>10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66</vt:i4>
      </vt:variant>
    </vt:vector>
  </HeadingPairs>
  <TitlesOfParts>
    <vt:vector size="69" baseType="lpstr">
      <vt:lpstr>Blank Presentation</vt:lpstr>
      <vt:lpstr>CorelDRAW</vt:lpstr>
      <vt:lpstr>Visio</vt:lpstr>
      <vt:lpstr>Transfer Technológií v CERNe - Príklad: MEDIPIX a ClearPEM</vt:lpstr>
      <vt:lpstr>Transfer Technologií v CERNe</vt:lpstr>
      <vt:lpstr>Hybridné Pixelové Detektory</vt:lpstr>
      <vt:lpstr>Pramene MEDIPIXu...</vt:lpstr>
      <vt:lpstr>Pixelové Detektory v CERNe dnes</vt:lpstr>
      <vt:lpstr>Slide 6</vt:lpstr>
      <vt:lpstr>Zobrazovanie pomocou Pixelových Detektorov</vt:lpstr>
      <vt:lpstr>Technológia CMOS</vt:lpstr>
      <vt:lpstr>Medipix spracovanie signálu</vt:lpstr>
      <vt:lpstr>Rodina MEDIPIXov</vt:lpstr>
      <vt:lpstr>Medipix1</vt:lpstr>
      <vt:lpstr>Medipix1</vt:lpstr>
      <vt:lpstr>Medipix1 / Medipix2</vt:lpstr>
      <vt:lpstr>Medipix1 / Medipix2</vt:lpstr>
      <vt:lpstr>Medipix2</vt:lpstr>
      <vt:lpstr>Obrazy s Medipix2</vt:lpstr>
      <vt:lpstr>Obrazy s Medipix2</vt:lpstr>
      <vt:lpstr>Optimalizácia dávky/ Kvalita obrazu</vt:lpstr>
      <vt:lpstr>Aplikácie Medipixu (Príklady)</vt:lpstr>
      <vt:lpstr>Počítačová tomografia (CT) biologických objektov</vt:lpstr>
      <vt:lpstr>Zobrazovanie malých živočíchov</vt:lpstr>
      <vt:lpstr>Zobrazovanie malých živočíchov</vt:lpstr>
      <vt:lpstr>RTG rádiografia a tomografia</vt:lpstr>
      <vt:lpstr>Vysokorozlišovacia RTG rádiografia</vt:lpstr>
      <vt:lpstr>Vysokorozlišovacia RTG rádiografia</vt:lpstr>
      <vt:lpstr>Vysokorozlišovacia RTG rádiografia</vt:lpstr>
      <vt:lpstr>Fázovo-zosilnené kontrastné zobrazovanie</vt:lpstr>
      <vt:lpstr>Fázovo-zosilnené kontrastné zobrazovanie</vt:lpstr>
      <vt:lpstr>Neutrónova rádiografia</vt:lpstr>
      <vt:lpstr>Astrofyzika - Adaptívna optika*</vt:lpstr>
      <vt:lpstr>Adaptívna Optika</vt:lpstr>
      <vt:lpstr>Adaptívna Optika</vt:lpstr>
      <vt:lpstr>Adaptívna Optika                      - 1 kHz Obrazová Frekvencia</vt:lpstr>
      <vt:lpstr>Mesto v noci – frekvencia fázy</vt:lpstr>
      <vt:lpstr>Hodinky z 2. sv. vojny</vt:lpstr>
      <vt:lpstr>Aplikácia v dozimetrii</vt:lpstr>
      <vt:lpstr>Slide 37</vt:lpstr>
      <vt:lpstr>Pozaďové žiarenie</vt:lpstr>
      <vt:lpstr>Pozaďové žiarenie</vt:lpstr>
      <vt:lpstr>Slide 40</vt:lpstr>
      <vt:lpstr>Pilatus</vt:lpstr>
      <vt:lpstr>MARS scanner</vt:lpstr>
      <vt:lpstr>Štatistická materiálová analýza</vt:lpstr>
      <vt:lpstr>K-edge imaging</vt:lpstr>
      <vt:lpstr>Spektrálne zvýraznenie</vt:lpstr>
      <vt:lpstr>Možné budúce aplikácie</vt:lpstr>
      <vt:lpstr>TimePix</vt:lpstr>
      <vt:lpstr>Slide 48</vt:lpstr>
      <vt:lpstr>The Medipix2 Consortium</vt:lpstr>
      <vt:lpstr>MEDIPIX3 Collaboration</vt:lpstr>
      <vt:lpstr>Slide 51</vt:lpstr>
      <vt:lpstr>Slide 52</vt:lpstr>
      <vt:lpstr>Medipix3 Modes of Operation</vt:lpstr>
      <vt:lpstr>First Medipix3 Assemblies @ CERN</vt:lpstr>
      <vt:lpstr>Súhrn Medipix</vt:lpstr>
      <vt:lpstr>Iný príklad úspešného transféru technológií z CERNu: ClearPEM (Positron Emission Mammography)</vt:lpstr>
      <vt:lpstr>Slide 57</vt:lpstr>
      <vt:lpstr>Slide 58</vt:lpstr>
      <vt:lpstr>Slide 59</vt:lpstr>
      <vt:lpstr>Slide 60</vt:lpstr>
      <vt:lpstr>Slide 61</vt:lpstr>
      <vt:lpstr>Slide 62</vt:lpstr>
      <vt:lpstr>Slide 63</vt:lpstr>
      <vt:lpstr>Slide 64</vt:lpstr>
      <vt:lpstr>Slide 65</vt:lpstr>
      <vt:lpstr>Slide 66</vt:lpstr>
    </vt:vector>
  </TitlesOfParts>
  <Company>Office 2004 Test Drive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Ivan Mikulec</cp:lastModifiedBy>
  <cp:revision>133</cp:revision>
  <dcterms:created xsi:type="dcterms:W3CDTF">2010-04-27T22:17:23Z</dcterms:created>
  <dcterms:modified xsi:type="dcterms:W3CDTF">2010-04-30T01:18:49Z</dcterms:modified>
</cp:coreProperties>
</file>