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57" r:id="rId4"/>
    <p:sldId id="272" r:id="rId5"/>
    <p:sldId id="279" r:id="rId6"/>
    <p:sldId id="278" r:id="rId7"/>
    <p:sldId id="263" r:id="rId8"/>
    <p:sldId id="264" r:id="rId9"/>
    <p:sldId id="265" r:id="rId10"/>
    <p:sldId id="261" r:id="rId11"/>
    <p:sldId id="269" r:id="rId12"/>
    <p:sldId id="282" r:id="rId13"/>
    <p:sldId id="270" r:id="rId14"/>
    <p:sldId id="271" r:id="rId15"/>
    <p:sldId id="260" r:id="rId16"/>
    <p:sldId id="273" r:id="rId17"/>
    <p:sldId id="268" r:id="rId18"/>
    <p:sldId id="274" r:id="rId19"/>
    <p:sldId id="267" r:id="rId20"/>
    <p:sldId id="266" r:id="rId21"/>
    <p:sldId id="277" r:id="rId22"/>
    <p:sldId id="258" r:id="rId23"/>
    <p:sldId id="276" r:id="rId24"/>
    <p:sldId id="280" r:id="rId25"/>
    <p:sldId id="275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490D0-6740-6341-8CA4-5BF935853085}" type="datetimeFigureOut">
              <a:rPr lang="en-US" smtClean="0"/>
              <a:t>4/30/10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E36E4-C800-DB40-9100-EB27AB0CD2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D4AB7-5986-6D41-9D83-D4AE66B32C5D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67724-5A94-C942-B69C-470D380A5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ATLAS </a:t>
            </a:r>
            <a:r>
              <a:rPr lang="en-US" dirty="0" err="1" smtClean="0"/>
              <a:t>samozřejmě</a:t>
            </a:r>
            <a:r>
              <a:rPr lang="en-US" dirty="0" smtClean="0"/>
              <a:t> </a:t>
            </a:r>
            <a:r>
              <a:rPr lang="en-US" dirty="0" err="1" smtClean="0"/>
              <a:t>fyzicky</a:t>
            </a:r>
            <a:r>
              <a:rPr lang="en-US" dirty="0" smtClean="0"/>
              <a:t> </a:t>
            </a:r>
            <a:r>
              <a:rPr lang="en-US" dirty="0" err="1" smtClean="0"/>
              <a:t>postavili</a:t>
            </a:r>
            <a:r>
              <a:rPr lang="en-US" dirty="0" smtClean="0"/>
              <a:t> </a:t>
            </a:r>
            <a:r>
              <a:rPr lang="en-US" dirty="0" err="1" smtClean="0"/>
              <a:t>rusové</a:t>
            </a:r>
            <a:r>
              <a:rPr lang="en-US" dirty="0" smtClean="0"/>
              <a:t>, </a:t>
            </a:r>
            <a:r>
              <a:rPr lang="en-US" dirty="0" err="1" smtClean="0"/>
              <a:t>ostatní</a:t>
            </a:r>
            <a:r>
              <a:rPr lang="en-US" dirty="0" smtClean="0"/>
              <a:t> </a:t>
            </a:r>
            <a:r>
              <a:rPr lang="en-US" dirty="0" err="1" smtClean="0"/>
              <a:t>akorát</a:t>
            </a:r>
            <a:r>
              <a:rPr lang="en-US" dirty="0" smtClean="0"/>
              <a:t> </a:t>
            </a:r>
            <a:r>
              <a:rPr lang="en-US" dirty="0" err="1" smtClean="0"/>
              <a:t>posbírali</a:t>
            </a:r>
            <a:r>
              <a:rPr lang="en-US" dirty="0" smtClean="0"/>
              <a:t> </a:t>
            </a:r>
            <a:r>
              <a:rPr lang="en-US" dirty="0" err="1" smtClean="0"/>
              <a:t>prázdné</a:t>
            </a:r>
            <a:r>
              <a:rPr lang="en-US" dirty="0" smtClean="0"/>
              <a:t> </a:t>
            </a:r>
            <a:r>
              <a:rPr lang="en-US" dirty="0" err="1" smtClean="0"/>
              <a:t>flašky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zbyly</a:t>
            </a:r>
            <a:r>
              <a:rPr lang="en-US" dirty="0" smtClean="0"/>
              <a:t> dole.</a:t>
            </a:r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studenty</a:t>
            </a:r>
            <a:r>
              <a:rPr lang="en-US" dirty="0" smtClean="0"/>
              <a:t> se </a:t>
            </a:r>
            <a:r>
              <a:rPr lang="en-US" dirty="0" err="1" smtClean="0"/>
              <a:t>neplatí</a:t>
            </a:r>
            <a:r>
              <a:rPr lang="en-US" dirty="0" smtClean="0"/>
              <a:t> </a:t>
            </a:r>
            <a:r>
              <a:rPr lang="en-US" dirty="0" err="1" smtClean="0"/>
              <a:t>autorský</a:t>
            </a:r>
            <a:r>
              <a:rPr lang="en-US" dirty="0" smtClean="0"/>
              <a:t> </a:t>
            </a:r>
            <a:r>
              <a:rPr lang="en-US" dirty="0" err="1" smtClean="0"/>
              <a:t>příspěvek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7724-5A94-C942-B69C-470D380A59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Mluvčí</a:t>
            </a:r>
            <a:r>
              <a:rPr lang="en-US" baseline="0" dirty="0" smtClean="0"/>
              <a:t> – ten </a:t>
            </a:r>
            <a:r>
              <a:rPr lang="en-US" baseline="0" dirty="0" err="1" smtClean="0"/>
              <a:t>kdo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může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mluvit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jméne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ostatních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7724-5A94-C942-B69C-470D380A59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53 </a:t>
            </a:r>
            <a:r>
              <a:rPr lang="en-US" dirty="0" err="1" smtClean="0"/>
              <a:t>m</a:t>
            </a:r>
            <a:r>
              <a:rPr lang="en-US" dirty="0" smtClean="0"/>
              <a:t> (</a:t>
            </a:r>
            <a:r>
              <a:rPr lang="en-US" dirty="0" err="1" smtClean="0"/>
              <a:t>délka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35 </a:t>
            </a:r>
            <a:r>
              <a:rPr lang="en-US" dirty="0" err="1" smtClean="0"/>
              <a:t>m</a:t>
            </a:r>
            <a:r>
              <a:rPr lang="en-US" dirty="0" smtClean="0"/>
              <a:t> (</a:t>
            </a:r>
            <a:r>
              <a:rPr lang="en-US" dirty="0" err="1" smtClean="0"/>
              <a:t>výška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30 </a:t>
            </a:r>
            <a:r>
              <a:rPr lang="en-US" dirty="0" err="1" smtClean="0"/>
              <a:t>m</a:t>
            </a:r>
            <a:r>
              <a:rPr lang="en-US" dirty="0" smtClean="0"/>
              <a:t> (</a:t>
            </a:r>
            <a:r>
              <a:rPr lang="en-US" dirty="0" err="1" smtClean="0"/>
              <a:t>šířka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7724-5A94-C942-B69C-470D380A59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doufám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vám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něj</a:t>
            </a:r>
            <a:r>
              <a:rPr lang="en-US" dirty="0" smtClean="0"/>
              <a:t> </a:t>
            </a:r>
            <a:r>
              <a:rPr lang="en-US" dirty="0" err="1" smtClean="0"/>
              <a:t>však</a:t>
            </a:r>
            <a:r>
              <a:rPr lang="en-US" dirty="0" smtClean="0"/>
              <a:t>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pk</a:t>
            </a:r>
            <a:r>
              <a:rPr lang="en-US" dirty="0" smtClean="0"/>
              <a:t> </a:t>
            </a:r>
            <a:r>
              <a:rPr lang="en-US" dirty="0" err="1" smtClean="0"/>
              <a:t>pláči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vnitřní</a:t>
            </a:r>
            <a:r>
              <a:rPr lang="en-US" dirty="0" smtClean="0"/>
              <a:t> </a:t>
            </a:r>
            <a:r>
              <a:rPr lang="en-US" dirty="0" err="1" smtClean="0"/>
              <a:t>detektor</a:t>
            </a:r>
            <a:r>
              <a:rPr lang="en-US" dirty="0" smtClean="0"/>
              <a:t>, </a:t>
            </a:r>
            <a:r>
              <a:rPr lang="en-US" dirty="0" err="1" smtClean="0"/>
              <a:t>kalorimetry</a:t>
            </a:r>
            <a:r>
              <a:rPr lang="en-US" dirty="0" smtClean="0"/>
              <a:t>, </a:t>
            </a:r>
            <a:r>
              <a:rPr lang="en-US" dirty="0" err="1" smtClean="0"/>
              <a:t>magnety</a:t>
            </a:r>
            <a:r>
              <a:rPr lang="en-US" dirty="0" smtClean="0"/>
              <a:t>, </a:t>
            </a:r>
            <a:r>
              <a:rPr lang="en-US" dirty="0" err="1" smtClean="0"/>
              <a:t>muonové</a:t>
            </a:r>
            <a:r>
              <a:rPr lang="en-US" dirty="0" smtClean="0"/>
              <a:t> </a:t>
            </a:r>
            <a:r>
              <a:rPr lang="en-US" dirty="0" err="1" smtClean="0"/>
              <a:t>komory</a:t>
            </a:r>
            <a:endParaRPr lang="en-US" dirty="0" smtClean="0"/>
          </a:p>
          <a:p>
            <a:r>
              <a:rPr lang="en-US" dirty="0" err="1" smtClean="0"/>
              <a:t>proč</a:t>
            </a:r>
            <a:r>
              <a:rPr lang="en-US" dirty="0" smtClean="0"/>
              <a:t> to </a:t>
            </a:r>
            <a:r>
              <a:rPr lang="en-US" dirty="0" err="1" smtClean="0"/>
              <a:t>všechno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průlet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částice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7724-5A94-C942-B69C-470D380A59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slova</a:t>
            </a:r>
            <a:r>
              <a:rPr lang="en-US" dirty="0" smtClean="0"/>
              <a:t> </a:t>
            </a:r>
            <a:r>
              <a:rPr lang="en-US" dirty="0" err="1" smtClean="0"/>
              <a:t>kalorie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7724-5A94-C942-B69C-470D380A59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8924"/>
            <a:ext cx="7772400" cy="1470025"/>
          </a:xfrm>
        </p:spPr>
        <p:txBody>
          <a:bodyPr/>
          <a:lstStyle/>
          <a:p>
            <a:r>
              <a:rPr lang="cs-C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4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pic>
        <p:nvPicPr>
          <p:cNvPr id="7" name="Picture 6" descr="logo-ATLAS_NoText_475x760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861" y="477275"/>
            <a:ext cx="967149" cy="1653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652" y="274638"/>
            <a:ext cx="7377148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cs-C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logo-ATLAS_NoText_475x76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274638"/>
            <a:ext cx="668694" cy="1143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 pozadi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48015" y="654773"/>
            <a:ext cx="5095985" cy="62032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Click to edit Master text styles</a:t>
            </a:r>
          </a:p>
          <a:p>
            <a:pPr lvl="1"/>
            <a:r>
              <a:rPr lang="cs-CZ" noProof="0" dirty="0" smtClean="0"/>
              <a:t>Second level</a:t>
            </a:r>
          </a:p>
          <a:p>
            <a:pPr lvl="2"/>
            <a:r>
              <a:rPr lang="cs-CZ" noProof="0" dirty="0" smtClean="0"/>
              <a:t>Third level</a:t>
            </a:r>
          </a:p>
          <a:p>
            <a:pPr lvl="3"/>
            <a:r>
              <a:rPr lang="cs-CZ" noProof="0" dirty="0" smtClean="0"/>
              <a:t>Fourth level</a:t>
            </a:r>
          </a:p>
          <a:p>
            <a:pPr lvl="4"/>
            <a:r>
              <a:rPr lang="cs-CZ" noProof="0" dirty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5803C-614D-4E45-BF61-729F1C9C2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ATLAS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b="1" dirty="0" err="1" smtClean="0"/>
              <a:t>T</a:t>
            </a:r>
            <a:r>
              <a:rPr lang="en-US" dirty="0" err="1" smtClean="0"/>
              <a:t>oroidal</a:t>
            </a:r>
            <a:r>
              <a:rPr lang="en-US" dirty="0" smtClean="0"/>
              <a:t> </a:t>
            </a:r>
            <a:r>
              <a:rPr lang="en-US" b="1" dirty="0" smtClean="0"/>
              <a:t>L</a:t>
            </a:r>
            <a:r>
              <a:rPr lang="en-US" dirty="0" smtClean="0"/>
              <a:t>HC </a:t>
            </a:r>
            <a:r>
              <a:rPr lang="en-US" b="1" dirty="0" err="1" smtClean="0"/>
              <a:t>A</a:t>
            </a:r>
            <a:r>
              <a:rPr lang="en-US" dirty="0" err="1" smtClean="0"/>
              <a:t>pparatu</a:t>
            </a:r>
            <a:r>
              <a:rPr lang="en-US" b="1" dirty="0" err="1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Tomáš</a:t>
            </a:r>
            <a:r>
              <a:rPr lang="en-US" dirty="0" smtClean="0"/>
              <a:t> </a:t>
            </a:r>
            <a:r>
              <a:rPr lang="en-US" dirty="0" err="1" smtClean="0"/>
              <a:t>Kubeš</a:t>
            </a:r>
            <a:r>
              <a:rPr lang="en-US" dirty="0" smtClean="0"/>
              <a:t>, FZÚ AV ČR, CERN</a:t>
            </a:r>
            <a:br>
              <a:rPr lang="en-US" dirty="0" smtClean="0"/>
            </a:br>
            <a:r>
              <a:rPr lang="en-US" dirty="0" err="1" smtClean="0"/>
              <a:t>www.tomaskubes.net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Části</a:t>
            </a:r>
            <a:r>
              <a:rPr lang="en-US" b="1" dirty="0" smtClean="0"/>
              <a:t> </a:t>
            </a:r>
            <a:r>
              <a:rPr lang="en-US" b="1" dirty="0" err="1" smtClean="0"/>
              <a:t>detektoru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Picture 4" descr="ATLASwhit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158" y="3465318"/>
            <a:ext cx="5824629" cy="2954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Průřez</a:t>
            </a:r>
            <a:r>
              <a:rPr lang="en-US" dirty="0" smtClean="0"/>
              <a:t> </a:t>
            </a:r>
            <a:r>
              <a:rPr lang="en-US" dirty="0" err="1" smtClean="0"/>
              <a:t>detektorem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24406"/>
          </a:xfrm>
        </p:spPr>
        <p:txBody>
          <a:bodyPr>
            <a:normAutofit/>
          </a:bodyPr>
          <a:lstStyle/>
          <a:p>
            <a:r>
              <a:rPr lang="en-US" dirty="0" err="1" smtClean="0"/>
              <a:t>Cibulovitá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5" name="Picture 4" descr="ATLASwhite-comment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062788"/>
            <a:ext cx="8229600" cy="46829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Průřez</a:t>
            </a:r>
            <a:r>
              <a:rPr lang="en-US" dirty="0" smtClean="0"/>
              <a:t> </a:t>
            </a:r>
            <a:r>
              <a:rPr lang="en-US" dirty="0" err="1" smtClean="0"/>
              <a:t>detektorem</a:t>
            </a:r>
            <a:r>
              <a:rPr lang="en-US" dirty="0" smtClean="0"/>
              <a:t> II</a:t>
            </a:r>
            <a:endParaRPr lang="en-US" dirty="0"/>
          </a:p>
        </p:txBody>
      </p:sp>
      <p:pic>
        <p:nvPicPr>
          <p:cNvPr id="4" name="Content Placeholder 3" descr="ATLAS rez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3151" y="1507835"/>
            <a:ext cx="5803152" cy="51919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Pixelový</a:t>
            </a:r>
            <a:r>
              <a:rPr lang="en-US" dirty="0" smtClean="0"/>
              <a:t> </a:t>
            </a:r>
            <a:r>
              <a:rPr lang="en-US" dirty="0" err="1" smtClean="0"/>
              <a:t>detektor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Srdce</a:t>
            </a:r>
            <a:r>
              <a:rPr lang="en-US" dirty="0" smtClean="0"/>
              <a:t> </a:t>
            </a:r>
            <a:r>
              <a:rPr lang="en-US" dirty="0" err="1" smtClean="0"/>
              <a:t>detektoru</a:t>
            </a:r>
            <a:endParaRPr lang="en-US" dirty="0" smtClean="0"/>
          </a:p>
          <a:p>
            <a:pPr lvl="1"/>
            <a:r>
              <a:rPr lang="en-US" dirty="0" err="1" smtClean="0"/>
              <a:t>nejblíže</a:t>
            </a:r>
            <a:r>
              <a:rPr lang="en-US" dirty="0" smtClean="0"/>
              <a:t> </a:t>
            </a:r>
            <a:r>
              <a:rPr lang="en-US" dirty="0" err="1" smtClean="0"/>
              <a:t>místu</a:t>
            </a:r>
            <a:r>
              <a:rPr lang="en-US" dirty="0" smtClean="0"/>
              <a:t> </a:t>
            </a:r>
            <a:r>
              <a:rPr lang="en-US" dirty="0" err="1" smtClean="0"/>
              <a:t>srážek</a:t>
            </a:r>
            <a:endParaRPr lang="en-US" dirty="0" smtClean="0"/>
          </a:p>
          <a:p>
            <a:pPr lvl="1"/>
            <a:r>
              <a:rPr lang="en-US" dirty="0" err="1" smtClean="0"/>
              <a:t>nejvyšší</a:t>
            </a:r>
            <a:r>
              <a:rPr lang="en-US" dirty="0" smtClean="0"/>
              <a:t> </a:t>
            </a:r>
            <a:r>
              <a:rPr lang="en-US" dirty="0" err="1" smtClean="0"/>
              <a:t>přesnost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nejvyšší</a:t>
            </a:r>
            <a:r>
              <a:rPr lang="en-US" dirty="0" smtClean="0"/>
              <a:t> </a:t>
            </a:r>
            <a:r>
              <a:rPr lang="en-US" dirty="0" err="1" smtClean="0"/>
              <a:t>objem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endParaRPr lang="en-US" dirty="0" smtClean="0"/>
          </a:p>
          <a:p>
            <a:r>
              <a:rPr lang="en-US" dirty="0" err="1" smtClean="0"/>
              <a:t>Dvě</a:t>
            </a:r>
            <a:r>
              <a:rPr lang="en-US" dirty="0" smtClean="0"/>
              <a:t> </a:t>
            </a:r>
            <a:r>
              <a:rPr lang="en-US" dirty="0" err="1" smtClean="0"/>
              <a:t>části</a:t>
            </a:r>
            <a:endParaRPr lang="en-US" dirty="0" smtClean="0"/>
          </a:p>
          <a:p>
            <a:pPr lvl="1"/>
            <a:r>
              <a:rPr lang="en-US" dirty="0" err="1" smtClean="0"/>
              <a:t>Barel</a:t>
            </a:r>
            <a:r>
              <a:rPr lang="en-US" dirty="0" smtClean="0"/>
              <a:t>: 80 </a:t>
            </a:r>
            <a:r>
              <a:rPr lang="en-US" dirty="0" err="1" smtClean="0"/>
              <a:t>Mpx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1744 </a:t>
            </a:r>
            <a:r>
              <a:rPr lang="en-US" dirty="0" err="1" smtClean="0"/>
              <a:t>modulech</a:t>
            </a:r>
            <a:r>
              <a:rPr lang="en-US" dirty="0" smtClean="0"/>
              <a:t> (46 000 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 err="1" smtClean="0"/>
              <a:t>každý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Koncové</a:t>
            </a:r>
            <a:r>
              <a:rPr lang="en-US" dirty="0" smtClean="0"/>
              <a:t> </a:t>
            </a:r>
            <a:r>
              <a:rPr lang="en-US" dirty="0" err="1" smtClean="0"/>
              <a:t>disky</a:t>
            </a:r>
            <a:r>
              <a:rPr lang="en-US" dirty="0" smtClean="0"/>
              <a:t>: 6,6 </a:t>
            </a:r>
            <a:r>
              <a:rPr lang="en-US" dirty="0" err="1" smtClean="0"/>
              <a:t>Mpx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144 </a:t>
            </a:r>
            <a:r>
              <a:rPr lang="en-US" dirty="0" err="1" smtClean="0"/>
              <a:t>modulech</a:t>
            </a:r>
            <a:endParaRPr lang="en-US" dirty="0" smtClean="0"/>
          </a:p>
          <a:p>
            <a:r>
              <a:rPr lang="en-US" dirty="0" err="1" smtClean="0"/>
              <a:t>Polovina</a:t>
            </a:r>
            <a:r>
              <a:rPr lang="en-US" dirty="0" smtClean="0"/>
              <a:t> </a:t>
            </a:r>
            <a:r>
              <a:rPr lang="en-US" dirty="0" err="1" smtClean="0"/>
              <a:t>čipů</a:t>
            </a:r>
            <a:r>
              <a:rPr lang="en-US" dirty="0" smtClean="0"/>
              <a:t> </a:t>
            </a:r>
            <a:r>
              <a:rPr lang="en-US" dirty="0" err="1" smtClean="0"/>
              <a:t>byla</a:t>
            </a:r>
            <a:r>
              <a:rPr lang="en-US" dirty="0" smtClean="0"/>
              <a:t> </a:t>
            </a:r>
            <a:r>
              <a:rPr lang="en-US" dirty="0" err="1" smtClean="0"/>
              <a:t>vyrobena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Rožnově</a:t>
            </a:r>
            <a:endParaRPr lang="en-US" dirty="0" smtClean="0"/>
          </a:p>
          <a:p>
            <a:pPr lvl="1"/>
            <a:r>
              <a:rPr lang="en-US" dirty="0" err="1" smtClean="0"/>
              <a:t>Mnoho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</a:t>
            </a:r>
            <a:r>
              <a:rPr lang="en-US" dirty="0" err="1" smtClean="0"/>
              <a:t>pracovníků</a:t>
            </a:r>
            <a:r>
              <a:rPr lang="en-US" dirty="0" smtClean="0"/>
              <a:t> </a:t>
            </a:r>
            <a:r>
              <a:rPr lang="en-US" dirty="0" err="1" smtClean="0"/>
              <a:t>Fyzikálního</a:t>
            </a:r>
            <a:r>
              <a:rPr lang="en-US" dirty="0" smtClean="0"/>
              <a:t> </a:t>
            </a:r>
            <a:r>
              <a:rPr lang="en-US" dirty="0" err="1" smtClean="0"/>
              <a:t>ústavu</a:t>
            </a:r>
            <a:r>
              <a:rPr lang="en-US" dirty="0" smtClean="0"/>
              <a:t> AV ČR</a:t>
            </a:r>
            <a:endParaRPr lang="en-US" dirty="0"/>
          </a:p>
        </p:txBody>
      </p:sp>
      <p:pic>
        <p:nvPicPr>
          <p:cNvPr id="5" name="Picture 4" descr="ATLAS inner det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23878"/>
            <a:ext cx="4572000" cy="28181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52" y="3960051"/>
            <a:ext cx="4448848" cy="2897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SCT+TRT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SCT – Silicon Tracker</a:t>
            </a:r>
          </a:p>
          <a:p>
            <a:pPr lvl="1"/>
            <a:r>
              <a:rPr lang="cs-CZ" dirty="0" smtClean="0"/>
              <a:t>křemíkové microstripy (proužky), 6 M kanálů</a:t>
            </a:r>
          </a:p>
          <a:p>
            <a:r>
              <a:rPr lang="cs-CZ" dirty="0" smtClean="0"/>
              <a:t>TRT – Transition Radiation Tracker	</a:t>
            </a:r>
          </a:p>
          <a:p>
            <a:pPr lvl="1"/>
            <a:r>
              <a:rPr lang="cs-CZ" dirty="0" smtClean="0"/>
              <a:t>„trubičky“ o průměru 4 mm, vyplněné plynem a tenkým drátem 30 μm</a:t>
            </a:r>
          </a:p>
          <a:p>
            <a:pPr lvl="1"/>
            <a:r>
              <a:rPr lang="cs-CZ" dirty="0" smtClean="0"/>
              <a:t> 400 k kanálů</a:t>
            </a:r>
          </a:p>
          <a:p>
            <a:r>
              <a:rPr lang="cs-CZ" dirty="0" smtClean="0"/>
              <a:t>Dráhy částic</a:t>
            </a:r>
            <a:endParaRPr lang="cs-CZ" dirty="0"/>
          </a:p>
        </p:txBody>
      </p:sp>
      <p:pic>
        <p:nvPicPr>
          <p:cNvPr id="5" name="Picture 4" descr="ATLAS TRT.jpg"/>
          <p:cNvPicPr>
            <a:picLocks noChangeAspect="1"/>
          </p:cNvPicPr>
          <p:nvPr/>
        </p:nvPicPr>
        <p:blipFill>
          <a:blip r:embed="rId3"/>
          <a:srcRect t="10813" b="19697"/>
          <a:stretch>
            <a:fillRect/>
          </a:stretch>
        </p:blipFill>
        <p:spPr>
          <a:xfrm>
            <a:off x="4695152" y="0"/>
            <a:ext cx="4448848" cy="21243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LAS tilecal.jpg"/>
          <p:cNvPicPr>
            <a:picLocks noChangeAspect="1"/>
          </p:cNvPicPr>
          <p:nvPr/>
        </p:nvPicPr>
        <p:blipFill>
          <a:blip r:embed="rId3"/>
          <a:srcRect t="13805" b="9073"/>
          <a:stretch>
            <a:fillRect/>
          </a:stretch>
        </p:blipFill>
        <p:spPr>
          <a:xfrm>
            <a:off x="0" y="4371879"/>
            <a:ext cx="9144000" cy="248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Kalorimetry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Tekutý</a:t>
            </a:r>
            <a:r>
              <a:rPr lang="en-US" dirty="0" smtClean="0"/>
              <a:t> Argon -183°C</a:t>
            </a:r>
          </a:p>
          <a:p>
            <a:pPr lvl="1"/>
            <a:r>
              <a:rPr lang="en-US" dirty="0" err="1" smtClean="0"/>
              <a:t>elektromagnetický</a:t>
            </a:r>
            <a:r>
              <a:rPr lang="en-US" dirty="0" smtClean="0"/>
              <a:t>, </a:t>
            </a:r>
            <a:r>
              <a:rPr lang="en-US" dirty="0" err="1" smtClean="0"/>
              <a:t>hadronový</a:t>
            </a:r>
            <a:endParaRPr lang="en-US" dirty="0" smtClean="0"/>
          </a:p>
          <a:p>
            <a:r>
              <a:rPr lang="en-US" dirty="0" err="1" smtClean="0"/>
              <a:t>TileCal</a:t>
            </a:r>
            <a:r>
              <a:rPr lang="en-US" dirty="0" smtClean="0"/>
              <a:t> ???</a:t>
            </a:r>
          </a:p>
          <a:p>
            <a:pPr lvl="1"/>
            <a:r>
              <a:rPr lang="en-US" dirty="0" err="1" smtClean="0"/>
              <a:t>celkem</a:t>
            </a:r>
            <a:r>
              <a:rPr lang="en-US" dirty="0" smtClean="0"/>
              <a:t> 500 000 </a:t>
            </a:r>
            <a:r>
              <a:rPr lang="en-US" dirty="0" err="1" smtClean="0"/>
              <a:t>scintilačních</a:t>
            </a:r>
            <a:r>
              <a:rPr lang="en-US" dirty="0" smtClean="0"/>
              <a:t> (</a:t>
            </a:r>
            <a:r>
              <a:rPr lang="en-US" dirty="0" err="1" smtClean="0"/>
              <a:t>plastových</a:t>
            </a:r>
            <a:r>
              <a:rPr lang="en-US" dirty="0" smtClean="0"/>
              <a:t>) </a:t>
            </a:r>
            <a:r>
              <a:rPr lang="en-US" dirty="0" err="1" smtClean="0"/>
              <a:t>destiček</a:t>
            </a:r>
            <a:endParaRPr lang="en-US" dirty="0" smtClean="0"/>
          </a:p>
          <a:p>
            <a:pPr lvl="1"/>
            <a:r>
              <a:rPr lang="en-US" dirty="0" smtClean="0"/>
              <a:t>5,6/2,6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dlouhých</a:t>
            </a:r>
            <a:r>
              <a:rPr lang="en-US" dirty="0" smtClean="0"/>
              <a:t> a 20 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těžkých</a:t>
            </a:r>
            <a:r>
              <a:rPr lang="en-US" dirty="0" smtClean="0"/>
              <a:t> </a:t>
            </a:r>
            <a:r>
              <a:rPr lang="en-US" dirty="0" err="1" smtClean="0"/>
              <a:t>modulech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LAS Muon.jpg"/>
          <p:cNvPicPr>
            <a:picLocks noChangeAspect="1"/>
          </p:cNvPicPr>
          <p:nvPr/>
        </p:nvPicPr>
        <p:blipFill>
          <a:blip r:embed="rId2"/>
          <a:srcRect r="39781"/>
          <a:stretch>
            <a:fillRect/>
          </a:stretch>
        </p:blipFill>
        <p:spPr>
          <a:xfrm>
            <a:off x="6336038" y="0"/>
            <a:ext cx="280796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Muonové</a:t>
            </a:r>
            <a:r>
              <a:rPr lang="en-US" dirty="0" smtClean="0"/>
              <a:t> </a:t>
            </a:r>
            <a:r>
              <a:rPr lang="en-US" dirty="0" err="1" smtClean="0"/>
              <a:t>detektory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Thin Gap Chambers</a:t>
            </a:r>
          </a:p>
          <a:p>
            <a:pPr lvl="1"/>
            <a:r>
              <a:rPr lang="en-US" dirty="0" smtClean="0"/>
              <a:t>440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kanálů</a:t>
            </a:r>
            <a:endParaRPr lang="en-US" dirty="0" smtClean="0"/>
          </a:p>
          <a:p>
            <a:r>
              <a:rPr lang="en-US" dirty="0" smtClean="0"/>
              <a:t>Resistive Plate Chambers</a:t>
            </a:r>
          </a:p>
          <a:p>
            <a:pPr lvl="1"/>
            <a:r>
              <a:rPr lang="en-US" dirty="0" smtClean="0"/>
              <a:t>380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kanálů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5 000 V/mm</a:t>
            </a:r>
          </a:p>
          <a:p>
            <a:r>
              <a:rPr lang="en-US" dirty="0" smtClean="0"/>
              <a:t>Monitored Drift Tubes</a:t>
            </a:r>
          </a:p>
          <a:p>
            <a:pPr lvl="1"/>
            <a:r>
              <a:rPr lang="en-US" dirty="0" smtClean="0"/>
              <a:t>354 240 </a:t>
            </a:r>
            <a:r>
              <a:rPr lang="en-US" dirty="0" err="1" smtClean="0"/>
              <a:t>trubek</a:t>
            </a:r>
            <a:r>
              <a:rPr lang="en-US" dirty="0" smtClean="0"/>
              <a:t> (3cm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průměru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Cathode Strip Chambers</a:t>
            </a:r>
          </a:p>
          <a:p>
            <a:r>
              <a:rPr lang="en-US" dirty="0" smtClean="0"/>
              <a:t>70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kanálů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systémy</a:t>
            </a:r>
            <a:r>
              <a:rPr lang="en-US" dirty="0" smtClean="0"/>
              <a:t> </a:t>
            </a:r>
            <a:r>
              <a:rPr lang="en-US" dirty="0" err="1" smtClean="0"/>
              <a:t>magnetů</a:t>
            </a:r>
            <a:endParaRPr lang="en-US" dirty="0" smtClean="0"/>
          </a:p>
          <a:p>
            <a:pPr lvl="1"/>
            <a:r>
              <a:rPr lang="en-US" dirty="0" err="1" smtClean="0"/>
              <a:t>centrální</a:t>
            </a:r>
            <a:r>
              <a:rPr lang="en-US" dirty="0" smtClean="0"/>
              <a:t> solenoid 	2 T				   7,7 kA</a:t>
            </a:r>
          </a:p>
          <a:p>
            <a:pPr lvl="1"/>
            <a:r>
              <a:rPr lang="en-US" dirty="0" err="1" smtClean="0"/>
              <a:t>halvní</a:t>
            </a:r>
            <a:r>
              <a:rPr lang="en-US" dirty="0" smtClean="0"/>
              <a:t> </a:t>
            </a:r>
            <a:r>
              <a:rPr lang="en-US" dirty="0" err="1" smtClean="0"/>
              <a:t>toroid</a:t>
            </a:r>
            <a:r>
              <a:rPr lang="en-US" dirty="0" smtClean="0"/>
              <a:t>: 		4 T		4,7 K	20,5 kA</a:t>
            </a:r>
          </a:p>
          <a:p>
            <a:pPr lvl="1"/>
            <a:r>
              <a:rPr lang="en-US" dirty="0" err="1" smtClean="0"/>
              <a:t>koncové</a:t>
            </a:r>
            <a:r>
              <a:rPr lang="en-US" dirty="0" smtClean="0"/>
              <a:t> </a:t>
            </a:r>
            <a:r>
              <a:rPr lang="en-US" dirty="0" err="1" smtClean="0"/>
              <a:t>toroidy</a:t>
            </a:r>
            <a:r>
              <a:rPr lang="en-US" dirty="0" smtClean="0"/>
              <a:t>: 	4 T		4,7 K	20,5 kA</a:t>
            </a:r>
          </a:p>
          <a:p>
            <a:pPr lvl="1"/>
            <a:endParaRPr lang="en-US" dirty="0"/>
          </a:p>
        </p:txBody>
      </p:sp>
      <p:pic>
        <p:nvPicPr>
          <p:cNvPr id="4" name="Picture 3" descr="ATLAS magnety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9652" y="3849356"/>
            <a:ext cx="6165273" cy="29008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ent-ro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67766"/>
            <a:ext cx="5862793" cy="4690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Zpracování</a:t>
            </a:r>
            <a:r>
              <a:rPr lang="en-US" b="1" dirty="0" smtClean="0"/>
              <a:t> </a:t>
            </a:r>
            <a:r>
              <a:rPr lang="en-US" b="1" dirty="0" err="1" smtClean="0"/>
              <a:t>dat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7" name="Picture 6" descr="ATLAS LT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5818" y="3334376"/>
            <a:ext cx="5164665" cy="317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vent-ro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67766"/>
            <a:ext cx="5862793" cy="4690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Četnosti</a:t>
            </a:r>
            <a:r>
              <a:rPr lang="en-US" dirty="0" smtClean="0"/>
              <a:t> </a:t>
            </a:r>
            <a:r>
              <a:rPr lang="en-US" dirty="0" err="1" smtClean="0"/>
              <a:t>jevů</a:t>
            </a:r>
            <a:endParaRPr lang="en-US" dirty="0"/>
          </a:p>
        </p:txBody>
      </p:sp>
      <p:pic>
        <p:nvPicPr>
          <p:cNvPr id="12" name="Content Placeholder 9" descr="četnosti ATLA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3195" b="-13195"/>
          <a:stretch>
            <a:fillRect/>
          </a:stretch>
        </p:blipFill>
        <p:spPr>
          <a:xfrm>
            <a:off x="1081011" y="1741997"/>
            <a:ext cx="6892111" cy="48984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2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energii</a:t>
            </a:r>
            <a:r>
              <a:rPr lang="en-US" dirty="0" smtClean="0"/>
              <a:t> 7+7 </a:t>
            </a:r>
            <a:r>
              <a:rPr lang="en-US" dirty="0" err="1" smtClean="0"/>
              <a:t>TeV</a:t>
            </a:r>
            <a:r>
              <a:rPr lang="en-US" dirty="0" smtClean="0"/>
              <a:t> a </a:t>
            </a:r>
            <a:r>
              <a:rPr lang="en-US" dirty="0" err="1" smtClean="0"/>
              <a:t>luminozitě</a:t>
            </a:r>
            <a:r>
              <a:rPr lang="en-US" dirty="0" smtClean="0"/>
              <a:t> 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LAS klasika-vyr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81"/>
            <a:ext cx="3571394" cy="6865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724" y="274638"/>
            <a:ext cx="475107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 </a:t>
            </a:r>
            <a:r>
              <a:rPr lang="en-US" dirty="0" err="1" smtClean="0"/>
              <a:t>vás</a:t>
            </a:r>
            <a:r>
              <a:rPr lang="en-US" dirty="0" smtClean="0"/>
              <a:t> </a:t>
            </a:r>
            <a:r>
              <a:rPr lang="en-US" dirty="0" err="1" smtClean="0"/>
              <a:t>čeká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25" y="1600200"/>
            <a:ext cx="4751075" cy="4726643"/>
          </a:xfrm>
        </p:spPr>
        <p:txBody>
          <a:bodyPr>
            <a:noAutofit/>
          </a:bodyPr>
          <a:lstStyle/>
          <a:p>
            <a:r>
              <a:rPr lang="en-US" dirty="0" smtClean="0"/>
              <a:t>ATLAS</a:t>
            </a:r>
          </a:p>
          <a:p>
            <a:r>
              <a:rPr lang="en-US" dirty="0" err="1" smtClean="0"/>
              <a:t>Kdo</a:t>
            </a:r>
            <a:r>
              <a:rPr lang="en-US" dirty="0" smtClean="0"/>
              <a:t> </a:t>
            </a:r>
            <a:r>
              <a:rPr lang="en-US" dirty="0" err="1" smtClean="0"/>
              <a:t>postavil</a:t>
            </a:r>
            <a:r>
              <a:rPr lang="en-US" dirty="0" smtClean="0"/>
              <a:t> ATLAS</a:t>
            </a:r>
          </a:p>
          <a:p>
            <a:r>
              <a:rPr lang="en-US" dirty="0" err="1" smtClean="0"/>
              <a:t>Pár</a:t>
            </a:r>
            <a:r>
              <a:rPr lang="en-US" dirty="0" smtClean="0"/>
              <a:t> </a:t>
            </a:r>
            <a:r>
              <a:rPr lang="en-US" dirty="0" err="1" smtClean="0"/>
              <a:t>čísel</a:t>
            </a:r>
            <a:endParaRPr lang="en-US" dirty="0" smtClean="0"/>
          </a:p>
          <a:p>
            <a:r>
              <a:rPr lang="en-US" dirty="0" err="1"/>
              <a:t>K</a:t>
            </a:r>
            <a:r>
              <a:rPr lang="en-US" dirty="0" err="1" smtClean="0"/>
              <a:t>averna</a:t>
            </a:r>
            <a:r>
              <a:rPr lang="en-US" dirty="0" smtClean="0"/>
              <a:t>? </a:t>
            </a:r>
            <a:r>
              <a:rPr lang="en-US" dirty="0" err="1" smtClean="0"/>
              <a:t>Dóm</a:t>
            </a:r>
            <a:r>
              <a:rPr lang="en-US" dirty="0" smtClean="0"/>
              <a:t>!</a:t>
            </a:r>
          </a:p>
          <a:p>
            <a:r>
              <a:rPr lang="en-US" dirty="0" smtClean="0"/>
              <a:t>Z </a:t>
            </a:r>
            <a:r>
              <a:rPr lang="en-US" dirty="0" err="1" smtClean="0"/>
              <a:t>čeho</a:t>
            </a:r>
            <a:r>
              <a:rPr lang="en-US" dirty="0" smtClean="0"/>
              <a:t> se </a:t>
            </a:r>
            <a:r>
              <a:rPr lang="en-US" dirty="0" err="1" smtClean="0"/>
              <a:t>detektor</a:t>
            </a:r>
            <a:r>
              <a:rPr lang="en-US" dirty="0" smtClean="0"/>
              <a:t> </a:t>
            </a:r>
            <a:r>
              <a:rPr lang="en-US" dirty="0" err="1" smtClean="0"/>
              <a:t>skládá</a:t>
            </a:r>
            <a:endParaRPr lang="en-US" dirty="0" smtClean="0"/>
          </a:p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detektor</a:t>
            </a:r>
            <a:r>
              <a:rPr lang="en-US" dirty="0" smtClean="0"/>
              <a:t> </a:t>
            </a:r>
            <a:r>
              <a:rPr lang="en-US" dirty="0" err="1" smtClean="0"/>
              <a:t>funguje</a:t>
            </a:r>
            <a:endParaRPr lang="en-US" dirty="0" smtClean="0"/>
          </a:p>
          <a:p>
            <a:r>
              <a:rPr lang="en-US" dirty="0" err="1" smtClean="0"/>
              <a:t>Zpracování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endParaRPr lang="en-US" dirty="0" smtClean="0"/>
          </a:p>
          <a:p>
            <a:r>
              <a:rPr lang="en-US" dirty="0" smtClean="0"/>
              <a:t>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Kolize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frekvencí</a:t>
            </a:r>
            <a:r>
              <a:rPr lang="en-US" dirty="0" smtClean="0"/>
              <a:t> 40 MHz,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každé</a:t>
            </a:r>
            <a:r>
              <a:rPr lang="en-US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nastat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20 </a:t>
            </a:r>
            <a:r>
              <a:rPr lang="en-US" dirty="0" err="1" smtClean="0"/>
              <a:t>interakcí</a:t>
            </a:r>
            <a:r>
              <a:rPr lang="en-US" dirty="0" smtClean="0"/>
              <a:t> … </a:t>
            </a:r>
            <a:r>
              <a:rPr lang="en-US" dirty="0" err="1" smtClean="0"/>
              <a:t>nutné</a:t>
            </a:r>
            <a:r>
              <a:rPr lang="en-US" dirty="0" smtClean="0"/>
              <a:t> </a:t>
            </a:r>
            <a:r>
              <a:rPr lang="en-US" dirty="0" err="1" smtClean="0"/>
              <a:t>filtrování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Level 1: 	75 000 – 100 000 </a:t>
            </a:r>
            <a:r>
              <a:rPr lang="en-US" dirty="0" err="1" smtClean="0"/>
              <a:t>událostí</a:t>
            </a:r>
            <a:endParaRPr lang="en-US" dirty="0" smtClean="0"/>
          </a:p>
          <a:p>
            <a:pPr lvl="1"/>
            <a:r>
              <a:rPr lang="en-US" dirty="0" smtClean="0"/>
              <a:t>Level 2: 	  2 000 – 3 000 </a:t>
            </a:r>
            <a:r>
              <a:rPr lang="en-US" dirty="0" err="1" smtClean="0"/>
              <a:t>událostí</a:t>
            </a:r>
            <a:endParaRPr lang="en-US" dirty="0" smtClean="0"/>
          </a:p>
          <a:p>
            <a:pPr lvl="1"/>
            <a:r>
              <a:rPr lang="en-US" dirty="0" smtClean="0"/>
              <a:t>Event filter:   200 </a:t>
            </a:r>
            <a:r>
              <a:rPr lang="en-US" dirty="0" err="1" smtClean="0"/>
              <a:t>událostí</a:t>
            </a:r>
            <a:r>
              <a:rPr lang="en-US" dirty="0" smtClean="0"/>
              <a:t> ~ 320 MB/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err="1" smtClean="0"/>
              <a:t>Nyní</a:t>
            </a:r>
            <a:r>
              <a:rPr lang="en-US" dirty="0" smtClean="0"/>
              <a:t> je </a:t>
            </a:r>
            <a:r>
              <a:rPr lang="en-US" dirty="0" err="1" smtClean="0"/>
              <a:t>frekvence</a:t>
            </a:r>
            <a:r>
              <a:rPr lang="en-US" dirty="0" smtClean="0"/>
              <a:t> </a:t>
            </a:r>
            <a:r>
              <a:rPr lang="en-US" dirty="0" err="1" smtClean="0"/>
              <a:t>kolizí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řádu</a:t>
            </a:r>
            <a:r>
              <a:rPr lang="en-US" dirty="0" smtClean="0"/>
              <a:t> </a:t>
            </a:r>
            <a:r>
              <a:rPr lang="en-US" dirty="0" err="1" smtClean="0"/>
              <a:t>desítek</a:t>
            </a:r>
            <a:r>
              <a:rPr lang="en-US" dirty="0" smtClean="0"/>
              <a:t> Hz (</a:t>
            </a:r>
            <a:r>
              <a:rPr lang="en-US" dirty="0" err="1" smtClean="0"/>
              <a:t>operátoři</a:t>
            </a:r>
            <a:r>
              <a:rPr lang="en-US" dirty="0" smtClean="0"/>
              <a:t> LHC </a:t>
            </a:r>
            <a:r>
              <a:rPr lang="en-US" dirty="0" err="1" smtClean="0"/>
              <a:t>pracují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zvyšování</a:t>
            </a:r>
            <a:r>
              <a:rPr lang="en-US" dirty="0" smtClean="0"/>
              <a:t> </a:t>
            </a:r>
            <a:r>
              <a:rPr lang="en-US" dirty="0" err="1" smtClean="0"/>
              <a:t>intenzity</a:t>
            </a:r>
            <a:r>
              <a:rPr lang="en-US" dirty="0" smtClean="0"/>
              <a:t>), </a:t>
            </a:r>
            <a:r>
              <a:rPr lang="en-US" dirty="0" err="1" smtClean="0"/>
              <a:t>ukládá</a:t>
            </a:r>
            <a:r>
              <a:rPr lang="en-US" dirty="0" smtClean="0"/>
              <a:t> se </a:t>
            </a:r>
            <a:r>
              <a:rPr lang="en-US" dirty="0" err="1" smtClean="0"/>
              <a:t>tedy</a:t>
            </a:r>
            <a:r>
              <a:rPr lang="en-US" dirty="0" smtClean="0"/>
              <a:t> </a:t>
            </a:r>
            <a:r>
              <a:rPr lang="en-US" dirty="0" err="1" smtClean="0"/>
              <a:t>vše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„vypadají“ data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čidla</a:t>
            </a:r>
            <a:r>
              <a:rPr lang="en-US" dirty="0" smtClean="0"/>
              <a:t> </a:t>
            </a:r>
            <a:r>
              <a:rPr lang="en-US" dirty="0" err="1" smtClean="0"/>
              <a:t>generují</a:t>
            </a:r>
            <a:r>
              <a:rPr lang="en-US" dirty="0" smtClean="0"/>
              <a:t> </a:t>
            </a:r>
            <a:r>
              <a:rPr lang="en-US" dirty="0" err="1" smtClean="0"/>
              <a:t>analogové</a:t>
            </a:r>
            <a:r>
              <a:rPr lang="en-US" dirty="0" smtClean="0"/>
              <a:t> </a:t>
            </a:r>
            <a:r>
              <a:rPr lang="en-US" dirty="0" err="1" smtClean="0"/>
              <a:t>signály</a:t>
            </a:r>
            <a:endParaRPr lang="en-US" dirty="0" smtClean="0"/>
          </a:p>
          <a:p>
            <a:r>
              <a:rPr lang="en-US" dirty="0" err="1" smtClean="0"/>
              <a:t>ty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konvertovýny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digitální</a:t>
            </a:r>
            <a:endParaRPr lang="en-US" dirty="0" smtClean="0"/>
          </a:p>
          <a:p>
            <a:r>
              <a:rPr lang="en-US" dirty="0" err="1" smtClean="0"/>
              <a:t>proudově</a:t>
            </a:r>
            <a:r>
              <a:rPr lang="en-US" dirty="0" smtClean="0"/>
              <a:t> </a:t>
            </a:r>
            <a:r>
              <a:rPr lang="en-US" dirty="0" err="1" smtClean="0"/>
              <a:t>dochází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primárnímu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zpracování</a:t>
            </a:r>
            <a:r>
              <a:rPr lang="en-US" dirty="0" smtClean="0"/>
              <a:t> a </a:t>
            </a:r>
            <a:r>
              <a:rPr lang="en-US" dirty="0" err="1" smtClean="0"/>
              <a:t>filtrování</a:t>
            </a:r>
            <a:r>
              <a:rPr lang="en-US" dirty="0" smtClean="0"/>
              <a:t> (trigger)</a:t>
            </a:r>
          </a:p>
          <a:p>
            <a:r>
              <a:rPr lang="en-US" dirty="0" err="1" smtClean="0"/>
              <a:t>vyfiltrovaná</a:t>
            </a:r>
            <a:r>
              <a:rPr lang="en-US" dirty="0" smtClean="0"/>
              <a:t> data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ukládána</a:t>
            </a:r>
            <a:r>
              <a:rPr lang="en-US" dirty="0" smtClean="0"/>
              <a:t> do </a:t>
            </a:r>
            <a:r>
              <a:rPr lang="en-US" dirty="0" err="1" smtClean="0"/>
              <a:t>souborů</a:t>
            </a:r>
            <a:endParaRPr lang="en-US" dirty="0" smtClean="0"/>
          </a:p>
          <a:p>
            <a:r>
              <a:rPr lang="en-US" dirty="0" err="1" smtClean="0"/>
              <a:t>soubory</a:t>
            </a:r>
            <a:r>
              <a:rPr lang="en-US" dirty="0" smtClean="0"/>
              <a:t> </a:t>
            </a:r>
            <a:r>
              <a:rPr lang="en-US" dirty="0" err="1" smtClean="0"/>
              <a:t>čte</a:t>
            </a:r>
            <a:r>
              <a:rPr lang="en-US" dirty="0" smtClean="0"/>
              <a:t> Tier-0, data </a:t>
            </a:r>
            <a:r>
              <a:rPr lang="en-US" dirty="0" err="1" smtClean="0"/>
              <a:t>zpracovává</a:t>
            </a:r>
            <a:r>
              <a:rPr lang="en-US" dirty="0" smtClean="0"/>
              <a:t>, </a:t>
            </a:r>
            <a:r>
              <a:rPr lang="en-US" dirty="0" err="1" smtClean="0"/>
              <a:t>odesílá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GRID a </a:t>
            </a:r>
            <a:r>
              <a:rPr lang="en-US" dirty="0" err="1" smtClean="0"/>
              <a:t>zálohuje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pásky</a:t>
            </a:r>
            <a:endParaRPr lang="en-US" dirty="0"/>
          </a:p>
        </p:txBody>
      </p:sp>
      <p:pic>
        <p:nvPicPr>
          <p:cNvPr id="4" name="Picture 3" descr="ATLAS 1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8788"/>
            <a:ext cx="9155368" cy="12392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Tier-0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říjmá „syrová“ data z detektoru</a:t>
            </a:r>
          </a:p>
          <a:p>
            <a:r>
              <a:rPr lang="cs-CZ" dirty="0" smtClean="0"/>
              <a:t>zodpovídá za jejich prvotní zpracování:</a:t>
            </a:r>
          </a:p>
          <a:p>
            <a:pPr lvl="1"/>
            <a:r>
              <a:rPr lang="cs-CZ" dirty="0" smtClean="0"/>
              <a:t>kalibrace</a:t>
            </a:r>
          </a:p>
          <a:p>
            <a:pPr lvl="1"/>
            <a:r>
              <a:rPr lang="cs-CZ" dirty="0" smtClean="0"/>
              <a:t>konverze formátů, vytvoření odvozených dat</a:t>
            </a:r>
          </a:p>
          <a:p>
            <a:r>
              <a:rPr lang="cs-CZ" dirty="0" smtClean="0"/>
              <a:t>nahrává data „na GRID“, kde jsou k dispozici všem vědcům</a:t>
            </a:r>
          </a:p>
          <a:p>
            <a:r>
              <a:rPr lang="cs-CZ" dirty="0" smtClean="0"/>
              <a:t>24/7, cca. 2 000 počítačů</a:t>
            </a:r>
            <a:endParaRPr lang="cs-CZ" dirty="0"/>
          </a:p>
        </p:txBody>
      </p:sp>
      <p:pic>
        <p:nvPicPr>
          <p:cNvPr id="5" name="Picture 4" descr="ATLAS data chain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764"/>
          <a:stretch>
            <a:fillRect/>
          </a:stretch>
        </p:blipFill>
        <p:spPr>
          <a:xfrm>
            <a:off x="-1" y="5745203"/>
            <a:ext cx="9144001" cy="6058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transparentní sdílení výpočetního výkonu mezi všemi zapojenými centry –&gt; pro uživatele se tváří jako jeden homogenní superpočítač</a:t>
            </a:r>
          </a:p>
          <a:p>
            <a:r>
              <a:rPr lang="cs-CZ" dirty="0" smtClean="0"/>
              <a:t>„hromadné“ úložiště dat</a:t>
            </a:r>
            <a:endParaRPr lang="cs-CZ" dirty="0"/>
          </a:p>
        </p:txBody>
      </p:sp>
      <p:pic>
        <p:nvPicPr>
          <p:cNvPr id="4" name="Picture 3" descr="0612011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00"/>
            <a:ext cx="9144001" cy="1714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H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212" y="2401455"/>
            <a:ext cx="3713788" cy="4456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ATHENA – </a:t>
            </a:r>
            <a:r>
              <a:rPr lang="en-US" dirty="0" err="1" smtClean="0"/>
              <a:t>bohyně</a:t>
            </a:r>
            <a:r>
              <a:rPr lang="en-US" dirty="0" smtClean="0"/>
              <a:t> </a:t>
            </a:r>
            <a:r>
              <a:rPr lang="en-US" dirty="0" err="1" smtClean="0"/>
              <a:t>bezesných</a:t>
            </a:r>
            <a:r>
              <a:rPr lang="en-US" dirty="0" smtClean="0"/>
              <a:t> </a:t>
            </a:r>
            <a:r>
              <a:rPr lang="en-US" dirty="0" err="1" smtClean="0"/>
              <a:t>nocí</a:t>
            </a:r>
            <a:endParaRPr lang="en-US" dirty="0" smtClean="0"/>
          </a:p>
          <a:p>
            <a:r>
              <a:rPr lang="en-US" dirty="0" err="1" smtClean="0"/>
              <a:t>vlastní</a:t>
            </a:r>
            <a:r>
              <a:rPr lang="en-US" dirty="0" smtClean="0"/>
              <a:t> </a:t>
            </a:r>
            <a:r>
              <a:rPr lang="en-US" dirty="0" err="1" smtClean="0"/>
              <a:t>balík</a:t>
            </a:r>
            <a:r>
              <a:rPr lang="en-US" dirty="0" smtClean="0"/>
              <a:t> </a:t>
            </a:r>
            <a:r>
              <a:rPr lang="en-US" dirty="0" err="1" smtClean="0"/>
              <a:t>analyzačních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nástrojů</a:t>
            </a:r>
            <a:r>
              <a:rPr lang="en-US" dirty="0" smtClean="0"/>
              <a:t> a </a:t>
            </a:r>
            <a:r>
              <a:rPr lang="en-US" dirty="0" err="1" smtClean="0"/>
              <a:t>knihoven</a:t>
            </a:r>
            <a:endParaRPr lang="en-US" dirty="0" smtClean="0"/>
          </a:p>
          <a:p>
            <a:r>
              <a:rPr lang="en-US" dirty="0" err="1" smtClean="0"/>
              <a:t>napsaný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jazycích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C++ a Python</a:t>
            </a:r>
          </a:p>
          <a:p>
            <a:r>
              <a:rPr lang="en-US" dirty="0" err="1" smtClean="0"/>
              <a:t>nástroje</a:t>
            </a:r>
            <a:r>
              <a:rPr lang="en-US" dirty="0" smtClean="0"/>
              <a:t> pro </a:t>
            </a:r>
            <a:r>
              <a:rPr lang="en-US" dirty="0" err="1" smtClean="0"/>
              <a:t>práci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GRIDem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Děkuji</a:t>
            </a:r>
            <a:r>
              <a:rPr lang="en-US" dirty="0" smtClean="0"/>
              <a:t> </a:t>
            </a:r>
            <a:r>
              <a:rPr lang="en-US" dirty="0" err="1" smtClean="0"/>
              <a:t>Vám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obrázky</a:t>
            </a:r>
            <a:r>
              <a:rPr lang="en-US" dirty="0" smtClean="0"/>
              <a:t>: </a:t>
            </a:r>
            <a:r>
              <a:rPr lang="en-US" dirty="0" err="1" smtClean="0"/>
              <a:t>www.atlas.ch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Mišmaš</a:t>
            </a:r>
            <a:r>
              <a:rPr lang="en-US" dirty="0" smtClean="0"/>
              <a:t> – </a:t>
            </a:r>
            <a:r>
              <a:rPr lang="en-US" dirty="0" err="1" smtClean="0"/>
              <a:t>Víte</a:t>
            </a:r>
            <a:r>
              <a:rPr lang="en-US" dirty="0" smtClean="0"/>
              <a:t> </a:t>
            </a:r>
            <a:r>
              <a:rPr lang="en-US" dirty="0" err="1" smtClean="0"/>
              <a:t>že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 Schrodinger </a:t>
            </a:r>
          </a:p>
          <a:p>
            <a:r>
              <a:rPr lang="en-US" dirty="0" smtClean="0"/>
              <a:t>Route Oppenheimer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LAS inner-vyr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848" y="0"/>
            <a:ext cx="3933152" cy="6874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Čtyři</a:t>
            </a:r>
            <a:r>
              <a:rPr lang="en-US" dirty="0" smtClean="0"/>
              <a:t> </a:t>
            </a:r>
            <a:r>
              <a:rPr lang="en-US" dirty="0" err="1" smtClean="0"/>
              <a:t>detektory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2679" cy="4525963"/>
          </a:xfrm>
        </p:spPr>
        <p:txBody>
          <a:bodyPr/>
          <a:lstStyle/>
          <a:p>
            <a:r>
              <a:rPr lang="en-US" dirty="0" err="1" smtClean="0"/>
              <a:t>Proč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LHC </a:t>
            </a:r>
            <a:br>
              <a:rPr lang="en-US" dirty="0" smtClean="0"/>
            </a:br>
            <a:r>
              <a:rPr lang="en-US" dirty="0" err="1" smtClean="0"/>
              <a:t>čtyři</a:t>
            </a:r>
            <a:r>
              <a:rPr lang="en-US" dirty="0" smtClean="0"/>
              <a:t> </a:t>
            </a:r>
            <a:r>
              <a:rPr lang="en-US" dirty="0" err="1" smtClean="0"/>
              <a:t>detektory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 </a:t>
            </a:r>
            <a:r>
              <a:rPr lang="en-US" dirty="0" err="1" smtClean="0"/>
              <a:t>umí</a:t>
            </a:r>
            <a:r>
              <a:rPr lang="en-US" dirty="0" smtClean="0"/>
              <a:t> ATLAS?</a:t>
            </a:r>
            <a:endParaRPr lang="en-US" dirty="0"/>
          </a:p>
        </p:txBody>
      </p:sp>
      <p:pic>
        <p:nvPicPr>
          <p:cNvPr id="5" name="Picture 4" descr="accelerator chain pictu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56" y="3471976"/>
            <a:ext cx="3861291" cy="30473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Detektor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ATLAS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60202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43500"/>
            <a:ext cx="9144001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Kdo</a:t>
            </a:r>
            <a:r>
              <a:rPr lang="en-US" dirty="0" smtClean="0"/>
              <a:t> </a:t>
            </a:r>
            <a:r>
              <a:rPr lang="en-US" dirty="0" err="1" smtClean="0"/>
              <a:t>postavil</a:t>
            </a:r>
            <a:r>
              <a:rPr lang="en-US" dirty="0" smtClean="0"/>
              <a:t> ATLAS?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00"/>
          </a:xfrm>
        </p:spPr>
        <p:txBody>
          <a:bodyPr/>
          <a:lstStyle/>
          <a:p>
            <a:r>
              <a:rPr lang="cs-CZ" b="1" dirty="0" smtClean="0"/>
              <a:t>A</a:t>
            </a:r>
            <a:r>
              <a:rPr lang="cs-CZ" dirty="0" smtClean="0"/>
              <a:t> </a:t>
            </a:r>
            <a:r>
              <a:rPr lang="cs-CZ" b="1" dirty="0" smtClean="0"/>
              <a:t>T</a:t>
            </a:r>
            <a:r>
              <a:rPr lang="cs-CZ" dirty="0" smtClean="0"/>
              <a:t>oroidal </a:t>
            </a:r>
            <a:r>
              <a:rPr lang="cs-CZ" b="1" dirty="0" smtClean="0"/>
              <a:t>L</a:t>
            </a:r>
            <a:r>
              <a:rPr lang="cs-CZ" dirty="0" smtClean="0"/>
              <a:t>HC </a:t>
            </a:r>
            <a:r>
              <a:rPr lang="cs-CZ" b="1" dirty="0" smtClean="0"/>
              <a:t>A</a:t>
            </a:r>
            <a:r>
              <a:rPr lang="cs-CZ" dirty="0" smtClean="0"/>
              <a:t>pparatu</a:t>
            </a:r>
            <a:r>
              <a:rPr lang="cs-CZ" b="1" dirty="0" smtClean="0"/>
              <a:t>S</a:t>
            </a:r>
          </a:p>
          <a:p>
            <a:r>
              <a:rPr lang="cs-CZ" dirty="0" smtClean="0"/>
              <a:t>Mezinárodní tým 3 000 lidí (z toho 1 000 studentů), 173 institucí, 37 zemí</a:t>
            </a:r>
          </a:p>
          <a:p>
            <a:pPr lvl="1"/>
            <a:r>
              <a:rPr lang="cs-CZ" dirty="0" smtClean="0"/>
              <a:t>Proč tolik studentů?</a:t>
            </a:r>
          </a:p>
          <a:p>
            <a:r>
              <a:rPr lang="cs-CZ" dirty="0" smtClean="0"/>
              <a:t>Projekt začal v roce 1992</a:t>
            </a:r>
          </a:p>
          <a:p>
            <a:r>
              <a:rPr lang="cs-CZ" dirty="0" smtClean="0"/>
              <a:t>Podílely se na něm univerzirty i firmy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Mluvčí</a:t>
            </a:r>
            <a:endParaRPr lang="en-US" dirty="0"/>
          </a:p>
        </p:txBody>
      </p:sp>
      <p:pic>
        <p:nvPicPr>
          <p:cNvPr id="6" name="Content Placeholder 5" descr="ATLAS organization March 2010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098" r="-1309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v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513"/>
            <a:ext cx="9144000" cy="1527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„Nevědecká“ čísla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podpůrný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	1 000 </a:t>
            </a:r>
            <a:r>
              <a:rPr lang="en-US" dirty="0" err="1" smtClean="0"/>
              <a:t>tun</a:t>
            </a:r>
            <a:endParaRPr lang="en-US" dirty="0" smtClean="0"/>
          </a:p>
          <a:p>
            <a:r>
              <a:rPr lang="en-US" dirty="0" err="1" smtClean="0"/>
              <a:t>celková</a:t>
            </a:r>
            <a:r>
              <a:rPr lang="en-US" dirty="0" smtClean="0"/>
              <a:t> </a:t>
            </a:r>
            <a:r>
              <a:rPr lang="en-US" dirty="0" err="1" smtClean="0"/>
              <a:t>váha</a:t>
            </a:r>
            <a:r>
              <a:rPr lang="en-US" dirty="0" smtClean="0"/>
              <a:t> 			7 000 </a:t>
            </a:r>
            <a:r>
              <a:rPr lang="en-US" dirty="0" err="1" smtClean="0"/>
              <a:t>tun</a:t>
            </a:r>
            <a:endParaRPr lang="en-US" dirty="0" smtClean="0"/>
          </a:p>
          <a:p>
            <a:pPr lvl="1"/>
            <a:r>
              <a:rPr lang="en-US" dirty="0" smtClean="0"/>
              <a:t>pro </a:t>
            </a:r>
            <a:r>
              <a:rPr lang="en-US" dirty="0" err="1" smtClean="0"/>
              <a:t>srovnání</a:t>
            </a:r>
            <a:r>
              <a:rPr lang="en-US" dirty="0" smtClean="0"/>
              <a:t>: </a:t>
            </a:r>
            <a:r>
              <a:rPr lang="en-US" dirty="0" err="1" smtClean="0"/>
              <a:t>Eiffelova</a:t>
            </a:r>
            <a:r>
              <a:rPr lang="en-US" dirty="0" smtClean="0"/>
              <a:t> </a:t>
            </a:r>
            <a:r>
              <a:rPr lang="en-US" dirty="0" err="1" smtClean="0"/>
              <a:t>věž</a:t>
            </a:r>
            <a:r>
              <a:rPr lang="en-US" dirty="0" smtClean="0"/>
              <a:t>: 7 300 </a:t>
            </a:r>
            <a:r>
              <a:rPr lang="en-US" dirty="0" err="1" smtClean="0"/>
              <a:t>tun</a:t>
            </a:r>
            <a:endParaRPr lang="en-US" dirty="0" smtClean="0"/>
          </a:p>
          <a:p>
            <a:r>
              <a:rPr lang="en-US" dirty="0" err="1" smtClean="0"/>
              <a:t>šířka</a:t>
            </a:r>
            <a:r>
              <a:rPr lang="en-US" dirty="0" smtClean="0"/>
              <a:t> 						22 </a:t>
            </a:r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err="1" smtClean="0"/>
              <a:t>délka</a:t>
            </a:r>
            <a:r>
              <a:rPr lang="en-US" dirty="0" smtClean="0"/>
              <a:t> 						43 </a:t>
            </a:r>
            <a:r>
              <a:rPr lang="en-US" dirty="0" err="1" smtClean="0"/>
              <a:t>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Je to </a:t>
            </a:r>
            <a:r>
              <a:rPr lang="en-US" dirty="0" err="1" smtClean="0"/>
              <a:t>zkrátka</a:t>
            </a:r>
            <a:r>
              <a:rPr lang="en-US" dirty="0" smtClean="0"/>
              <a:t> </a:t>
            </a:r>
            <a:r>
              <a:rPr lang="en-US" dirty="0" err="1" smtClean="0"/>
              <a:t>velké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2607" y="4353368"/>
            <a:ext cx="22619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opule</a:t>
            </a:r>
            <a:r>
              <a:rPr lang="en-US" sz="3200" dirty="0" smtClean="0"/>
              <a:t> </a:t>
            </a:r>
            <a:r>
              <a:rPr lang="en-US" sz="3200" dirty="0" err="1" smtClean="0"/>
              <a:t>glóbu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LAS cavern-vyre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309697" cy="6869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36" y="274638"/>
            <a:ext cx="5223164" cy="1143000"/>
          </a:xfrm>
        </p:spPr>
        <p:txBody>
          <a:bodyPr/>
          <a:lstStyle/>
          <a:p>
            <a:r>
              <a:rPr lang="en-US" dirty="0" err="1" smtClean="0"/>
              <a:t>Kaverna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36" y="1417638"/>
            <a:ext cx="5680365" cy="4708525"/>
          </a:xfrm>
        </p:spPr>
        <p:txBody>
          <a:bodyPr>
            <a:noAutofit/>
          </a:bodyPr>
          <a:lstStyle/>
          <a:p>
            <a:r>
              <a:rPr lang="en-US" dirty="0" err="1" smtClean="0"/>
              <a:t>stavěna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. 1997, </a:t>
            </a:r>
            <a:r>
              <a:rPr lang="en-US" dirty="0" err="1" smtClean="0"/>
              <a:t>začínalo</a:t>
            </a:r>
            <a:r>
              <a:rPr lang="en-US" dirty="0" smtClean="0"/>
              <a:t> se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stropu</a:t>
            </a:r>
            <a:r>
              <a:rPr lang="en-US" dirty="0" smtClean="0"/>
              <a:t> (</a:t>
            </a:r>
            <a:r>
              <a:rPr lang="en-US" dirty="0" err="1" smtClean="0"/>
              <a:t>střechy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stavbě</a:t>
            </a:r>
            <a:r>
              <a:rPr lang="en-US" dirty="0" smtClean="0"/>
              <a:t> </a:t>
            </a:r>
            <a:r>
              <a:rPr lang="en-US" dirty="0" err="1" smtClean="0"/>
              <a:t>školy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Kocourkově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53 </a:t>
            </a:r>
            <a:r>
              <a:rPr lang="en-US" dirty="0" err="1" smtClean="0"/>
              <a:t>x</a:t>
            </a:r>
            <a:r>
              <a:rPr lang="en-US" dirty="0" smtClean="0"/>
              <a:t> 35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30 </a:t>
            </a:r>
            <a:r>
              <a:rPr lang="en-US" dirty="0" err="1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strop: 2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železobeton</a:t>
            </a:r>
            <a:endParaRPr lang="en-US" dirty="0" smtClean="0"/>
          </a:p>
          <a:p>
            <a:pPr lvl="1"/>
            <a:r>
              <a:rPr lang="en-US" dirty="0" err="1" smtClean="0"/>
              <a:t>stěny</a:t>
            </a:r>
            <a:r>
              <a:rPr lang="en-US" dirty="0" smtClean="0"/>
              <a:t>: 2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železobeton</a:t>
            </a:r>
            <a:endParaRPr lang="en-US" dirty="0" smtClean="0"/>
          </a:p>
          <a:p>
            <a:pPr lvl="1"/>
            <a:r>
              <a:rPr lang="en-US" dirty="0" err="1" smtClean="0"/>
              <a:t>podlaha</a:t>
            </a:r>
            <a:r>
              <a:rPr lang="en-US" dirty="0" smtClean="0"/>
              <a:t>: 5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železobeton</a:t>
            </a:r>
            <a:endParaRPr lang="en-US" dirty="0" smtClean="0"/>
          </a:p>
          <a:p>
            <a:pPr lvl="1"/>
            <a:r>
              <a:rPr lang="en-US" dirty="0" err="1" smtClean="0"/>
              <a:t>celkem</a:t>
            </a:r>
            <a:r>
              <a:rPr lang="en-US" dirty="0" smtClean="0"/>
              <a:t> 50 000 </a:t>
            </a:r>
            <a:r>
              <a:rPr lang="en-US" dirty="0" err="1" smtClean="0"/>
              <a:t>tun</a:t>
            </a:r>
            <a:r>
              <a:rPr lang="en-US" dirty="0" smtClean="0"/>
              <a:t> </a:t>
            </a:r>
            <a:r>
              <a:rPr lang="en-US" dirty="0" err="1" smtClean="0"/>
              <a:t>betonu</a:t>
            </a:r>
            <a:endParaRPr lang="en-US" dirty="0" smtClean="0"/>
          </a:p>
          <a:p>
            <a:pPr lvl="1"/>
            <a:r>
              <a:rPr lang="en-US" dirty="0" err="1" smtClean="0"/>
              <a:t>podlaha</a:t>
            </a:r>
            <a:r>
              <a:rPr lang="en-US" dirty="0" smtClean="0"/>
              <a:t> je 92 </a:t>
            </a:r>
            <a:r>
              <a:rPr lang="en-US" dirty="0" err="1" smtClean="0"/>
              <a:t>m</a:t>
            </a:r>
            <a:r>
              <a:rPr lang="en-US" dirty="0" smtClean="0"/>
              <a:t> pod </a:t>
            </a:r>
            <a:r>
              <a:rPr lang="en-US" dirty="0" err="1" smtClean="0"/>
              <a:t>úrovní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Nač</a:t>
            </a:r>
            <a:r>
              <a:rPr lang="en-US" dirty="0" smtClean="0"/>
              <a:t> ten </a:t>
            </a:r>
            <a:r>
              <a:rPr lang="en-US" dirty="0" err="1" smtClean="0"/>
              <a:t>beton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 </a:t>
            </a:r>
            <a:r>
              <a:rPr lang="en-US" dirty="0" err="1" smtClean="0"/>
              <a:t>správnou</a:t>
            </a:r>
            <a:r>
              <a:rPr lang="en-US" dirty="0" smtClean="0"/>
              <a:t> </a:t>
            </a:r>
            <a:r>
              <a:rPr lang="en-US" dirty="0" err="1" smtClean="0"/>
              <a:t>funkci</a:t>
            </a:r>
            <a:r>
              <a:rPr lang="en-US" dirty="0" smtClean="0"/>
              <a:t> a </a:t>
            </a:r>
            <a:r>
              <a:rPr lang="en-US" dirty="0" err="1" smtClean="0"/>
              <a:t>především</a:t>
            </a:r>
            <a:r>
              <a:rPr lang="en-US" dirty="0" smtClean="0"/>
              <a:t> </a:t>
            </a:r>
            <a:r>
              <a:rPr lang="en-US" dirty="0" err="1" smtClean="0"/>
              <a:t>přesnost</a:t>
            </a:r>
            <a:r>
              <a:rPr lang="en-US" dirty="0" smtClean="0"/>
              <a:t> </a:t>
            </a:r>
            <a:r>
              <a:rPr lang="en-US" dirty="0" err="1" smtClean="0"/>
              <a:t>měření</a:t>
            </a:r>
            <a:r>
              <a:rPr lang="en-US" dirty="0" smtClean="0"/>
              <a:t>, je </a:t>
            </a:r>
            <a:r>
              <a:rPr lang="en-US" dirty="0" err="1" smtClean="0"/>
              <a:t>potřeba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detektor</a:t>
            </a:r>
            <a:r>
              <a:rPr lang="en-US" dirty="0" smtClean="0"/>
              <a:t> </a:t>
            </a:r>
            <a:r>
              <a:rPr lang="en-US" dirty="0" err="1" smtClean="0"/>
              <a:t>pracoval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 </a:t>
            </a:r>
            <a:r>
              <a:rPr lang="en-US" dirty="0" err="1" smtClean="0"/>
              <a:t>prostorovou</a:t>
            </a:r>
            <a:r>
              <a:rPr lang="en-US" dirty="0" smtClean="0"/>
              <a:t> </a:t>
            </a:r>
            <a:r>
              <a:rPr lang="en-US" dirty="0" err="1" smtClean="0"/>
              <a:t>přesností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řádu</a:t>
            </a:r>
            <a:r>
              <a:rPr lang="en-US" dirty="0" smtClean="0"/>
              <a:t> </a:t>
            </a:r>
            <a:r>
              <a:rPr lang="en-US" dirty="0" err="1" smtClean="0"/>
              <a:t>desítek</a:t>
            </a:r>
            <a:r>
              <a:rPr lang="en-US" dirty="0" smtClean="0"/>
              <a:t> µ</a:t>
            </a:r>
            <a:r>
              <a:rPr lang="en-US" dirty="0" err="1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Technicky</a:t>
            </a:r>
            <a:r>
              <a:rPr lang="en-US" dirty="0" smtClean="0"/>
              <a:t> </a:t>
            </a:r>
            <a:r>
              <a:rPr lang="en-US" dirty="0" err="1" smtClean="0"/>
              <a:t>však</a:t>
            </a:r>
            <a:r>
              <a:rPr lang="en-US" dirty="0" smtClean="0"/>
              <a:t>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možné</a:t>
            </a:r>
            <a:r>
              <a:rPr lang="en-US" dirty="0" smtClean="0"/>
              <a:t> </a:t>
            </a:r>
            <a:r>
              <a:rPr lang="en-US" dirty="0" err="1" smtClean="0"/>
              <a:t>postavit</a:t>
            </a:r>
            <a:r>
              <a:rPr lang="en-US" dirty="0" smtClean="0"/>
              <a:t> 40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velkou</a:t>
            </a:r>
            <a:r>
              <a:rPr lang="en-US" dirty="0" smtClean="0"/>
              <a:t> </a:t>
            </a:r>
            <a:r>
              <a:rPr lang="en-US" dirty="0" err="1" smtClean="0"/>
              <a:t>aparaturu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přesností</a:t>
            </a:r>
            <a:r>
              <a:rPr lang="en-US" dirty="0" smtClean="0"/>
              <a:t> </a:t>
            </a:r>
            <a:r>
              <a:rPr lang="en-US" dirty="0" err="1" smtClean="0"/>
              <a:t>švýcarských</a:t>
            </a:r>
            <a:r>
              <a:rPr lang="en-US" dirty="0" smtClean="0"/>
              <a:t> </a:t>
            </a:r>
            <a:r>
              <a:rPr lang="en-US" dirty="0" err="1" smtClean="0"/>
              <a:t>hodinek</a:t>
            </a:r>
            <a:r>
              <a:rPr lang="en-US" dirty="0" smtClean="0"/>
              <a:t> (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Švýcarsku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…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se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současné</a:t>
            </a:r>
            <a:r>
              <a:rPr lang="en-US" dirty="0" smtClean="0"/>
              <a:t> </a:t>
            </a:r>
            <a:r>
              <a:rPr lang="en-US" dirty="0" err="1" smtClean="0"/>
              <a:t>době</a:t>
            </a:r>
            <a:r>
              <a:rPr lang="en-US" dirty="0" smtClean="0"/>
              <a:t> </a:t>
            </a:r>
            <a:r>
              <a:rPr lang="en-US" dirty="0" err="1" smtClean="0"/>
              <a:t>podlaha</a:t>
            </a:r>
            <a:r>
              <a:rPr lang="en-US" dirty="0" smtClean="0"/>
              <a:t> </a:t>
            </a:r>
            <a:r>
              <a:rPr lang="en-US" dirty="0" err="1" smtClean="0"/>
              <a:t>stoupá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0,5 mm </a:t>
            </a:r>
            <a:r>
              <a:rPr lang="en-US" dirty="0" err="1" smtClean="0"/>
              <a:t>ročně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803C-614D-4E45-BF61-729F1C9C26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854</Words>
  <Application>Microsoft Macintosh PowerPoint</Application>
  <PresentationFormat>On-screen Show (4:3)</PresentationFormat>
  <Paragraphs>152</Paragraphs>
  <Slides>26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ATLAS   A Toroidal LHC ApparatuS</vt:lpstr>
      <vt:lpstr>Co vás čeká?</vt:lpstr>
      <vt:lpstr>Čtyři detektory</vt:lpstr>
      <vt:lpstr>Detektor ATLAS</vt:lpstr>
      <vt:lpstr>Kdo postavil ATLAS?</vt:lpstr>
      <vt:lpstr>Mluvčí</vt:lpstr>
      <vt:lpstr>„Nevědecká“ čísla</vt:lpstr>
      <vt:lpstr>Kaverna</vt:lpstr>
      <vt:lpstr>Nač ten beton?</vt:lpstr>
      <vt:lpstr>Části detektoru </vt:lpstr>
      <vt:lpstr>Průřez detektorem I</vt:lpstr>
      <vt:lpstr>Průřez detektorem II</vt:lpstr>
      <vt:lpstr>Pixelový detektor</vt:lpstr>
      <vt:lpstr>SCT+TRT</vt:lpstr>
      <vt:lpstr>Kalorimetry</vt:lpstr>
      <vt:lpstr>Muonové detektory</vt:lpstr>
      <vt:lpstr>Magnety</vt:lpstr>
      <vt:lpstr>Zpracování dat </vt:lpstr>
      <vt:lpstr>Četnosti jevů</vt:lpstr>
      <vt:lpstr>Trigger</vt:lpstr>
      <vt:lpstr>Jak „vypadají“ data</vt:lpstr>
      <vt:lpstr>ATLAS Tier-0</vt:lpstr>
      <vt:lpstr>GRID</vt:lpstr>
      <vt:lpstr>Software</vt:lpstr>
      <vt:lpstr>Děkuji Vám za pozornost!</vt:lpstr>
      <vt:lpstr>Mišmaš – Víte že?</vt:lpstr>
    </vt:vector>
  </TitlesOfParts>
  <Manager/>
  <Company>CERN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A Toroidal LHC ApparatuS</dc:title>
  <dc:subject>Prezentace o detektoru ATLAS</dc:subject>
  <dc:creator>Tomáš Kubeš</dc:creator>
  <cp:keywords/>
  <dc:description/>
  <cp:lastModifiedBy>Tomáš Kubeš</cp:lastModifiedBy>
  <cp:revision>50</cp:revision>
  <dcterms:created xsi:type="dcterms:W3CDTF">2010-04-30T11:53:22Z</dcterms:created>
  <dcterms:modified xsi:type="dcterms:W3CDTF">2010-04-30T11:54:47Z</dcterms:modified>
  <cp:category/>
</cp:coreProperties>
</file>