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2.xml" ContentType="application/vnd.openxmlformats-officedocument.presentationml.notesSlide+xml"/>
  <Override PartName="/ppt/notesSlides/notesSlide31.xml" ContentType="application/vnd.openxmlformats-officedocument.presentationml.notesSlide+xml"/>
  <Default Extension="gif" ContentType="image/gif"/>
  <Override PartName="/ppt/slides/slide22.xml" ContentType="application/vnd.openxmlformats-officedocument.presentationml.slide+xml"/>
  <Override PartName="/ppt/slides/slide28.xml" ContentType="application/vnd.openxmlformats-officedocument.presentationml.slide+xml"/>
  <Override PartName="/ppt/notesSlides/notesSlide11.xml" ContentType="application/vnd.openxmlformats-officedocument.presentationml.notesSlide+xml"/>
  <Override PartName="/docProps/app.xml" ContentType="application/vnd.openxmlformats-officedocument.extended-properties+xml"/>
  <Override PartName="/ppt/slides/slide30.xml" ContentType="application/vnd.openxmlformats-officedocument.presentationml.slide+xml"/>
  <Override PartName="/ppt/notesSlides/notesSlide9.xml" ContentType="application/vnd.openxmlformats-officedocument.presentationml.notes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theme/theme3.xml" ContentType="application/vnd.openxmlformats-officedocument.theme+xml"/>
  <Override PartName="/ppt/notesSlides/notesSlide16.xml" ContentType="application/vnd.openxmlformats-officedocument.presentationml.notesSlide+xml"/>
  <Override PartName="/ppt/notesSlides/notesSlide32.xml" ContentType="application/vnd.openxmlformats-officedocument.presentationml.notesSlide+xml"/>
  <Override PartName="/ppt/slideLayouts/slideLayout3.xml" ContentType="application/vnd.openxmlformats-officedocument.presentationml.slideLayout+xml"/>
  <Override PartName="/ppt/slides/slide21.xml" ContentType="application/vnd.openxmlformats-officedocument.presentationml.slide+xml"/>
  <Override PartName="/ppt/slides/slide23.xml" ContentType="application/vnd.openxmlformats-officedocument.presentationml.slide+xml"/>
  <Override PartName="/ppt/slideLayouts/slideLayout9.xml" ContentType="application/vnd.openxmlformats-officedocument.presentationml.slideLayout+xml"/>
  <Override PartName="/ppt/embeddings/oleObject2.bin" ContentType="application/vnd.openxmlformats-officedocument.oleObject"/>
  <Override PartName="/ppt/slides/slide52.xml" ContentType="application/vnd.openxmlformats-officedocument.presentationml.slide+xml"/>
  <Override PartName="/ppt/slides/slide1.xml" ContentType="application/vnd.openxmlformats-officedocument.presentationml.slide+xml"/>
  <Override PartName="/ppt/slides/slide51.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notesSlides/notesSlide15.xml" ContentType="application/vnd.openxmlformats-officedocument.presentationml.notesSlide+xml"/>
  <Override PartName="/ppt/notesSlides/notesSlide4.xml" ContentType="application/vnd.openxmlformats-officedocument.presentationml.notesSlide+xml"/>
  <Override PartName="/ppt/notesSlides/notesSlide41.xml" ContentType="application/vnd.openxmlformats-officedocument.presentationml.notesSlide+xml"/>
  <Override PartName="/ppt/handoutMasters/handoutMaster1.xml" ContentType="application/vnd.openxmlformats-officedocument.presentationml.handoutMaster+xml"/>
  <Override PartName="/ppt/slides/slide13.xml" ContentType="application/vnd.openxmlformats-officedocument.presentationml.slide+xml"/>
  <Override PartName="/ppt/notesSlides/notesSlide23.xml" ContentType="application/vnd.openxmlformats-officedocument.presentationml.notesSlide+xml"/>
  <Override PartName="/ppt/notesSlides/notesSlide17.xml" ContentType="application/vnd.openxmlformats-officedocument.presentationml.notesSlide+xml"/>
  <Override PartName="/ppt/notesSlides/notesSlide42.xml" ContentType="application/vnd.openxmlformats-officedocument.presentationml.notesSlide+xml"/>
  <Override PartName="/ppt/notesSlides/notesSlide35.xml" ContentType="application/vnd.openxmlformats-officedocument.presentationml.notesSlide+xml"/>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embeddings/oleObject3.bin" ContentType="application/vnd.openxmlformats-officedocument.oleObject"/>
  <Override PartName="/ppt/slideLayouts/slideLayout4.xml" ContentType="application/vnd.openxmlformats-officedocument.presentationml.slideLayout+xml"/>
  <Override PartName="/ppt/notesSlides/notesSlide13.xml" ContentType="application/vnd.openxmlformats-officedocument.presentationml.notesSlide+xml"/>
  <Override PartName="/ppt/slideLayouts/slideLayout2.xml" ContentType="application/vnd.openxmlformats-officedocument.presentationml.slideLayout+xml"/>
  <Override PartName="/ppt/notesSlides/notesSlide1.xml" ContentType="application/vnd.openxmlformats-officedocument.presentationml.notesSlide+xml"/>
  <Override PartName="/ppt/slides/slide43.xml" ContentType="application/vnd.openxmlformats-officedocument.presentationml.slide+xml"/>
  <Override PartName="/ppt/slideLayouts/slideLayout6.xml" ContentType="application/vnd.openxmlformats-officedocument.presentationml.slideLayout+xml"/>
  <Default Extension="emf" ContentType="image/x-emf"/>
  <Override PartName="/ppt/slides/slide37.xml" ContentType="application/vnd.openxmlformats-officedocument.presentationml.slide+xml"/>
  <Override PartName="/ppt/slideLayouts/slideLayout14.xml" ContentType="application/vnd.openxmlformats-officedocument.presentationml.slideLayout+xml"/>
  <Override PartName="/ppt/slides/slide10.xml" ContentType="application/vnd.openxmlformats-officedocument.presentationml.slide+xml"/>
  <Override PartName="/ppt/notesSlides/notesSlide43.xml" ContentType="application/vnd.openxmlformats-officedocument.presentationml.notesSlide+xml"/>
  <Override PartName="/ppt/slides/slide33.xml" ContentType="application/vnd.openxmlformats-officedocument.presentationml.slide+xml"/>
  <Override PartName="/ppt/notesSlides/notesSlide45.xml" ContentType="application/vnd.openxmlformats-officedocument.presentationml.notesSlide+xml"/>
  <Override PartName="/ppt/presProps.xml" ContentType="application/vnd.openxmlformats-officedocument.presentationml.presProps+xml"/>
  <Override PartName="/ppt/notesSlides/notesSlide18.xml" ContentType="application/vnd.openxmlformats-officedocument.presentationml.notesSlide+xml"/>
  <Default Extension="vml" ContentType="application/vnd.openxmlformats-officedocument.vmlDrawing"/>
  <Override PartName="/ppt/notesSlides/notesSlide48.xml" ContentType="application/vnd.openxmlformats-officedocument.presentationml.notesSlide+xml"/>
  <Default Extension="png" ContentType="image/png"/>
  <Override PartName="/ppt/slides/slide27.xml" ContentType="application/vnd.openxmlformats-officedocument.presentationml.slide+xml"/>
  <Override PartName="/docProps/core.xml" ContentType="application/vnd.openxmlformats-package.core-properties+xml"/>
  <Override PartName="/ppt/slides/slide31.xml" ContentType="application/vnd.openxmlformats-officedocument.presentationml.slide+xml"/>
  <Default Extension="bin" ContentType="application/vnd.openxmlformats-officedocument.presentationml.printerSettings"/>
  <Override PartName="/ppt/notesSlides/notesSlide10.xml" ContentType="application/vnd.openxmlformats-officedocument.presentationml.notesSlide+xml"/>
  <Override PartName="/ppt/notesSlides/notesSlide39.xml" ContentType="application/vnd.openxmlformats-officedocument.presentationml.notesSlide+xml"/>
  <Override PartName="/ppt/slides/slide53.xml" ContentType="application/vnd.openxmlformats-officedocument.presentationml.slide+xml"/>
  <Override PartName="/ppt/notesSlides/notesSlide24.xml" ContentType="application/vnd.openxmlformats-officedocument.presentationml.notesSlide+xml"/>
  <Override PartName="/ppt/notesSlides/notesSlide47.xml" ContentType="application/vnd.openxmlformats-officedocument.presentationml.notesSlide+xml"/>
  <Override PartName="/ppt/slides/slide55.xml" ContentType="application/vnd.openxmlformats-officedocument.presentationml.slide+xml"/>
  <Override PartName="/ppt/slides/slide12.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46.xml" ContentType="application/vnd.openxmlformats-officedocument.presentationml.slide+xml"/>
  <Override PartName="/ppt/notesSlides/notesSlide2.xml" ContentType="application/vnd.openxmlformats-officedocument.presentationml.notesSlide+xml"/>
  <Override PartName="/ppt/notesSlides/notesSlide14.xml" ContentType="application/vnd.openxmlformats-officedocument.presentationml.notesSlide+xml"/>
  <Override PartName="/ppt/notesSlides/notesSlide28.xml" ContentType="application/vnd.openxmlformats-officedocument.presentationml.notesSlide+xml"/>
  <Override PartName="/ppt/theme/theme2.xml" ContentType="application/vnd.openxmlformats-officedocument.theme+xml"/>
  <Override PartName="/ppt/notesSlides/notesSlide27.xml" ContentType="application/vnd.openxmlformats-officedocument.presentationml.notesSlide+xml"/>
  <Override PartName="/ppt/slides/slide2.xml" ContentType="application/vnd.openxmlformats-officedocument.presentationml.slide+xml"/>
  <Override PartName="/ppt/notesSlides/notesSlide25.xml" ContentType="application/vnd.openxmlformats-officedocument.presentationml.notesSlide+xml"/>
  <Override PartName="/ppt/slides/slide35.xml" ContentType="application/vnd.openxmlformats-officedocument.presentationml.slide+xml"/>
  <Override PartName="/ppt/slides/slide42.xml" ContentType="application/vnd.openxmlformats-officedocument.presentationml.slide+xml"/>
  <Override PartName="/ppt/notesSlides/notesSlide40.xml" ContentType="application/vnd.openxmlformats-officedocument.presentationml.notesSlide+xml"/>
  <Override PartName="/ppt/slides/slide45.xml" ContentType="application/vnd.openxmlformats-officedocument.presentationml.slide+xml"/>
  <Override PartName="/ppt/notesSlides/notesSlide34.xml" ContentType="application/vnd.openxmlformats-officedocument.presentationml.notesSlide+xml"/>
  <Override PartName="/ppt/notesSlides/notesSlide38.xml" ContentType="application/vnd.openxmlformats-officedocument.presentationml.notesSlide+xml"/>
  <Override PartName="/ppt/notesSlides/notesSlide21.xml" ContentType="application/vnd.openxmlformats-officedocument.presentationml.notesSlide+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s/slide50.xml" ContentType="application/vnd.openxmlformats-officedocument.presentationml.slide+xml"/>
  <Override PartName="/ppt/slides/slide54.xml" ContentType="application/vnd.openxmlformats-officedocument.presentationml.slide+xml"/>
  <Override PartName="/ppt/notesSlides/notesSlide3.xml" ContentType="application/vnd.openxmlformats-officedocument.presentationml.notesSlide+xml"/>
  <Override PartName="/ppt/notesSlides/notesSlide29.xml" ContentType="application/vnd.openxmlformats-officedocument.presentationml.notesSlide+xml"/>
  <Override PartName="/ppt/notesSlides/notesSlide36.xml" ContentType="application/vnd.openxmlformats-officedocument.presentationml.notesSlide+xml"/>
  <Default Extension="xml" ContentType="application/xml"/>
  <Override PartName="/ppt/slides/slide26.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s/slide25.xml" ContentType="application/vnd.openxmlformats-officedocument.presentationml.slide+xml"/>
  <Override PartName="/ppt/notesSlides/notesSlide19.xml" ContentType="application/vnd.openxmlformats-officedocument.presentationml.notesSlide+xml"/>
  <Override PartName="/ppt/slides/slide14.xml" ContentType="application/vnd.openxmlformats-officedocument.presentationml.slide+xml"/>
  <Override PartName="/ppt/slides/slide40.xml" ContentType="application/vnd.openxmlformats-officedocument.presentationml.slide+xml"/>
  <Override PartName="/ppt/embeddings/oleObject1.bin" ContentType="application/vnd.openxmlformats-officedocument.oleObject"/>
  <Override PartName="/ppt/slides/slide34.xml" ContentType="application/vnd.openxmlformats-officedocument.presentationml.slide+xml"/>
  <Override PartName="/ppt/notesSlides/notesSlide26.xml" ContentType="application/vnd.openxmlformats-officedocument.presentationml.notesSlide+xml"/>
  <Override PartName="/ppt/slides/slide44.xml" ContentType="application/vnd.openxmlformats-officedocument.presentationml.slide+xml"/>
  <Override PartName="/ppt/notesSlides/notesSlide12.xml" ContentType="application/vnd.openxmlformats-officedocument.presentationml.notesSlide+xml"/>
  <Override PartName="/ppt/notesSlides/notesSlide37.xml" ContentType="application/vnd.openxmlformats-officedocument.presentationml.notesSlide+xml"/>
  <Override PartName="/ppt/notesSlides/notesSlide44.xml" ContentType="application/vnd.openxmlformats-officedocument.presentationml.notesSlide+xml"/>
  <Override PartName="/ppt/notesSlides/notesSlide5.xml" ContentType="application/vnd.openxmlformats-officedocument.presentationml.notesSlide+xml"/>
  <Override PartName="/ppt/slides/slide49.xml" ContentType="application/vnd.openxmlformats-officedocument.presentationml.slide+xml"/>
  <Override PartName="/ppt/slideLayouts/slideLayout1.xml" ContentType="application/vnd.openxmlformats-officedocument.presentationml.slideLayout+xml"/>
  <Override PartName="/ppt/slides/slide48.xml" ContentType="application/vnd.openxmlformats-officedocument.presentationml.slide+xml"/>
  <Override PartName="/ppt/theme/theme1.xml" ContentType="application/vnd.openxmlformats-officedocument.theme+xml"/>
  <Override PartName="/ppt/presentation.xml" ContentType="application/vnd.openxmlformats-officedocument.presentationml.presentation.main+xml"/>
  <Override PartName="/ppt/slides/slide5.xml" ContentType="application/vnd.openxmlformats-officedocument.presentationml.slide+xml"/>
  <Override PartName="/ppt/slideLayouts/slideLayout7.xml" ContentType="application/vnd.openxmlformats-officedocument.presentationml.slideLayout+xml"/>
  <Default Extension="jpeg" ContentType="image/jpeg"/>
  <Override PartName="/ppt/notesSlides/notesSlide33.xml" ContentType="application/vnd.openxmlformats-officedocument.presentationml.notesSlide+xml"/>
  <Override PartName="/ppt/notesSlides/notesSlide46.xml" ContentType="application/vnd.openxmlformats-officedocument.presentationml.notesSlide+xml"/>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ppt/slideLayouts/slideLayout13.xml" ContentType="application/vnd.openxmlformats-officedocument.presentationml.slideLayout+xml"/>
  <Override PartName="/ppt/slides/slide8.xml" ContentType="application/vnd.openxmlformats-officedocument.presentationml.slide+xml"/>
  <Override PartName="/ppt/slides/slide15.xml" ContentType="application/vnd.openxmlformats-officedocument.presentationml.slide+xml"/>
  <Default Extension="rels" ContentType="application/vnd.openxmlformats-package.relationships+xml"/>
  <Override PartName="/ppt/slideLayouts/slideLayout15.xml" ContentType="application/vnd.openxmlformats-officedocument.presentationml.slideLayout+xml"/>
  <Override PartName="/ppt/slides/slide9.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tags/tag1.xml" ContentType="application/vnd.openxmlformats-officedocument.presentationml.tags+xml"/>
  <Override PartName="/ppt/slides/slide32.xml" ContentType="application/vnd.openxmlformats-officedocument.presentationml.slide+xml"/>
  <Override PartName="/ppt/notesSlides/notesSlide30.xml" ContentType="application/vnd.openxmlformats-officedocument.presentationml.notesSlide+xml"/>
  <Override PartName="/ppt/slides/slide6.xml" ContentType="application/vnd.openxmlformats-officedocument.presentationml.slide+xml"/>
  <Default Extension="pdf" ContentType="application/pdf"/>
  <Override PartName="/ppt/slides/slide16.xml" ContentType="application/vnd.openxmlformats-officedocument.presentationml.slide+xml"/>
  <Override PartName="/ppt/slides/slide38.xml" ContentType="application/vnd.openxmlformats-officedocument.presentationml.slide+xml"/>
  <Override PartName="/ppt/slideLayouts/slideLayout12.xml" ContentType="application/vnd.openxmlformats-officedocument.presentationml.slideLayout+xml"/>
  <Override PartName="/ppt/notesSlides/notesSlide20.xml" ContentType="application/vnd.openxmlformats-officedocument.presentationml.notes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trictFirstAndLastChars="0" saveSubsetFonts="1" autoCompressPictures="0">
  <p:sldMasterIdLst>
    <p:sldMasterId id="2147483648" r:id="rId1"/>
  </p:sldMasterIdLst>
  <p:notesMasterIdLst>
    <p:notesMasterId r:id="rId57"/>
  </p:notesMasterIdLst>
  <p:handoutMasterIdLst>
    <p:handoutMasterId r:id="rId58"/>
  </p:handoutMasterIdLst>
  <p:sldIdLst>
    <p:sldId id="256" r:id="rId2"/>
    <p:sldId id="272" r:id="rId3"/>
    <p:sldId id="261" r:id="rId4"/>
    <p:sldId id="268" r:id="rId5"/>
    <p:sldId id="260" r:id="rId6"/>
    <p:sldId id="278" r:id="rId7"/>
    <p:sldId id="273" r:id="rId8"/>
    <p:sldId id="274" r:id="rId9"/>
    <p:sldId id="276" r:id="rId10"/>
    <p:sldId id="264" r:id="rId11"/>
    <p:sldId id="265" r:id="rId12"/>
    <p:sldId id="270" r:id="rId13"/>
    <p:sldId id="269" r:id="rId14"/>
    <p:sldId id="277" r:id="rId15"/>
    <p:sldId id="280" r:id="rId16"/>
    <p:sldId id="281" r:id="rId17"/>
    <p:sldId id="282" r:id="rId18"/>
    <p:sldId id="283" r:id="rId19"/>
    <p:sldId id="302" r:id="rId20"/>
    <p:sldId id="284" r:id="rId21"/>
    <p:sldId id="288" r:id="rId22"/>
    <p:sldId id="289" r:id="rId23"/>
    <p:sldId id="290" r:id="rId24"/>
    <p:sldId id="291" r:id="rId25"/>
    <p:sldId id="292" r:id="rId26"/>
    <p:sldId id="293" r:id="rId27"/>
    <p:sldId id="294" r:id="rId28"/>
    <p:sldId id="295" r:id="rId29"/>
    <p:sldId id="296" r:id="rId30"/>
    <p:sldId id="298" r:id="rId31"/>
    <p:sldId id="303" r:id="rId32"/>
    <p:sldId id="305" r:id="rId33"/>
    <p:sldId id="308" r:id="rId34"/>
    <p:sldId id="313" r:id="rId35"/>
    <p:sldId id="322" r:id="rId36"/>
    <p:sldId id="321" r:id="rId37"/>
    <p:sldId id="318" r:id="rId38"/>
    <p:sldId id="334" r:id="rId39"/>
    <p:sldId id="319" r:id="rId40"/>
    <p:sldId id="300" r:id="rId41"/>
    <p:sldId id="320" r:id="rId42"/>
    <p:sldId id="301" r:id="rId43"/>
    <p:sldId id="316" r:id="rId44"/>
    <p:sldId id="335" r:id="rId45"/>
    <p:sldId id="267" r:id="rId46"/>
    <p:sldId id="333" r:id="rId47"/>
    <p:sldId id="324" r:id="rId48"/>
    <p:sldId id="332" r:id="rId49"/>
    <p:sldId id="325" r:id="rId50"/>
    <p:sldId id="326" r:id="rId51"/>
    <p:sldId id="327" r:id="rId52"/>
    <p:sldId id="328" r:id="rId53"/>
    <p:sldId id="329" r:id="rId54"/>
    <p:sldId id="330" r:id="rId55"/>
    <p:sldId id="331" r:id="rId5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itchFamily="-110" charset="0"/>
        <a:ea typeface="ＭＳ Ｐゴシック" pitchFamily="-110" charset="-128"/>
        <a:cs typeface="ＭＳ Ｐゴシック" pitchFamily="-110" charset="-128"/>
      </a:defRPr>
    </a:lvl1pPr>
    <a:lvl2pPr marL="457200" algn="l" rtl="0" eaLnBrk="0" fontAlgn="base" hangingPunct="0">
      <a:spcBef>
        <a:spcPct val="0"/>
      </a:spcBef>
      <a:spcAft>
        <a:spcPct val="0"/>
      </a:spcAft>
      <a:defRPr sz="2400" kern="1200">
        <a:solidFill>
          <a:schemeClr val="tx1"/>
        </a:solidFill>
        <a:latin typeface="Arial" pitchFamily="-110" charset="0"/>
        <a:ea typeface="ＭＳ Ｐゴシック" pitchFamily="-110" charset="-128"/>
        <a:cs typeface="ＭＳ Ｐゴシック" pitchFamily="-110" charset="-128"/>
      </a:defRPr>
    </a:lvl2pPr>
    <a:lvl3pPr marL="914400" algn="l" rtl="0" eaLnBrk="0" fontAlgn="base" hangingPunct="0">
      <a:spcBef>
        <a:spcPct val="0"/>
      </a:spcBef>
      <a:spcAft>
        <a:spcPct val="0"/>
      </a:spcAft>
      <a:defRPr sz="2400" kern="1200">
        <a:solidFill>
          <a:schemeClr val="tx1"/>
        </a:solidFill>
        <a:latin typeface="Arial" pitchFamily="-110" charset="0"/>
        <a:ea typeface="ＭＳ Ｐゴシック" pitchFamily="-110" charset="-128"/>
        <a:cs typeface="ＭＳ Ｐゴシック" pitchFamily="-110" charset="-128"/>
      </a:defRPr>
    </a:lvl3pPr>
    <a:lvl4pPr marL="1371600" algn="l" rtl="0" eaLnBrk="0" fontAlgn="base" hangingPunct="0">
      <a:spcBef>
        <a:spcPct val="0"/>
      </a:spcBef>
      <a:spcAft>
        <a:spcPct val="0"/>
      </a:spcAft>
      <a:defRPr sz="2400" kern="1200">
        <a:solidFill>
          <a:schemeClr val="tx1"/>
        </a:solidFill>
        <a:latin typeface="Arial" pitchFamily="-110" charset="0"/>
        <a:ea typeface="ＭＳ Ｐゴシック" pitchFamily="-110" charset="-128"/>
        <a:cs typeface="ＭＳ Ｐゴシック" pitchFamily="-110" charset="-128"/>
      </a:defRPr>
    </a:lvl4pPr>
    <a:lvl5pPr marL="1828800" algn="l" rtl="0" eaLnBrk="0" fontAlgn="base" hangingPunct="0">
      <a:spcBef>
        <a:spcPct val="0"/>
      </a:spcBef>
      <a:spcAft>
        <a:spcPct val="0"/>
      </a:spcAft>
      <a:defRPr sz="2400" kern="1200">
        <a:solidFill>
          <a:schemeClr val="tx1"/>
        </a:solidFill>
        <a:latin typeface="Arial" pitchFamily="-110" charset="0"/>
        <a:ea typeface="ＭＳ Ｐゴシック" pitchFamily="-110" charset="-128"/>
        <a:cs typeface="ＭＳ Ｐゴシック" pitchFamily="-110" charset="-128"/>
      </a:defRPr>
    </a:lvl5pPr>
    <a:lvl6pPr marL="2286000" algn="l" defTabSz="457200" rtl="0" eaLnBrk="1" latinLnBrk="0" hangingPunct="1">
      <a:defRPr sz="2400" kern="1200">
        <a:solidFill>
          <a:schemeClr val="tx1"/>
        </a:solidFill>
        <a:latin typeface="Arial" pitchFamily="-110" charset="0"/>
        <a:ea typeface="ＭＳ Ｐゴシック" pitchFamily="-110" charset="-128"/>
        <a:cs typeface="ＭＳ Ｐゴシック" pitchFamily="-110" charset="-128"/>
      </a:defRPr>
    </a:lvl6pPr>
    <a:lvl7pPr marL="2743200" algn="l" defTabSz="457200" rtl="0" eaLnBrk="1" latinLnBrk="0" hangingPunct="1">
      <a:defRPr sz="2400" kern="1200">
        <a:solidFill>
          <a:schemeClr val="tx1"/>
        </a:solidFill>
        <a:latin typeface="Arial" pitchFamily="-110" charset="0"/>
        <a:ea typeface="ＭＳ Ｐゴシック" pitchFamily="-110" charset="-128"/>
        <a:cs typeface="ＭＳ Ｐゴシック" pitchFamily="-110" charset="-128"/>
      </a:defRPr>
    </a:lvl7pPr>
    <a:lvl8pPr marL="3200400" algn="l" defTabSz="457200" rtl="0" eaLnBrk="1" latinLnBrk="0" hangingPunct="1">
      <a:defRPr sz="2400" kern="1200">
        <a:solidFill>
          <a:schemeClr val="tx1"/>
        </a:solidFill>
        <a:latin typeface="Arial" pitchFamily="-110" charset="0"/>
        <a:ea typeface="ＭＳ Ｐゴシック" pitchFamily="-110" charset="-128"/>
        <a:cs typeface="ＭＳ Ｐゴシック" pitchFamily="-110" charset="-128"/>
      </a:defRPr>
    </a:lvl8pPr>
    <a:lvl9pPr marL="3657600" algn="l" defTabSz="457200" rtl="0" eaLnBrk="1" latinLnBrk="0" hangingPunct="1">
      <a:defRPr sz="2400" kern="1200">
        <a:solidFill>
          <a:schemeClr val="tx1"/>
        </a:solidFill>
        <a:latin typeface="Arial" pitchFamily="-110" charset="0"/>
        <a:ea typeface="ＭＳ Ｐゴシック" pitchFamily="-110" charset="-128"/>
        <a:cs typeface="ＭＳ Ｐゴシック" pitchFamily="-110"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040060"/>
    <a:srgbClr val="0A00DC"/>
    <a:srgbClr val="FADB3C"/>
    <a:srgbClr val="800080"/>
    <a:srgbClr val="000080"/>
    <a:srgbClr val="FF0000"/>
    <a:srgbClr val="FFDD07"/>
    <a:srgbClr val="80FF00"/>
    <a:srgbClr val="818AC6"/>
    <a:srgbClr val="6666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5620"/>
    <p:restoredTop sz="94660"/>
  </p:normalViewPr>
  <p:slideViewPr>
    <p:cSldViewPr>
      <p:cViewPr varScale="1">
        <p:scale>
          <a:sx n="112" d="100"/>
          <a:sy n="112" d="100"/>
        </p:scale>
        <p:origin x="-520"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60" Type="http://schemas.openxmlformats.org/officeDocument/2006/relationships/presProps" Target="presProps.xml"/><Relationship Id="rId39" Type="http://schemas.openxmlformats.org/officeDocument/2006/relationships/slide" Target="slides/slide38.xml"/><Relationship Id="rId7" Type="http://schemas.openxmlformats.org/officeDocument/2006/relationships/slide" Target="slides/slide6.xml"/><Relationship Id="rId43" Type="http://schemas.openxmlformats.org/officeDocument/2006/relationships/slide" Target="slides/slide42.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slide" Target="slides/slide49.xml"/><Relationship Id="rId63" Type="http://schemas.openxmlformats.org/officeDocument/2006/relationships/tableStyles" Target="tableStyles.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58" Type="http://schemas.openxmlformats.org/officeDocument/2006/relationships/handoutMaster" Target="handoutMasters/handoutMaster1.xml"/><Relationship Id="rId42" Type="http://schemas.openxmlformats.org/officeDocument/2006/relationships/slide" Target="slides/slide41.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57" Type="http://schemas.openxmlformats.org/officeDocument/2006/relationships/notesMaster" Target="notesMasters/notesMaster1.xml"/><Relationship Id="rId59" Type="http://schemas.openxmlformats.org/officeDocument/2006/relationships/printerSettings" Target="printerSettings/printerSettings1.bin"/><Relationship Id="rId35" Type="http://schemas.openxmlformats.org/officeDocument/2006/relationships/slide" Target="slides/slide34.xml"/><Relationship Id="rId51" Type="http://schemas.openxmlformats.org/officeDocument/2006/relationships/slide" Target="slides/slide50.xml"/><Relationship Id="rId55" Type="http://schemas.openxmlformats.org/officeDocument/2006/relationships/slide" Target="slides/slide54.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62" Type="http://schemas.openxmlformats.org/officeDocument/2006/relationships/theme" Target="theme/theme1.xml"/><Relationship Id="rId36" Type="http://schemas.openxmlformats.org/officeDocument/2006/relationships/slide" Target="slides/slide35.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slide" Target="slides/slide55.xml"/><Relationship Id="rId48" Type="http://schemas.openxmlformats.org/officeDocument/2006/relationships/slide" Target="slides/slide47.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slide" Target="slides/slide51.xml"/><Relationship Id="rId54" Type="http://schemas.openxmlformats.org/officeDocument/2006/relationships/slide" Target="slides/slide53.xml"/><Relationship Id="rId12" Type="http://schemas.openxmlformats.org/officeDocument/2006/relationships/slide" Target="slides/slide11.xml"/><Relationship Id="rId3" Type="http://schemas.openxmlformats.org/officeDocument/2006/relationships/slide" Target="slides/slide2.xml"/><Relationship Id="rId23" Type="http://schemas.openxmlformats.org/officeDocument/2006/relationships/slide" Target="slides/slide22.xml"/><Relationship Id="rId61" Type="http://schemas.openxmlformats.org/officeDocument/2006/relationships/viewProps" Target="viewProps.xml"/><Relationship Id="rId53" Type="http://schemas.openxmlformats.org/officeDocument/2006/relationships/slide" Target="slides/slide52.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22" Type="http://schemas.openxmlformats.org/officeDocument/2006/relationships/slide" Target="slides/slide21.xml"/><Relationship Id="rId21" Type="http://schemas.openxmlformats.org/officeDocument/2006/relationships/slide" Target="slides/slide20.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85.emf"/><Relationship Id="rId3" Type="http://schemas.openxmlformats.org/officeDocument/2006/relationships/image" Target="../media/image86.emf"/><Relationship Id="rId1" Type="http://schemas.openxmlformats.org/officeDocument/2006/relationships/image" Target="../media/image8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atin typeface="Arial" pitchFamily="-112" charset="0"/>
                <a:ea typeface="ＭＳ Ｐゴシック" pitchFamily="-112" charset="-128"/>
                <a:cs typeface="ＭＳ Ｐゴシック" pitchFamily="-112" charset="-128"/>
              </a:defRPr>
            </a:lvl1pPr>
          </a:lstStyle>
          <a:p>
            <a:pPr>
              <a:defRPr/>
            </a:pPr>
            <a:fld id="{60B63891-ACFD-4D40-814B-E9CF75873503}" type="datetime1">
              <a:rPr lang="en-US"/>
              <a:pPr>
                <a:defRPr/>
              </a:pPr>
              <a:t>9/17/09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atin typeface="Arial" pitchFamily="-112" charset="0"/>
                <a:ea typeface="ＭＳ Ｐゴシック" pitchFamily="-112" charset="-128"/>
                <a:cs typeface="ＭＳ Ｐゴシック" pitchFamily="-112" charset="-128"/>
              </a:defRPr>
            </a:lvl1pPr>
          </a:lstStyle>
          <a:p>
            <a:pPr>
              <a:defRPr/>
            </a:pPr>
            <a:fld id="{556A44A3-475F-944C-9CB3-BF9A492B2195}" type="slidenum">
              <a:rPr lang="en-US"/>
              <a:pPr>
                <a:defRPr/>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174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Arial" pitchFamily="-112" charset="0"/>
                <a:ea typeface="ＭＳ Ｐゴシック" pitchFamily="-112" charset="-128"/>
                <a:cs typeface="ＭＳ Ｐゴシック" pitchFamily="-112" charset="-128"/>
              </a:defRPr>
            </a:lvl1pPr>
          </a:lstStyle>
          <a:p>
            <a:pPr>
              <a:defRPr/>
            </a:pPr>
            <a:fld id="{3A96D3C1-1C06-4447-837A-0B11B96E0BC5}" type="slidenum">
              <a:rPr lang="en-US"/>
              <a:pPr>
                <a:defRPr/>
              </a:pPr>
              <a:t>‹#›</a:t>
            </a:fld>
            <a:endParaRPr 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921B6322-8D25-3A40-888E-798BDA82CB66}" type="slidenum">
              <a:rPr lang="en-US">
                <a:latin typeface="Arial" pitchFamily="-110" charset="0"/>
                <a:ea typeface="ＭＳ Ｐゴシック" pitchFamily="-110" charset="-128"/>
                <a:cs typeface="ＭＳ Ｐゴシック" pitchFamily="-110" charset="-128"/>
              </a:rPr>
              <a:pPr/>
              <a:t>1</a:t>
            </a:fld>
            <a:endParaRPr lang="en-US">
              <a:latin typeface="Arial" pitchFamily="-110" charset="0"/>
              <a:ea typeface="ＭＳ Ｐゴシック" pitchFamily="-110" charset="-128"/>
              <a:cs typeface="ＭＳ Ｐゴシック" pitchFamily="-110" charset="-128"/>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CA3B64A3-CA26-0F49-8B15-F7E9D8F9DE05}" type="slidenum">
              <a:rPr lang="en-US">
                <a:latin typeface="Arial" pitchFamily="-110" charset="0"/>
                <a:ea typeface="ＭＳ Ｐゴシック" pitchFamily="-110" charset="-128"/>
                <a:cs typeface="ＭＳ Ｐゴシック" pitchFamily="-110" charset="-128"/>
              </a:rPr>
              <a:pPr/>
              <a:t>10</a:t>
            </a:fld>
            <a:endParaRPr lang="en-US">
              <a:latin typeface="Arial" pitchFamily="-110" charset="0"/>
              <a:ea typeface="ＭＳ Ｐゴシック" pitchFamily="-110" charset="-128"/>
              <a:cs typeface="ＭＳ Ｐゴシック" pitchFamily="-110" charset="-128"/>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BED88555-635F-9B4E-AAEA-1433C1211790}" type="slidenum">
              <a:rPr lang="en-US">
                <a:latin typeface="Arial" pitchFamily="-110" charset="0"/>
                <a:ea typeface="ＭＳ Ｐゴシック" pitchFamily="-110" charset="-128"/>
                <a:cs typeface="ＭＳ Ｐゴシック" pitchFamily="-110" charset="-128"/>
              </a:rPr>
              <a:pPr/>
              <a:t>11</a:t>
            </a:fld>
            <a:endParaRPr lang="en-US">
              <a:latin typeface="Arial" pitchFamily="-110" charset="0"/>
              <a:ea typeface="ＭＳ Ｐゴシック" pitchFamily="-110" charset="-128"/>
              <a:cs typeface="ＭＳ Ｐゴシック" pitchFamily="-110" charset="-128"/>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r>
              <a:rPr lang="en-US">
                <a:latin typeface="Arial" pitchFamily="-110" charset="0"/>
                <a:ea typeface="ＭＳ Ｐゴシック" pitchFamily="-110" charset="-128"/>
                <a:cs typeface="ＭＳ Ｐゴシック" pitchFamily="-110" charset="-128"/>
              </a:rPr>
              <a:t>‘hommage a la France’…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A8344E48-2F64-D640-9A62-EF158DA24307}" type="slidenum">
              <a:rPr lang="en-US">
                <a:latin typeface="Arial" pitchFamily="-110" charset="0"/>
                <a:ea typeface="ＭＳ Ｐゴシック" pitchFamily="-110" charset="-128"/>
                <a:cs typeface="ＭＳ Ｐゴシック" pitchFamily="-110" charset="-128"/>
              </a:rPr>
              <a:pPr/>
              <a:t>12</a:t>
            </a:fld>
            <a:endParaRPr lang="en-US">
              <a:latin typeface="Arial" pitchFamily="-110" charset="0"/>
              <a:ea typeface="ＭＳ Ｐゴシック" pitchFamily="-110" charset="-128"/>
              <a:cs typeface="ＭＳ Ｐゴシック" pitchFamily="-110" charset="-128"/>
            </a:endParaRPr>
          </a:p>
        </p:txBody>
      </p:sp>
      <p:sp>
        <p:nvSpPr>
          <p:cNvPr id="54275" name="Rectangle 2"/>
          <p:cNvSpPr>
            <a:spLocks noGrp="1" noRot="1" noChangeAspect="1" noChangeArrowheads="1" noTextEdit="1"/>
          </p:cNvSpPr>
          <p:nvPr>
            <p:ph type="sldImg"/>
          </p:nvPr>
        </p:nvSpPr>
        <p:spPr>
          <a:xfrm>
            <a:off x="1174750" y="722313"/>
            <a:ext cx="4543425" cy="3408362"/>
          </a:xfrm>
          <a:ln/>
        </p:spPr>
      </p:sp>
      <p:sp>
        <p:nvSpPr>
          <p:cNvPr id="54276" name="Rectangle 3"/>
          <p:cNvSpPr>
            <a:spLocks noGrp="1" noChangeArrowheads="1"/>
          </p:cNvSpPr>
          <p:nvPr>
            <p:ph type="body" idx="1"/>
          </p:nvPr>
        </p:nvSpPr>
        <p:spPr>
          <a:xfrm>
            <a:off x="900113" y="4337050"/>
            <a:ext cx="5030787" cy="4130675"/>
          </a:xfrm>
          <a:noFill/>
          <a:ln/>
        </p:spPr>
        <p:txBody>
          <a:bodyPr lIns="91776" tIns="45887" rIns="91776" bIns="45887"/>
          <a:lstStyle/>
          <a:p>
            <a:pPr eaLnBrk="1" hangingPunct="1"/>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88961BC3-A1EE-2A46-B513-5D0A3AAE7B9D}" type="slidenum">
              <a:rPr lang="en-US">
                <a:latin typeface="Arial" pitchFamily="-110" charset="0"/>
                <a:ea typeface="ＭＳ Ｐゴシック" pitchFamily="-110" charset="-128"/>
                <a:cs typeface="ＭＳ Ｐゴシック" pitchFamily="-110" charset="-128"/>
              </a:rPr>
              <a:pPr/>
              <a:t>13</a:t>
            </a:fld>
            <a:endParaRPr lang="en-US">
              <a:latin typeface="Arial" pitchFamily="-110" charset="0"/>
              <a:ea typeface="ＭＳ Ｐゴシック" pitchFamily="-110" charset="-128"/>
              <a:cs typeface="ＭＳ Ｐゴシック" pitchFamily="-110" charset="-128"/>
            </a:endParaRPr>
          </a:p>
        </p:txBody>
      </p:sp>
      <p:sp>
        <p:nvSpPr>
          <p:cNvPr id="56323" name="Rectangle 2"/>
          <p:cNvSpPr>
            <a:spLocks noGrp="1" noRot="1" noChangeAspect="1" noChangeArrowheads="1" noTextEdit="1"/>
          </p:cNvSpPr>
          <p:nvPr>
            <p:ph type="sldImg"/>
          </p:nvPr>
        </p:nvSpPr>
        <p:spPr>
          <a:xfrm>
            <a:off x="1174750" y="722313"/>
            <a:ext cx="4543425" cy="3408362"/>
          </a:xfrm>
          <a:ln/>
        </p:spPr>
      </p:sp>
      <p:sp>
        <p:nvSpPr>
          <p:cNvPr id="56324" name="Rectangle 3"/>
          <p:cNvSpPr>
            <a:spLocks noGrp="1" noChangeArrowheads="1"/>
          </p:cNvSpPr>
          <p:nvPr>
            <p:ph type="body" idx="1"/>
          </p:nvPr>
        </p:nvSpPr>
        <p:spPr>
          <a:xfrm>
            <a:off x="900113" y="4337050"/>
            <a:ext cx="5030787" cy="4130675"/>
          </a:xfrm>
          <a:noFill/>
          <a:ln/>
        </p:spPr>
        <p:txBody>
          <a:bodyPr lIns="91776" tIns="45887" rIns="91776" bIns="45887"/>
          <a:lstStyle/>
          <a:p>
            <a:pPr eaLnBrk="1" hangingPunct="1"/>
            <a:r>
              <a:rPr lang="en-US">
                <a:latin typeface="Arial" pitchFamily="-110" charset="0"/>
                <a:ea typeface="ＭＳ Ｐゴシック" pitchFamily="-110" charset="-128"/>
                <a:cs typeface="ＭＳ Ｐゴシック" pitchFamily="-110" charset="-128"/>
              </a:rPr>
              <a:t>3-side buttable </a:t>
            </a:r>
            <a:r>
              <a:rPr lang="en-US">
                <a:latin typeface="Arial" pitchFamily="-110" charset="0"/>
                <a:ea typeface="ＭＳ Ｐゴシック" pitchFamily="-110" charset="-128"/>
                <a:cs typeface="ＭＳ Ｐゴシック" pitchFamily="-110" charset="-128"/>
                <a:sym typeface="Wingdings" pitchFamily="-110" charset="2"/>
              </a:rPr>
              <a:t> 2x4 detector module will have &gt; 500k readout channels without dead area</a:t>
            </a:r>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15C2561C-A446-694F-8B53-B82B8088571C}" type="slidenum">
              <a:rPr lang="en-US">
                <a:latin typeface="Arial" pitchFamily="-110" charset="0"/>
                <a:ea typeface="ＭＳ Ｐゴシック" pitchFamily="-110" charset="-128"/>
                <a:cs typeface="ＭＳ Ｐゴシック" pitchFamily="-110" charset="-128"/>
              </a:rPr>
              <a:pPr/>
              <a:t>14</a:t>
            </a:fld>
            <a:endParaRPr lang="en-US">
              <a:latin typeface="Arial" pitchFamily="-110" charset="0"/>
              <a:ea typeface="ＭＳ Ｐゴシック" pitchFamily="-110" charset="-128"/>
              <a:cs typeface="ＭＳ Ｐゴシック" pitchFamily="-110" charset="-128"/>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E1E17868-D748-E848-82B0-A28791F16735}" type="slidenum">
              <a:rPr lang="en-US">
                <a:latin typeface="Arial" pitchFamily="-110" charset="0"/>
                <a:ea typeface="ＭＳ Ｐゴシック" pitchFamily="-110" charset="-128"/>
                <a:cs typeface="ＭＳ Ｐゴシック" pitchFamily="-110" charset="-128"/>
              </a:rPr>
              <a:pPr/>
              <a:t>15</a:t>
            </a:fld>
            <a:endParaRPr lang="en-US">
              <a:latin typeface="Arial" pitchFamily="-110" charset="0"/>
              <a:ea typeface="ＭＳ Ｐゴシック" pitchFamily="-110" charset="-128"/>
              <a:cs typeface="ＭＳ Ｐゴシック" pitchFamily="-110" charset="-128"/>
            </a:endParaRPr>
          </a:p>
        </p:txBody>
      </p:sp>
      <p:sp>
        <p:nvSpPr>
          <p:cNvPr id="60419" name="Rectangle 2"/>
          <p:cNvSpPr>
            <a:spLocks noGrp="1" noRot="1" noChangeAspect="1" noChangeArrowheads="1"/>
          </p:cNvSpPr>
          <p:nvPr>
            <p:ph type="sldImg"/>
          </p:nvPr>
        </p:nvSpPr>
        <p:spPr>
          <a:solidFill>
            <a:srgbClr val="FFFFFF"/>
          </a:solidFill>
          <a:ln/>
        </p:spPr>
      </p:sp>
      <p:sp>
        <p:nvSpPr>
          <p:cNvPr id="6042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E2584488-800F-FF41-9B55-DBBD70F54B89}" type="slidenum">
              <a:rPr lang="en-US">
                <a:latin typeface="Arial" pitchFamily="-110" charset="0"/>
                <a:ea typeface="ＭＳ Ｐゴシック" pitchFamily="-110" charset="-128"/>
                <a:cs typeface="ＭＳ Ｐゴシック" pitchFamily="-110" charset="-128"/>
              </a:rPr>
              <a:pPr/>
              <a:t>16</a:t>
            </a:fld>
            <a:endParaRPr lang="en-US">
              <a:latin typeface="Arial" pitchFamily="-110" charset="0"/>
              <a:ea typeface="ＭＳ Ｐゴシック" pitchFamily="-110" charset="-128"/>
              <a:cs typeface="ＭＳ Ｐゴシック" pitchFamily="-110" charset="-128"/>
            </a:endParaRPr>
          </a:p>
        </p:txBody>
      </p:sp>
      <p:sp>
        <p:nvSpPr>
          <p:cNvPr id="62467" name="Rectangle 2"/>
          <p:cNvSpPr>
            <a:spLocks noGrp="1" noRot="1" noChangeAspect="1" noChangeArrowheads="1"/>
          </p:cNvSpPr>
          <p:nvPr>
            <p:ph type="sldImg"/>
          </p:nvPr>
        </p:nvSpPr>
        <p:spPr>
          <a:solidFill>
            <a:srgbClr val="FFFFFF"/>
          </a:solidFill>
          <a:ln/>
        </p:spPr>
      </p:sp>
      <p:sp>
        <p:nvSpPr>
          <p:cNvPr id="624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36B0CEAC-4B89-584F-B484-E17CD08A7DF5}" type="slidenum">
              <a:rPr lang="en-US">
                <a:latin typeface="Arial" pitchFamily="-110" charset="0"/>
                <a:ea typeface="ＭＳ Ｐゴシック" pitchFamily="-110" charset="-128"/>
                <a:cs typeface="ＭＳ Ｐゴシック" pitchFamily="-110" charset="-128"/>
              </a:rPr>
              <a:pPr/>
              <a:t>17</a:t>
            </a:fld>
            <a:endParaRPr lang="en-US">
              <a:latin typeface="Arial" pitchFamily="-110" charset="0"/>
              <a:ea typeface="ＭＳ Ｐゴシック" pitchFamily="-110" charset="-128"/>
              <a:cs typeface="ＭＳ Ｐゴシック" pitchFamily="-110" charset="-128"/>
            </a:endParaRPr>
          </a:p>
        </p:txBody>
      </p:sp>
      <p:sp>
        <p:nvSpPr>
          <p:cNvPr id="64515" name="Rectangle 2"/>
          <p:cNvSpPr>
            <a:spLocks noGrp="1" noRot="1" noChangeAspect="1" noChangeArrowheads="1" noTextEdit="1"/>
          </p:cNvSpPr>
          <p:nvPr>
            <p:ph type="sldImg"/>
          </p:nvPr>
        </p:nvSpPr>
        <p:spPr>
          <a:solidFill>
            <a:srgbClr val="FFFFFF"/>
          </a:solidFill>
          <a:ln/>
        </p:spPr>
      </p:sp>
      <p:sp>
        <p:nvSpPr>
          <p:cNvPr id="645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51B0B799-D487-5B46-9222-496C543E13DD}" type="slidenum">
              <a:rPr lang="en-US">
                <a:latin typeface="Arial" pitchFamily="-110" charset="0"/>
                <a:ea typeface="ＭＳ Ｐゴシック" pitchFamily="-110" charset="-128"/>
                <a:cs typeface="ＭＳ Ｐゴシック" pitchFamily="-110" charset="-128"/>
              </a:rPr>
              <a:pPr/>
              <a:t>18</a:t>
            </a:fld>
            <a:endParaRPr lang="en-US">
              <a:latin typeface="Arial" pitchFamily="-110" charset="0"/>
              <a:ea typeface="ＭＳ Ｐゴシック" pitchFamily="-110" charset="-128"/>
              <a:cs typeface="ＭＳ Ｐゴシック" pitchFamily="-110" charset="-128"/>
            </a:endParaRPr>
          </a:p>
        </p:txBody>
      </p:sp>
      <p:sp>
        <p:nvSpPr>
          <p:cNvPr id="66563" name="Rectangle 2"/>
          <p:cNvSpPr>
            <a:spLocks noGrp="1" noRot="1" noChangeAspect="1" noChangeArrowheads="1" noTextEdit="1"/>
          </p:cNvSpPr>
          <p:nvPr>
            <p:ph type="sldImg"/>
          </p:nvPr>
        </p:nvSpPr>
        <p:spPr>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151CBB06-F67C-5241-BBCE-81E77B13516A}" type="slidenum">
              <a:rPr lang="en-US">
                <a:latin typeface="Arial" pitchFamily="-110" charset="0"/>
                <a:ea typeface="ＭＳ Ｐゴシック" pitchFamily="-110" charset="-128"/>
                <a:cs typeface="ＭＳ Ｐゴシック" pitchFamily="-110" charset="-128"/>
              </a:rPr>
              <a:pPr/>
              <a:t>19</a:t>
            </a:fld>
            <a:endParaRPr lang="en-US">
              <a:latin typeface="Arial" pitchFamily="-110" charset="0"/>
              <a:ea typeface="ＭＳ Ｐゴシック" pitchFamily="-110" charset="-128"/>
              <a:cs typeface="ＭＳ Ｐゴシック" pitchFamily="-110" charset="-128"/>
            </a:endParaRPr>
          </a:p>
        </p:txBody>
      </p:sp>
      <p:sp>
        <p:nvSpPr>
          <p:cNvPr id="68611" name="Rectangle 2"/>
          <p:cNvSpPr>
            <a:spLocks noGrp="1" noRot="1" noChangeAspect="1" noChangeArrowheads="1"/>
          </p:cNvSpPr>
          <p:nvPr>
            <p:ph type="sldImg"/>
          </p:nvPr>
        </p:nvSpPr>
        <p:spPr>
          <a:solidFill>
            <a:srgbClr val="FFFFFF"/>
          </a:solidFill>
          <a:ln/>
        </p:spPr>
      </p:sp>
      <p:sp>
        <p:nvSpPr>
          <p:cNvPr id="686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FE4098E4-B8E2-5345-8915-2D494267979D}" type="slidenum">
              <a:rPr lang="en-US">
                <a:latin typeface="Arial" pitchFamily="-110" charset="0"/>
                <a:ea typeface="ＭＳ Ｐゴシック" pitchFamily="-110" charset="-128"/>
                <a:cs typeface="ＭＳ Ｐゴシック" pitchFamily="-110" charset="-128"/>
              </a:rPr>
              <a:pPr/>
              <a:t>2</a:t>
            </a:fld>
            <a:endParaRPr lang="en-US">
              <a:latin typeface="Arial" pitchFamily="-110" charset="0"/>
              <a:ea typeface="ＭＳ Ｐゴシック" pitchFamily="-110" charset="-128"/>
              <a:cs typeface="ＭＳ Ｐゴシック" pitchFamily="-110" charset="-128"/>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E7CEFF6B-1D0A-B543-9D91-F9DEAA05BCCF}" type="slidenum">
              <a:rPr lang="en-US">
                <a:latin typeface="Arial" pitchFamily="-110" charset="0"/>
                <a:ea typeface="ＭＳ Ｐゴシック" pitchFamily="-110" charset="-128"/>
                <a:cs typeface="ＭＳ Ｐゴシック" pitchFamily="-110" charset="-128"/>
              </a:rPr>
              <a:pPr/>
              <a:t>20</a:t>
            </a:fld>
            <a:endParaRPr lang="en-US">
              <a:latin typeface="Arial" pitchFamily="-110" charset="0"/>
              <a:ea typeface="ＭＳ Ｐゴシック" pitchFamily="-110" charset="-128"/>
              <a:cs typeface="ＭＳ Ｐゴシック" pitchFamily="-110" charset="-128"/>
            </a:endParaRPr>
          </a:p>
        </p:txBody>
      </p:sp>
      <p:sp>
        <p:nvSpPr>
          <p:cNvPr id="70659" name="Rectangle 2"/>
          <p:cNvSpPr>
            <a:spLocks noGrp="1" noRot="1" noChangeAspect="1" noChangeArrowheads="1"/>
          </p:cNvSpPr>
          <p:nvPr>
            <p:ph type="sldImg"/>
          </p:nvPr>
        </p:nvSpPr>
        <p:spPr>
          <a:solidFill>
            <a:srgbClr val="FFFFFF"/>
          </a:solidFill>
          <a:ln/>
        </p:spPr>
      </p:sp>
      <p:sp>
        <p:nvSpPr>
          <p:cNvPr id="706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85E5524B-F85F-E24B-A5F4-3A2A2F68B06B}" type="slidenum">
              <a:rPr lang="en-US">
                <a:latin typeface="Arial" pitchFamily="-110" charset="0"/>
                <a:ea typeface="ＭＳ Ｐゴシック" pitchFamily="-110" charset="-128"/>
                <a:cs typeface="ＭＳ Ｐゴシック" pitchFamily="-110" charset="-128"/>
              </a:rPr>
              <a:pPr/>
              <a:t>21</a:t>
            </a:fld>
            <a:endParaRPr lang="en-US">
              <a:latin typeface="Arial" pitchFamily="-110" charset="0"/>
              <a:ea typeface="ＭＳ Ｐゴシック" pitchFamily="-110" charset="-128"/>
              <a:cs typeface="ＭＳ Ｐゴシック" pitchFamily="-110" charset="-128"/>
            </a:endParaRPr>
          </a:p>
        </p:txBody>
      </p:sp>
      <p:sp>
        <p:nvSpPr>
          <p:cNvPr id="72707" name="Rectangle 2"/>
          <p:cNvSpPr>
            <a:spLocks noGrp="1" noRot="1" noChangeAspect="1" noChangeArrowheads="1" noTextEdit="1"/>
          </p:cNvSpPr>
          <p:nvPr>
            <p:ph type="sldImg"/>
          </p:nvPr>
        </p:nvSpPr>
        <p:spPr>
          <a:xfrm>
            <a:off x="1144588" y="685800"/>
            <a:ext cx="4572000" cy="3429000"/>
          </a:xfrm>
          <a:ln/>
        </p:spPr>
      </p:sp>
      <p:sp>
        <p:nvSpPr>
          <p:cNvPr id="72708" name="Text Box 3"/>
          <p:cNvSpPr>
            <a:spLocks noGrp="1" noChangeArrowheads="1"/>
          </p:cNvSpPr>
          <p:nvPr>
            <p:ph type="body" idx="1"/>
          </p:nvPr>
        </p:nvSpPr>
        <p:spPr>
          <a:xfrm>
            <a:off x="1062038" y="4349750"/>
            <a:ext cx="4740275" cy="3513138"/>
          </a:xfrm>
          <a:solidFill>
            <a:srgbClr val="FFFFFF"/>
          </a:solidFill>
          <a:ln>
            <a:solidFill>
              <a:srgbClr val="000000"/>
            </a:solidFill>
          </a:ln>
        </p:spPr>
        <p:txBody>
          <a:bodyPr/>
          <a:lstStyle/>
          <a:p>
            <a:pPr eaLnBrk="1" hangingPunct="1"/>
            <a:endParaRPr lang="de-DE">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1A121CEB-14A5-8441-8925-8E5EDFB5619D}" type="slidenum">
              <a:rPr lang="en-US">
                <a:latin typeface="Arial" pitchFamily="-110" charset="0"/>
                <a:ea typeface="ＭＳ Ｐゴシック" pitchFamily="-110" charset="-128"/>
                <a:cs typeface="ＭＳ Ｐゴシック" pitchFamily="-110" charset="-128"/>
              </a:rPr>
              <a:pPr/>
              <a:t>22</a:t>
            </a:fld>
            <a:endParaRPr lang="en-US">
              <a:latin typeface="Arial" pitchFamily="-110" charset="0"/>
              <a:ea typeface="ＭＳ Ｐゴシック" pitchFamily="-110" charset="-128"/>
              <a:cs typeface="ＭＳ Ｐゴシック" pitchFamily="-110" charset="-128"/>
            </a:endParaRPr>
          </a:p>
        </p:txBody>
      </p:sp>
      <p:sp>
        <p:nvSpPr>
          <p:cNvPr id="74755" name="Rectangle 2"/>
          <p:cNvSpPr>
            <a:spLocks noGrp="1" noRot="1" noChangeAspect="1" noChangeArrowheads="1" noTextEdit="1"/>
          </p:cNvSpPr>
          <p:nvPr>
            <p:ph type="sldImg"/>
          </p:nvPr>
        </p:nvSpPr>
        <p:spPr>
          <a:xfrm>
            <a:off x="1144588" y="685800"/>
            <a:ext cx="4572000" cy="3429000"/>
          </a:xfrm>
          <a:ln/>
        </p:spPr>
      </p:sp>
      <p:sp>
        <p:nvSpPr>
          <p:cNvPr id="74756" name="Text Box 3"/>
          <p:cNvSpPr>
            <a:spLocks noGrp="1" noChangeArrowheads="1"/>
          </p:cNvSpPr>
          <p:nvPr>
            <p:ph type="body" idx="1"/>
          </p:nvPr>
        </p:nvSpPr>
        <p:spPr>
          <a:xfrm>
            <a:off x="1062038" y="4349750"/>
            <a:ext cx="4740275" cy="3513138"/>
          </a:xfrm>
          <a:solidFill>
            <a:srgbClr val="FFFFFF"/>
          </a:solidFill>
          <a:ln>
            <a:solidFill>
              <a:srgbClr val="000000"/>
            </a:solidFill>
          </a:ln>
        </p:spPr>
        <p:txBody>
          <a:bodyPr/>
          <a:lstStyle/>
          <a:p>
            <a:pPr eaLnBrk="1" hangingPunct="1"/>
            <a:r>
              <a:rPr lang="de-DE">
                <a:latin typeface="Arial" pitchFamily="-110" charset="0"/>
                <a:ea typeface="ＭＳ Ｐゴシック" pitchFamily="-110" charset="-128"/>
                <a:cs typeface="ＭＳ Ｐゴシック" pitchFamily="-110" charset="-128"/>
              </a:rPr>
              <a:t>Blow cold air onto mouse to avoid melting…</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4908A181-B26F-3249-B67B-B75052785C19}" type="slidenum">
              <a:rPr lang="en-US">
                <a:latin typeface="Arial" pitchFamily="-110" charset="0"/>
                <a:ea typeface="ＭＳ Ｐゴシック" pitchFamily="-110" charset="-128"/>
                <a:cs typeface="ＭＳ Ｐゴシック" pitchFamily="-110" charset="-128"/>
              </a:rPr>
              <a:pPr/>
              <a:t>23</a:t>
            </a:fld>
            <a:endParaRPr lang="en-US">
              <a:latin typeface="Arial" pitchFamily="-110" charset="0"/>
              <a:ea typeface="ＭＳ Ｐゴシック" pitchFamily="-110" charset="-128"/>
              <a:cs typeface="ＭＳ Ｐゴシック" pitchFamily="-110" charset="-128"/>
            </a:endParaRPr>
          </a:p>
        </p:txBody>
      </p:sp>
      <p:sp>
        <p:nvSpPr>
          <p:cNvPr id="76803" name="Rectangle 2"/>
          <p:cNvSpPr>
            <a:spLocks noGrp="1" noRot="1" noChangeAspect="1" noChangeArrowheads="1" noTextEdit="1"/>
          </p:cNvSpPr>
          <p:nvPr>
            <p:ph type="sldImg"/>
          </p:nvPr>
        </p:nvSpPr>
        <p:spPr>
          <a:xfrm>
            <a:off x="1144588" y="685800"/>
            <a:ext cx="4572000" cy="3429000"/>
          </a:xfrm>
          <a:ln/>
        </p:spPr>
      </p:sp>
      <p:sp>
        <p:nvSpPr>
          <p:cNvPr id="76804" name="Text Box 3"/>
          <p:cNvSpPr>
            <a:spLocks noGrp="1" noChangeArrowheads="1"/>
          </p:cNvSpPr>
          <p:nvPr>
            <p:ph type="body" idx="1"/>
          </p:nvPr>
        </p:nvSpPr>
        <p:spPr>
          <a:xfrm>
            <a:off x="1062038" y="4349750"/>
            <a:ext cx="4740275" cy="3513138"/>
          </a:xfrm>
          <a:solidFill>
            <a:srgbClr val="FFFFFF"/>
          </a:solidFill>
          <a:ln>
            <a:solidFill>
              <a:srgbClr val="000000"/>
            </a:solidFill>
          </a:ln>
        </p:spPr>
        <p:txBody>
          <a:bodyPr/>
          <a:lstStyle/>
          <a:p>
            <a:pPr eaLnBrk="1" hangingPunct="1"/>
            <a:endParaRPr lang="de-DE">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D92DE98F-3722-004D-A305-20525B67C576}" type="slidenum">
              <a:rPr lang="en-US">
                <a:latin typeface="Arial" pitchFamily="-110" charset="0"/>
                <a:ea typeface="ＭＳ Ｐゴシック" pitchFamily="-110" charset="-128"/>
                <a:cs typeface="ＭＳ Ｐゴシック" pitchFamily="-110" charset="-128"/>
              </a:rPr>
              <a:pPr/>
              <a:t>24</a:t>
            </a:fld>
            <a:endParaRPr lang="en-US">
              <a:latin typeface="Arial" pitchFamily="-110" charset="0"/>
              <a:ea typeface="ＭＳ Ｐゴシック" pitchFamily="-110" charset="-128"/>
              <a:cs typeface="ＭＳ Ｐゴシック" pitchFamily="-110" charset="-128"/>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47D1C349-F2EA-9840-B450-09718ECDB9C1}" type="slidenum">
              <a:rPr lang="en-US">
                <a:latin typeface="Arial" pitchFamily="-110" charset="0"/>
                <a:ea typeface="ＭＳ Ｐゴシック" pitchFamily="-110" charset="-128"/>
                <a:cs typeface="ＭＳ Ｐゴシック" pitchFamily="-110" charset="-128"/>
              </a:rPr>
              <a:pPr/>
              <a:t>25</a:t>
            </a:fld>
            <a:endParaRPr lang="en-US">
              <a:latin typeface="Arial" pitchFamily="-110" charset="0"/>
              <a:ea typeface="ＭＳ Ｐゴシック" pitchFamily="-110" charset="-128"/>
              <a:cs typeface="ＭＳ Ｐゴシック" pitchFamily="-110" charset="-128"/>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3548283D-A3D6-B74B-84AA-43CCA1DD02C1}" type="slidenum">
              <a:rPr lang="en-US">
                <a:latin typeface="Arial" pitchFamily="-110" charset="0"/>
                <a:ea typeface="ＭＳ Ｐゴシック" pitchFamily="-110" charset="-128"/>
                <a:cs typeface="ＭＳ Ｐゴシック" pitchFamily="-110" charset="-128"/>
              </a:rPr>
              <a:pPr/>
              <a:t>26</a:t>
            </a:fld>
            <a:endParaRPr lang="en-US">
              <a:latin typeface="Arial" pitchFamily="-110" charset="0"/>
              <a:ea typeface="ＭＳ Ｐゴシック" pitchFamily="-110" charset="-128"/>
              <a:cs typeface="ＭＳ Ｐゴシック" pitchFamily="-110" charset="-128"/>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004FF8EC-907D-AF49-9A12-84C695EB22D9}" type="slidenum">
              <a:rPr lang="en-US">
                <a:latin typeface="Arial" pitchFamily="-110" charset="0"/>
                <a:ea typeface="ＭＳ Ｐゴシック" pitchFamily="-110" charset="-128"/>
                <a:cs typeface="ＭＳ Ｐゴシック" pitchFamily="-110" charset="-128"/>
              </a:rPr>
              <a:pPr/>
              <a:t>27</a:t>
            </a:fld>
            <a:endParaRPr lang="en-US">
              <a:latin typeface="Arial" pitchFamily="-110" charset="0"/>
              <a:ea typeface="ＭＳ Ｐゴシック" pitchFamily="-110" charset="-128"/>
              <a:cs typeface="ＭＳ Ｐゴシック" pitchFamily="-110" charset="-128"/>
            </a:endParaRPr>
          </a:p>
        </p:txBody>
      </p:sp>
      <p:sp>
        <p:nvSpPr>
          <p:cNvPr id="84995" name="Rectangle 2"/>
          <p:cNvSpPr>
            <a:spLocks noGrp="1" noRot="1" noChangeAspect="1" noChangeArrowheads="1" noTextEdit="1"/>
          </p:cNvSpPr>
          <p:nvPr>
            <p:ph type="sldImg"/>
          </p:nvPr>
        </p:nvSpPr>
        <p:spPr>
          <a:solidFill>
            <a:srgbClr val="FFFFFF"/>
          </a:solidFill>
          <a:ln/>
        </p:spPr>
      </p:sp>
      <p:sp>
        <p:nvSpPr>
          <p:cNvPr id="8499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32DB7435-0E24-3D4A-AA96-EFA9A5048B45}" type="slidenum">
              <a:rPr lang="en-US">
                <a:latin typeface="Arial" pitchFamily="-110" charset="0"/>
                <a:ea typeface="ＭＳ Ｐゴシック" pitchFamily="-110" charset="-128"/>
                <a:cs typeface="ＭＳ Ｐゴシック" pitchFamily="-110" charset="-128"/>
              </a:rPr>
              <a:pPr/>
              <a:t>28</a:t>
            </a:fld>
            <a:endParaRPr lang="en-US">
              <a:latin typeface="Arial" pitchFamily="-110" charset="0"/>
              <a:ea typeface="ＭＳ Ｐゴシック" pitchFamily="-110" charset="-128"/>
              <a:cs typeface="ＭＳ Ｐゴシック" pitchFamily="-110" charset="-128"/>
            </a:endParaRPr>
          </a:p>
        </p:txBody>
      </p:sp>
      <p:sp>
        <p:nvSpPr>
          <p:cNvPr id="87043" name="Rectangle 2"/>
          <p:cNvSpPr>
            <a:spLocks noGrp="1" noRot="1" noChangeAspect="1" noChangeArrowheads="1" noTextEdit="1"/>
          </p:cNvSpPr>
          <p:nvPr>
            <p:ph type="sldImg"/>
          </p:nvPr>
        </p:nvSpPr>
        <p:spPr>
          <a:solidFill>
            <a:srgbClr val="FFFFFF"/>
          </a:solidFill>
          <a:ln/>
        </p:spPr>
      </p:sp>
      <p:sp>
        <p:nvSpPr>
          <p:cNvPr id="8704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C9D1BF66-8EB4-2D4B-BA27-CAA87768E7D3}" type="slidenum">
              <a:rPr lang="en-US">
                <a:latin typeface="Arial" pitchFamily="-110" charset="0"/>
                <a:ea typeface="ＭＳ Ｐゴシック" pitchFamily="-110" charset="-128"/>
                <a:cs typeface="ＭＳ Ｐゴシック" pitchFamily="-110" charset="-128"/>
              </a:rPr>
              <a:pPr/>
              <a:t>29</a:t>
            </a:fld>
            <a:endParaRPr lang="en-US">
              <a:latin typeface="Arial" pitchFamily="-110" charset="0"/>
              <a:ea typeface="ＭＳ Ｐゴシック" pitchFamily="-110" charset="-128"/>
              <a:cs typeface="ＭＳ Ｐゴシック" pitchFamily="-110" charset="-128"/>
            </a:endParaRPr>
          </a:p>
        </p:txBody>
      </p:sp>
      <p:sp>
        <p:nvSpPr>
          <p:cNvPr id="89091" name="Rectangle 2"/>
          <p:cNvSpPr>
            <a:spLocks noGrp="1" noRot="1" noChangeAspect="1" noChangeArrowheads="1" noTextEdit="1"/>
          </p:cNvSpPr>
          <p:nvPr>
            <p:ph type="sldImg"/>
          </p:nvPr>
        </p:nvSpPr>
        <p:spPr>
          <a:solidFill>
            <a:srgbClr val="FFFFFF"/>
          </a:solidFill>
          <a:ln/>
        </p:spPr>
      </p:sp>
      <p:sp>
        <p:nvSpPr>
          <p:cNvPr id="8909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pitchFamily="-110" charset="0"/>
                <a:ea typeface="ＭＳ Ｐゴシック" pitchFamily="-110" charset="-128"/>
                <a:cs typeface="ＭＳ Ｐゴシック" pitchFamily="-110" charset="-128"/>
              </a:rPr>
              <a:t>Next, we used the detector medipix for imaging of animal tissue. In this picture we concentrated (konsentreit) on mouse kidneys. We were looking for presence of tumors in mouse kydney. The first picture presents the kidney without tumor cells. Also you can see different magnification. We clearly observe (ebzerv) the inside structure of kidney. </a:t>
            </a:r>
            <a:endParaRPr lang="cs-CZ">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1BCC5930-840D-0743-B6CE-A04E67FD1BBB}" type="slidenum">
              <a:rPr lang="en-US">
                <a:latin typeface="Arial" pitchFamily="-110" charset="0"/>
                <a:ea typeface="ＭＳ Ｐゴシック" pitchFamily="-110" charset="-128"/>
                <a:cs typeface="ＭＳ Ｐゴシック" pitchFamily="-110" charset="-128"/>
              </a:rPr>
              <a:pPr/>
              <a:t>3</a:t>
            </a:fld>
            <a:endParaRPr lang="en-US">
              <a:latin typeface="Arial" pitchFamily="-110" charset="0"/>
              <a:ea typeface="ＭＳ Ｐゴシック" pitchFamily="-110" charset="-128"/>
              <a:cs typeface="ＭＳ Ｐゴシック" pitchFamily="-110" charset="-128"/>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r>
              <a:rPr lang="en-US">
                <a:latin typeface="Arial" pitchFamily="-110" charset="0"/>
                <a:ea typeface="ＭＳ Ｐゴシック" pitchFamily="-110" charset="-128"/>
                <a:cs typeface="ＭＳ Ｐゴシック" pitchFamily="-110" charset="-128"/>
              </a:rPr>
              <a:t>Advantage: parallel development of ASIC (Medipix) and sensor (Si, GaAs, CdTe) optimised for specific application</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2CD4A09E-C1A1-3B47-851E-D4537A128090}" type="slidenum">
              <a:rPr lang="en-US">
                <a:latin typeface="Arial" pitchFamily="-110" charset="0"/>
                <a:ea typeface="ＭＳ Ｐゴシック" pitchFamily="-110" charset="-128"/>
                <a:cs typeface="ＭＳ Ｐゴシック" pitchFamily="-110" charset="-128"/>
              </a:rPr>
              <a:pPr/>
              <a:t>30</a:t>
            </a:fld>
            <a:endParaRPr lang="en-US">
              <a:latin typeface="Arial" pitchFamily="-110" charset="0"/>
              <a:ea typeface="ＭＳ Ｐゴシック" pitchFamily="-110" charset="-128"/>
              <a:cs typeface="ＭＳ Ｐゴシック" pitchFamily="-110" charset="-128"/>
            </a:endParaRPr>
          </a:p>
        </p:txBody>
      </p:sp>
      <p:sp>
        <p:nvSpPr>
          <p:cNvPr id="93187" name="Rectangle 2"/>
          <p:cNvSpPr>
            <a:spLocks noGrp="1" noRot="1" noChangeAspect="1" noChangeArrowheads="1" noTextEdit="1"/>
          </p:cNvSpPr>
          <p:nvPr>
            <p:ph type="sldImg"/>
          </p:nvPr>
        </p:nvSpPr>
        <p:spPr>
          <a:solidFill>
            <a:srgbClr val="FFFFFF"/>
          </a:solidFill>
          <a:ln/>
        </p:spPr>
      </p:sp>
      <p:sp>
        <p:nvSpPr>
          <p:cNvPr id="9318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pitchFamily="-110" charset="0"/>
                <a:ea typeface="ＭＳ Ｐゴシック" pitchFamily="-110" charset="-128"/>
                <a:cs typeface="ＭＳ Ｐゴシック" pitchFamily="-110" charset="-128"/>
              </a:rPr>
              <a:t>Even neutrons can be detected!</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8513F19D-0BC2-1549-A151-E2FC9A48E713}" type="slidenum">
              <a:rPr lang="en-US">
                <a:latin typeface="Arial" pitchFamily="-110" charset="0"/>
                <a:ea typeface="ＭＳ Ｐゴシック" pitchFamily="-110" charset="-128"/>
                <a:cs typeface="ＭＳ Ｐゴシック" pitchFamily="-110" charset="-128"/>
              </a:rPr>
              <a:pPr/>
              <a:t>31</a:t>
            </a:fld>
            <a:endParaRPr lang="en-US">
              <a:latin typeface="Arial" pitchFamily="-110" charset="0"/>
              <a:ea typeface="ＭＳ Ｐゴシック" pitchFamily="-110" charset="-128"/>
              <a:cs typeface="ＭＳ Ｐゴシック" pitchFamily="-110" charset="-128"/>
            </a:endParaRPr>
          </a:p>
        </p:txBody>
      </p:sp>
      <p:sp>
        <p:nvSpPr>
          <p:cNvPr id="97283" name="Rectangle 2"/>
          <p:cNvSpPr>
            <a:spLocks noGrp="1" noRot="1" noChangeAspect="1" noChangeArrowheads="1"/>
          </p:cNvSpPr>
          <p:nvPr>
            <p:ph type="sldImg"/>
          </p:nvPr>
        </p:nvSpPr>
        <p:spPr>
          <a:solidFill>
            <a:srgbClr val="FFFFFF"/>
          </a:solidFill>
          <a:ln/>
        </p:spPr>
      </p:sp>
      <p:sp>
        <p:nvSpPr>
          <p:cNvPr id="972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pitchFamily="-110" charset="0"/>
                <a:ea typeface="ＭＳ Ｐゴシック" pitchFamily="-110" charset="-128"/>
                <a:cs typeface="ＭＳ Ｐゴシック" pitchFamily="-110" charset="-128"/>
              </a:rPr>
              <a:t>Diffraction limit of telescope: theta ~(lamda/D), e.g. 0.02 arc sec for 1 um and 10 m mirror</a:t>
            </a:r>
          </a:p>
          <a:p>
            <a:pPr eaLnBrk="1" hangingPunct="1"/>
            <a:r>
              <a:rPr lang="en-US">
                <a:latin typeface="Arial" pitchFamily="-110" charset="0"/>
                <a:ea typeface="ＭＳ Ｐゴシック" pitchFamily="-110" charset="-128"/>
                <a:cs typeface="ＭＳ Ｐゴシック" pitchFamily="-110" charset="-128"/>
              </a:rPr>
              <a:t>(with turbulence: image size gets ~0.5 - 2 arc sec!)</a:t>
            </a:r>
          </a:p>
          <a:p>
            <a:pPr eaLnBrk="1" hangingPunct="1"/>
            <a:r>
              <a:rPr lang="en-US">
                <a:latin typeface="Arial" pitchFamily="-110" charset="0"/>
                <a:ea typeface="ＭＳ Ｐゴシック" pitchFamily="-110" charset="-128"/>
                <a:cs typeface="ＭＳ Ｐゴシック" pitchFamily="-110" charset="-128"/>
              </a:rPr>
              <a:t>Coherence length --&gt; Fried’s parameter r_0 ~15-30 cm at good observing sites =~10 inch --&gt; any telescope larger than this has no better spatial resolution!</a:t>
            </a:r>
          </a:p>
          <a:p>
            <a:pPr eaLnBrk="1" hangingPunct="1"/>
            <a:r>
              <a:rPr lang="en-US">
                <a:latin typeface="Arial" pitchFamily="-110" charset="0"/>
                <a:ea typeface="ＭＳ Ｐゴシック" pitchFamily="-110" charset="-128"/>
                <a:cs typeface="ＭＳ Ｐゴシック" pitchFamily="-110" charset="-128"/>
              </a:rPr>
              <a:t>R_0 corresponds to the max. diameter of a telescope that can support diffraction limited imaging.</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B852BE11-DBB1-F044-99AA-3EF6687F3058}" type="slidenum">
              <a:rPr lang="en-US">
                <a:latin typeface="Arial" pitchFamily="-110" charset="0"/>
                <a:ea typeface="ＭＳ Ｐゴシック" pitchFamily="-110" charset="-128"/>
                <a:cs typeface="ＭＳ Ｐゴシック" pitchFamily="-110" charset="-128"/>
              </a:rPr>
              <a:pPr/>
              <a:t>32</a:t>
            </a:fld>
            <a:endParaRPr lang="en-US">
              <a:latin typeface="Arial" pitchFamily="-110" charset="0"/>
              <a:ea typeface="ＭＳ Ｐゴシック" pitchFamily="-110" charset="-128"/>
              <a:cs typeface="ＭＳ Ｐゴシック" pitchFamily="-110" charset="-128"/>
            </a:endParaRPr>
          </a:p>
        </p:txBody>
      </p:sp>
      <p:sp>
        <p:nvSpPr>
          <p:cNvPr id="101379" name="Rectangle 2"/>
          <p:cNvSpPr>
            <a:spLocks noGrp="1" noRot="1" noChangeAspect="1" noChangeArrowheads="1"/>
          </p:cNvSpPr>
          <p:nvPr>
            <p:ph type="sldImg"/>
          </p:nvPr>
        </p:nvSpPr>
        <p:spPr>
          <a:solidFill>
            <a:srgbClr val="FFFFFF"/>
          </a:solidFill>
          <a:ln/>
        </p:spPr>
      </p:sp>
      <p:sp>
        <p:nvSpPr>
          <p:cNvPr id="1013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1E177952-7DF0-724A-8AF0-2C170B63F687}" type="slidenum">
              <a:rPr lang="en-US">
                <a:latin typeface="Arial" pitchFamily="-110" charset="0"/>
                <a:ea typeface="ＭＳ Ｐゴシック" pitchFamily="-110" charset="-128"/>
                <a:cs typeface="ＭＳ Ｐゴシック" pitchFamily="-110" charset="-128"/>
              </a:rPr>
              <a:pPr/>
              <a:t>33</a:t>
            </a:fld>
            <a:endParaRPr lang="en-US">
              <a:latin typeface="Arial" pitchFamily="-110" charset="0"/>
              <a:ea typeface="ＭＳ Ｐゴシック" pitchFamily="-110" charset="-128"/>
              <a:cs typeface="ＭＳ Ｐゴシック" pitchFamily="-110" charset="-128"/>
            </a:endParaRPr>
          </a:p>
        </p:txBody>
      </p:sp>
      <p:sp>
        <p:nvSpPr>
          <p:cNvPr id="107523" name="Rectangle 2"/>
          <p:cNvSpPr>
            <a:spLocks noGrp="1" noRot="1" noChangeAspect="1" noChangeArrowheads="1"/>
          </p:cNvSpPr>
          <p:nvPr>
            <p:ph type="sldImg"/>
          </p:nvPr>
        </p:nvSpPr>
        <p:spPr>
          <a:solidFill>
            <a:srgbClr val="FFFFFF"/>
          </a:solidFill>
          <a:ln/>
        </p:spPr>
      </p:sp>
      <p:sp>
        <p:nvSpPr>
          <p:cNvPr id="10752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pitchFamily="-110" charset="0"/>
                <a:ea typeface="ＭＳ Ｐゴシック" pitchFamily="-110" charset="-128"/>
                <a:cs typeface="ＭＳ Ｐゴシック" pitchFamily="-110" charset="-128"/>
              </a:rPr>
              <a:t>Strehl ratio: ratio of peak intensity of measured object compared to that of a perfect optical system.</a:t>
            </a:r>
          </a:p>
          <a:p>
            <a:pPr eaLnBrk="1" hangingPunct="1"/>
            <a:r>
              <a:rPr lang="en-US">
                <a:latin typeface="Arial" pitchFamily="-110" charset="0"/>
                <a:ea typeface="ＭＳ Ｐゴシック" pitchFamily="-110" charset="-128"/>
                <a:cs typeface="ＭＳ Ｐゴシック" pitchFamily="-110" charset="-128"/>
              </a:rPr>
              <a:t>For AO peak: differ between image core and image halo (that gets larger for worse seeing conditions).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53955506-13F9-044D-8A10-516927DD5C3E}" type="slidenum">
              <a:rPr lang="en-US">
                <a:latin typeface="Arial" pitchFamily="-110" charset="0"/>
                <a:ea typeface="ＭＳ Ｐゴシック" pitchFamily="-110" charset="-128"/>
                <a:cs typeface="ＭＳ Ｐゴシック" pitchFamily="-110" charset="-128"/>
              </a:rPr>
              <a:pPr/>
              <a:t>34</a:t>
            </a:fld>
            <a:endParaRPr lang="en-US">
              <a:latin typeface="Arial" pitchFamily="-110" charset="0"/>
              <a:ea typeface="ＭＳ Ｐゴシック" pitchFamily="-110" charset="-128"/>
              <a:cs typeface="ＭＳ Ｐゴシック" pitchFamily="-110" charset="-128"/>
            </a:endParaRPr>
          </a:p>
        </p:txBody>
      </p:sp>
      <p:sp>
        <p:nvSpPr>
          <p:cNvPr id="117763" name="Rectangle 2"/>
          <p:cNvSpPr>
            <a:spLocks noGrp="1" noRot="1" noChangeAspect="1" noChangeArrowheads="1"/>
          </p:cNvSpPr>
          <p:nvPr>
            <p:ph type="sldImg"/>
          </p:nvPr>
        </p:nvSpPr>
        <p:spPr>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sz="quarter" idx="5"/>
          </p:nvPr>
        </p:nvSpPr>
        <p:spPr/>
        <p:txBody>
          <a:bodyPr/>
          <a:lstStyle/>
          <a:p>
            <a:pPr>
              <a:defRPr/>
            </a:pPr>
            <a:fld id="{24DF0C9E-755A-4A75-AA06-93712B77DFFC}" type="slidenum">
              <a:rPr lang="en-GB"/>
              <a:pPr>
                <a:defRPr/>
              </a:pPr>
              <a:t>38</a:t>
            </a:fld>
            <a:endParaRPr lang="en-GB"/>
          </a:p>
        </p:txBody>
      </p:sp>
      <p:sp>
        <p:nvSpPr>
          <p:cNvPr id="115715" name="Text Box 2"/>
          <p:cNvSpPr txBox="1">
            <a:spLocks noChangeArrowheads="1"/>
          </p:cNvSpPr>
          <p:nvPr/>
        </p:nvSpPr>
        <p:spPr bwMode="auto">
          <a:xfrm>
            <a:off x="1003102" y="695477"/>
            <a:ext cx="4850309" cy="3427489"/>
          </a:xfrm>
          <a:prstGeom prst="rect">
            <a:avLst/>
          </a:prstGeom>
          <a:solidFill>
            <a:srgbClr val="FFFFFF"/>
          </a:solidFill>
          <a:ln w="9360">
            <a:solidFill>
              <a:srgbClr val="000000"/>
            </a:solidFill>
            <a:miter lim="800000"/>
            <a:headEnd/>
            <a:tailEnd/>
          </a:ln>
        </p:spPr>
        <p:txBody>
          <a:bodyPr wrap="none" lIns="80162" tIns="40081" rIns="80162" bIns="40081" anchor="ctr"/>
          <a:lstStyle/>
          <a:p>
            <a:endParaRPr lang="en-US"/>
          </a:p>
        </p:txBody>
      </p:sp>
      <p:sp>
        <p:nvSpPr>
          <p:cNvPr id="115716" name="Rectangle 3"/>
          <p:cNvSpPr>
            <a:spLocks noGrp="1" noChangeArrowheads="1"/>
          </p:cNvSpPr>
          <p:nvPr>
            <p:ph type="body"/>
          </p:nvPr>
        </p:nvSpPr>
        <p:spPr>
          <a:xfrm>
            <a:off x="686099" y="4343704"/>
            <a:ext cx="5467945" cy="4098773"/>
          </a:xfrm>
          <a:noFill/>
          <a:ln/>
        </p:spPr>
        <p:txBody>
          <a:bodyPr wrap="none" anchor="ctr"/>
          <a:lstStyle/>
          <a:p>
            <a:r>
              <a:rPr lang="en-US" dirty="0" err="1" smtClean="0"/>
              <a:t>Patologicke</a:t>
            </a:r>
            <a:r>
              <a:rPr lang="en-US" dirty="0" smtClean="0"/>
              <a:t> </a:t>
            </a:r>
            <a:r>
              <a:rPr lang="en-US" dirty="0" err="1" smtClean="0"/>
              <a:t>specimeny</a:t>
            </a:r>
            <a:r>
              <a:rPr lang="en-US" dirty="0" smtClean="0"/>
              <a:t>: </a:t>
            </a:r>
            <a:r>
              <a:rPr lang="en-US" dirty="0" err="1" smtClean="0"/>
              <a:t>vzorky</a:t>
            </a:r>
            <a:r>
              <a:rPr lang="en-US" baseline="0" dirty="0" smtClean="0"/>
              <a:t> </a:t>
            </a:r>
            <a:r>
              <a:rPr lang="en-US" baseline="0" dirty="0" err="1" smtClean="0"/>
              <a:t>tkaniva</a:t>
            </a:r>
            <a:r>
              <a:rPr lang="en-US" baseline="0" dirty="0" smtClean="0"/>
              <a:t> </a:t>
            </a:r>
            <a:r>
              <a:rPr lang="en-US" baseline="0" dirty="0" err="1" smtClean="0"/>
              <a:t>s</a:t>
            </a:r>
            <a:r>
              <a:rPr lang="en-US" baseline="0" dirty="0" smtClean="0"/>
              <a:t> </a:t>
            </a:r>
            <a:r>
              <a:rPr lang="en-US" baseline="0" dirty="0" err="1" smtClean="0"/>
              <a:t>podozrenim</a:t>
            </a:r>
            <a:r>
              <a:rPr lang="en-US" baseline="0" dirty="0" smtClean="0"/>
              <a:t> </a:t>
            </a:r>
            <a:r>
              <a:rPr lang="en-US" baseline="0" dirty="0" err="1" smtClean="0"/>
              <a:t>na</a:t>
            </a:r>
            <a:r>
              <a:rPr lang="en-US" baseline="0" dirty="0" smtClean="0"/>
              <a:t> </a:t>
            </a:r>
            <a:r>
              <a:rPr lang="en-US" baseline="0" dirty="0" err="1" smtClean="0"/>
              <a:t>chorobu</a:t>
            </a:r>
            <a:r>
              <a:rPr lang="en-US" baseline="0" dirty="0" smtClean="0"/>
              <a:t> – </a:t>
            </a:r>
            <a:r>
              <a:rPr lang="en-US" baseline="0" dirty="0" err="1" smtClean="0"/>
              <a:t>rychlejsie</a:t>
            </a:r>
            <a:r>
              <a:rPr lang="en-US" baseline="0" dirty="0" smtClean="0"/>
              <a:t> </a:t>
            </a:r>
            <a:r>
              <a:rPr lang="en-US" baseline="0" dirty="0" err="1" smtClean="0"/>
              <a:t>ako</a:t>
            </a:r>
            <a:r>
              <a:rPr lang="en-US" baseline="0" dirty="0" smtClean="0"/>
              <a:t> </a:t>
            </a:r>
            <a:r>
              <a:rPr lang="en-US" baseline="0" dirty="0" err="1" smtClean="0"/>
              <a:t>napr</a:t>
            </a:r>
            <a:r>
              <a:rPr lang="en-US" baseline="0" dirty="0" smtClean="0"/>
              <a:t> </a:t>
            </a:r>
            <a:r>
              <a:rPr lang="en-US" baseline="0" dirty="0" err="1" smtClean="0"/>
              <a:t>chemicka</a:t>
            </a:r>
            <a:r>
              <a:rPr lang="en-US" baseline="0" dirty="0" smtClean="0"/>
              <a:t> </a:t>
            </a:r>
            <a:r>
              <a:rPr lang="en-US" baseline="0" dirty="0" err="1" smtClean="0"/>
              <a:t>analyza</a:t>
            </a:r>
            <a:endParaRPr lang="en-US" baseline="0" dirty="0" smtClean="0"/>
          </a:p>
          <a:p>
            <a:r>
              <a:rPr lang="en-US" baseline="0" dirty="0" smtClean="0"/>
              <a:t> – </a:t>
            </a:r>
            <a:r>
              <a:rPr lang="en-US" baseline="0" dirty="0" err="1" smtClean="0"/>
              <a:t>vyuzivaju</a:t>
            </a:r>
            <a:r>
              <a:rPr lang="en-US" baseline="0" dirty="0" smtClean="0"/>
              <a:t> </a:t>
            </a:r>
            <a:r>
              <a:rPr lang="en-US" baseline="0" dirty="0" err="1" smtClean="0"/>
              <a:t>sa</a:t>
            </a:r>
            <a:r>
              <a:rPr lang="en-US" baseline="0" dirty="0" smtClean="0"/>
              <a:t> </a:t>
            </a:r>
            <a:r>
              <a:rPr lang="en-US" baseline="0" dirty="0" err="1" smtClean="0"/>
              <a:t>rozne</a:t>
            </a:r>
            <a:r>
              <a:rPr lang="en-US" baseline="0" dirty="0" smtClean="0"/>
              <a:t> </a:t>
            </a:r>
            <a:r>
              <a:rPr lang="en-US" baseline="0" dirty="0" err="1" smtClean="0"/>
              <a:t>prhaove</a:t>
            </a:r>
            <a:r>
              <a:rPr lang="en-US" baseline="0" dirty="0" smtClean="0"/>
              <a:t> </a:t>
            </a:r>
            <a:r>
              <a:rPr lang="en-US" baseline="0" dirty="0" err="1" smtClean="0"/>
              <a:t>hodnoty</a:t>
            </a:r>
            <a:r>
              <a:rPr lang="en-US" baseline="0" dirty="0" smtClean="0"/>
              <a:t> </a:t>
            </a:r>
            <a:r>
              <a:rPr lang="en-US" baseline="0" dirty="0" err="1" smtClean="0"/>
              <a:t>na</a:t>
            </a:r>
            <a:r>
              <a:rPr lang="en-US" baseline="0" dirty="0" smtClean="0"/>
              <a:t> </a:t>
            </a:r>
            <a:r>
              <a:rPr lang="en-US" baseline="0" dirty="0" err="1" smtClean="0"/>
              <a:t>ziskanie</a:t>
            </a:r>
            <a:r>
              <a:rPr lang="en-US" baseline="0" dirty="0" smtClean="0"/>
              <a:t> </a:t>
            </a:r>
            <a:r>
              <a:rPr lang="en-US" baseline="0" dirty="0" err="1" smtClean="0"/>
              <a:t>informacii</a:t>
            </a:r>
            <a:r>
              <a:rPr lang="en-US" baseline="0" dirty="0" smtClean="0"/>
              <a:t> </a:t>
            </a:r>
            <a:r>
              <a:rPr lang="en-US" baseline="0" dirty="0" err="1" smtClean="0"/>
              <a:t>o</a:t>
            </a:r>
            <a:r>
              <a:rPr lang="en-US" baseline="0" dirty="0" smtClean="0"/>
              <a:t> </a:t>
            </a:r>
            <a:r>
              <a:rPr lang="en-US" baseline="0" dirty="0" err="1" smtClean="0"/>
              <a:t>zlozeni</a:t>
            </a:r>
            <a:r>
              <a:rPr lang="en-US" baseline="0" dirty="0" smtClean="0"/>
              <a:t> </a:t>
            </a:r>
            <a:r>
              <a:rPr lang="en-US" baseline="0" dirty="0" err="1" smtClean="0"/>
              <a:t>tkaniva</a:t>
            </a:r>
            <a:r>
              <a:rPr lang="en-US" baseline="0" dirty="0" smtClean="0"/>
              <a:t> – </a:t>
            </a:r>
            <a:r>
              <a:rPr lang="en-US" baseline="0" dirty="0" err="1" smtClean="0"/>
              <a:t>rozlisenie</a:t>
            </a:r>
            <a:r>
              <a:rPr lang="en-US" baseline="0" dirty="0" smtClean="0"/>
              <a:t> </a:t>
            </a:r>
            <a:r>
              <a:rPr lang="en-US" baseline="0" dirty="0" err="1" smtClean="0"/>
              <a:t>kosti</a:t>
            </a:r>
            <a:r>
              <a:rPr lang="en-US" baseline="0" dirty="0" smtClean="0"/>
              <a:t> a </a:t>
            </a:r>
            <a:r>
              <a:rPr lang="en-US" baseline="0" dirty="0" err="1" smtClean="0"/>
              <a:t>inych</a:t>
            </a:r>
            <a:r>
              <a:rPr lang="en-US" baseline="0" dirty="0" smtClean="0"/>
              <a:t> </a:t>
            </a:r>
            <a:r>
              <a:rPr lang="en-US" baseline="0" dirty="0" err="1" smtClean="0"/>
              <a:t>absorbujucich</a:t>
            </a:r>
            <a:r>
              <a:rPr lang="en-US" baseline="0" dirty="0" smtClean="0"/>
              <a:t> </a:t>
            </a:r>
            <a:r>
              <a:rPr lang="en-US" baseline="0" dirty="0" err="1" smtClean="0"/>
              <a:t>casti</a:t>
            </a:r>
            <a:r>
              <a:rPr lang="en-US" baseline="0" dirty="0" smtClean="0"/>
              <a:t> </a:t>
            </a:r>
            <a:r>
              <a:rPr lang="en-US" baseline="0" dirty="0" err="1" smtClean="0"/>
              <a:t>od</a:t>
            </a:r>
            <a:r>
              <a:rPr lang="en-US" baseline="0" dirty="0" smtClean="0"/>
              <a:t> </a:t>
            </a:r>
            <a:r>
              <a:rPr lang="en-US" baseline="0" dirty="0" err="1" smtClean="0"/>
              <a:t>kontrastnej</a:t>
            </a:r>
            <a:r>
              <a:rPr lang="en-US" baseline="0" dirty="0" smtClean="0"/>
              <a:t> </a:t>
            </a:r>
            <a:r>
              <a:rPr lang="en-US" baseline="0" dirty="0" err="1" smtClean="0"/>
              <a:t>latky</a:t>
            </a:r>
            <a:endParaRPr lang="en-US" baseline="0" dirty="0" smtClean="0"/>
          </a:p>
          <a:p>
            <a:r>
              <a:rPr lang="en-US" baseline="0" dirty="0" err="1" smtClean="0"/>
              <a:t>Medipix</a:t>
            </a:r>
            <a:r>
              <a:rPr lang="en-US" baseline="0" dirty="0" smtClean="0"/>
              <a:t> All Resolution System</a:t>
            </a:r>
            <a:endParaRPr lang="en-U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A5C05468-7020-134F-BF5E-33A8173CF389}" type="slidenum">
              <a:rPr lang="en-US">
                <a:latin typeface="Arial" pitchFamily="-110" charset="0"/>
                <a:ea typeface="ＭＳ Ｐゴシック" pitchFamily="-110" charset="-128"/>
                <a:cs typeface="ＭＳ Ｐゴシック" pitchFamily="-110" charset="-128"/>
              </a:rPr>
              <a:pPr/>
              <a:t>40</a:t>
            </a:fld>
            <a:endParaRPr lang="en-US">
              <a:latin typeface="Arial" pitchFamily="-110" charset="0"/>
              <a:ea typeface="ＭＳ Ｐゴシック" pitchFamily="-110" charset="-128"/>
              <a:cs typeface="ＭＳ Ｐゴシック" pitchFamily="-110" charset="-128"/>
            </a:endParaRPr>
          </a:p>
        </p:txBody>
      </p:sp>
      <p:sp>
        <p:nvSpPr>
          <p:cNvPr id="122883" name="Rectangle 2"/>
          <p:cNvSpPr>
            <a:spLocks noGrp="1" noRot="1" noChangeAspect="1" noChangeArrowheads="1"/>
          </p:cNvSpPr>
          <p:nvPr>
            <p:ph type="sldImg"/>
          </p:nvPr>
        </p:nvSpPr>
        <p:spPr>
          <a:solidFill>
            <a:srgbClr val="FFFFFF"/>
          </a:solidFill>
          <a:ln/>
        </p:spPr>
      </p:sp>
      <p:sp>
        <p:nvSpPr>
          <p:cNvPr id="1228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pitchFamily="-110" charset="0"/>
                <a:ea typeface="ＭＳ Ｐゴシック" pitchFamily="-110" charset="-128"/>
                <a:cs typeface="ＭＳ Ｐゴシック" pitchFamily="-110" charset="-128"/>
              </a:rPr>
              <a:t>Different particles can be distinguished (have different weight in absorbed dose calculation)</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30B467F1-B86C-7F4D-AFCD-78BCD263B56A}" type="slidenum">
              <a:rPr lang="en-US">
                <a:latin typeface="Arial" pitchFamily="-110" charset="0"/>
                <a:ea typeface="ＭＳ Ｐゴシック" pitchFamily="-110" charset="-128"/>
                <a:cs typeface="ＭＳ Ｐゴシック" pitchFamily="-110" charset="-128"/>
              </a:rPr>
              <a:pPr/>
              <a:t>42</a:t>
            </a:fld>
            <a:endParaRPr lang="en-US">
              <a:latin typeface="Arial" pitchFamily="-110" charset="0"/>
              <a:ea typeface="ＭＳ Ｐゴシック" pitchFamily="-110" charset="-128"/>
              <a:cs typeface="ＭＳ Ｐゴシック" pitchFamily="-110" charset="-128"/>
            </a:endParaRPr>
          </a:p>
        </p:txBody>
      </p:sp>
      <p:sp>
        <p:nvSpPr>
          <p:cNvPr id="126979" name="Rectangle 2"/>
          <p:cNvSpPr>
            <a:spLocks noGrp="1" noRot="1" noChangeAspect="1" noChangeArrowheads="1" noTextEdit="1"/>
          </p:cNvSpPr>
          <p:nvPr>
            <p:ph type="sldImg"/>
          </p:nvPr>
        </p:nvSpPr>
        <p:spPr>
          <a:xfrm>
            <a:off x="1139825" y="682625"/>
            <a:ext cx="4551363" cy="3413125"/>
          </a:xfrm>
          <a:ln/>
        </p:spPr>
      </p:sp>
      <p:sp>
        <p:nvSpPr>
          <p:cNvPr id="126980" name="Rectangle 3"/>
          <p:cNvSpPr>
            <a:spLocks noGrp="1" noChangeArrowheads="1"/>
          </p:cNvSpPr>
          <p:nvPr>
            <p:ph type="body" idx="1"/>
          </p:nvPr>
        </p:nvSpPr>
        <p:spPr>
          <a:xfrm>
            <a:off x="890588" y="4324350"/>
            <a:ext cx="5048250" cy="4171950"/>
          </a:xfrm>
          <a:noFill/>
          <a:ln/>
        </p:spPr>
        <p:txBody>
          <a:bodyPr lIns="90187" tIns="45094" rIns="90187" bIns="45094"/>
          <a:lstStyle/>
          <a:p>
            <a:pPr eaLnBrk="1" hangingPunct="1"/>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8BA6759B-7332-F84D-804B-7F266CA60AC3}" type="slidenum">
              <a:rPr lang="en-US">
                <a:latin typeface="Arial" pitchFamily="-110" charset="0"/>
                <a:ea typeface="ＭＳ Ｐゴシック" pitchFamily="-110" charset="-128"/>
                <a:cs typeface="ＭＳ Ｐゴシック" pitchFamily="-110" charset="-128"/>
              </a:rPr>
              <a:pPr/>
              <a:t>43</a:t>
            </a:fld>
            <a:endParaRPr lang="en-US">
              <a:latin typeface="Arial" pitchFamily="-110" charset="0"/>
              <a:ea typeface="ＭＳ Ｐゴシック" pitchFamily="-110" charset="-128"/>
              <a:cs typeface="ＭＳ Ｐゴシック" pitchFamily="-110" charset="-128"/>
            </a:endParaRPr>
          </a:p>
        </p:txBody>
      </p:sp>
      <p:sp>
        <p:nvSpPr>
          <p:cNvPr id="132099" name="Rectangle 2"/>
          <p:cNvSpPr>
            <a:spLocks noGrp="1" noRot="1" noChangeAspect="1" noChangeArrowheads="1" noTextEdit="1"/>
          </p:cNvSpPr>
          <p:nvPr>
            <p:ph type="sldImg"/>
          </p:nvPr>
        </p:nvSpPr>
        <p:spPr>
          <a:xfrm>
            <a:off x="1143000" y="685800"/>
            <a:ext cx="4573588" cy="3429000"/>
          </a:xfrm>
          <a:ln/>
        </p:spPr>
      </p:sp>
      <p:sp>
        <p:nvSpPr>
          <p:cNvPr id="132100" name="Rectangle 3"/>
          <p:cNvSpPr>
            <a:spLocks noGrp="1" noChangeArrowheads="1"/>
          </p:cNvSpPr>
          <p:nvPr>
            <p:ph type="body" idx="1"/>
          </p:nvPr>
        </p:nvSpPr>
        <p:spPr>
          <a:xfrm>
            <a:off x="685800" y="4343400"/>
            <a:ext cx="5486400" cy="4114800"/>
          </a:xfrm>
          <a:noFill/>
          <a:ln/>
        </p:spPr>
        <p:txBody>
          <a:bodyPr/>
          <a:lstStyle/>
          <a:p>
            <a:pPr eaLnBrk="1" hangingPunct="1"/>
            <a:r>
              <a:rPr lang="en-US">
                <a:latin typeface="Arial" pitchFamily="-110" charset="0"/>
                <a:ea typeface="ＭＳ Ｐゴシック" pitchFamily="-110" charset="-128"/>
                <a:cs typeface="ＭＳ Ｐゴシック" pitchFamily="-110" charset="-128"/>
              </a:rPr>
              <a:t>Pixel layout (indicating the number of transistors per circuit) (around eleven hundred transistors per pixel compared to the 500 in the Medipix2).</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9BD1219C-29EF-A149-B071-0C4C1F84E5E4}" type="slidenum">
              <a:rPr lang="en-US">
                <a:latin typeface="Arial" pitchFamily="-110" charset="0"/>
                <a:ea typeface="ＭＳ Ｐゴシック" pitchFamily="-110" charset="-128"/>
                <a:cs typeface="ＭＳ Ｐゴシック" pitchFamily="-110" charset="-128"/>
              </a:rPr>
              <a:pPr/>
              <a:t>44</a:t>
            </a:fld>
            <a:endParaRPr lang="en-US">
              <a:latin typeface="Arial" pitchFamily="-110" charset="0"/>
              <a:ea typeface="ＭＳ Ｐゴシック" pitchFamily="-110" charset="-128"/>
              <a:cs typeface="ＭＳ Ｐゴシック" pitchFamily="-110" charset="-128"/>
            </a:endParaRPr>
          </a:p>
        </p:txBody>
      </p:sp>
      <p:sp>
        <p:nvSpPr>
          <p:cNvPr id="130051" name="Rectangle 2"/>
          <p:cNvSpPr>
            <a:spLocks noGrp="1" noRot="1" noChangeAspect="1" noChangeArrowheads="1" noTextEdit="1"/>
          </p:cNvSpPr>
          <p:nvPr>
            <p:ph type="sldImg"/>
          </p:nvPr>
        </p:nvSpPr>
        <p:spPr>
          <a:xfrm>
            <a:off x="1143000" y="685800"/>
            <a:ext cx="4573588" cy="3429000"/>
          </a:xfrm>
          <a:ln/>
        </p:spPr>
      </p:sp>
      <p:sp>
        <p:nvSpPr>
          <p:cNvPr id="130052" name="Rectangle 3"/>
          <p:cNvSpPr>
            <a:spLocks noGrp="1" noChangeArrowheads="1"/>
          </p:cNvSpPr>
          <p:nvPr>
            <p:ph type="body" idx="1"/>
          </p:nvPr>
        </p:nvSpPr>
        <p:spPr>
          <a:xfrm>
            <a:off x="685800" y="4343400"/>
            <a:ext cx="5486400" cy="4114800"/>
          </a:xfrm>
          <a:noFill/>
          <a:ln/>
        </p:spPr>
        <p:txBody>
          <a:bodyPr/>
          <a:lstStyle/>
          <a:p>
            <a:pPr eaLnBrk="1" hangingPunct="1"/>
            <a:r>
              <a:rPr lang="en-US">
                <a:latin typeface="Arial" pitchFamily="-110" charset="0"/>
                <a:ea typeface="ＭＳ Ｐゴシック" pitchFamily="-110" charset="-128"/>
                <a:cs typeface="ＭＳ Ｐゴシック" pitchFamily="-110" charset="-128"/>
              </a:rPr>
              <a:t>When a photon deposits its energy in the sensor volume, because of the charge diffusion some signal is induced in a cluster of pixels.</a:t>
            </a:r>
          </a:p>
          <a:p>
            <a:pPr eaLnBrk="1" hangingPunct="1"/>
            <a:r>
              <a:rPr lang="en-US">
                <a:latin typeface="Arial" pitchFamily="-110" charset="0"/>
                <a:ea typeface="ＭＳ Ｐゴシック" pitchFamily="-110" charset="-128"/>
                <a:cs typeface="ＭＳ Ｐゴシック" pitchFamily="-110" charset="-128"/>
              </a:rPr>
              <a:t>The summing of the charge is done in the intersection of every 4 pixels.</a:t>
            </a:r>
          </a:p>
          <a:p>
            <a:pPr eaLnBrk="1" hangingPunct="1"/>
            <a:r>
              <a:rPr lang="en-US">
                <a:latin typeface="Arial" pitchFamily="-110" charset="0"/>
                <a:ea typeface="ＭＳ Ｐゴシック" pitchFamily="-110" charset="-128"/>
                <a:cs typeface="ＭＳ Ｐゴシック" pitchFamily="-110" charset="-128"/>
              </a:rPr>
              <a:t>The hit is allocated to the summing circuit with the largest energy deposition.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7D6C631C-6F74-154A-99FA-AD016108CE4D}" type="slidenum">
              <a:rPr lang="en-US">
                <a:latin typeface="Arial" pitchFamily="-110" charset="0"/>
                <a:ea typeface="ＭＳ Ｐゴシック" pitchFamily="-110" charset="-128"/>
                <a:cs typeface="ＭＳ Ｐゴシック" pitchFamily="-110" charset="-128"/>
              </a:rPr>
              <a:pPr/>
              <a:t>4</a:t>
            </a:fld>
            <a:endParaRPr lang="en-US">
              <a:latin typeface="Arial" pitchFamily="-110" charset="0"/>
              <a:ea typeface="ＭＳ Ｐゴシック" pitchFamily="-110" charset="-128"/>
              <a:cs typeface="ＭＳ Ｐゴシック" pitchFamily="-110" charset="-128"/>
            </a:endParaRPr>
          </a:p>
        </p:txBody>
      </p:sp>
      <p:sp>
        <p:nvSpPr>
          <p:cNvPr id="25603" name="Rectangle 2"/>
          <p:cNvSpPr>
            <a:spLocks noGrp="1" noRot="1" noChangeAspect="1" noChangeArrowheads="1" noTextEdit="1"/>
          </p:cNvSpPr>
          <p:nvPr>
            <p:ph type="sldImg"/>
          </p:nvPr>
        </p:nvSpPr>
        <p:spPr>
          <a:xfrm>
            <a:off x="1174750" y="722313"/>
            <a:ext cx="4543425" cy="3408362"/>
          </a:xfrm>
          <a:ln/>
        </p:spPr>
      </p:sp>
      <p:sp>
        <p:nvSpPr>
          <p:cNvPr id="25604" name="Rectangle 3"/>
          <p:cNvSpPr>
            <a:spLocks noGrp="1" noChangeArrowheads="1"/>
          </p:cNvSpPr>
          <p:nvPr>
            <p:ph type="body" idx="1"/>
          </p:nvPr>
        </p:nvSpPr>
        <p:spPr>
          <a:xfrm>
            <a:off x="900113" y="4337050"/>
            <a:ext cx="5030787" cy="4130675"/>
          </a:xfrm>
          <a:noFill/>
          <a:ln/>
        </p:spPr>
        <p:txBody>
          <a:bodyPr lIns="91776" tIns="45887" rIns="91776" bIns="45887"/>
          <a:lstStyle/>
          <a:p>
            <a:pPr eaLnBrk="1" hangingPunct="1"/>
            <a:r>
              <a:rPr lang="en-US">
                <a:latin typeface="Arial" pitchFamily="-110" charset="0"/>
                <a:ea typeface="ＭＳ Ｐゴシック" pitchFamily="-110" charset="-128"/>
                <a:cs typeface="ＭＳ Ｐゴシック" pitchFamily="-110" charset="-128"/>
              </a:rPr>
              <a:t>Points correspond to hits - full lines to reconstructed tracks pointing back to the collision point; strichlierte Linien = tracks not originating from the collision point</a:t>
            </a:r>
          </a:p>
          <a:p>
            <a:pPr eaLnBrk="1" hangingPunct="1"/>
            <a:r>
              <a:rPr lang="en-US">
                <a:latin typeface="Arial" pitchFamily="-110" charset="0"/>
                <a:ea typeface="ＭＳ Ｐゴシック" pitchFamily="-110" charset="-128"/>
                <a:cs typeface="ＭＳ Ｐゴシック" pitchFamily="-110" charset="-128"/>
              </a:rPr>
              <a:t>Each point corresponds to an event - practically noise-free system!</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AC504811-9194-D240-8D33-33EF3F2836B9}" type="slidenum">
              <a:rPr lang="en-US">
                <a:latin typeface="Arial" pitchFamily="-110" charset="0"/>
                <a:ea typeface="ＭＳ Ｐゴシック" pitchFamily="-110" charset="-128"/>
                <a:cs typeface="ＭＳ Ｐゴシック" pitchFamily="-110" charset="-128"/>
              </a:rPr>
              <a:pPr/>
              <a:t>45</a:t>
            </a:fld>
            <a:endParaRPr lang="en-US">
              <a:latin typeface="Arial" pitchFamily="-110" charset="0"/>
              <a:ea typeface="ＭＳ Ｐゴシック" pitchFamily="-110" charset="-128"/>
              <a:cs typeface="ＭＳ Ｐゴシック" pitchFamily="-110" charset="-128"/>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pPr eaLnBrk="1" hangingPunct="1"/>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E7CEFF6B-1D0A-B543-9D91-F9DEAA05BCCF}" type="slidenum">
              <a:rPr lang="en-US">
                <a:latin typeface="Arial" pitchFamily="-110" charset="0"/>
                <a:ea typeface="ＭＳ Ｐゴシック" pitchFamily="-110" charset="-128"/>
                <a:cs typeface="ＭＳ Ｐゴシック" pitchFamily="-110" charset="-128"/>
              </a:rPr>
              <a:pPr/>
              <a:t>46</a:t>
            </a:fld>
            <a:endParaRPr lang="en-US">
              <a:latin typeface="Arial" pitchFamily="-110" charset="0"/>
              <a:ea typeface="ＭＳ Ｐゴシック" pitchFamily="-110" charset="-128"/>
              <a:cs typeface="ＭＳ Ｐゴシック" pitchFamily="-110" charset="-128"/>
            </a:endParaRPr>
          </a:p>
        </p:txBody>
      </p:sp>
      <p:sp>
        <p:nvSpPr>
          <p:cNvPr id="70659" name="Rectangle 2"/>
          <p:cNvSpPr>
            <a:spLocks noGrp="1" noRot="1" noChangeAspect="1" noChangeArrowheads="1"/>
          </p:cNvSpPr>
          <p:nvPr>
            <p:ph type="sldImg"/>
          </p:nvPr>
        </p:nvSpPr>
        <p:spPr>
          <a:solidFill>
            <a:srgbClr val="FFFFFF"/>
          </a:solidFill>
          <a:ln/>
        </p:spPr>
      </p:sp>
      <p:sp>
        <p:nvSpPr>
          <p:cNvPr id="706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4C8DDEAD-62D0-9C40-B1B6-C9E2DD3988E9}" type="slidenum">
              <a:rPr lang="en-US"/>
              <a:pPr/>
              <a:t>47</a:t>
            </a:fld>
            <a:endParaRPr 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en-US">
              <a:latin typeface="Arial" pitchFamily="-110"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0A4AE41D-5B3C-B44D-9A65-F5E1B683B085}" type="slidenum">
              <a:rPr lang="en-US"/>
              <a:pPr/>
              <a:t>49</a:t>
            </a:fld>
            <a:endParaRPr lang="en-US"/>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endParaRPr lang="en-US">
              <a:latin typeface="Arial" pitchFamily="-110"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22517C50-C275-5544-959B-9721CB066A17}" type="slidenum">
              <a:rPr lang="en-US"/>
              <a:pPr/>
              <a:t>50</a:t>
            </a:fld>
            <a:endParaRPr lang="en-US"/>
          </a:p>
        </p:txBody>
      </p:sp>
      <p:sp>
        <p:nvSpPr>
          <p:cNvPr id="43011" name="Rectangle 2"/>
          <p:cNvSpPr>
            <a:spLocks noGrp="1" noRot="1" noChangeAspect="1" noChangeArrowheads="1" noTextEdit="1"/>
          </p:cNvSpPr>
          <p:nvPr>
            <p:ph type="sldImg"/>
          </p:nvPr>
        </p:nvSpPr>
        <p:spPr>
          <a:xfrm>
            <a:off x="1143000" y="685800"/>
            <a:ext cx="4573588" cy="3430588"/>
          </a:xfrm>
          <a:ln/>
        </p:spPr>
      </p:sp>
      <p:sp>
        <p:nvSpPr>
          <p:cNvPr id="43012" name="Rectangle 3"/>
          <p:cNvSpPr>
            <a:spLocks noGrp="1" noChangeArrowheads="1"/>
          </p:cNvSpPr>
          <p:nvPr>
            <p:ph type="body" idx="1"/>
          </p:nvPr>
        </p:nvSpPr>
        <p:spPr>
          <a:xfrm>
            <a:off x="687388" y="4343400"/>
            <a:ext cx="5483225" cy="4114800"/>
          </a:xfrm>
          <a:noFill/>
          <a:ln/>
        </p:spPr>
        <p:txBody>
          <a:bodyPr/>
          <a:lstStyle/>
          <a:p>
            <a:pPr eaLnBrk="1" hangingPunct="1"/>
            <a:endParaRPr lang="pt-PT">
              <a:latin typeface="Arial" pitchFamily="-110"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9B4690EA-9CAD-A649-9362-3A213F775A74}" type="slidenum">
              <a:rPr lang="en-US"/>
              <a:pPr/>
              <a:t>51</a:t>
            </a:fld>
            <a:endParaRPr lang="en-US"/>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endParaRPr lang="en-US">
              <a:latin typeface="Arial" pitchFamily="-110"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5CBC3BBC-F4A6-CF4C-98FA-583806E131E8}" type="slidenum">
              <a:rPr lang="en-US"/>
              <a:pPr/>
              <a:t>52</a:t>
            </a:fld>
            <a:endParaRPr 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en-US">
              <a:latin typeface="Arial" pitchFamily="-110"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3118ADD7-F751-AE45-8241-28FD9B751C42}" type="slidenum">
              <a:rPr lang="en-US"/>
              <a:pPr/>
              <a:t>53</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a:latin typeface="Arial" pitchFamily="-110"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0319EED6-1E63-7342-A384-325CE62329B4}" type="slidenum">
              <a:rPr lang="en-US"/>
              <a:pPr/>
              <a:t>54</a:t>
            </a:fld>
            <a:endParaRPr 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en-US">
              <a:latin typeface="Arial" pitchFamily="-110"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139DEFB7-5857-E640-9944-C14B95575598}" type="slidenum">
              <a:rPr lang="en-US">
                <a:latin typeface="Arial" pitchFamily="-110" charset="0"/>
                <a:ea typeface="ＭＳ Ｐゴシック" pitchFamily="-110" charset="-128"/>
                <a:cs typeface="ＭＳ Ｐゴシック" pitchFamily="-110" charset="-128"/>
              </a:rPr>
              <a:pPr/>
              <a:t>5</a:t>
            </a:fld>
            <a:endParaRPr lang="en-US">
              <a:latin typeface="Arial" pitchFamily="-110" charset="0"/>
              <a:ea typeface="ＭＳ Ｐゴシック" pitchFamily="-110" charset="-128"/>
              <a:cs typeface="ＭＳ Ｐゴシック" pitchFamily="-110" charset="-128"/>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1CF96D66-F4E8-B54C-B151-1BC185C7B3C0}" type="slidenum">
              <a:rPr lang="en-US">
                <a:latin typeface="Arial" pitchFamily="-110" charset="0"/>
                <a:ea typeface="ＭＳ Ｐゴシック" pitchFamily="-110" charset="-128"/>
                <a:cs typeface="ＭＳ Ｐゴシック" pitchFamily="-110" charset="-128"/>
              </a:rPr>
              <a:pPr/>
              <a:t>6</a:t>
            </a:fld>
            <a:endParaRPr lang="en-US">
              <a:latin typeface="Arial" pitchFamily="-110" charset="0"/>
              <a:ea typeface="ＭＳ Ｐゴシック" pitchFamily="-110" charset="-128"/>
              <a:cs typeface="ＭＳ Ｐゴシック" pitchFamily="-110" charset="-128"/>
            </a:endParaRPr>
          </a:p>
        </p:txBody>
      </p:sp>
      <p:sp>
        <p:nvSpPr>
          <p:cNvPr id="29699" name="Rectangle 1026"/>
          <p:cNvSpPr>
            <a:spLocks noGrp="1" noRot="1" noChangeAspect="1" noChangeArrowheads="1" noTextEdit="1"/>
          </p:cNvSpPr>
          <p:nvPr>
            <p:ph type="sldImg"/>
          </p:nvPr>
        </p:nvSpPr>
        <p:spPr>
          <a:ln/>
        </p:spPr>
      </p:sp>
      <p:sp>
        <p:nvSpPr>
          <p:cNvPr id="29700" name="Rectangle 1027"/>
          <p:cNvSpPr>
            <a:spLocks noGrp="1" noChangeArrowheads="1"/>
          </p:cNvSpPr>
          <p:nvPr>
            <p:ph type="body" idx="1"/>
          </p:nvPr>
        </p:nvSpPr>
        <p:spPr>
          <a:noFill/>
          <a:ln/>
        </p:spPr>
        <p:txBody>
          <a:bodyPr/>
          <a:lstStyle/>
          <a:p>
            <a:pPr eaLnBrk="1" hangingPunct="1"/>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5BE02FCA-1021-574A-90B4-64E89EAF7C84}" type="slidenum">
              <a:rPr lang="en-US">
                <a:latin typeface="Arial" pitchFamily="-110" charset="0"/>
                <a:ea typeface="ＭＳ Ｐゴシック" pitchFamily="-110" charset="-128"/>
                <a:cs typeface="ＭＳ Ｐゴシック" pitchFamily="-110" charset="-128"/>
              </a:rPr>
              <a:pPr/>
              <a:t>7</a:t>
            </a:fld>
            <a:endParaRPr lang="en-US">
              <a:latin typeface="Arial" pitchFamily="-110" charset="0"/>
              <a:ea typeface="ＭＳ Ｐゴシック" pitchFamily="-110" charset="-128"/>
              <a:cs typeface="ＭＳ Ｐゴシック" pitchFamily="-110" charset="-128"/>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545D9362-9137-F44A-BDF4-179E63584230}" type="slidenum">
              <a:rPr lang="en-US">
                <a:latin typeface="Arial" pitchFamily="-110" charset="0"/>
                <a:ea typeface="ＭＳ Ｐゴシック" pitchFamily="-110" charset="-128"/>
                <a:cs typeface="ＭＳ Ｐゴシック" pitchFamily="-110" charset="-128"/>
              </a:rPr>
              <a:pPr/>
              <a:t>8</a:t>
            </a:fld>
            <a:endParaRPr lang="en-US">
              <a:latin typeface="Arial" pitchFamily="-110" charset="0"/>
              <a:ea typeface="ＭＳ Ｐゴシック" pitchFamily="-110" charset="-128"/>
              <a:cs typeface="ＭＳ Ｐゴシック" pitchFamily="-110" charset="-128"/>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FEC4B72C-CE7A-EE48-BFB0-9F46C266942E}" type="slidenum">
              <a:rPr lang="en-US">
                <a:latin typeface="Arial" pitchFamily="-110" charset="0"/>
                <a:ea typeface="ＭＳ Ｐゴシック" pitchFamily="-110" charset="-128"/>
                <a:cs typeface="ＭＳ Ｐゴシック" pitchFamily="-110" charset="-128"/>
              </a:rPr>
              <a:pPr/>
              <a:t>9</a:t>
            </a:fld>
            <a:endParaRPr lang="en-US">
              <a:latin typeface="Arial" pitchFamily="-110" charset="0"/>
              <a:ea typeface="ＭＳ Ｐゴシック" pitchFamily="-110" charset="-128"/>
              <a:cs typeface="ＭＳ Ｐゴシック" pitchFamily="-110" charset="-128"/>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3"/>
          <p:cNvSpPr>
            <a:spLocks noGrp="1"/>
          </p:cNvSpPr>
          <p:nvPr>
            <p:ph type="ftr" sz="quarter" idx="10"/>
          </p:nvPr>
        </p:nvSpPr>
        <p:spPr/>
        <p:txBody>
          <a:bodyPr/>
          <a:lstStyle>
            <a:lvl1pPr>
              <a:defRPr/>
            </a:lvl1pPr>
          </a:lstStyle>
          <a:p>
            <a:r>
              <a:rPr lang="en-US" smtClean="0"/>
              <a:t>High School Teachers at CERN  -----  Bettina + Ivan Mikulec  -----  Apr 2009</a:t>
            </a:r>
            <a:endParaRPr lang="en-US"/>
          </a:p>
        </p:txBody>
      </p:sp>
      <p:sp>
        <p:nvSpPr>
          <p:cNvPr id="5" name="Slide Number Placeholder 4"/>
          <p:cNvSpPr>
            <a:spLocks noGrp="1"/>
          </p:cNvSpPr>
          <p:nvPr>
            <p:ph type="sldNum" sz="quarter" idx="11"/>
          </p:nvPr>
        </p:nvSpPr>
        <p:spPr/>
        <p:txBody>
          <a:bodyPr/>
          <a:lstStyle>
            <a:lvl1pPr>
              <a:defRPr/>
            </a:lvl1pPr>
          </a:lstStyle>
          <a:p>
            <a:pPr>
              <a:defRPr/>
            </a:pPr>
            <a:fld id="{9F7A0B9B-27FD-C84B-A795-D31DE17A2ADE}" type="slidenum">
              <a:rPr lang="en-US"/>
              <a:pPr>
                <a:defRPr/>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smtClean="0"/>
              <a:t>High School Teachers at CERN  -----  Bettina + Ivan Mikulec  -----  Apr 2009</a:t>
            </a:r>
            <a:endParaRPr lang="en-US"/>
          </a:p>
        </p:txBody>
      </p:sp>
      <p:sp>
        <p:nvSpPr>
          <p:cNvPr id="5" name="Slide Number Placeholder 4"/>
          <p:cNvSpPr>
            <a:spLocks noGrp="1"/>
          </p:cNvSpPr>
          <p:nvPr>
            <p:ph type="sldNum" sz="quarter" idx="11"/>
          </p:nvPr>
        </p:nvSpPr>
        <p:spPr/>
        <p:txBody>
          <a:bodyPr/>
          <a:lstStyle>
            <a:lvl1pPr>
              <a:defRPr/>
            </a:lvl1pPr>
          </a:lstStyle>
          <a:p>
            <a:pPr>
              <a:defRPr/>
            </a:pPr>
            <a:fld id="{19923EC4-41E0-B14A-BD03-73932D1A8281}" type="slidenum">
              <a:rPr lang="en-US"/>
              <a:pPr>
                <a:defRPr/>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7950" y="228600"/>
            <a:ext cx="2000250" cy="6223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5848350" cy="6223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smtClean="0"/>
              <a:t>High School Teachers at CERN  -----  Bettina + Ivan Mikulec  -----  Apr 2009</a:t>
            </a:r>
            <a:endParaRPr lang="en-US"/>
          </a:p>
        </p:txBody>
      </p:sp>
      <p:sp>
        <p:nvSpPr>
          <p:cNvPr id="5" name="Slide Number Placeholder 4"/>
          <p:cNvSpPr>
            <a:spLocks noGrp="1"/>
          </p:cNvSpPr>
          <p:nvPr>
            <p:ph type="sldNum" sz="quarter" idx="11"/>
          </p:nvPr>
        </p:nvSpPr>
        <p:spPr/>
        <p:txBody>
          <a:bodyPr/>
          <a:lstStyle>
            <a:lvl1pPr>
              <a:defRPr/>
            </a:lvl1pPr>
          </a:lstStyle>
          <a:p>
            <a:pPr>
              <a:defRPr/>
            </a:pPr>
            <a:fld id="{BDA83604-C4A5-984D-A186-7C35EC7ACCC7}" type="slidenum">
              <a:rPr lang="en-US"/>
              <a:pPr>
                <a:defRPr/>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73152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143000"/>
            <a:ext cx="3924300" cy="530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533900" y="1143000"/>
            <a:ext cx="3924300" cy="5308600"/>
          </a:xfrm>
        </p:spPr>
        <p:txBody>
          <a:bodyPr/>
          <a:lstStyle/>
          <a:p>
            <a:pPr lvl="0"/>
            <a:endParaRPr lang="en-US" noProof="0" smtClean="0"/>
          </a:p>
        </p:txBody>
      </p:sp>
      <p:sp>
        <p:nvSpPr>
          <p:cNvPr id="5" name="Footer Placeholder 4"/>
          <p:cNvSpPr>
            <a:spLocks noGrp="1"/>
          </p:cNvSpPr>
          <p:nvPr>
            <p:ph type="ftr" sz="quarter" idx="10"/>
          </p:nvPr>
        </p:nvSpPr>
        <p:spPr/>
        <p:txBody>
          <a:bodyPr/>
          <a:lstStyle>
            <a:lvl1pPr>
              <a:defRPr/>
            </a:lvl1pPr>
          </a:lstStyle>
          <a:p>
            <a:r>
              <a:rPr lang="en-US" smtClean="0"/>
              <a:t>High School Teachers at CERN  -----  Bettina + Ivan Mikulec  -----  Apr 2009</a:t>
            </a:r>
            <a:endParaRPr lang="en-US"/>
          </a:p>
        </p:txBody>
      </p:sp>
      <p:sp>
        <p:nvSpPr>
          <p:cNvPr id="6" name="Slide Number Placeholder 5"/>
          <p:cNvSpPr>
            <a:spLocks noGrp="1"/>
          </p:cNvSpPr>
          <p:nvPr>
            <p:ph type="sldNum" sz="quarter" idx="11"/>
          </p:nvPr>
        </p:nvSpPr>
        <p:spPr/>
        <p:txBody>
          <a:bodyPr/>
          <a:lstStyle>
            <a:lvl1pPr>
              <a:defRPr/>
            </a:lvl1pPr>
          </a:lstStyle>
          <a:p>
            <a:pPr>
              <a:defRPr/>
            </a:pPr>
            <a:fld id="{8E09FF36-BCDC-BA44-B56E-E94BB27BD71E}" type="slidenum">
              <a:rPr lang="en-US"/>
              <a:pPr>
                <a:defRPr/>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762000" y="228600"/>
            <a:ext cx="7315200" cy="762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143000"/>
            <a:ext cx="3924300" cy="2578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33900" y="1143000"/>
            <a:ext cx="3924300" cy="2578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873500"/>
            <a:ext cx="3924300" cy="2578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533900" y="3873500"/>
            <a:ext cx="3924300" cy="2578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r>
              <a:rPr lang="en-US" smtClean="0"/>
              <a:t>High School Teachers at CERN  -----  Bettina + Ivan Mikulec  -----  Apr 2009</a:t>
            </a:r>
            <a:endParaRPr lang="en-US"/>
          </a:p>
        </p:txBody>
      </p:sp>
      <p:sp>
        <p:nvSpPr>
          <p:cNvPr id="8" name="Slide Number Placeholder 7"/>
          <p:cNvSpPr>
            <a:spLocks noGrp="1"/>
          </p:cNvSpPr>
          <p:nvPr>
            <p:ph type="sldNum" sz="quarter" idx="11"/>
          </p:nvPr>
        </p:nvSpPr>
        <p:spPr/>
        <p:txBody>
          <a:bodyPr/>
          <a:lstStyle>
            <a:lvl1pPr>
              <a:defRPr/>
            </a:lvl1pPr>
          </a:lstStyle>
          <a:p>
            <a:pPr>
              <a:defRPr/>
            </a:pPr>
            <a:fld id="{04273280-347D-B241-BB38-5A98E2D10190}" type="slidenum">
              <a:rPr lang="en-US"/>
              <a:pPr>
                <a:defRPr/>
              </a:pPr>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7315200" cy="762000"/>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457200" y="1143000"/>
            <a:ext cx="3924300" cy="5308600"/>
          </a:xfrm>
        </p:spPr>
        <p:txBody>
          <a:bodyPr/>
          <a:lstStyle/>
          <a:p>
            <a:pPr lvl="0"/>
            <a:endParaRPr lang="en-US" noProof="0" smtClean="0"/>
          </a:p>
        </p:txBody>
      </p:sp>
      <p:sp>
        <p:nvSpPr>
          <p:cNvPr id="4" name="Text Placeholder 3"/>
          <p:cNvSpPr>
            <a:spLocks noGrp="1"/>
          </p:cNvSpPr>
          <p:nvPr>
            <p:ph type="body" sz="half" idx="2"/>
          </p:nvPr>
        </p:nvSpPr>
        <p:spPr>
          <a:xfrm>
            <a:off x="4533900" y="1143000"/>
            <a:ext cx="3924300" cy="530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r>
              <a:rPr lang="en-US" smtClean="0"/>
              <a:t>High School Teachers at CERN  -----  Bettina + Ivan Mikulec  -----  Apr 2009</a:t>
            </a:r>
            <a:endParaRPr lang="en-US"/>
          </a:p>
        </p:txBody>
      </p:sp>
      <p:sp>
        <p:nvSpPr>
          <p:cNvPr id="6" name="Slide Number Placeholder 5"/>
          <p:cNvSpPr>
            <a:spLocks noGrp="1"/>
          </p:cNvSpPr>
          <p:nvPr>
            <p:ph type="sldNum" sz="quarter" idx="11"/>
          </p:nvPr>
        </p:nvSpPr>
        <p:spPr/>
        <p:txBody>
          <a:bodyPr/>
          <a:lstStyle>
            <a:lvl1pPr>
              <a:defRPr/>
            </a:lvl1pPr>
          </a:lstStyle>
          <a:p>
            <a:pPr>
              <a:defRPr/>
            </a:pPr>
            <a:fld id="{6263F3DF-E3A8-8141-A80C-134D00A85643}" type="slidenum">
              <a:rPr lang="en-US"/>
              <a:pPr>
                <a:defRPr/>
              </a:pPr>
              <a:t>‹#›</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44462"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2338" y="1600200"/>
            <a:ext cx="4044462"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2338" y="3938589"/>
            <a:ext cx="4044462"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0"/>
          </p:nvPr>
        </p:nvSpPr>
        <p:spPr>
          <a:ln/>
        </p:spPr>
        <p:txBody>
          <a:bodyPr/>
          <a:lstStyle>
            <a:lvl1pPr>
              <a:defRPr/>
            </a:lvl1pPr>
          </a:lstStyle>
          <a:p>
            <a:fld id="{53CE4E3F-9061-6F41-A564-51AA7D79C0BF}"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smtClean="0"/>
              <a:t>High School Teachers at CERN  -----  Bettina + Ivan Mikulec  -----  Apr 2009</a:t>
            </a:r>
            <a:endParaRPr lang="en-US"/>
          </a:p>
        </p:txBody>
      </p:sp>
      <p:sp>
        <p:nvSpPr>
          <p:cNvPr id="5" name="Slide Number Placeholder 4"/>
          <p:cNvSpPr>
            <a:spLocks noGrp="1"/>
          </p:cNvSpPr>
          <p:nvPr>
            <p:ph type="sldNum" sz="quarter" idx="11"/>
          </p:nvPr>
        </p:nvSpPr>
        <p:spPr/>
        <p:txBody>
          <a:bodyPr/>
          <a:lstStyle>
            <a:lvl1pPr>
              <a:defRPr/>
            </a:lvl1pPr>
          </a:lstStyle>
          <a:p>
            <a:pPr>
              <a:defRPr/>
            </a:pPr>
            <a:fld id="{C1603305-08FB-224C-9641-C59DC35FFBF6}" type="slidenum">
              <a:rPr lang="en-US"/>
              <a:pPr>
                <a:defRPr/>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r>
              <a:rPr lang="en-US" smtClean="0"/>
              <a:t>High School Teachers at CERN  -----  Bettina + Ivan Mikulec  -----  Apr 2009</a:t>
            </a:r>
            <a:endParaRPr lang="en-US"/>
          </a:p>
        </p:txBody>
      </p:sp>
      <p:sp>
        <p:nvSpPr>
          <p:cNvPr id="5" name="Slide Number Placeholder 4"/>
          <p:cNvSpPr>
            <a:spLocks noGrp="1"/>
          </p:cNvSpPr>
          <p:nvPr>
            <p:ph type="sldNum" sz="quarter" idx="11"/>
          </p:nvPr>
        </p:nvSpPr>
        <p:spPr/>
        <p:txBody>
          <a:bodyPr/>
          <a:lstStyle>
            <a:lvl1pPr>
              <a:defRPr/>
            </a:lvl1pPr>
          </a:lstStyle>
          <a:p>
            <a:pPr>
              <a:defRPr/>
            </a:pPr>
            <a:fld id="{2340A228-F1DE-0D45-81B5-38E3D7B2E1B6}" type="slidenum">
              <a:rPr lang="en-US"/>
              <a:pPr>
                <a:defRPr/>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0"/>
            <a:ext cx="3924300" cy="530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33900" y="1143000"/>
            <a:ext cx="3924300" cy="530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r>
              <a:rPr lang="en-US" smtClean="0"/>
              <a:t>High School Teachers at CERN  -----  Bettina + Ivan Mikulec  -----  Apr 2009</a:t>
            </a:r>
            <a:endParaRPr lang="en-US"/>
          </a:p>
        </p:txBody>
      </p:sp>
      <p:sp>
        <p:nvSpPr>
          <p:cNvPr id="6" name="Slide Number Placeholder 5"/>
          <p:cNvSpPr>
            <a:spLocks noGrp="1"/>
          </p:cNvSpPr>
          <p:nvPr>
            <p:ph type="sldNum" sz="quarter" idx="11"/>
          </p:nvPr>
        </p:nvSpPr>
        <p:spPr/>
        <p:txBody>
          <a:bodyPr/>
          <a:lstStyle>
            <a:lvl1pPr>
              <a:defRPr/>
            </a:lvl1pPr>
          </a:lstStyle>
          <a:p>
            <a:pPr>
              <a:defRPr/>
            </a:pPr>
            <a:fld id="{D60E1310-E671-E448-8224-9C1BDC954BD0}" type="slidenum">
              <a:rPr lang="en-US"/>
              <a:pPr>
                <a:defRPr/>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r>
              <a:rPr lang="en-US" smtClean="0"/>
              <a:t>High School Teachers at CERN  -----  Bettina + Ivan Mikulec  -----  Apr 2009</a:t>
            </a:r>
            <a:endParaRPr lang="en-US"/>
          </a:p>
        </p:txBody>
      </p:sp>
      <p:sp>
        <p:nvSpPr>
          <p:cNvPr id="8" name="Slide Number Placeholder 7"/>
          <p:cNvSpPr>
            <a:spLocks noGrp="1"/>
          </p:cNvSpPr>
          <p:nvPr>
            <p:ph type="sldNum" sz="quarter" idx="11"/>
          </p:nvPr>
        </p:nvSpPr>
        <p:spPr/>
        <p:txBody>
          <a:bodyPr/>
          <a:lstStyle>
            <a:lvl1pPr>
              <a:defRPr/>
            </a:lvl1pPr>
          </a:lstStyle>
          <a:p>
            <a:pPr>
              <a:defRPr/>
            </a:pPr>
            <a:fld id="{65CE9109-4EA7-4B4F-9FBB-CAD4FC755645}" type="slidenum">
              <a:rPr lang="en-US"/>
              <a:pPr>
                <a:defRPr/>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r>
              <a:rPr lang="en-US" smtClean="0"/>
              <a:t>High School Teachers at CERN  -----  Bettina + Ivan Mikulec  -----  Apr 2009</a:t>
            </a:r>
            <a:endParaRPr lang="en-US"/>
          </a:p>
        </p:txBody>
      </p:sp>
      <p:sp>
        <p:nvSpPr>
          <p:cNvPr id="4" name="Slide Number Placeholder 3"/>
          <p:cNvSpPr>
            <a:spLocks noGrp="1"/>
          </p:cNvSpPr>
          <p:nvPr>
            <p:ph type="sldNum" sz="quarter" idx="11"/>
          </p:nvPr>
        </p:nvSpPr>
        <p:spPr/>
        <p:txBody>
          <a:bodyPr/>
          <a:lstStyle>
            <a:lvl1pPr>
              <a:defRPr/>
            </a:lvl1pPr>
          </a:lstStyle>
          <a:p>
            <a:pPr>
              <a:defRPr/>
            </a:pPr>
            <a:fld id="{BD3856C0-B3DD-3246-B15E-90B35B174614}" type="slidenum">
              <a:rPr lang="en-US"/>
              <a:pPr>
                <a:defRPr/>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smtClean="0"/>
              <a:t>High School Teachers at CERN  -----  Bettina + Ivan Mikulec  -----  Apr 2009</a:t>
            </a:r>
            <a:endParaRPr lang="en-US"/>
          </a:p>
        </p:txBody>
      </p:sp>
      <p:sp>
        <p:nvSpPr>
          <p:cNvPr id="3" name="Slide Number Placeholder 2"/>
          <p:cNvSpPr>
            <a:spLocks noGrp="1"/>
          </p:cNvSpPr>
          <p:nvPr>
            <p:ph type="sldNum" sz="quarter" idx="11"/>
          </p:nvPr>
        </p:nvSpPr>
        <p:spPr/>
        <p:txBody>
          <a:bodyPr/>
          <a:lstStyle>
            <a:lvl1pPr>
              <a:defRPr/>
            </a:lvl1pPr>
          </a:lstStyle>
          <a:p>
            <a:pPr>
              <a:defRPr/>
            </a:pPr>
            <a:fld id="{9BBAEE1A-C415-004C-89D3-E92FF64AAE29}" type="slidenum">
              <a:rPr lang="en-US"/>
              <a:pPr>
                <a:defRPr/>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smtClean="0"/>
              <a:t>High School Teachers at CERN  -----  Bettina + Ivan Mikulec  -----  Apr 2009</a:t>
            </a:r>
            <a:endParaRPr lang="en-US"/>
          </a:p>
        </p:txBody>
      </p:sp>
      <p:sp>
        <p:nvSpPr>
          <p:cNvPr id="6" name="Slide Number Placeholder 5"/>
          <p:cNvSpPr>
            <a:spLocks noGrp="1"/>
          </p:cNvSpPr>
          <p:nvPr>
            <p:ph type="sldNum" sz="quarter" idx="11"/>
          </p:nvPr>
        </p:nvSpPr>
        <p:spPr/>
        <p:txBody>
          <a:bodyPr/>
          <a:lstStyle>
            <a:lvl1pPr>
              <a:defRPr/>
            </a:lvl1pPr>
          </a:lstStyle>
          <a:p>
            <a:pPr>
              <a:defRPr/>
            </a:pPr>
            <a:fld id="{A48FC63B-D7A2-314C-94A9-626729B7D45D}" type="slidenum">
              <a:rPr lang="en-US"/>
              <a:pPr>
                <a:defRPr/>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smtClean="0"/>
              <a:t>High School Teachers at CERN  -----  Bettina + Ivan Mikulec  -----  Apr 2009</a:t>
            </a:r>
            <a:endParaRPr lang="en-US"/>
          </a:p>
        </p:txBody>
      </p:sp>
      <p:sp>
        <p:nvSpPr>
          <p:cNvPr id="6" name="Slide Number Placeholder 5"/>
          <p:cNvSpPr>
            <a:spLocks noGrp="1"/>
          </p:cNvSpPr>
          <p:nvPr>
            <p:ph type="sldNum" sz="quarter" idx="11"/>
          </p:nvPr>
        </p:nvSpPr>
        <p:spPr/>
        <p:txBody>
          <a:bodyPr/>
          <a:lstStyle>
            <a:lvl1pPr>
              <a:defRPr/>
            </a:lvl1pPr>
          </a:lstStyle>
          <a:p>
            <a:pPr>
              <a:defRPr/>
            </a:pPr>
            <a:fld id="{915C3FBC-A8ED-E74E-A926-BA869C4A33A3}" type="slidenum">
              <a:rPr lang="en-US"/>
              <a:pPr>
                <a:defRPr/>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14" Type="http://schemas.openxmlformats.org/officeDocument/2006/relationships/slideLayout" Target="../slideLayouts/slideLayout14.xml"/><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16" Type="http://schemas.openxmlformats.org/officeDocument/2006/relationships/theme" Target="../theme/theme1.xml"/><Relationship Id="rId8" Type="http://schemas.openxmlformats.org/officeDocument/2006/relationships/slideLayout" Target="../slideLayouts/slideLayout8.xml"/><Relationship Id="rId13" Type="http://schemas.openxmlformats.org/officeDocument/2006/relationships/slideLayout" Target="../slideLayouts/slideLayout13.xml"/><Relationship Id="rId10" Type="http://schemas.openxmlformats.org/officeDocument/2006/relationships/slideLayout" Target="../slideLayouts/slideLayout1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0">
          <a:gsLst>
            <a:gs pos="0">
              <a:srgbClr val="818AC6"/>
            </a:gs>
            <a:gs pos="100000">
              <a:srgbClr val="606794"/>
            </a:gs>
          </a:gsLst>
          <a:path path="rect">
            <a:fillToRect l="100000" t="10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0" y="228600"/>
            <a:ext cx="73152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143000"/>
            <a:ext cx="8001000" cy="530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nvPr>
        </p:nvSpPr>
        <p:spPr bwMode="auto">
          <a:xfrm rot="5400000">
            <a:off x="5945188" y="3133725"/>
            <a:ext cx="59436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Times New Roman" pitchFamily="-110" charset="0"/>
              </a:defRPr>
            </a:lvl1pPr>
          </a:lstStyle>
          <a:p>
            <a:r>
              <a:rPr lang="en-US" smtClean="0"/>
              <a:t>High School Teachers at CERN  -----  Bettina + Ivan Mikulec  -----  Apr 2009</a:t>
            </a:r>
            <a:endParaRPr lang="en-US" dirty="0"/>
          </a:p>
        </p:txBody>
      </p:sp>
      <p:sp>
        <p:nvSpPr>
          <p:cNvPr id="1030" name="Rectangle 6"/>
          <p:cNvSpPr>
            <a:spLocks noGrp="1" noChangeArrowheads="1"/>
          </p:cNvSpPr>
          <p:nvPr>
            <p:ph type="sldNum" sz="quarter" idx="4"/>
          </p:nvPr>
        </p:nvSpPr>
        <p:spPr bwMode="auto">
          <a:xfrm>
            <a:off x="8305800" y="6459538"/>
            <a:ext cx="6858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mn-lt"/>
                <a:ea typeface="ＭＳ Ｐゴシック" pitchFamily="-112" charset="-128"/>
                <a:cs typeface="ＭＳ Ｐゴシック" pitchFamily="-112" charset="-128"/>
              </a:defRPr>
            </a:lvl1pPr>
          </a:lstStyle>
          <a:p>
            <a:pPr>
              <a:defRPr/>
            </a:pPr>
            <a:fld id="{4ADAB22B-4239-C649-B607-412DD33E79A0}" type="slidenum">
              <a:rPr lang="en-US"/>
              <a:pPr>
                <a:defRPr/>
              </a:pPr>
              <a:t>‹#›</a:t>
            </a:fld>
            <a:endParaRPr lang="en-US"/>
          </a:p>
        </p:txBody>
      </p:sp>
      <p:pic>
        <p:nvPicPr>
          <p:cNvPr id="2" name="Picture 9" descr="CERN96[1]"/>
          <p:cNvPicPr>
            <a:picLocks noChangeAspect="1" noChangeArrowheads="1"/>
          </p:cNvPicPr>
          <p:nvPr userDrawn="1"/>
        </p:nvPicPr>
        <p:blipFill>
          <a:blip r:embed="rId17"/>
          <a:srcRect/>
          <a:stretch>
            <a:fillRect/>
          </a:stretch>
        </p:blipFill>
        <p:spPr bwMode="auto">
          <a:xfrm>
            <a:off x="38100" y="219075"/>
            <a:ext cx="752475" cy="7524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Lst>
  <p:transition/>
  <p:timing>
    <p:tnLst>
      <p:par>
        <p:cTn id="1" dur="indefinite" restart="never" nodeType="tmRoot"/>
      </p:par>
    </p:tnLst>
  </p:timing>
  <p:hf hdr="0" dt="0"/>
  <p:txStyles>
    <p:titleStyle>
      <a:lvl1pPr algn="ctr" rtl="0" eaLnBrk="0" fontAlgn="base" hangingPunct="0">
        <a:spcBef>
          <a:spcPct val="0"/>
        </a:spcBef>
        <a:spcAft>
          <a:spcPct val="0"/>
        </a:spcAft>
        <a:defRPr sz="4000">
          <a:solidFill>
            <a:srgbClr val="80FF00"/>
          </a:solidFill>
          <a:latin typeface="+mj-lt"/>
          <a:ea typeface="+mj-ea"/>
          <a:cs typeface="+mj-cs"/>
        </a:defRPr>
      </a:lvl1pPr>
      <a:lvl2pPr algn="ctr" rtl="0" eaLnBrk="0" fontAlgn="base" hangingPunct="0">
        <a:spcBef>
          <a:spcPct val="0"/>
        </a:spcBef>
        <a:spcAft>
          <a:spcPct val="0"/>
        </a:spcAft>
        <a:defRPr sz="4000">
          <a:solidFill>
            <a:srgbClr val="80FF00"/>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a:solidFill>
            <a:srgbClr val="80FF00"/>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a:solidFill>
            <a:srgbClr val="80FF00"/>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a:solidFill>
            <a:srgbClr val="80FF00"/>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000">
          <a:solidFill>
            <a:srgbClr val="80FF00"/>
          </a:solidFill>
          <a:latin typeface="Times New Roman" pitchFamily="-112" charset="0"/>
          <a:ea typeface="ＭＳ Ｐゴシック" pitchFamily="-112" charset="-128"/>
          <a:cs typeface="ＭＳ Ｐゴシック" pitchFamily="-112" charset="-128"/>
        </a:defRPr>
      </a:lvl6pPr>
      <a:lvl7pPr marL="914400" algn="ctr" rtl="0" fontAlgn="base">
        <a:spcBef>
          <a:spcPct val="0"/>
        </a:spcBef>
        <a:spcAft>
          <a:spcPct val="0"/>
        </a:spcAft>
        <a:defRPr sz="4000">
          <a:solidFill>
            <a:srgbClr val="80FF00"/>
          </a:solidFill>
          <a:latin typeface="Times New Roman"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000">
          <a:solidFill>
            <a:srgbClr val="80FF00"/>
          </a:solidFill>
          <a:latin typeface="Times New Roman"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000">
          <a:solidFill>
            <a:srgbClr val="80FF00"/>
          </a:solidFill>
          <a:latin typeface="Times New Roman"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2800">
          <a:solidFill>
            <a:srgbClr val="FFDD07"/>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1600">
          <a:solidFill>
            <a:schemeClr val="tx1"/>
          </a:solidFill>
          <a:latin typeface="+mn-lt"/>
          <a:ea typeface="+mn-ea"/>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4" Type="http://schemas.openxmlformats.org/officeDocument/2006/relationships/image" Target="../media/image8.png"/><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7.png"/><Relationship Id="rId5" Type="http://schemas.openxmlformats.org/officeDocument/2006/relationships/image" Target="../media/image9.jpeg"/></Relationships>
</file>

<file path=ppt/slides/_rels/slide11.xml.rels><?xml version="1.0" encoding="UTF-8" standalone="yes"?>
<Relationships xmlns="http://schemas.openxmlformats.org/package/2006/relationships"><Relationship Id="rId4"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0.jpeg"/><Relationship Id="rId5" Type="http://schemas.openxmlformats.org/officeDocument/2006/relationships/image" Target="../media/image12.png"/></Relationships>
</file>

<file path=ppt/slides/_rels/slide12.xml.rels><?xml version="1.0" encoding="UTF-8" standalone="yes"?>
<Relationships xmlns="http://schemas.openxmlformats.org/package/2006/relationships"><Relationship Id="rId6" Type="http://schemas.openxmlformats.org/officeDocument/2006/relationships/image" Target="../media/image16.png"/><Relationship Id="rId4" Type="http://schemas.openxmlformats.org/officeDocument/2006/relationships/image" Target="../media/image14.png"/><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3.pdf"/><Relationship Id="rId5" Type="http://schemas.openxmlformats.org/officeDocument/2006/relationships/image" Target="../media/image15.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3"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4" Type="http://schemas.openxmlformats.org/officeDocument/2006/relationships/image" Target="../media/image20.png"/><Relationship Id="rId1" Type="http://schemas.openxmlformats.org/officeDocument/2006/relationships/video" Target="file://localhost/Users/imikulec/Work/Ucitelia/Ge_vertical.avi" TargetMode="External"/><Relationship Id="rId2" Type="http://schemas.openxmlformats.org/officeDocument/2006/relationships/slideLayout" Target="../slideLayouts/slideLayout2.xml"/><Relationship Id="rId3"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4" Type="http://schemas.openxmlformats.org/officeDocument/2006/relationships/image" Target="../media/image21.png"/><Relationship Id="rId1" Type="http://schemas.openxmlformats.org/officeDocument/2006/relationships/video" Target="file://localhost/Users/imikulec/Work/Ucitelia/plane_vertical.avi" TargetMode="External"/><Relationship Id="rId2" Type="http://schemas.openxmlformats.org/officeDocument/2006/relationships/slideLayout" Target="../slideLayouts/slideLayout2.xml"/><Relationship Id="rId3"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4" Type="http://schemas.openxmlformats.org/officeDocument/2006/relationships/image" Target="../media/image22.png"/><Relationship Id="rId1" Type="http://schemas.openxmlformats.org/officeDocument/2006/relationships/video" Target="file://localhost/Users/imikulec/Work/Ucitelia/fish_cinepak1n.avi" TargetMode="External"/><Relationship Id="rId2" Type="http://schemas.openxmlformats.org/officeDocument/2006/relationships/slideLayout" Target="../slideLayouts/slideLayout2.xml"/><Relationship Id="rId3"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6" Type="http://schemas.openxmlformats.org/officeDocument/2006/relationships/image" Target="../media/image26.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3.png"/><Relationship Id="rId5" Type="http://schemas.openxmlformats.org/officeDocument/2006/relationships/image" Target="../media/image25.png"/></Relationships>
</file>

<file path=ppt/slides/_rels/slide22.xml.rels><?xml version="1.0" encoding="UTF-8" standalone="yes"?>
<Relationships xmlns="http://schemas.openxmlformats.org/package/2006/relationships"><Relationship Id="rId6" Type="http://schemas.openxmlformats.org/officeDocument/2006/relationships/image" Target="../media/image29.png"/><Relationship Id="rId4" Type="http://schemas.openxmlformats.org/officeDocument/2006/relationships/image" Target="../media/image27.jpeg"/><Relationship Id="rId1" Type="http://schemas.openxmlformats.org/officeDocument/2006/relationships/video" Target="file://localhost/Users/imikulec/Work/Ucitelia/maus_b03.mpeg" TargetMode="External"/><Relationship Id="rId2" Type="http://schemas.openxmlformats.org/officeDocument/2006/relationships/slideLayout" Target="../slideLayouts/slideLayout2.xml"/><Relationship Id="rId3" Type="http://schemas.openxmlformats.org/officeDocument/2006/relationships/notesSlide" Target="../notesSlides/notesSlide22.xml"/><Relationship Id="rId5" Type="http://schemas.openxmlformats.org/officeDocument/2006/relationships/image" Target="../media/image28.jpeg"/></Relationships>
</file>

<file path=ppt/slides/_rels/slide23.xml.rels><?xml version="1.0" encoding="UTF-8" standalone="yes"?>
<Relationships xmlns="http://schemas.openxmlformats.org/package/2006/relationships"><Relationship Id="rId6" Type="http://schemas.openxmlformats.org/officeDocument/2006/relationships/image" Target="../media/image31.png"/><Relationship Id="rId4" Type="http://schemas.openxmlformats.org/officeDocument/2006/relationships/notesSlide" Target="../notesSlides/notesSlide23.xml"/><Relationship Id="rId1" Type="http://schemas.openxmlformats.org/officeDocument/2006/relationships/video" Target="file://localhost/Users/imikulec/Work/Ucitelia/mouse01_xvid.avi" TargetMode="External"/><Relationship Id="rId2" Type="http://schemas.openxmlformats.org/officeDocument/2006/relationships/video" Target="file://localhost/Users/imikulec/Work/Ucitelia/mouse02_xvid.avi" TargetMode="External"/><Relationship Id="rId3" Type="http://schemas.openxmlformats.org/officeDocument/2006/relationships/slideLayout" Target="../slideLayouts/slideLayout2.xml"/><Relationship Id="rId5" Type="http://schemas.openxmlformats.org/officeDocument/2006/relationships/image" Target="../media/image30.png"/></Relationships>
</file>

<file path=ppt/slides/_rels/slide24.xml.rels><?xml version="1.0" encoding="UTF-8" standalone="yes"?>
<Relationships xmlns="http://schemas.openxmlformats.org/package/2006/relationships"><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2.pdf"/><Relationship Id="rId5" Type="http://schemas.openxmlformats.org/officeDocument/2006/relationships/image" Target="../media/image34.png"/></Relationships>
</file>

<file path=ppt/slides/_rels/slide25.xml.rels><?xml version="1.0" encoding="UTF-8" standalone="yes"?>
<Relationships xmlns="http://schemas.openxmlformats.org/package/2006/relationships"><Relationship Id="rId4" Type="http://schemas.openxmlformats.org/officeDocument/2006/relationships/image" Target="../media/image36.jpeg"/><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5.png"/><Relationship Id="rId5" Type="http://schemas.openxmlformats.org/officeDocument/2006/relationships/image" Target="../media/image34.png"/></Relationships>
</file>

<file path=ppt/slides/_rels/slide26.xml.rels><?xml version="1.0" encoding="UTF-8" standalone="yes"?>
<Relationships xmlns="http://schemas.openxmlformats.org/package/2006/relationships"><Relationship Id="rId4" Type="http://schemas.openxmlformats.org/officeDocument/2006/relationships/image" Target="../media/image38.png"/><Relationship Id="rId5" Type="http://schemas.openxmlformats.org/officeDocument/2006/relationships/image" Target="../media/image39.pdf"/><Relationship Id="rId7"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7.pdf"/><Relationship Id="rId6" Type="http://schemas.openxmlformats.org/officeDocument/2006/relationships/image" Target="../media/image40.png"/></Relationships>
</file>

<file path=ppt/slides/_rels/slide27.xml.rels><?xml version="1.0" encoding="UTF-8" standalone="yes"?>
<Relationships xmlns="http://schemas.openxmlformats.org/package/2006/relationships"><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1.png"/></Relationships>
</file>

<file path=ppt/slides/_rels/slide28.xml.rels><?xml version="1.0" encoding="UTF-8" standalone="yes"?>
<Relationships xmlns="http://schemas.openxmlformats.org/package/2006/relationships"><Relationship Id="rId6" Type="http://schemas.openxmlformats.org/officeDocument/2006/relationships/image" Target="../media/image34.pn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2.png"/><Relationship Id="rId5" Type="http://schemas.openxmlformats.org/officeDocument/2006/relationships/image" Target="../media/image44.png"/></Relationships>
</file>

<file path=ppt/slides/_rels/slide29.xml.rels><?xml version="1.0" encoding="UTF-8" standalone="yes"?>
<Relationships xmlns="http://schemas.openxmlformats.org/package/2006/relationships"><Relationship Id="rId8" Type="http://schemas.openxmlformats.org/officeDocument/2006/relationships/image" Target="../media/image34.png"/><Relationship Id="rId4" Type="http://schemas.openxmlformats.org/officeDocument/2006/relationships/image" Target="../media/image46.png"/><Relationship Id="rId5" Type="http://schemas.openxmlformats.org/officeDocument/2006/relationships/image" Target="../media/image47.png"/><Relationship Id="rId7"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5.png"/><Relationship Id="rId6" Type="http://schemas.openxmlformats.org/officeDocument/2006/relationships/image" Target="../media/image4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3"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4" Type="http://schemas.openxmlformats.org/officeDocument/2006/relationships/image" Target="../media/image51.jpeg"/><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50.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3" Type="http://schemas.openxmlformats.org/officeDocument/2006/relationships/image" Target="../media/image52.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3" Type="http://schemas.openxmlformats.org/officeDocument/2006/relationships/image" Target="../media/image5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3" Type="http://schemas.openxmlformats.org/officeDocument/2006/relationships/image" Target="../media/image54.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4" Type="http://schemas.openxmlformats.org/officeDocument/2006/relationships/image" Target="../media/image55.png"/><Relationship Id="rId1" Type="http://schemas.openxmlformats.org/officeDocument/2006/relationships/video" Target="file://localhost/Users/imikulec/Work/Ucitelia/test_061120_02_ff_.mpg" TargetMode="External"/><Relationship Id="rId2" Type="http://schemas.openxmlformats.org/officeDocument/2006/relationships/slideLayout" Target="../slideLayouts/slideLayout2.xml"/><Relationship Id="rId3"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4" Type="http://schemas.openxmlformats.org/officeDocument/2006/relationships/image" Target="../media/image57.png"/><Relationship Id="rId1" Type="http://schemas.openxmlformats.org/officeDocument/2006/relationships/video" Target="file://localhost/Users/imikulec/Work/Ucitelia/city_lights_log2000.mpg" TargetMode="External"/><Relationship Id="rId2" Type="http://schemas.openxmlformats.org/officeDocument/2006/relationships/slideLayout" Target="../slideLayouts/slideLayout2.xml"/><Relationship Id="rId3" Type="http://schemas.openxmlformats.org/officeDocument/2006/relationships/image" Target="../media/image56.png"/></Relationships>
</file>

<file path=ppt/slides/_rels/slide36.xml.rels><?xml version="1.0" encoding="UTF-8" standalone="yes"?>
<Relationships xmlns="http://schemas.openxmlformats.org/package/2006/relationships"><Relationship Id="rId4" Type="http://schemas.openxmlformats.org/officeDocument/2006/relationships/image" Target="../media/image58.png"/><Relationship Id="rId1" Type="http://schemas.openxmlformats.org/officeDocument/2006/relationships/video" Target="file://localhost/Users/imikulec/Work/Ucitelia/watch.gif" TargetMode="External"/><Relationship Id="rId2" Type="http://schemas.openxmlformats.org/officeDocument/2006/relationships/video" Target="file://localhost/Users/imikulec/Work/Ucitelia/radium.gif" TargetMode="External"/><Relationship Id="rId3" Type="http://schemas.openxmlformats.org/officeDocument/2006/relationships/slideLayout" Target="../slideLayouts/slideLayout2.xml"/><Relationship Id="rId5" Type="http://schemas.openxmlformats.org/officeDocument/2006/relationships/image" Target="../media/image59.png"/></Relationships>
</file>

<file path=ppt/slides/_rels/slide37.xml.rels><?xml version="1.0" encoding="UTF-8" standalone="yes"?>
<Relationships xmlns="http://schemas.openxmlformats.org/package/2006/relationships"><Relationship Id="rId4" Type="http://schemas.openxmlformats.org/officeDocument/2006/relationships/image" Target="../media/image62.png"/><Relationship Id="rId1" Type="http://schemas.openxmlformats.org/officeDocument/2006/relationships/slideLayout" Target="../slideLayouts/slideLayout7.xml"/><Relationship Id="rId2" Type="http://schemas.openxmlformats.org/officeDocument/2006/relationships/image" Target="../media/image60.jpeg"/><Relationship Id="rId3" Type="http://schemas.openxmlformats.org/officeDocument/2006/relationships/image" Target="../media/image61.jpeg"/><Relationship Id="rId5" Type="http://schemas.openxmlformats.org/officeDocument/2006/relationships/image" Target="../media/image63.jpeg"/></Relationships>
</file>

<file path=ppt/slides/_rels/slide38.xml.rels><?xml version="1.0" encoding="UTF-8" standalone="yes"?>
<Relationships xmlns="http://schemas.openxmlformats.org/package/2006/relationships"><Relationship Id="rId4"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64.jpeg"/></Relationships>
</file>

<file path=ppt/slides/_rels/slide3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df"/></Relationships>
</file>

<file path=ppt/slides/_rels/slide40.xml.rels><?xml version="1.0" encoding="UTF-8" standalone="yes"?>
<Relationships xmlns="http://schemas.openxmlformats.org/package/2006/relationships"><Relationship Id="rId6" Type="http://schemas.openxmlformats.org/officeDocument/2006/relationships/image" Target="../media/image70.png"/><Relationship Id="rId4" Type="http://schemas.openxmlformats.org/officeDocument/2006/relationships/image" Target="../media/image68.png"/><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67.png"/><Relationship Id="rId5" Type="http://schemas.openxmlformats.org/officeDocument/2006/relationships/image" Target="../media/image69.png"/></Relationships>
</file>

<file path=ppt/slides/_rels/slide41.xml.rels><?xml version="1.0" encoding="UTF-8" standalone="yes"?>
<Relationships xmlns="http://schemas.openxmlformats.org/package/2006/relationships"><Relationship Id="rId6" Type="http://schemas.openxmlformats.org/officeDocument/2006/relationships/image" Target="../media/image34.png"/><Relationship Id="rId4" Type="http://schemas.openxmlformats.org/officeDocument/2006/relationships/image" Target="../media/image73.jpeg"/><Relationship Id="rId1" Type="http://schemas.openxmlformats.org/officeDocument/2006/relationships/slideLayout" Target="../slideLayouts/slideLayout7.xml"/><Relationship Id="rId2" Type="http://schemas.openxmlformats.org/officeDocument/2006/relationships/image" Target="../media/image71.png"/><Relationship Id="rId3" Type="http://schemas.openxmlformats.org/officeDocument/2006/relationships/image" Target="../media/image72.jpeg"/><Relationship Id="rId5" Type="http://schemas.openxmlformats.org/officeDocument/2006/relationships/image" Target="../media/image74.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4" Type="http://schemas.openxmlformats.org/officeDocument/2006/relationships/image" Target="../media/image75.png"/><Relationship Id="rId1" Type="http://schemas.openxmlformats.org/officeDocument/2006/relationships/tags" Target="../tags/tag1.xml"/><Relationship Id="rId2" Type="http://schemas.openxmlformats.org/officeDocument/2006/relationships/slideLayout" Target="../slideLayouts/slideLayout7.xml"/><Relationship Id="rId3" Type="http://schemas.openxmlformats.org/officeDocument/2006/relationships/notesSlide" Target="../notesSlides/notesSlide38.xml"/></Relationships>
</file>

<file path=ppt/slides/_rels/slide44.xml.rels><?xml version="1.0" encoding="UTF-8" standalone="yes"?>
<Relationships xmlns="http://schemas.openxmlformats.org/package/2006/relationships"><Relationship Id="rId4" Type="http://schemas.openxmlformats.org/officeDocument/2006/relationships/image" Target="../media/image77.png"/><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76.pdf"/></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4" Type="http://schemas.openxmlformats.org/officeDocument/2006/relationships/image" Target="../media/image79.png"/><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78.jpeg"/><Relationship Id="rId5" Type="http://schemas.openxmlformats.org/officeDocument/2006/relationships/image" Target="../media/image80.png"/></Relationships>
</file>

<file path=ppt/slides/_rels/slide48.xml.rels><?xml version="1.0" encoding="UTF-8" standalone="yes"?>
<Relationships xmlns="http://schemas.openxmlformats.org/package/2006/relationships"><Relationship Id="rId4" Type="http://schemas.openxmlformats.org/officeDocument/2006/relationships/image" Target="../media/image83.gif"/><Relationship Id="rId1" Type="http://schemas.openxmlformats.org/officeDocument/2006/relationships/slideLayout" Target="../slideLayouts/slideLayout7.xml"/><Relationship Id="rId2" Type="http://schemas.openxmlformats.org/officeDocument/2006/relationships/image" Target="../media/image81.jpeg"/><Relationship Id="rId3" Type="http://schemas.openxmlformats.org/officeDocument/2006/relationships/image" Target="../media/image82.jpeg"/></Relationships>
</file>

<file path=ppt/slides/_rels/slide49.xml.rels><?xml version="1.0" encoding="UTF-8" standalone="yes"?>
<Relationships xmlns="http://schemas.openxmlformats.org/package/2006/relationships"><Relationship Id="rId8" Type="http://schemas.openxmlformats.org/officeDocument/2006/relationships/image" Target="../media/image90.gif"/><Relationship Id="rId4" Type="http://schemas.openxmlformats.org/officeDocument/2006/relationships/image" Target="../media/image87.gif"/><Relationship Id="rId10" Type="http://schemas.openxmlformats.org/officeDocument/2006/relationships/oleObject" Target="../embeddings/oleObject3.bin"/><Relationship Id="rId5" Type="http://schemas.openxmlformats.org/officeDocument/2006/relationships/oleObject" Target="../embeddings/oleObject1.bin"/><Relationship Id="rId7" Type="http://schemas.openxmlformats.org/officeDocument/2006/relationships/image" Target="../media/image89.gif"/><Relationship Id="rId1" Type="http://schemas.openxmlformats.org/officeDocument/2006/relationships/vmlDrawing" Target="../drawings/vmlDrawing1.vml"/><Relationship Id="rId2" Type="http://schemas.openxmlformats.org/officeDocument/2006/relationships/slideLayout" Target="../slideLayouts/slideLayout15.xml"/><Relationship Id="rId9" Type="http://schemas.openxmlformats.org/officeDocument/2006/relationships/oleObject" Target="../embeddings/oleObject2.bin"/><Relationship Id="rId3" Type="http://schemas.openxmlformats.org/officeDocument/2006/relationships/notesSlide" Target="../notesSlides/notesSlide43.xml"/><Relationship Id="rId6" Type="http://schemas.openxmlformats.org/officeDocument/2006/relationships/image" Target="../media/image88.gi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3"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4" Type="http://schemas.openxmlformats.org/officeDocument/2006/relationships/image" Target="../media/image92.png"/><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91.png"/></Relationships>
</file>

<file path=ppt/slides/_rels/slide51.xml.rels><?xml version="1.0" encoding="UTF-8" standalone="yes"?>
<Relationships xmlns="http://schemas.openxmlformats.org/package/2006/relationships"><Relationship Id="rId4" Type="http://schemas.openxmlformats.org/officeDocument/2006/relationships/image" Target="../media/image94.png"/><Relationship Id="rId7" Type="http://schemas.openxmlformats.org/officeDocument/2006/relationships/image" Target="../media/image97.jpeg"/><Relationship Id="rId11" Type="http://schemas.openxmlformats.org/officeDocument/2006/relationships/image" Target="../media/image101.png"/><Relationship Id="rId1" Type="http://schemas.openxmlformats.org/officeDocument/2006/relationships/slideLayout" Target="../slideLayouts/slideLayout4.xml"/><Relationship Id="rId6" Type="http://schemas.openxmlformats.org/officeDocument/2006/relationships/image" Target="../media/image96.png"/><Relationship Id="rId8" Type="http://schemas.openxmlformats.org/officeDocument/2006/relationships/image" Target="../media/image98.png"/><Relationship Id="rId13" Type="http://schemas.openxmlformats.org/officeDocument/2006/relationships/image" Target="../media/image103.png"/><Relationship Id="rId10" Type="http://schemas.openxmlformats.org/officeDocument/2006/relationships/image" Target="../media/image100.jpeg"/><Relationship Id="rId5" Type="http://schemas.openxmlformats.org/officeDocument/2006/relationships/image" Target="../media/image95.png"/><Relationship Id="rId12" Type="http://schemas.openxmlformats.org/officeDocument/2006/relationships/image" Target="../media/image102.png"/><Relationship Id="rId2" Type="http://schemas.openxmlformats.org/officeDocument/2006/relationships/notesSlide" Target="../notesSlides/notesSlide45.xml"/><Relationship Id="rId9" Type="http://schemas.openxmlformats.org/officeDocument/2006/relationships/image" Target="../media/image99.png"/><Relationship Id="rId3" Type="http://schemas.openxmlformats.org/officeDocument/2006/relationships/image" Target="../media/image93.png"/></Relationships>
</file>

<file path=ppt/slides/_rels/slide52.xml.rels><?xml version="1.0" encoding="UTF-8" standalone="yes"?>
<Relationships xmlns="http://schemas.openxmlformats.org/package/2006/relationships"><Relationship Id="rId4" Type="http://schemas.openxmlformats.org/officeDocument/2006/relationships/image" Target="../media/image105.jpeg"/><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104.png"/></Relationships>
</file>

<file path=ppt/slides/_rels/slide53.xml.rels><?xml version="1.0" encoding="UTF-8" standalone="yes"?>
<Relationships xmlns="http://schemas.openxmlformats.org/package/2006/relationships"><Relationship Id="rId6" Type="http://schemas.openxmlformats.org/officeDocument/2006/relationships/image" Target="../media/image109.emf"/><Relationship Id="rId4" Type="http://schemas.openxmlformats.org/officeDocument/2006/relationships/image" Target="../media/image107.jpeg"/><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106.emf"/><Relationship Id="rId5" Type="http://schemas.openxmlformats.org/officeDocument/2006/relationships/image" Target="../media/image108.jpeg"/></Relationships>
</file>

<file path=ppt/slides/_rels/slide54.xml.rels><?xml version="1.0" encoding="UTF-8" standalone="yes"?>
<Relationships xmlns="http://schemas.openxmlformats.org/package/2006/relationships"><Relationship Id="rId4" Type="http://schemas.openxmlformats.org/officeDocument/2006/relationships/image" Target="../media/image111.jpeg"/><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110.jpeg"/><Relationship Id="rId5" Type="http://schemas.openxmlformats.org/officeDocument/2006/relationships/image" Target="../media/image112.jpeg"/></Relationships>
</file>

<file path=ppt/slides/_rels/slide55.xml.rels><?xml version="1.0" encoding="UTF-8" standalone="yes"?>
<Relationships xmlns="http://schemas.openxmlformats.org/package/2006/relationships"><Relationship Id="rId4" Type="http://schemas.openxmlformats.org/officeDocument/2006/relationships/image" Target="../media/image115.jpeg"/><Relationship Id="rId1" Type="http://schemas.openxmlformats.org/officeDocument/2006/relationships/slideLayout" Target="../slideLayouts/slideLayout7.xml"/><Relationship Id="rId2" Type="http://schemas.openxmlformats.org/officeDocument/2006/relationships/image" Target="../media/image113.jpeg"/><Relationship Id="rId3" Type="http://schemas.openxmlformats.org/officeDocument/2006/relationships/image" Target="../media/image114.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3"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5" name="Rectangle 4"/>
          <p:cNvSpPr>
            <a:spLocks noGrp="1" noChangeArrowheads="1"/>
          </p:cNvSpPr>
          <p:nvPr>
            <p:ph type="ctrTitle"/>
          </p:nvPr>
        </p:nvSpPr>
        <p:spPr>
          <a:xfrm>
            <a:off x="685800" y="1752600"/>
            <a:ext cx="7772400" cy="1676400"/>
          </a:xfrm>
        </p:spPr>
        <p:txBody>
          <a:bodyPr/>
          <a:lstStyle/>
          <a:p>
            <a:pPr eaLnBrk="1" hangingPunct="1"/>
            <a:r>
              <a:rPr lang="en-US" dirty="0"/>
              <a:t>Transfer </a:t>
            </a:r>
            <a:r>
              <a:rPr lang="en-US" dirty="0" err="1"/>
              <a:t>Technológií</a:t>
            </a:r>
            <a:r>
              <a:rPr lang="en-US" dirty="0"/>
              <a:t> </a:t>
            </a:r>
            <a:r>
              <a:rPr lang="en-US" dirty="0" err="1"/>
              <a:t>v</a:t>
            </a:r>
            <a:r>
              <a:rPr lang="en-US" dirty="0"/>
              <a:t> </a:t>
            </a:r>
            <a:r>
              <a:rPr lang="en-US" dirty="0" err="1"/>
              <a:t>CERNe</a:t>
            </a:r>
            <a:r>
              <a:rPr lang="en-US" dirty="0"/>
              <a:t/>
            </a:r>
            <a:br>
              <a:rPr lang="en-US" dirty="0"/>
            </a:br>
            <a:r>
              <a:rPr lang="en-US" dirty="0"/>
              <a:t>-</a:t>
            </a:r>
            <a:br>
              <a:rPr lang="en-US" dirty="0"/>
            </a:br>
            <a:r>
              <a:rPr lang="en-US" dirty="0" err="1"/>
              <a:t>Príklad</a:t>
            </a:r>
            <a:r>
              <a:rPr lang="en-US" dirty="0"/>
              <a:t>: </a:t>
            </a:r>
            <a:r>
              <a:rPr lang="en-US" dirty="0" smtClean="0"/>
              <a:t>MEDIPIX </a:t>
            </a:r>
            <a:r>
              <a:rPr lang="en-US" sz="2400" dirty="0" smtClean="0"/>
              <a:t>a </a:t>
            </a:r>
            <a:r>
              <a:rPr lang="en-US" sz="2400" dirty="0" err="1" smtClean="0"/>
              <a:t>ClearPEM</a:t>
            </a:r>
            <a:endParaRPr lang="en-US" dirty="0"/>
          </a:p>
        </p:txBody>
      </p:sp>
      <p:sp>
        <p:nvSpPr>
          <p:cNvPr id="18436" name="Rectangle 5"/>
          <p:cNvSpPr>
            <a:spLocks noGrp="1" noChangeArrowheads="1"/>
          </p:cNvSpPr>
          <p:nvPr>
            <p:ph type="subTitle" idx="1"/>
          </p:nvPr>
        </p:nvSpPr>
        <p:spPr>
          <a:xfrm>
            <a:off x="1371600" y="4343400"/>
            <a:ext cx="6400800" cy="1524000"/>
          </a:xfrm>
        </p:spPr>
        <p:txBody>
          <a:bodyPr/>
          <a:lstStyle/>
          <a:p>
            <a:pPr eaLnBrk="1" hangingPunct="1"/>
            <a:r>
              <a:rPr lang="en-US" dirty="0" smtClean="0"/>
              <a:t>Bettina a Ivan Mikulec</a:t>
            </a:r>
            <a:endParaRPr lang="en-US"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Footer Placeholder 2"/>
          <p:cNvSpPr>
            <a:spLocks noGrp="1"/>
          </p:cNvSpPr>
          <p:nvPr>
            <p:ph type="ftr" sz="quarter" idx="10"/>
          </p:nvPr>
        </p:nvSpPr>
        <p:spPr/>
        <p:txBody>
          <a:bodyPr/>
          <a:lstStyle/>
          <a:p>
            <a:pPr>
              <a:defRPr/>
            </a:pPr>
            <a:r>
              <a:rPr lang="en-US" smtClean="0">
                <a:latin typeface="+mn-lt"/>
                <a:ea typeface="ＭＳ Ｐゴシック" pitchFamily="-112" charset="-128"/>
                <a:cs typeface="ＭＳ Ｐゴシック" pitchFamily="-112" charset="-128"/>
              </a:rPr>
              <a:t>High School Teachers at CERN  -----  Bettina + Ivan Mikulec  -----  Apr 2009</a:t>
            </a:r>
            <a:endParaRPr lang="en-US">
              <a:latin typeface="+mn-lt"/>
              <a:ea typeface="ＭＳ Ｐゴシック" pitchFamily="-112" charset="-128"/>
              <a:cs typeface="ＭＳ Ｐゴシック" pitchFamily="-112" charset="-128"/>
            </a:endParaRPr>
          </a:p>
        </p:txBody>
      </p:sp>
      <p:sp>
        <p:nvSpPr>
          <p:cNvPr id="49155" name="Rectangle 2"/>
          <p:cNvSpPr>
            <a:spLocks noGrp="1" noChangeArrowheads="1"/>
          </p:cNvSpPr>
          <p:nvPr>
            <p:ph type="title"/>
          </p:nvPr>
        </p:nvSpPr>
        <p:spPr/>
        <p:txBody>
          <a:bodyPr/>
          <a:lstStyle/>
          <a:p>
            <a:pPr eaLnBrk="1" hangingPunct="1"/>
            <a:r>
              <a:rPr lang="en-US"/>
              <a:t>Medipix1</a:t>
            </a:r>
          </a:p>
        </p:txBody>
      </p:sp>
      <p:pic>
        <p:nvPicPr>
          <p:cNvPr id="49156" name="Picture 3" descr="sardine1p"/>
          <p:cNvPicPr>
            <a:picLocks noChangeAspect="1" noChangeArrowheads="1"/>
          </p:cNvPicPr>
          <p:nvPr/>
        </p:nvPicPr>
        <p:blipFill>
          <a:blip r:embed="rId3"/>
          <a:srcRect/>
          <a:stretch>
            <a:fillRect/>
          </a:stretch>
        </p:blipFill>
        <p:spPr bwMode="auto">
          <a:xfrm>
            <a:off x="4572000" y="1295400"/>
            <a:ext cx="2759075" cy="4838700"/>
          </a:xfrm>
          <a:prstGeom prst="rect">
            <a:avLst/>
          </a:prstGeom>
          <a:noFill/>
          <a:ln w="9525">
            <a:noFill/>
            <a:miter lim="800000"/>
            <a:headEnd/>
            <a:tailEnd/>
          </a:ln>
        </p:spPr>
      </p:pic>
      <p:pic>
        <p:nvPicPr>
          <p:cNvPr id="49157" name="Picture 4" descr="detail3"/>
          <p:cNvPicPr>
            <a:picLocks noChangeAspect="1" noChangeArrowheads="1"/>
          </p:cNvPicPr>
          <p:nvPr/>
        </p:nvPicPr>
        <p:blipFill>
          <a:blip r:embed="rId4"/>
          <a:srcRect/>
          <a:stretch>
            <a:fillRect/>
          </a:stretch>
        </p:blipFill>
        <p:spPr bwMode="auto">
          <a:xfrm>
            <a:off x="6934200" y="609600"/>
            <a:ext cx="1676400" cy="1303338"/>
          </a:xfrm>
          <a:prstGeom prst="rect">
            <a:avLst/>
          </a:prstGeom>
          <a:noFill/>
          <a:ln w="9525">
            <a:noFill/>
            <a:miter lim="800000"/>
            <a:headEnd/>
            <a:tailEnd/>
          </a:ln>
        </p:spPr>
      </p:pic>
      <p:pic>
        <p:nvPicPr>
          <p:cNvPr id="49158" name="Picture 5" descr="stinkfish2"/>
          <p:cNvPicPr>
            <a:picLocks noChangeAspect="1" noChangeArrowheads="1"/>
          </p:cNvPicPr>
          <p:nvPr/>
        </p:nvPicPr>
        <p:blipFill>
          <a:blip r:embed="rId5"/>
          <a:srcRect/>
          <a:stretch>
            <a:fillRect/>
          </a:stretch>
        </p:blipFill>
        <p:spPr bwMode="auto">
          <a:xfrm>
            <a:off x="914400" y="838200"/>
            <a:ext cx="3608388" cy="5410200"/>
          </a:xfrm>
          <a:prstGeom prst="rect">
            <a:avLst/>
          </a:prstGeom>
          <a:noFill/>
          <a:ln w="9525">
            <a:noFill/>
            <a:miter lim="800000"/>
            <a:headEnd/>
            <a:tailEnd/>
          </a:ln>
        </p:spPr>
      </p:pic>
      <p:sp>
        <p:nvSpPr>
          <p:cNvPr id="49159" name="Text Box 6"/>
          <p:cNvSpPr txBox="1">
            <a:spLocks noChangeArrowheads="1"/>
          </p:cNvSpPr>
          <p:nvPr/>
        </p:nvSpPr>
        <p:spPr bwMode="auto">
          <a:xfrm>
            <a:off x="1295400" y="1066800"/>
            <a:ext cx="1276350" cy="366713"/>
          </a:xfrm>
          <a:prstGeom prst="rect">
            <a:avLst/>
          </a:prstGeom>
          <a:noFill/>
          <a:ln w="12700">
            <a:noFill/>
            <a:miter lim="800000"/>
            <a:headEnd type="none" w="sm" len="sm"/>
            <a:tailEnd type="none" w="sm" len="sm"/>
          </a:ln>
        </p:spPr>
        <p:txBody>
          <a:bodyPr wrap="none">
            <a:prstTxWarp prst="textNoShape">
              <a:avLst/>
            </a:prstTxWarp>
            <a:spAutoFit/>
          </a:bodyPr>
          <a:lstStyle/>
          <a:p>
            <a:r>
              <a:rPr lang="en-US" sz="1800" b="1">
                <a:solidFill>
                  <a:srgbClr val="FFDD07"/>
                </a:solidFill>
              </a:rPr>
              <a:t>‘Sardinka’</a:t>
            </a:r>
          </a:p>
        </p:txBody>
      </p:sp>
      <p:sp>
        <p:nvSpPr>
          <p:cNvPr id="49160" name="Text Box 7"/>
          <p:cNvSpPr txBox="1">
            <a:spLocks noChangeArrowheads="1"/>
          </p:cNvSpPr>
          <p:nvPr/>
        </p:nvSpPr>
        <p:spPr bwMode="auto">
          <a:xfrm>
            <a:off x="7315200" y="3989388"/>
            <a:ext cx="1828800" cy="730250"/>
          </a:xfrm>
          <a:prstGeom prst="rect">
            <a:avLst/>
          </a:prstGeom>
          <a:noFill/>
          <a:ln w="12700">
            <a:noFill/>
            <a:miter lim="800000"/>
            <a:headEnd type="none" w="sm" len="sm"/>
            <a:tailEnd type="none" w="sm" len="sm"/>
          </a:ln>
        </p:spPr>
        <p:txBody>
          <a:bodyPr>
            <a:prstTxWarp prst="textNoShape">
              <a:avLst/>
            </a:prstTxWarp>
            <a:spAutoFit/>
          </a:bodyPr>
          <a:lstStyle/>
          <a:p>
            <a:r>
              <a:rPr lang="en-US" sz="1400" b="1">
                <a:solidFill>
                  <a:schemeClr val="bg1"/>
                </a:solidFill>
              </a:rPr>
              <a:t>Mo trubica, 25 kV</a:t>
            </a:r>
          </a:p>
          <a:p>
            <a:r>
              <a:rPr lang="en-US" sz="1400" b="1">
                <a:solidFill>
                  <a:schemeClr val="bg1"/>
                </a:solidFill>
              </a:rPr>
              <a:t>adjustovaný prah nekorigované dáta!</a:t>
            </a:r>
          </a:p>
        </p:txBody>
      </p:sp>
      <p:sp>
        <p:nvSpPr>
          <p:cNvPr id="9" name="Slide Number Placeholder 8"/>
          <p:cNvSpPr>
            <a:spLocks noGrp="1"/>
          </p:cNvSpPr>
          <p:nvPr>
            <p:ph type="sldNum" sz="quarter" idx="11"/>
          </p:nvPr>
        </p:nvSpPr>
        <p:spPr/>
        <p:txBody>
          <a:bodyPr/>
          <a:lstStyle/>
          <a:p>
            <a:pPr>
              <a:defRPr/>
            </a:pPr>
            <a:fld id="{BD3856C0-B3DD-3246-B15E-90B35B174614}" type="slidenum">
              <a:rPr lang="en-US" smtClean="0"/>
              <a:pPr>
                <a:defRPr/>
              </a:pPr>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Footer Placeholder 2"/>
          <p:cNvSpPr>
            <a:spLocks noGrp="1"/>
          </p:cNvSpPr>
          <p:nvPr>
            <p:ph type="ftr" sz="quarter" idx="10"/>
          </p:nvPr>
        </p:nvSpPr>
        <p:spPr/>
        <p:txBody>
          <a:bodyPr/>
          <a:lstStyle/>
          <a:p>
            <a:pPr>
              <a:defRPr/>
            </a:pPr>
            <a:r>
              <a:rPr lang="en-US" smtClean="0">
                <a:latin typeface="+mn-lt"/>
                <a:ea typeface="ＭＳ Ｐゴシック" pitchFamily="-112" charset="-128"/>
                <a:cs typeface="ＭＳ Ｐゴシック" pitchFamily="-112" charset="-128"/>
              </a:rPr>
              <a:t>High School Teachers at CERN  -----  Bettina + Ivan Mikulec  -----  Apr 2009</a:t>
            </a:r>
            <a:endParaRPr lang="en-US">
              <a:latin typeface="+mn-lt"/>
              <a:ea typeface="ＭＳ Ｐゴシック" pitchFamily="-112" charset="-128"/>
              <a:cs typeface="ＭＳ Ｐゴシック" pitchFamily="-112" charset="-128"/>
            </a:endParaRPr>
          </a:p>
        </p:txBody>
      </p:sp>
      <p:sp>
        <p:nvSpPr>
          <p:cNvPr id="51203" name="Rectangle 2"/>
          <p:cNvSpPr>
            <a:spLocks noGrp="1" noChangeArrowheads="1"/>
          </p:cNvSpPr>
          <p:nvPr>
            <p:ph type="title"/>
          </p:nvPr>
        </p:nvSpPr>
        <p:spPr/>
        <p:txBody>
          <a:bodyPr/>
          <a:lstStyle/>
          <a:p>
            <a:pPr eaLnBrk="1" hangingPunct="1"/>
            <a:r>
              <a:rPr lang="en-US"/>
              <a:t>Medipix1</a:t>
            </a:r>
          </a:p>
        </p:txBody>
      </p:sp>
      <p:sp>
        <p:nvSpPr>
          <p:cNvPr id="51204" name="Text Box 3"/>
          <p:cNvSpPr txBox="1">
            <a:spLocks noChangeArrowheads="1"/>
          </p:cNvSpPr>
          <p:nvPr/>
        </p:nvSpPr>
        <p:spPr bwMode="auto">
          <a:xfrm>
            <a:off x="1447800" y="762000"/>
            <a:ext cx="2025650" cy="366713"/>
          </a:xfrm>
          <a:prstGeom prst="rect">
            <a:avLst/>
          </a:prstGeom>
          <a:noFill/>
          <a:ln w="12700">
            <a:noFill/>
            <a:miter lim="800000"/>
            <a:headEnd type="none" w="sm" len="sm"/>
            <a:tailEnd type="none" w="sm" len="sm"/>
          </a:ln>
        </p:spPr>
        <p:txBody>
          <a:bodyPr wrap="none">
            <a:prstTxWarp prst="textNoShape">
              <a:avLst/>
            </a:prstTxWarp>
            <a:spAutoFit/>
          </a:bodyPr>
          <a:lstStyle/>
          <a:p>
            <a:r>
              <a:rPr lang="en-US" sz="1800" b="1">
                <a:solidFill>
                  <a:srgbClr val="FFDD07"/>
                </a:solidFill>
              </a:rPr>
              <a:t>‘Žabie stehienka’</a:t>
            </a:r>
          </a:p>
        </p:txBody>
      </p:sp>
      <p:pic>
        <p:nvPicPr>
          <p:cNvPr id="51205" name="Picture 4" descr="frogleg"/>
          <p:cNvPicPr>
            <a:picLocks noChangeAspect="1" noChangeArrowheads="1"/>
          </p:cNvPicPr>
          <p:nvPr/>
        </p:nvPicPr>
        <p:blipFill>
          <a:blip r:embed="rId3"/>
          <a:srcRect/>
          <a:stretch>
            <a:fillRect/>
          </a:stretch>
        </p:blipFill>
        <p:spPr bwMode="auto">
          <a:xfrm>
            <a:off x="457200" y="1143000"/>
            <a:ext cx="4343400" cy="3651250"/>
          </a:xfrm>
          <a:prstGeom prst="rect">
            <a:avLst/>
          </a:prstGeom>
          <a:noFill/>
          <a:ln w="9525">
            <a:noFill/>
            <a:miter lim="800000"/>
            <a:headEnd/>
            <a:tailEnd/>
          </a:ln>
        </p:spPr>
      </p:pic>
      <p:pic>
        <p:nvPicPr>
          <p:cNvPr id="51206" name="Picture 5" descr="frogeff25kv_1_med_enh"/>
          <p:cNvPicPr>
            <a:picLocks noChangeAspect="1" noChangeArrowheads="1"/>
          </p:cNvPicPr>
          <p:nvPr/>
        </p:nvPicPr>
        <p:blipFill>
          <a:blip r:embed="rId4"/>
          <a:srcRect/>
          <a:stretch>
            <a:fillRect/>
          </a:stretch>
        </p:blipFill>
        <p:spPr bwMode="auto">
          <a:xfrm>
            <a:off x="5334000" y="1219200"/>
            <a:ext cx="3209925" cy="2554288"/>
          </a:xfrm>
          <a:prstGeom prst="rect">
            <a:avLst/>
          </a:prstGeom>
          <a:noFill/>
          <a:ln w="9525">
            <a:noFill/>
            <a:miter lim="800000"/>
            <a:headEnd/>
            <a:tailEnd/>
          </a:ln>
        </p:spPr>
      </p:pic>
      <p:sp>
        <p:nvSpPr>
          <p:cNvPr id="51207" name="Text Box 6"/>
          <p:cNvSpPr txBox="1">
            <a:spLocks noChangeArrowheads="1"/>
          </p:cNvSpPr>
          <p:nvPr/>
        </p:nvSpPr>
        <p:spPr bwMode="auto">
          <a:xfrm>
            <a:off x="7086600" y="5181600"/>
            <a:ext cx="1828800" cy="942975"/>
          </a:xfrm>
          <a:prstGeom prst="rect">
            <a:avLst/>
          </a:prstGeom>
          <a:noFill/>
          <a:ln w="12700">
            <a:noFill/>
            <a:miter lim="800000"/>
            <a:headEnd type="none" w="sm" len="sm"/>
            <a:tailEnd type="none" w="sm" len="sm"/>
          </a:ln>
        </p:spPr>
        <p:txBody>
          <a:bodyPr>
            <a:prstTxWarp prst="textNoShape">
              <a:avLst/>
            </a:prstTxWarp>
            <a:spAutoFit/>
          </a:bodyPr>
          <a:lstStyle/>
          <a:p>
            <a:r>
              <a:rPr lang="en-US" sz="1400" b="1">
                <a:solidFill>
                  <a:srgbClr val="FFDD07"/>
                </a:solidFill>
              </a:rPr>
              <a:t>mušle</a:t>
            </a:r>
            <a:r>
              <a:rPr lang="en-US" sz="1400" b="1">
                <a:solidFill>
                  <a:schemeClr val="bg1"/>
                </a:solidFill>
              </a:rPr>
              <a:t>;</a:t>
            </a:r>
          </a:p>
          <a:p>
            <a:r>
              <a:rPr lang="en-US" sz="1400" b="1" baseline="30000">
                <a:solidFill>
                  <a:schemeClr val="bg1"/>
                </a:solidFill>
              </a:rPr>
              <a:t>109</a:t>
            </a:r>
            <a:r>
              <a:rPr lang="en-US" sz="1400" b="1">
                <a:solidFill>
                  <a:schemeClr val="bg1"/>
                </a:solidFill>
              </a:rPr>
              <a:t>Cd zdroj,</a:t>
            </a:r>
          </a:p>
          <a:p>
            <a:r>
              <a:rPr lang="en-US" sz="1400" b="1">
                <a:solidFill>
                  <a:schemeClr val="bg1"/>
                </a:solidFill>
              </a:rPr>
              <a:t>adjustovaný prah,</a:t>
            </a:r>
          </a:p>
          <a:p>
            <a:r>
              <a:rPr lang="en-US" sz="1400" b="1">
                <a:solidFill>
                  <a:schemeClr val="bg1"/>
                </a:solidFill>
              </a:rPr>
              <a:t>'flat field' korekcia</a:t>
            </a:r>
          </a:p>
        </p:txBody>
      </p:sp>
      <p:sp>
        <p:nvSpPr>
          <p:cNvPr id="51208" name="Text Box 7"/>
          <p:cNvSpPr txBox="1">
            <a:spLocks noChangeArrowheads="1"/>
          </p:cNvSpPr>
          <p:nvPr/>
        </p:nvSpPr>
        <p:spPr bwMode="auto">
          <a:xfrm>
            <a:off x="6172200" y="3733800"/>
            <a:ext cx="1770063" cy="942975"/>
          </a:xfrm>
          <a:prstGeom prst="rect">
            <a:avLst/>
          </a:prstGeom>
          <a:noFill/>
          <a:ln w="12700">
            <a:noFill/>
            <a:miter lim="800000"/>
            <a:headEnd type="none" w="sm" len="sm"/>
            <a:tailEnd type="none" w="sm" len="sm"/>
          </a:ln>
        </p:spPr>
        <p:txBody>
          <a:bodyPr wrap="none">
            <a:prstTxWarp prst="textNoShape">
              <a:avLst/>
            </a:prstTxWarp>
            <a:spAutoFit/>
          </a:bodyPr>
          <a:lstStyle/>
          <a:p>
            <a:r>
              <a:rPr lang="en-US" sz="1400" b="1">
                <a:solidFill>
                  <a:schemeClr val="bg1"/>
                </a:solidFill>
              </a:rPr>
              <a:t>Mo trubica, 25 kV</a:t>
            </a:r>
          </a:p>
          <a:p>
            <a:r>
              <a:rPr lang="en-US" sz="1400" b="1">
                <a:solidFill>
                  <a:schemeClr val="bg1"/>
                </a:solidFill>
              </a:rPr>
              <a:t>adjustovaný prah,</a:t>
            </a:r>
          </a:p>
          <a:p>
            <a:r>
              <a:rPr lang="en-US" sz="1400" b="1">
                <a:solidFill>
                  <a:schemeClr val="bg1"/>
                </a:solidFill>
              </a:rPr>
              <a:t>'flat field' korekcia,</a:t>
            </a:r>
          </a:p>
          <a:p>
            <a:r>
              <a:rPr lang="en-US" sz="1400" b="1">
                <a:solidFill>
                  <a:schemeClr val="bg1"/>
                </a:solidFill>
              </a:rPr>
              <a:t>mediánový filter</a:t>
            </a:r>
          </a:p>
        </p:txBody>
      </p:sp>
      <p:pic>
        <p:nvPicPr>
          <p:cNvPr id="51209" name="Picture 8" descr="4shells"/>
          <p:cNvPicPr>
            <a:picLocks noChangeAspect="1" noChangeArrowheads="1"/>
          </p:cNvPicPr>
          <p:nvPr/>
        </p:nvPicPr>
        <p:blipFill>
          <a:blip r:embed="rId5"/>
          <a:srcRect/>
          <a:stretch>
            <a:fillRect/>
          </a:stretch>
        </p:blipFill>
        <p:spPr bwMode="auto">
          <a:xfrm>
            <a:off x="5181600" y="4648200"/>
            <a:ext cx="1981200" cy="1808163"/>
          </a:xfrm>
          <a:prstGeom prst="rect">
            <a:avLst/>
          </a:prstGeom>
          <a:noFill/>
          <a:ln w="9525">
            <a:noFill/>
            <a:miter lim="800000"/>
            <a:headEnd/>
            <a:tailEnd/>
          </a:ln>
        </p:spPr>
      </p:pic>
      <p:sp>
        <p:nvSpPr>
          <p:cNvPr id="10" name="Slide Number Placeholder 9"/>
          <p:cNvSpPr>
            <a:spLocks noGrp="1"/>
          </p:cNvSpPr>
          <p:nvPr>
            <p:ph type="sldNum" sz="quarter" idx="11"/>
          </p:nvPr>
        </p:nvSpPr>
        <p:spPr/>
        <p:txBody>
          <a:bodyPr/>
          <a:lstStyle/>
          <a:p>
            <a:pPr>
              <a:defRPr/>
            </a:pPr>
            <a:fld id="{BD3856C0-B3DD-3246-B15E-90B35B174614}" type="slidenum">
              <a:rPr lang="en-US" smtClean="0"/>
              <a:pPr>
                <a:defRPr/>
              </a:pPr>
              <a:t>11</a:t>
            </a:fld>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 name="Footer Placeholder 2"/>
          <p:cNvSpPr>
            <a:spLocks noGrp="1"/>
          </p:cNvSpPr>
          <p:nvPr>
            <p:ph type="ftr" sz="quarter" idx="10"/>
          </p:nvPr>
        </p:nvSpPr>
        <p:spPr/>
        <p:txBody>
          <a:bodyPr/>
          <a:lstStyle/>
          <a:p>
            <a:pPr>
              <a:defRPr/>
            </a:pPr>
            <a:r>
              <a:rPr lang="en-US" smtClean="0">
                <a:latin typeface="+mn-lt"/>
                <a:ea typeface="ＭＳ Ｐゴシック" pitchFamily="-112" charset="-128"/>
                <a:cs typeface="ＭＳ Ｐゴシック" pitchFamily="-112" charset="-128"/>
              </a:rPr>
              <a:t>High School Teachers at CERN  -----  Bettina + Ivan Mikulec  -----  Apr 2009</a:t>
            </a:r>
            <a:endParaRPr lang="en-US">
              <a:latin typeface="+mn-lt"/>
              <a:ea typeface="ＭＳ Ｐゴシック" pitchFamily="-112" charset="-128"/>
              <a:cs typeface="ＭＳ Ｐゴシック" pitchFamily="-112" charset="-128"/>
            </a:endParaRPr>
          </a:p>
        </p:txBody>
      </p:sp>
      <p:sp>
        <p:nvSpPr>
          <p:cNvPr id="53251" name="Rectangle 2"/>
          <p:cNvSpPr>
            <a:spLocks noGrp="1" noChangeArrowheads="1"/>
          </p:cNvSpPr>
          <p:nvPr>
            <p:ph type="title"/>
          </p:nvPr>
        </p:nvSpPr>
        <p:spPr/>
        <p:txBody>
          <a:bodyPr/>
          <a:lstStyle/>
          <a:p>
            <a:pPr eaLnBrk="1" hangingPunct="1"/>
            <a:r>
              <a:rPr lang="en-US"/>
              <a:t>Medipix1 / Medipix2</a:t>
            </a:r>
          </a:p>
        </p:txBody>
      </p:sp>
      <p:grpSp>
        <p:nvGrpSpPr>
          <p:cNvPr id="53252" name="Group 3"/>
          <p:cNvGrpSpPr>
            <a:grpSpLocks/>
          </p:cNvGrpSpPr>
          <p:nvPr/>
        </p:nvGrpSpPr>
        <p:grpSpPr bwMode="auto">
          <a:xfrm>
            <a:off x="3810000" y="2743200"/>
            <a:ext cx="5105400" cy="3578225"/>
            <a:chOff x="528" y="960"/>
            <a:chExt cx="4829" cy="3070"/>
          </a:xfrm>
        </p:grpSpPr>
        <p:pic>
          <p:nvPicPr>
            <p:cNvPr id="53267" name="Picture 4"/>
            <p:cNvPicPr>
              <a:picLocks noChangeAspect="1"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2400" y="960"/>
              <a:ext cx="2957" cy="3070"/>
            </a:xfrm>
            <a:prstGeom prst="rect">
              <a:avLst/>
            </a:prstGeom>
            <a:noFill/>
            <a:ln w="12700">
              <a:noFill/>
              <a:miter lim="800000"/>
              <a:headEnd type="none" w="sm" len="sm"/>
              <a:tailEnd type="none" w="sm" len="sm"/>
            </a:ln>
          </p:spPr>
        </p:pic>
        <p:pic>
          <p:nvPicPr>
            <p:cNvPr id="53268" name="Picture 5" descr="JVC1cr2"/>
            <p:cNvPicPr>
              <a:picLocks noChangeAspect="1" noChangeArrowheads="1"/>
            </p:cNvPicPr>
            <p:nvPr/>
          </p:nvPicPr>
          <p:blipFill>
            <a:blip r:embed="rId5"/>
            <a:srcRect l="7741" t="5617" r="9102" b="23570"/>
            <a:stretch>
              <a:fillRect/>
            </a:stretch>
          </p:blipFill>
          <p:spPr bwMode="auto">
            <a:xfrm>
              <a:off x="528" y="2208"/>
              <a:ext cx="1296" cy="896"/>
            </a:xfrm>
            <a:prstGeom prst="rect">
              <a:avLst/>
            </a:prstGeom>
            <a:noFill/>
            <a:ln w="9525">
              <a:noFill/>
              <a:miter lim="800000"/>
              <a:headEnd/>
              <a:tailEnd/>
            </a:ln>
          </p:spPr>
        </p:pic>
        <p:sp>
          <p:nvSpPr>
            <p:cNvPr id="53269" name="Line 6"/>
            <p:cNvSpPr>
              <a:spLocks noChangeShapeType="1"/>
            </p:cNvSpPr>
            <p:nvPr/>
          </p:nvSpPr>
          <p:spPr bwMode="auto">
            <a:xfrm>
              <a:off x="1824" y="2208"/>
              <a:ext cx="1536" cy="1248"/>
            </a:xfrm>
            <a:prstGeom prst="line">
              <a:avLst/>
            </a:prstGeom>
            <a:noFill/>
            <a:ln w="28575">
              <a:solidFill>
                <a:schemeClr val="bg1"/>
              </a:solidFill>
              <a:prstDash val="dash"/>
              <a:round/>
              <a:headEnd/>
              <a:tailEnd/>
            </a:ln>
          </p:spPr>
          <p:txBody>
            <a:bodyPr>
              <a:prstTxWarp prst="textNoShape">
                <a:avLst/>
              </a:prstTxWarp>
            </a:bodyPr>
            <a:lstStyle/>
            <a:p>
              <a:endParaRPr lang="en-US"/>
            </a:p>
          </p:txBody>
        </p:sp>
        <p:sp>
          <p:nvSpPr>
            <p:cNvPr id="53270" name="Line 7"/>
            <p:cNvSpPr>
              <a:spLocks noChangeShapeType="1"/>
            </p:cNvSpPr>
            <p:nvPr/>
          </p:nvSpPr>
          <p:spPr bwMode="auto">
            <a:xfrm>
              <a:off x="528" y="3072"/>
              <a:ext cx="2160" cy="768"/>
            </a:xfrm>
            <a:prstGeom prst="line">
              <a:avLst/>
            </a:prstGeom>
            <a:noFill/>
            <a:ln w="28575">
              <a:solidFill>
                <a:schemeClr val="bg1"/>
              </a:solidFill>
              <a:prstDash val="dash"/>
              <a:round/>
              <a:headEnd/>
              <a:tailEnd/>
            </a:ln>
          </p:spPr>
          <p:txBody>
            <a:bodyPr>
              <a:prstTxWarp prst="textNoShape">
                <a:avLst/>
              </a:prstTxWarp>
            </a:bodyPr>
            <a:lstStyle/>
            <a:p>
              <a:endParaRPr lang="en-US"/>
            </a:p>
          </p:txBody>
        </p:sp>
        <p:sp>
          <p:nvSpPr>
            <p:cNvPr id="53271" name="Line 8"/>
            <p:cNvSpPr>
              <a:spLocks noChangeShapeType="1"/>
            </p:cNvSpPr>
            <p:nvPr/>
          </p:nvSpPr>
          <p:spPr bwMode="auto">
            <a:xfrm>
              <a:off x="1824" y="3072"/>
              <a:ext cx="1536" cy="768"/>
            </a:xfrm>
            <a:prstGeom prst="line">
              <a:avLst/>
            </a:prstGeom>
            <a:noFill/>
            <a:ln w="28575">
              <a:solidFill>
                <a:schemeClr val="bg1"/>
              </a:solidFill>
              <a:prstDash val="dash"/>
              <a:round/>
              <a:headEnd/>
              <a:tailEnd/>
            </a:ln>
          </p:spPr>
          <p:txBody>
            <a:bodyPr>
              <a:prstTxWarp prst="textNoShape">
                <a:avLst/>
              </a:prstTxWarp>
            </a:bodyPr>
            <a:lstStyle/>
            <a:p>
              <a:endParaRPr lang="en-US"/>
            </a:p>
          </p:txBody>
        </p:sp>
        <p:sp>
          <p:nvSpPr>
            <p:cNvPr id="53272" name="Rectangle 9"/>
            <p:cNvSpPr>
              <a:spLocks noChangeArrowheads="1"/>
            </p:cNvSpPr>
            <p:nvPr/>
          </p:nvSpPr>
          <p:spPr bwMode="auto">
            <a:xfrm>
              <a:off x="2688" y="3456"/>
              <a:ext cx="672" cy="432"/>
            </a:xfrm>
            <a:prstGeom prst="rect">
              <a:avLst/>
            </a:prstGeom>
            <a:noFill/>
            <a:ln w="28575">
              <a:solidFill>
                <a:schemeClr val="bg1"/>
              </a:solidFill>
              <a:prstDash val="dash"/>
              <a:miter lim="800000"/>
              <a:headEnd/>
              <a:tailEnd/>
            </a:ln>
          </p:spPr>
          <p:txBody>
            <a:bodyPr wrap="none" anchor="ctr">
              <a:prstTxWarp prst="textNoShape">
                <a:avLst/>
              </a:prstTxWarp>
            </a:bodyPr>
            <a:lstStyle/>
            <a:p>
              <a:endParaRPr lang="en-US"/>
            </a:p>
          </p:txBody>
        </p:sp>
      </p:grpSp>
      <p:grpSp>
        <p:nvGrpSpPr>
          <p:cNvPr id="53253" name="Group 10"/>
          <p:cNvGrpSpPr>
            <a:grpSpLocks/>
          </p:cNvGrpSpPr>
          <p:nvPr/>
        </p:nvGrpSpPr>
        <p:grpSpPr bwMode="auto">
          <a:xfrm>
            <a:off x="533400" y="1600200"/>
            <a:ext cx="2701925" cy="3143250"/>
            <a:chOff x="480" y="576"/>
            <a:chExt cx="1702" cy="1980"/>
          </a:xfrm>
        </p:grpSpPr>
        <p:pic>
          <p:nvPicPr>
            <p:cNvPr id="53262" name="Picture 11" descr="pcc_col"/>
            <p:cNvPicPr>
              <a:picLocks noChangeAspect="1" noChangeArrowheads="1"/>
            </p:cNvPicPr>
            <p:nvPr/>
          </p:nvPicPr>
          <p:blipFill>
            <a:blip r:embed="rId6"/>
            <a:srcRect/>
            <a:stretch>
              <a:fillRect/>
            </a:stretch>
          </p:blipFill>
          <p:spPr bwMode="auto">
            <a:xfrm>
              <a:off x="672" y="720"/>
              <a:ext cx="1510" cy="1836"/>
            </a:xfrm>
            <a:prstGeom prst="rect">
              <a:avLst/>
            </a:prstGeom>
            <a:noFill/>
            <a:ln w="9525">
              <a:noFill/>
              <a:miter lim="800000"/>
              <a:headEnd/>
              <a:tailEnd/>
            </a:ln>
          </p:spPr>
        </p:pic>
        <p:sp>
          <p:nvSpPr>
            <p:cNvPr id="53263" name="Line 12"/>
            <p:cNvSpPr>
              <a:spLocks noChangeShapeType="1"/>
            </p:cNvSpPr>
            <p:nvPr/>
          </p:nvSpPr>
          <p:spPr bwMode="auto">
            <a:xfrm>
              <a:off x="720" y="720"/>
              <a:ext cx="1440" cy="0"/>
            </a:xfrm>
            <a:prstGeom prst="line">
              <a:avLst/>
            </a:prstGeom>
            <a:noFill/>
            <a:ln w="9525">
              <a:solidFill>
                <a:schemeClr val="bg1"/>
              </a:solidFill>
              <a:round/>
              <a:headEnd type="triangle" w="med" len="med"/>
              <a:tailEnd type="triangle" w="med" len="med"/>
            </a:ln>
          </p:spPr>
          <p:txBody>
            <a:bodyPr>
              <a:prstTxWarp prst="textNoShape">
                <a:avLst/>
              </a:prstTxWarp>
            </a:bodyPr>
            <a:lstStyle/>
            <a:p>
              <a:endParaRPr lang="en-US"/>
            </a:p>
          </p:txBody>
        </p:sp>
        <p:sp>
          <p:nvSpPr>
            <p:cNvPr id="53264" name="Text Box 13"/>
            <p:cNvSpPr txBox="1">
              <a:spLocks noChangeArrowheads="1"/>
            </p:cNvSpPr>
            <p:nvPr/>
          </p:nvSpPr>
          <p:spPr bwMode="auto">
            <a:xfrm>
              <a:off x="1200" y="576"/>
              <a:ext cx="515" cy="173"/>
            </a:xfrm>
            <a:prstGeom prst="rect">
              <a:avLst/>
            </a:prstGeom>
            <a:noFill/>
            <a:ln w="9525">
              <a:noFill/>
              <a:miter lim="800000"/>
              <a:headEnd/>
              <a:tailEnd/>
            </a:ln>
          </p:spPr>
          <p:txBody>
            <a:bodyPr wrap="none">
              <a:prstTxWarp prst="textNoShape">
                <a:avLst/>
              </a:prstTxWarp>
              <a:spAutoFit/>
            </a:bodyPr>
            <a:lstStyle/>
            <a:p>
              <a:r>
                <a:rPr lang="en-US" sz="1200" b="1">
                  <a:solidFill>
                    <a:schemeClr val="bg1"/>
                  </a:solidFill>
                  <a:latin typeface="Times New Roman" pitchFamily="-110" charset="0"/>
                </a:rPr>
                <a:t>12249 </a:t>
              </a:r>
              <a:r>
                <a:rPr lang="en-US" sz="1200" b="1">
                  <a:solidFill>
                    <a:schemeClr val="bg1"/>
                  </a:solidFill>
                  <a:latin typeface="Times New Roman" pitchFamily="-110" charset="0"/>
                  <a:sym typeface="Symbol" pitchFamily="-110" charset="2"/>
                </a:rPr>
                <a:t></a:t>
              </a:r>
              <a:r>
                <a:rPr lang="en-US" sz="1200" b="1">
                  <a:solidFill>
                    <a:schemeClr val="bg1"/>
                  </a:solidFill>
                  <a:latin typeface="Times New Roman" pitchFamily="-110" charset="0"/>
                </a:rPr>
                <a:t>m</a:t>
              </a:r>
            </a:p>
          </p:txBody>
        </p:sp>
        <p:sp>
          <p:nvSpPr>
            <p:cNvPr id="53265" name="Line 14"/>
            <p:cNvSpPr>
              <a:spLocks noChangeShapeType="1"/>
            </p:cNvSpPr>
            <p:nvPr/>
          </p:nvSpPr>
          <p:spPr bwMode="auto">
            <a:xfrm flipV="1">
              <a:off x="624" y="816"/>
              <a:ext cx="0" cy="1632"/>
            </a:xfrm>
            <a:prstGeom prst="line">
              <a:avLst/>
            </a:prstGeom>
            <a:noFill/>
            <a:ln w="9525">
              <a:solidFill>
                <a:schemeClr val="bg1"/>
              </a:solidFill>
              <a:round/>
              <a:headEnd type="triangle" w="med" len="med"/>
              <a:tailEnd type="triangle" w="med" len="med"/>
            </a:ln>
          </p:spPr>
          <p:txBody>
            <a:bodyPr>
              <a:prstTxWarp prst="textNoShape">
                <a:avLst/>
              </a:prstTxWarp>
            </a:bodyPr>
            <a:lstStyle/>
            <a:p>
              <a:endParaRPr lang="en-US"/>
            </a:p>
          </p:txBody>
        </p:sp>
        <p:sp>
          <p:nvSpPr>
            <p:cNvPr id="53266" name="Text Box 15"/>
            <p:cNvSpPr txBox="1">
              <a:spLocks noChangeArrowheads="1"/>
            </p:cNvSpPr>
            <p:nvPr/>
          </p:nvSpPr>
          <p:spPr bwMode="auto">
            <a:xfrm rot="-5400000">
              <a:off x="309" y="1464"/>
              <a:ext cx="515" cy="173"/>
            </a:xfrm>
            <a:prstGeom prst="rect">
              <a:avLst/>
            </a:prstGeom>
            <a:noFill/>
            <a:ln w="9525">
              <a:noFill/>
              <a:miter lim="800000"/>
              <a:headEnd/>
              <a:tailEnd/>
            </a:ln>
          </p:spPr>
          <p:txBody>
            <a:bodyPr wrap="none">
              <a:prstTxWarp prst="textNoShape">
                <a:avLst/>
              </a:prstTxWarp>
              <a:spAutoFit/>
            </a:bodyPr>
            <a:lstStyle/>
            <a:p>
              <a:r>
                <a:rPr lang="en-US" sz="1200" b="1">
                  <a:solidFill>
                    <a:schemeClr val="bg1"/>
                  </a:solidFill>
                  <a:latin typeface="Times New Roman" pitchFamily="-110" charset="0"/>
                </a:rPr>
                <a:t>13907 </a:t>
              </a:r>
              <a:r>
                <a:rPr lang="en-US" sz="1200" b="1">
                  <a:solidFill>
                    <a:schemeClr val="bg1"/>
                  </a:solidFill>
                  <a:latin typeface="Times New Roman" pitchFamily="-110" charset="0"/>
                  <a:sym typeface="Symbol" pitchFamily="-110" charset="2"/>
                </a:rPr>
                <a:t></a:t>
              </a:r>
              <a:r>
                <a:rPr lang="en-US" sz="1200" b="1">
                  <a:solidFill>
                    <a:schemeClr val="bg1"/>
                  </a:solidFill>
                  <a:latin typeface="Times New Roman" pitchFamily="-110" charset="0"/>
                </a:rPr>
                <a:t>m</a:t>
              </a:r>
            </a:p>
          </p:txBody>
        </p:sp>
      </p:grpSp>
      <p:sp>
        <p:nvSpPr>
          <p:cNvPr id="53254" name="Text Box 16"/>
          <p:cNvSpPr txBox="1">
            <a:spLocks noChangeArrowheads="1"/>
          </p:cNvSpPr>
          <p:nvPr/>
        </p:nvSpPr>
        <p:spPr bwMode="auto">
          <a:xfrm>
            <a:off x="609600" y="1066800"/>
            <a:ext cx="2130425" cy="396875"/>
          </a:xfrm>
          <a:prstGeom prst="rect">
            <a:avLst/>
          </a:prstGeom>
          <a:noFill/>
          <a:ln w="9525">
            <a:noFill/>
            <a:miter lim="800000"/>
            <a:headEnd/>
            <a:tailEnd/>
          </a:ln>
        </p:spPr>
        <p:txBody>
          <a:bodyPr wrap="none">
            <a:prstTxWarp prst="textNoShape">
              <a:avLst/>
            </a:prstTxWarp>
            <a:spAutoFit/>
          </a:bodyPr>
          <a:lstStyle/>
          <a:p>
            <a:r>
              <a:rPr lang="en-US" sz="2000" b="1">
                <a:solidFill>
                  <a:srgbClr val="FFDD07"/>
                </a:solidFill>
                <a:latin typeface="Times New Roman" pitchFamily="-110" charset="0"/>
              </a:rPr>
              <a:t>Od prvej verzie…</a:t>
            </a:r>
          </a:p>
        </p:txBody>
      </p:sp>
      <p:sp>
        <p:nvSpPr>
          <p:cNvPr id="53255" name="Text Box 17"/>
          <p:cNvSpPr txBox="1">
            <a:spLocks noChangeArrowheads="1"/>
          </p:cNvSpPr>
          <p:nvPr/>
        </p:nvSpPr>
        <p:spPr bwMode="auto">
          <a:xfrm>
            <a:off x="5181600" y="2133600"/>
            <a:ext cx="2819400" cy="396875"/>
          </a:xfrm>
          <a:prstGeom prst="rect">
            <a:avLst/>
          </a:prstGeom>
          <a:noFill/>
          <a:ln w="9525">
            <a:noFill/>
            <a:miter lim="800000"/>
            <a:headEnd/>
            <a:tailEnd/>
          </a:ln>
        </p:spPr>
        <p:txBody>
          <a:bodyPr>
            <a:prstTxWarp prst="textNoShape">
              <a:avLst/>
            </a:prstTxWarp>
            <a:spAutoFit/>
          </a:bodyPr>
          <a:lstStyle/>
          <a:p>
            <a:r>
              <a:rPr lang="en-US" sz="2000" b="1">
                <a:solidFill>
                  <a:srgbClr val="FFDD07"/>
                </a:solidFill>
                <a:latin typeface="Times New Roman" pitchFamily="-110" charset="0"/>
              </a:rPr>
              <a:t>…po Medipix2</a:t>
            </a:r>
          </a:p>
        </p:txBody>
      </p:sp>
      <p:sp>
        <p:nvSpPr>
          <p:cNvPr id="53256" name="Text Box 19"/>
          <p:cNvSpPr txBox="1">
            <a:spLocks noChangeArrowheads="1"/>
          </p:cNvSpPr>
          <p:nvPr/>
        </p:nvSpPr>
        <p:spPr bwMode="auto">
          <a:xfrm>
            <a:off x="533400" y="4800600"/>
            <a:ext cx="2895600" cy="396875"/>
          </a:xfrm>
          <a:prstGeom prst="rect">
            <a:avLst/>
          </a:prstGeom>
          <a:noFill/>
          <a:ln w="9525">
            <a:noFill/>
            <a:miter lim="800000"/>
            <a:headEnd/>
            <a:tailEnd/>
          </a:ln>
        </p:spPr>
        <p:txBody>
          <a:bodyPr>
            <a:prstTxWarp prst="textNoShape">
              <a:avLst/>
            </a:prstTxWarp>
            <a:spAutoFit/>
          </a:bodyPr>
          <a:lstStyle/>
          <a:p>
            <a:r>
              <a:rPr lang="en-US" sz="2000" b="1">
                <a:solidFill>
                  <a:schemeClr val="bg1"/>
                </a:solidFill>
                <a:latin typeface="Times New Roman" pitchFamily="-110" charset="0"/>
              </a:rPr>
              <a:t>veľkosť pixelu: 170 </a:t>
            </a:r>
            <a:r>
              <a:rPr lang="en-US" sz="2000" b="1">
                <a:solidFill>
                  <a:schemeClr val="bg1"/>
                </a:solidFill>
                <a:latin typeface="Times New Roman" pitchFamily="-110" charset="0"/>
                <a:sym typeface="Symbol" pitchFamily="-110" charset="2"/>
              </a:rPr>
              <a:t></a:t>
            </a:r>
            <a:r>
              <a:rPr lang="en-US" sz="2000" b="1">
                <a:solidFill>
                  <a:schemeClr val="bg1"/>
                </a:solidFill>
                <a:latin typeface="Times New Roman" pitchFamily="-110" charset="0"/>
              </a:rPr>
              <a:t>m </a:t>
            </a:r>
          </a:p>
        </p:txBody>
      </p:sp>
      <p:sp>
        <p:nvSpPr>
          <p:cNvPr id="53257" name="Text Box 20"/>
          <p:cNvSpPr txBox="1">
            <a:spLocks noChangeArrowheads="1"/>
          </p:cNvSpPr>
          <p:nvPr/>
        </p:nvSpPr>
        <p:spPr bwMode="auto">
          <a:xfrm>
            <a:off x="6019800" y="6172200"/>
            <a:ext cx="2743200" cy="396875"/>
          </a:xfrm>
          <a:prstGeom prst="rect">
            <a:avLst/>
          </a:prstGeom>
          <a:noFill/>
          <a:ln w="9525">
            <a:noFill/>
            <a:miter lim="800000"/>
            <a:headEnd/>
            <a:tailEnd/>
          </a:ln>
        </p:spPr>
        <p:txBody>
          <a:bodyPr>
            <a:prstTxWarp prst="textNoShape">
              <a:avLst/>
            </a:prstTxWarp>
            <a:spAutoFit/>
          </a:bodyPr>
          <a:lstStyle/>
          <a:p>
            <a:r>
              <a:rPr lang="en-US" sz="2000" b="1">
                <a:solidFill>
                  <a:schemeClr val="bg1"/>
                </a:solidFill>
                <a:latin typeface="Times New Roman" pitchFamily="-110" charset="0"/>
              </a:rPr>
              <a:t>veľkosť pixelu: 55 </a:t>
            </a:r>
            <a:r>
              <a:rPr lang="en-US" sz="2000" b="1">
                <a:solidFill>
                  <a:schemeClr val="bg1"/>
                </a:solidFill>
                <a:latin typeface="Times New Roman" pitchFamily="-110" charset="0"/>
                <a:sym typeface="Symbol" pitchFamily="-110" charset="2"/>
              </a:rPr>
              <a:t></a:t>
            </a:r>
            <a:r>
              <a:rPr lang="en-US" sz="2000" b="1">
                <a:solidFill>
                  <a:schemeClr val="bg1"/>
                </a:solidFill>
                <a:latin typeface="Times New Roman" pitchFamily="-110" charset="0"/>
              </a:rPr>
              <a:t>m </a:t>
            </a:r>
          </a:p>
        </p:txBody>
      </p:sp>
      <p:sp>
        <p:nvSpPr>
          <p:cNvPr id="53258" name="Text Box 22"/>
          <p:cNvSpPr txBox="1">
            <a:spLocks noChangeArrowheads="1"/>
          </p:cNvSpPr>
          <p:nvPr/>
        </p:nvSpPr>
        <p:spPr bwMode="auto">
          <a:xfrm>
            <a:off x="7061200" y="2717800"/>
            <a:ext cx="817563" cy="274638"/>
          </a:xfrm>
          <a:prstGeom prst="rect">
            <a:avLst/>
          </a:prstGeom>
          <a:solidFill>
            <a:srgbClr val="818AC6"/>
          </a:solidFill>
          <a:ln w="9525">
            <a:noFill/>
            <a:miter lim="800000"/>
            <a:headEnd/>
            <a:tailEnd/>
          </a:ln>
        </p:spPr>
        <p:txBody>
          <a:bodyPr wrap="none">
            <a:prstTxWarp prst="textNoShape">
              <a:avLst/>
            </a:prstTxWarp>
            <a:spAutoFit/>
          </a:bodyPr>
          <a:lstStyle/>
          <a:p>
            <a:r>
              <a:rPr lang="en-US" sz="1200">
                <a:solidFill>
                  <a:schemeClr val="bg1"/>
                </a:solidFill>
                <a:latin typeface="Times New Roman" pitchFamily="-110" charset="0"/>
              </a:rPr>
              <a:t>14111 </a:t>
            </a:r>
            <a:r>
              <a:rPr lang="en-US" sz="1200" b="1">
                <a:solidFill>
                  <a:schemeClr val="bg1"/>
                </a:solidFill>
                <a:latin typeface="Times New Roman" pitchFamily="-110" charset="0"/>
                <a:sym typeface="Symbol" pitchFamily="-110" charset="2"/>
              </a:rPr>
              <a:t></a:t>
            </a:r>
            <a:r>
              <a:rPr lang="en-US" sz="1200" b="1">
                <a:solidFill>
                  <a:schemeClr val="bg1"/>
                </a:solidFill>
                <a:latin typeface="Times New Roman" pitchFamily="-110" charset="0"/>
              </a:rPr>
              <a:t>m</a:t>
            </a:r>
          </a:p>
        </p:txBody>
      </p:sp>
      <p:sp>
        <p:nvSpPr>
          <p:cNvPr id="53259" name="Text Box 23"/>
          <p:cNvSpPr txBox="1">
            <a:spLocks noChangeArrowheads="1"/>
          </p:cNvSpPr>
          <p:nvPr/>
        </p:nvSpPr>
        <p:spPr bwMode="auto">
          <a:xfrm rot="-5400000">
            <a:off x="5519737" y="4230688"/>
            <a:ext cx="817563" cy="274638"/>
          </a:xfrm>
          <a:prstGeom prst="rect">
            <a:avLst/>
          </a:prstGeom>
          <a:solidFill>
            <a:srgbClr val="818AC6"/>
          </a:solidFill>
          <a:ln w="9525">
            <a:noFill/>
            <a:miter lim="800000"/>
            <a:headEnd/>
            <a:tailEnd/>
          </a:ln>
        </p:spPr>
        <p:txBody>
          <a:bodyPr wrap="none">
            <a:prstTxWarp prst="textNoShape">
              <a:avLst/>
            </a:prstTxWarp>
            <a:spAutoFit/>
          </a:bodyPr>
          <a:lstStyle/>
          <a:p>
            <a:r>
              <a:rPr lang="en-US" sz="1200">
                <a:solidFill>
                  <a:schemeClr val="bg1"/>
                </a:solidFill>
                <a:latin typeface="Times New Roman" pitchFamily="-110" charset="0"/>
              </a:rPr>
              <a:t>16120 </a:t>
            </a:r>
            <a:r>
              <a:rPr lang="en-US" sz="1200" b="1">
                <a:solidFill>
                  <a:schemeClr val="bg1"/>
                </a:solidFill>
                <a:latin typeface="Times New Roman" pitchFamily="-110" charset="0"/>
                <a:sym typeface="Symbol" pitchFamily="-110" charset="2"/>
              </a:rPr>
              <a:t></a:t>
            </a:r>
            <a:r>
              <a:rPr lang="en-US" sz="1200" b="1">
                <a:solidFill>
                  <a:schemeClr val="bg1"/>
                </a:solidFill>
                <a:latin typeface="Times New Roman" pitchFamily="-110" charset="0"/>
              </a:rPr>
              <a:t>m</a:t>
            </a:r>
          </a:p>
        </p:txBody>
      </p:sp>
      <p:sp>
        <p:nvSpPr>
          <p:cNvPr id="30744" name="Oval 24"/>
          <p:cNvSpPr>
            <a:spLocks noChangeArrowheads="1"/>
          </p:cNvSpPr>
          <p:nvPr/>
        </p:nvSpPr>
        <p:spPr bwMode="auto">
          <a:xfrm>
            <a:off x="457200" y="4724400"/>
            <a:ext cx="2895600" cy="609600"/>
          </a:xfrm>
          <a:prstGeom prst="ellipse">
            <a:avLst/>
          </a:prstGeom>
          <a:noFill/>
          <a:ln w="38100">
            <a:solidFill>
              <a:srgbClr val="FF0000"/>
            </a:solidFill>
            <a:round/>
            <a:headEnd/>
            <a:tailEnd/>
          </a:ln>
        </p:spPr>
        <p:txBody>
          <a:bodyPr wrap="none" anchor="ctr">
            <a:prstTxWarp prst="textNoShape">
              <a:avLst/>
            </a:prstTxWarp>
          </a:bodyPr>
          <a:lstStyle/>
          <a:p>
            <a:endParaRPr lang="en-US"/>
          </a:p>
        </p:txBody>
      </p:sp>
      <p:sp>
        <p:nvSpPr>
          <p:cNvPr id="30745" name="Oval 25"/>
          <p:cNvSpPr>
            <a:spLocks noChangeArrowheads="1"/>
          </p:cNvSpPr>
          <p:nvPr/>
        </p:nvSpPr>
        <p:spPr bwMode="auto">
          <a:xfrm>
            <a:off x="5867400" y="6096000"/>
            <a:ext cx="2895600" cy="609600"/>
          </a:xfrm>
          <a:prstGeom prst="ellipse">
            <a:avLst/>
          </a:prstGeom>
          <a:noFill/>
          <a:ln w="38100">
            <a:solidFill>
              <a:srgbClr val="FF0000"/>
            </a:solidFill>
            <a:round/>
            <a:headEnd/>
            <a:tailEnd/>
          </a:ln>
        </p:spPr>
        <p:txBody>
          <a:bodyPr wrap="none" anchor="ctr">
            <a:prstTxWarp prst="textNoShape">
              <a:avLst/>
            </a:prstTxWarp>
          </a:bodyPr>
          <a:lstStyle/>
          <a:p>
            <a:endParaRPr lang="en-US"/>
          </a:p>
        </p:txBody>
      </p:sp>
      <p:sp>
        <p:nvSpPr>
          <p:cNvPr id="25" name="Slide Number Placeholder 24"/>
          <p:cNvSpPr>
            <a:spLocks noGrp="1"/>
          </p:cNvSpPr>
          <p:nvPr>
            <p:ph type="sldNum" sz="quarter" idx="11"/>
          </p:nvPr>
        </p:nvSpPr>
        <p:spPr/>
        <p:txBody>
          <a:bodyPr/>
          <a:lstStyle/>
          <a:p>
            <a:pPr>
              <a:defRPr/>
            </a:pPr>
            <a:fld id="{BD3856C0-B3DD-3246-B15E-90B35B174614}" type="slidenum">
              <a:rPr lang="en-US" smtClean="0"/>
              <a:pPr>
                <a:defRPr/>
              </a:pPr>
              <a:t>12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0744"/>
                                        </p:tgtEl>
                                        <p:attrNameLst>
                                          <p:attrName>style.visibility</p:attrName>
                                        </p:attrNameLst>
                                      </p:cBhvr>
                                      <p:to>
                                        <p:strVal val="visible"/>
                                      </p:to>
                                    </p:set>
                                    <p:animEffect transition="in" filter="wipe(down)">
                                      <p:cBhvr>
                                        <p:cTn id="7" dur="580">
                                          <p:stCondLst>
                                            <p:cond delay="0"/>
                                          </p:stCondLst>
                                        </p:cTn>
                                        <p:tgtEl>
                                          <p:spTgt spid="30744"/>
                                        </p:tgtEl>
                                      </p:cBhvr>
                                    </p:animEffect>
                                    <p:anim calcmode="lin" valueType="num">
                                      <p:cBhvr>
                                        <p:cTn id="8" dur="1822" tmFilter="0,0; 0.14,0.36; 0.43,0.73; 0.71,0.91; 1.0,1.0">
                                          <p:stCondLst>
                                            <p:cond delay="0"/>
                                          </p:stCondLst>
                                        </p:cTn>
                                        <p:tgtEl>
                                          <p:spTgt spid="3074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074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074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074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0744"/>
                                        </p:tgtEl>
                                        <p:attrNameLst>
                                          <p:attrName>ppt_y</p:attrName>
                                        </p:attrNameLst>
                                      </p:cBhvr>
                                      <p:tavLst>
                                        <p:tav tm="0" fmla="#ppt_y-sin(pi*$)/81">
                                          <p:val>
                                            <p:fltVal val="0"/>
                                          </p:val>
                                        </p:tav>
                                        <p:tav tm="100000">
                                          <p:val>
                                            <p:fltVal val="1"/>
                                          </p:val>
                                        </p:tav>
                                      </p:tavLst>
                                    </p:anim>
                                    <p:animScale>
                                      <p:cBhvr>
                                        <p:cTn id="13" dur="26">
                                          <p:stCondLst>
                                            <p:cond delay="650"/>
                                          </p:stCondLst>
                                        </p:cTn>
                                        <p:tgtEl>
                                          <p:spTgt spid="30744"/>
                                        </p:tgtEl>
                                      </p:cBhvr>
                                      <p:to x="100000" y="60000"/>
                                    </p:animScale>
                                    <p:animScale>
                                      <p:cBhvr>
                                        <p:cTn id="14" dur="166" decel="50000">
                                          <p:stCondLst>
                                            <p:cond delay="676"/>
                                          </p:stCondLst>
                                        </p:cTn>
                                        <p:tgtEl>
                                          <p:spTgt spid="30744"/>
                                        </p:tgtEl>
                                      </p:cBhvr>
                                      <p:to x="100000" y="100000"/>
                                    </p:animScale>
                                    <p:animScale>
                                      <p:cBhvr>
                                        <p:cTn id="15" dur="26">
                                          <p:stCondLst>
                                            <p:cond delay="1312"/>
                                          </p:stCondLst>
                                        </p:cTn>
                                        <p:tgtEl>
                                          <p:spTgt spid="30744"/>
                                        </p:tgtEl>
                                      </p:cBhvr>
                                      <p:to x="100000" y="80000"/>
                                    </p:animScale>
                                    <p:animScale>
                                      <p:cBhvr>
                                        <p:cTn id="16" dur="166" decel="50000">
                                          <p:stCondLst>
                                            <p:cond delay="1338"/>
                                          </p:stCondLst>
                                        </p:cTn>
                                        <p:tgtEl>
                                          <p:spTgt spid="30744"/>
                                        </p:tgtEl>
                                      </p:cBhvr>
                                      <p:to x="100000" y="100000"/>
                                    </p:animScale>
                                    <p:animScale>
                                      <p:cBhvr>
                                        <p:cTn id="17" dur="26">
                                          <p:stCondLst>
                                            <p:cond delay="1642"/>
                                          </p:stCondLst>
                                        </p:cTn>
                                        <p:tgtEl>
                                          <p:spTgt spid="30744"/>
                                        </p:tgtEl>
                                      </p:cBhvr>
                                      <p:to x="100000" y="90000"/>
                                    </p:animScale>
                                    <p:animScale>
                                      <p:cBhvr>
                                        <p:cTn id="18" dur="166" decel="50000">
                                          <p:stCondLst>
                                            <p:cond delay="1668"/>
                                          </p:stCondLst>
                                        </p:cTn>
                                        <p:tgtEl>
                                          <p:spTgt spid="30744"/>
                                        </p:tgtEl>
                                      </p:cBhvr>
                                      <p:to x="100000" y="100000"/>
                                    </p:animScale>
                                    <p:animScale>
                                      <p:cBhvr>
                                        <p:cTn id="19" dur="26">
                                          <p:stCondLst>
                                            <p:cond delay="1808"/>
                                          </p:stCondLst>
                                        </p:cTn>
                                        <p:tgtEl>
                                          <p:spTgt spid="30744"/>
                                        </p:tgtEl>
                                      </p:cBhvr>
                                      <p:to x="100000" y="95000"/>
                                    </p:animScale>
                                    <p:animScale>
                                      <p:cBhvr>
                                        <p:cTn id="20" dur="166" decel="50000">
                                          <p:stCondLst>
                                            <p:cond delay="1834"/>
                                          </p:stCondLst>
                                        </p:cTn>
                                        <p:tgtEl>
                                          <p:spTgt spid="3074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0745"/>
                                        </p:tgtEl>
                                        <p:attrNameLst>
                                          <p:attrName>style.visibility</p:attrName>
                                        </p:attrNameLst>
                                      </p:cBhvr>
                                      <p:to>
                                        <p:strVal val="visible"/>
                                      </p:to>
                                    </p:set>
                                    <p:animEffect transition="in" filter="wipe(down)">
                                      <p:cBhvr>
                                        <p:cTn id="23" dur="580">
                                          <p:stCondLst>
                                            <p:cond delay="0"/>
                                          </p:stCondLst>
                                        </p:cTn>
                                        <p:tgtEl>
                                          <p:spTgt spid="30745"/>
                                        </p:tgtEl>
                                      </p:cBhvr>
                                    </p:animEffect>
                                    <p:anim calcmode="lin" valueType="num">
                                      <p:cBhvr>
                                        <p:cTn id="24" dur="1822" tmFilter="0,0; 0.14,0.36; 0.43,0.73; 0.71,0.91; 1.0,1.0">
                                          <p:stCondLst>
                                            <p:cond delay="0"/>
                                          </p:stCondLst>
                                        </p:cTn>
                                        <p:tgtEl>
                                          <p:spTgt spid="3074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074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074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074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0745"/>
                                        </p:tgtEl>
                                        <p:attrNameLst>
                                          <p:attrName>ppt_y</p:attrName>
                                        </p:attrNameLst>
                                      </p:cBhvr>
                                      <p:tavLst>
                                        <p:tav tm="0" fmla="#ppt_y-sin(pi*$)/81">
                                          <p:val>
                                            <p:fltVal val="0"/>
                                          </p:val>
                                        </p:tav>
                                        <p:tav tm="100000">
                                          <p:val>
                                            <p:fltVal val="1"/>
                                          </p:val>
                                        </p:tav>
                                      </p:tavLst>
                                    </p:anim>
                                    <p:animScale>
                                      <p:cBhvr>
                                        <p:cTn id="29" dur="26">
                                          <p:stCondLst>
                                            <p:cond delay="650"/>
                                          </p:stCondLst>
                                        </p:cTn>
                                        <p:tgtEl>
                                          <p:spTgt spid="30745"/>
                                        </p:tgtEl>
                                      </p:cBhvr>
                                      <p:to x="100000" y="60000"/>
                                    </p:animScale>
                                    <p:animScale>
                                      <p:cBhvr>
                                        <p:cTn id="30" dur="166" decel="50000">
                                          <p:stCondLst>
                                            <p:cond delay="676"/>
                                          </p:stCondLst>
                                        </p:cTn>
                                        <p:tgtEl>
                                          <p:spTgt spid="30745"/>
                                        </p:tgtEl>
                                      </p:cBhvr>
                                      <p:to x="100000" y="100000"/>
                                    </p:animScale>
                                    <p:animScale>
                                      <p:cBhvr>
                                        <p:cTn id="31" dur="26">
                                          <p:stCondLst>
                                            <p:cond delay="1312"/>
                                          </p:stCondLst>
                                        </p:cTn>
                                        <p:tgtEl>
                                          <p:spTgt spid="30745"/>
                                        </p:tgtEl>
                                      </p:cBhvr>
                                      <p:to x="100000" y="80000"/>
                                    </p:animScale>
                                    <p:animScale>
                                      <p:cBhvr>
                                        <p:cTn id="32" dur="166" decel="50000">
                                          <p:stCondLst>
                                            <p:cond delay="1338"/>
                                          </p:stCondLst>
                                        </p:cTn>
                                        <p:tgtEl>
                                          <p:spTgt spid="30745"/>
                                        </p:tgtEl>
                                      </p:cBhvr>
                                      <p:to x="100000" y="100000"/>
                                    </p:animScale>
                                    <p:animScale>
                                      <p:cBhvr>
                                        <p:cTn id="33" dur="26">
                                          <p:stCondLst>
                                            <p:cond delay="1642"/>
                                          </p:stCondLst>
                                        </p:cTn>
                                        <p:tgtEl>
                                          <p:spTgt spid="30745"/>
                                        </p:tgtEl>
                                      </p:cBhvr>
                                      <p:to x="100000" y="90000"/>
                                    </p:animScale>
                                    <p:animScale>
                                      <p:cBhvr>
                                        <p:cTn id="34" dur="166" decel="50000">
                                          <p:stCondLst>
                                            <p:cond delay="1668"/>
                                          </p:stCondLst>
                                        </p:cTn>
                                        <p:tgtEl>
                                          <p:spTgt spid="30745"/>
                                        </p:tgtEl>
                                      </p:cBhvr>
                                      <p:to x="100000" y="100000"/>
                                    </p:animScale>
                                    <p:animScale>
                                      <p:cBhvr>
                                        <p:cTn id="35" dur="26">
                                          <p:stCondLst>
                                            <p:cond delay="1808"/>
                                          </p:stCondLst>
                                        </p:cTn>
                                        <p:tgtEl>
                                          <p:spTgt spid="30745"/>
                                        </p:tgtEl>
                                      </p:cBhvr>
                                      <p:to x="100000" y="95000"/>
                                    </p:animScale>
                                    <p:animScale>
                                      <p:cBhvr>
                                        <p:cTn id="36" dur="166" decel="50000">
                                          <p:stCondLst>
                                            <p:cond delay="1834"/>
                                          </p:stCondLst>
                                        </p:cTn>
                                        <p:tgtEl>
                                          <p:spTgt spid="3074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4" grpId="0" animBg="1"/>
      <p:bldP spid="30745" grpId="0" animBg="1"/>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latin typeface="+mn-lt"/>
                <a:ea typeface="ＭＳ Ｐゴシック" pitchFamily="-112" charset="-128"/>
                <a:cs typeface="ＭＳ Ｐゴシック" pitchFamily="-112" charset="-128"/>
              </a:rPr>
              <a:t>High School Teachers at CERN  -----  Bettina + Ivan Mikulec  -----  Apr 2009</a:t>
            </a:r>
            <a:endParaRPr lang="en-US">
              <a:latin typeface="+mn-lt"/>
              <a:ea typeface="ＭＳ Ｐゴシック" pitchFamily="-112" charset="-128"/>
              <a:cs typeface="ＭＳ Ｐゴシック" pitchFamily="-112" charset="-128"/>
            </a:endParaRPr>
          </a:p>
        </p:txBody>
      </p:sp>
      <p:sp>
        <p:nvSpPr>
          <p:cNvPr id="55299" name="Rectangle 2"/>
          <p:cNvSpPr>
            <a:spLocks noGrp="1" noChangeArrowheads="1"/>
          </p:cNvSpPr>
          <p:nvPr>
            <p:ph type="title"/>
          </p:nvPr>
        </p:nvSpPr>
        <p:spPr/>
        <p:txBody>
          <a:bodyPr/>
          <a:lstStyle/>
          <a:p>
            <a:pPr eaLnBrk="1" hangingPunct="1"/>
            <a:r>
              <a:rPr lang="en-US"/>
              <a:t>Medipix1 / Medipix2</a:t>
            </a:r>
          </a:p>
        </p:txBody>
      </p:sp>
      <p:sp>
        <p:nvSpPr>
          <p:cNvPr id="55300" name="Rectangle 3"/>
          <p:cNvSpPr>
            <a:spLocks noGrp="1" noChangeArrowheads="1"/>
          </p:cNvSpPr>
          <p:nvPr>
            <p:ph type="body" sz="half" idx="1"/>
          </p:nvPr>
        </p:nvSpPr>
        <p:spPr>
          <a:xfrm>
            <a:off x="457200" y="1143000"/>
            <a:ext cx="3925888" cy="5091113"/>
          </a:xfrm>
          <a:ln w="38100" cmpd="dbl">
            <a:solidFill>
              <a:schemeClr val="bg1"/>
            </a:solidFill>
          </a:ln>
        </p:spPr>
        <p:txBody>
          <a:bodyPr/>
          <a:lstStyle/>
          <a:p>
            <a:pPr marL="862013" lvl="1" indent="-100013" eaLnBrk="1" hangingPunct="1">
              <a:lnSpc>
                <a:spcPct val="90000"/>
              </a:lnSpc>
              <a:buFontTx/>
              <a:buNone/>
            </a:pPr>
            <a:r>
              <a:rPr lang="en-US" sz="2800">
                <a:solidFill>
                  <a:srgbClr val="CC66FF"/>
                </a:solidFill>
              </a:rPr>
              <a:t>Medipix1</a:t>
            </a:r>
            <a:endParaRPr lang="en-US" sz="1800"/>
          </a:p>
          <a:p>
            <a:pPr marL="377825" indent="-377825" eaLnBrk="1" hangingPunct="1">
              <a:lnSpc>
                <a:spcPct val="90000"/>
              </a:lnSpc>
            </a:pPr>
            <a:endParaRPr lang="en-US" sz="1800"/>
          </a:p>
          <a:p>
            <a:pPr marL="377825" indent="-377825" eaLnBrk="1" hangingPunct="1">
              <a:lnSpc>
                <a:spcPct val="90000"/>
              </a:lnSpc>
            </a:pPr>
            <a:r>
              <a:rPr lang="en-US" sz="1800"/>
              <a:t>veľkosť pixelu 170 µm </a:t>
            </a:r>
          </a:p>
          <a:p>
            <a:pPr marL="377825" indent="-377825" eaLnBrk="1" hangingPunct="1">
              <a:lnSpc>
                <a:spcPct val="90000"/>
              </a:lnSpc>
            </a:pPr>
            <a:r>
              <a:rPr lang="en-US" sz="1800"/>
              <a:t>64 x 64 pixelov</a:t>
            </a:r>
          </a:p>
          <a:p>
            <a:pPr marL="377825" indent="-377825" eaLnBrk="1" hangingPunct="1">
              <a:lnSpc>
                <a:spcPct val="90000"/>
              </a:lnSpc>
            </a:pPr>
            <a:r>
              <a:rPr lang="en-US" sz="1800"/>
              <a:t>citlivý na pozitívny vstupný náboj</a:t>
            </a:r>
          </a:p>
          <a:p>
            <a:pPr marL="377825" indent="-377825" eaLnBrk="1" hangingPunct="1">
              <a:lnSpc>
                <a:spcPct val="90000"/>
              </a:lnSpc>
            </a:pPr>
            <a:endParaRPr lang="en-US" sz="1800"/>
          </a:p>
          <a:p>
            <a:pPr marL="377825" indent="-377825" eaLnBrk="1" hangingPunct="1">
              <a:lnSpc>
                <a:spcPct val="90000"/>
              </a:lnSpc>
            </a:pPr>
            <a:endParaRPr lang="en-US" sz="1800"/>
          </a:p>
          <a:p>
            <a:pPr marL="377825" indent="-377825" eaLnBrk="1" hangingPunct="1">
              <a:lnSpc>
                <a:spcPct val="90000"/>
              </a:lnSpc>
            </a:pPr>
            <a:r>
              <a:rPr lang="en-US" sz="1800"/>
              <a:t>jeden diskriminátor</a:t>
            </a:r>
          </a:p>
          <a:p>
            <a:pPr marL="377825" indent="-377825" eaLnBrk="1" hangingPunct="1">
              <a:lnSpc>
                <a:spcPct val="160000"/>
              </a:lnSpc>
            </a:pPr>
            <a:r>
              <a:rPr lang="en-US" sz="1800"/>
              <a:t>15-bit počítač na pixel </a:t>
            </a:r>
          </a:p>
          <a:p>
            <a:pPr marL="377825" indent="-377825" eaLnBrk="1" hangingPunct="1">
              <a:lnSpc>
                <a:spcPct val="80000"/>
              </a:lnSpc>
            </a:pPr>
            <a:r>
              <a:rPr lang="en-US" sz="1800"/>
              <a:t>frekvencia: ~1 MHz/pixel (35 MHz/mm</a:t>
            </a:r>
            <a:r>
              <a:rPr lang="en-US" sz="1800" baseline="30000"/>
              <a:t>2</a:t>
            </a:r>
            <a:r>
              <a:rPr lang="en-US" sz="1800"/>
              <a:t>)</a:t>
            </a:r>
          </a:p>
          <a:p>
            <a:pPr marL="377825" indent="-377825" eaLnBrk="1" hangingPunct="1">
              <a:lnSpc>
                <a:spcPct val="150000"/>
              </a:lnSpc>
            </a:pPr>
            <a:endParaRPr lang="en-US" sz="1800"/>
          </a:p>
          <a:p>
            <a:pPr marL="377825" indent="-377825" eaLnBrk="1" hangingPunct="1">
              <a:lnSpc>
                <a:spcPct val="90000"/>
              </a:lnSpc>
            </a:pPr>
            <a:r>
              <a:rPr lang="en-US" sz="1800"/>
              <a:t>paralelný vstup/výstup</a:t>
            </a:r>
          </a:p>
          <a:p>
            <a:pPr marL="377825" indent="-377825" eaLnBrk="1" hangingPunct="1">
              <a:lnSpc>
                <a:spcPct val="90000"/>
              </a:lnSpc>
            </a:pPr>
            <a:r>
              <a:rPr lang="en-US" sz="1800"/>
              <a:t>1 </a:t>
            </a:r>
            <a:r>
              <a:rPr lang="en-US" sz="1800">
                <a:sym typeface="Symbol" pitchFamily="-110" charset="2"/>
              </a:rPr>
              <a:t></a:t>
            </a:r>
            <a:r>
              <a:rPr lang="en-US" sz="1800">
                <a:sym typeface="Math1" pitchFamily="2" charset="2"/>
              </a:rPr>
              <a:t>m SACMOS technológia (</a:t>
            </a:r>
            <a:r>
              <a:rPr lang="en-US" sz="1800">
                <a:solidFill>
                  <a:srgbClr val="FF0000"/>
                </a:solidFill>
                <a:sym typeface="Math1" pitchFamily="2" charset="2"/>
              </a:rPr>
              <a:t>1.6M transistorov/čip</a:t>
            </a:r>
            <a:r>
              <a:rPr lang="en-US" sz="1800">
                <a:sym typeface="Math1" pitchFamily="2" charset="2"/>
              </a:rPr>
              <a:t>)</a:t>
            </a:r>
          </a:p>
        </p:txBody>
      </p:sp>
      <p:sp>
        <p:nvSpPr>
          <p:cNvPr id="55301" name="Rectangle 4"/>
          <p:cNvSpPr>
            <a:spLocks noGrp="1" noChangeArrowheads="1"/>
          </p:cNvSpPr>
          <p:nvPr>
            <p:ph type="body" sz="half" idx="2"/>
          </p:nvPr>
        </p:nvSpPr>
        <p:spPr>
          <a:xfrm>
            <a:off x="4532313" y="1143000"/>
            <a:ext cx="3925887" cy="5091113"/>
          </a:xfrm>
          <a:ln w="38100" cmpd="dbl">
            <a:solidFill>
              <a:schemeClr val="bg1"/>
            </a:solidFill>
          </a:ln>
        </p:spPr>
        <p:txBody>
          <a:bodyPr/>
          <a:lstStyle/>
          <a:p>
            <a:pPr marL="1047750" lvl="1" algn="ctr" eaLnBrk="1" hangingPunct="1">
              <a:buFontTx/>
              <a:buNone/>
            </a:pPr>
            <a:r>
              <a:rPr lang="en-US" sz="2800">
                <a:solidFill>
                  <a:srgbClr val="CC66FF"/>
                </a:solidFill>
              </a:rPr>
              <a:t>Medipix2</a:t>
            </a:r>
            <a:endParaRPr lang="en-US" sz="2800"/>
          </a:p>
          <a:p>
            <a:pPr marL="377825" indent="-377825" eaLnBrk="1" hangingPunct="1">
              <a:lnSpc>
                <a:spcPct val="60000"/>
              </a:lnSpc>
            </a:pPr>
            <a:endParaRPr lang="en-US" sz="1800"/>
          </a:p>
          <a:p>
            <a:pPr marL="377825" indent="-377825" eaLnBrk="1" hangingPunct="1"/>
            <a:r>
              <a:rPr lang="en-US" sz="1800"/>
              <a:t>veľkosť pixelu </a:t>
            </a:r>
            <a:r>
              <a:rPr lang="en-US" sz="1800">
                <a:solidFill>
                  <a:srgbClr val="00FF00"/>
                </a:solidFill>
              </a:rPr>
              <a:t>55 µm</a:t>
            </a:r>
            <a:r>
              <a:rPr lang="en-US" sz="1800"/>
              <a:t> </a:t>
            </a:r>
          </a:p>
          <a:p>
            <a:pPr marL="377825" indent="-377825" eaLnBrk="1" hangingPunct="1"/>
            <a:r>
              <a:rPr lang="en-US" sz="1800">
                <a:solidFill>
                  <a:srgbClr val="66FF33"/>
                </a:solidFill>
              </a:rPr>
              <a:t>256 x 256</a:t>
            </a:r>
            <a:r>
              <a:rPr lang="en-US" sz="1800"/>
              <a:t> pixelov</a:t>
            </a:r>
          </a:p>
          <a:p>
            <a:pPr marL="377825" indent="-377825" eaLnBrk="1" hangingPunct="1"/>
            <a:r>
              <a:rPr lang="en-US" sz="1800"/>
              <a:t>citlivý na pozitívny alebo negatívny vstupný náboj (</a:t>
            </a:r>
            <a:r>
              <a:rPr lang="en-US" sz="1800">
                <a:solidFill>
                  <a:srgbClr val="00FF00"/>
                </a:solidFill>
              </a:rPr>
              <a:t>voľný výber materiálu detektora</a:t>
            </a:r>
            <a:r>
              <a:rPr lang="en-US" sz="1800"/>
              <a:t>)</a:t>
            </a:r>
          </a:p>
          <a:p>
            <a:pPr marL="377825" indent="-377825" eaLnBrk="1" hangingPunct="1"/>
            <a:r>
              <a:rPr lang="en-US" sz="1800">
                <a:solidFill>
                  <a:srgbClr val="00FF00"/>
                </a:solidFill>
              </a:rPr>
              <a:t>okno energie</a:t>
            </a:r>
            <a:endParaRPr lang="en-US" sz="1800"/>
          </a:p>
          <a:p>
            <a:pPr marL="377825" indent="-377825" eaLnBrk="1" hangingPunct="1">
              <a:lnSpc>
                <a:spcPct val="150000"/>
              </a:lnSpc>
            </a:pPr>
            <a:r>
              <a:rPr lang="en-US" sz="1800"/>
              <a:t>13-bit počítač na pixel </a:t>
            </a:r>
          </a:p>
          <a:p>
            <a:pPr marL="377825" indent="-377825" eaLnBrk="1" hangingPunct="1"/>
            <a:r>
              <a:rPr lang="en-US" sz="1800"/>
              <a:t>frekvencia: ~1 MHz/pixel (0.33 GHz/mm</a:t>
            </a:r>
            <a:r>
              <a:rPr lang="en-US" sz="1800" baseline="30000"/>
              <a:t>2</a:t>
            </a:r>
            <a:r>
              <a:rPr lang="en-US" sz="1800"/>
              <a:t>)</a:t>
            </a:r>
          </a:p>
          <a:p>
            <a:pPr marL="377825" indent="-377825" eaLnBrk="1" hangingPunct="1"/>
            <a:r>
              <a:rPr lang="en-US" sz="1800">
                <a:solidFill>
                  <a:srgbClr val="00FF00"/>
                </a:solidFill>
              </a:rPr>
              <a:t>pripevnený z 3 strán</a:t>
            </a:r>
            <a:endParaRPr lang="en-US" sz="1800"/>
          </a:p>
          <a:p>
            <a:pPr marL="377825" indent="-377825" eaLnBrk="1" hangingPunct="1"/>
            <a:r>
              <a:rPr lang="en-US" sz="1800"/>
              <a:t>seriálny al. paralelný vstup/výstup</a:t>
            </a:r>
          </a:p>
          <a:p>
            <a:pPr marL="377825" indent="-377825" eaLnBrk="1" hangingPunct="1"/>
            <a:r>
              <a:rPr lang="en-US" sz="1800"/>
              <a:t>0.25 </a:t>
            </a:r>
            <a:r>
              <a:rPr lang="en-US" sz="1800">
                <a:sym typeface="Symbol" pitchFamily="-110" charset="2"/>
              </a:rPr>
              <a:t></a:t>
            </a:r>
            <a:r>
              <a:rPr lang="en-US" sz="1800">
                <a:sym typeface="Math1" pitchFamily="2" charset="2"/>
              </a:rPr>
              <a:t>m technologia (</a:t>
            </a:r>
            <a:r>
              <a:rPr lang="en-US" sz="1800">
                <a:solidFill>
                  <a:srgbClr val="FF0000"/>
                </a:solidFill>
                <a:sym typeface="Math1" pitchFamily="2" charset="2"/>
              </a:rPr>
              <a:t>33M transistorov/čip</a:t>
            </a:r>
            <a:r>
              <a:rPr lang="en-US" sz="1800">
                <a:sym typeface="Math1" pitchFamily="2" charset="2"/>
              </a:rPr>
              <a:t>)</a:t>
            </a:r>
          </a:p>
        </p:txBody>
      </p:sp>
      <p:sp>
        <p:nvSpPr>
          <p:cNvPr id="6" name="Slide Number Placeholder 5"/>
          <p:cNvSpPr>
            <a:spLocks noGrp="1"/>
          </p:cNvSpPr>
          <p:nvPr>
            <p:ph type="sldNum" sz="quarter" idx="11"/>
          </p:nvPr>
        </p:nvSpPr>
        <p:spPr/>
        <p:txBody>
          <a:bodyPr/>
          <a:lstStyle/>
          <a:p>
            <a:pPr>
              <a:defRPr/>
            </a:pPr>
            <a:fld id="{D60E1310-E671-E448-8224-9C1BDC954BD0}" type="slidenum">
              <a:rPr lang="en-US" smtClean="0"/>
              <a:pPr>
                <a:defRPr/>
              </a:pPr>
              <a:t>13</a:t>
            </a:fld>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latin typeface="+mn-lt"/>
                <a:ea typeface="ＭＳ Ｐゴシック" pitchFamily="-112" charset="-128"/>
                <a:cs typeface="ＭＳ Ｐゴシック" pitchFamily="-112" charset="-128"/>
              </a:rPr>
              <a:t>High School Teachers at CERN  -----  Bettina + Ivan Mikulec  -----  Apr 2009</a:t>
            </a:r>
            <a:endParaRPr lang="en-US">
              <a:latin typeface="+mn-lt"/>
              <a:ea typeface="ＭＳ Ｐゴシック" pitchFamily="-112" charset="-128"/>
              <a:cs typeface="ＭＳ Ｐゴシック" pitchFamily="-112" charset="-128"/>
            </a:endParaRPr>
          </a:p>
        </p:txBody>
      </p:sp>
      <p:sp>
        <p:nvSpPr>
          <p:cNvPr id="57347" name="Rectangle 2"/>
          <p:cNvSpPr>
            <a:spLocks noGrp="1" noChangeArrowheads="1"/>
          </p:cNvSpPr>
          <p:nvPr>
            <p:ph type="title"/>
          </p:nvPr>
        </p:nvSpPr>
        <p:spPr/>
        <p:txBody>
          <a:bodyPr/>
          <a:lstStyle/>
          <a:p>
            <a:pPr eaLnBrk="1" hangingPunct="1"/>
            <a:r>
              <a:rPr lang="en-US"/>
              <a:t>Medipix2</a:t>
            </a:r>
          </a:p>
        </p:txBody>
      </p:sp>
      <p:sp>
        <p:nvSpPr>
          <p:cNvPr id="57348" name="Rectangle 3"/>
          <p:cNvSpPr>
            <a:spLocks noGrp="1" noChangeArrowheads="1"/>
          </p:cNvSpPr>
          <p:nvPr>
            <p:ph type="body" idx="1"/>
          </p:nvPr>
        </p:nvSpPr>
        <p:spPr>
          <a:xfrm>
            <a:off x="457200" y="1143000"/>
            <a:ext cx="8077200" cy="5181600"/>
          </a:xfrm>
        </p:spPr>
        <p:txBody>
          <a:bodyPr/>
          <a:lstStyle/>
          <a:p>
            <a:pPr eaLnBrk="1" hangingPunct="1"/>
            <a:r>
              <a:rPr lang="en-US"/>
              <a:t>Hlavné zepšenia Medipix2 v porovnaní s Medipix1:</a:t>
            </a:r>
          </a:p>
          <a:p>
            <a:pPr lvl="1" eaLnBrk="1" hangingPunct="1"/>
            <a:r>
              <a:rPr lang="en-US"/>
              <a:t>Menšie pixely - oveľa viac pixelov</a:t>
            </a:r>
          </a:p>
          <a:p>
            <a:pPr lvl="2" eaLnBrk="1" hangingPunct="1"/>
            <a:r>
              <a:rPr lang="en-US">
                <a:solidFill>
                  <a:srgbClr val="80FF00"/>
                </a:solidFill>
              </a:rPr>
              <a:t>Polohové rozlíšenie</a:t>
            </a:r>
            <a:r>
              <a:rPr lang="en-US"/>
              <a:t> začína byť porovnateľné s CCD</a:t>
            </a:r>
          </a:p>
          <a:p>
            <a:pPr lvl="1" eaLnBrk="1" hangingPunct="1"/>
            <a:r>
              <a:rPr lang="en-US"/>
              <a:t>Energetické okno</a:t>
            </a:r>
          </a:p>
          <a:p>
            <a:pPr lvl="2" eaLnBrk="1" hangingPunct="1"/>
            <a:r>
              <a:rPr lang="en-US"/>
              <a:t>Dokáže </a:t>
            </a:r>
            <a:r>
              <a:rPr lang="en-US">
                <a:solidFill>
                  <a:srgbClr val="80FF00"/>
                </a:solidFill>
              </a:rPr>
              <a:t>potlačiť šum a pozadie</a:t>
            </a:r>
            <a:r>
              <a:rPr lang="en-US"/>
              <a:t>; prvý krok farebnému zobrazeniu (veľa prahov pre váhovanie energiou)</a:t>
            </a:r>
          </a:p>
          <a:p>
            <a:pPr lvl="1" eaLnBrk="1" hangingPunct="1"/>
            <a:r>
              <a:rPr lang="en-US"/>
              <a:t>Možnosť využitia rôznych materiálov pre detektory (napr. CdTe)</a:t>
            </a:r>
          </a:p>
          <a:p>
            <a:pPr lvl="2" eaLnBrk="1" hangingPunct="1"/>
            <a:r>
              <a:rPr lang="en-US"/>
              <a:t>Zvýšenie </a:t>
            </a:r>
            <a:r>
              <a:rPr lang="en-US">
                <a:solidFill>
                  <a:srgbClr val="80FF00"/>
                </a:solidFill>
              </a:rPr>
              <a:t>detekčnej účinnosti</a:t>
            </a:r>
            <a:r>
              <a:rPr lang="en-US"/>
              <a:t> (veľmi dôžité pre väčšiu medicínskych aplikácií)</a:t>
            </a:r>
          </a:p>
          <a:p>
            <a:pPr lvl="1" eaLnBrk="1" hangingPunct="1"/>
            <a:r>
              <a:rPr lang="en-US"/>
              <a:t>Layout umo</a:t>
            </a:r>
            <a:r>
              <a:rPr lang="en-US" altLang="ja-JP"/>
              <a:t>žňuje naväzovanie detektorov</a:t>
            </a:r>
            <a:endParaRPr lang="en-US"/>
          </a:p>
          <a:p>
            <a:pPr lvl="2" eaLnBrk="1" hangingPunct="1"/>
            <a:r>
              <a:rPr lang="en-US"/>
              <a:t>Pokrytie </a:t>
            </a:r>
            <a:r>
              <a:rPr lang="en-US">
                <a:solidFill>
                  <a:srgbClr val="80FF00"/>
                </a:solidFill>
              </a:rPr>
              <a:t>väčších plôch</a:t>
            </a:r>
            <a:r>
              <a:rPr lang="en-US"/>
              <a:t> bez mŕtvych zón (tiež veľmi dôžité pre väčšiu medicínskych aplikácií)</a:t>
            </a:r>
          </a:p>
        </p:txBody>
      </p:sp>
      <p:sp>
        <p:nvSpPr>
          <p:cNvPr id="5" name="Slide Number Placeholder 4"/>
          <p:cNvSpPr>
            <a:spLocks noGrp="1"/>
          </p:cNvSpPr>
          <p:nvPr>
            <p:ph type="sldNum" sz="quarter" idx="11"/>
          </p:nvPr>
        </p:nvSpPr>
        <p:spPr/>
        <p:txBody>
          <a:bodyPr/>
          <a:lstStyle/>
          <a:p>
            <a:pPr>
              <a:defRPr/>
            </a:pPr>
            <a:fld id="{C1603305-08FB-224C-9641-C59DC35FFBF6}" type="slidenum">
              <a:rPr lang="en-US" smtClean="0"/>
              <a:pPr>
                <a:defRPr/>
              </a:pPr>
              <a:t>14</a:t>
            </a:fld>
            <a:endParaRPr lang="en-US"/>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pPr>
              <a:defRPr/>
            </a:pPr>
            <a:r>
              <a:rPr lang="en-US" smtClean="0">
                <a:latin typeface="+mn-lt"/>
                <a:ea typeface="ＭＳ Ｐゴシック" pitchFamily="-112" charset="-128"/>
                <a:cs typeface="ＭＳ Ｐゴシック" pitchFamily="-112" charset="-128"/>
              </a:rPr>
              <a:t>High School Teachers at CERN  -----  Bettina + Ivan Mikulec  -----  Apr 2009</a:t>
            </a:r>
            <a:endParaRPr lang="en-US">
              <a:latin typeface="+mn-lt"/>
              <a:ea typeface="ＭＳ Ｐゴシック" pitchFamily="-112" charset="-128"/>
              <a:cs typeface="ＭＳ Ｐゴシック" pitchFamily="-112" charset="-128"/>
            </a:endParaRPr>
          </a:p>
        </p:txBody>
      </p:sp>
      <p:sp>
        <p:nvSpPr>
          <p:cNvPr id="59395" name="Rectangle 2"/>
          <p:cNvSpPr>
            <a:spLocks noGrp="1" noChangeArrowheads="1"/>
          </p:cNvSpPr>
          <p:nvPr>
            <p:ph type="title"/>
          </p:nvPr>
        </p:nvSpPr>
        <p:spPr/>
        <p:txBody>
          <a:bodyPr/>
          <a:lstStyle/>
          <a:p>
            <a:pPr eaLnBrk="1" hangingPunct="1"/>
            <a:r>
              <a:rPr lang="en-US"/>
              <a:t>Obrazy s Medipix2</a:t>
            </a:r>
          </a:p>
        </p:txBody>
      </p:sp>
      <p:sp>
        <p:nvSpPr>
          <p:cNvPr id="59396" name="Rectangle 3"/>
          <p:cNvSpPr>
            <a:spLocks noGrp="1" noChangeArrowheads="1"/>
          </p:cNvSpPr>
          <p:nvPr>
            <p:ph type="body" idx="1"/>
          </p:nvPr>
        </p:nvSpPr>
        <p:spPr>
          <a:xfrm>
            <a:off x="457200" y="990600"/>
            <a:ext cx="8001000" cy="1600200"/>
          </a:xfrm>
        </p:spPr>
        <p:txBody>
          <a:bodyPr/>
          <a:lstStyle/>
          <a:p>
            <a:pPr marL="533400" indent="-533400" eaLnBrk="1" hangingPunct="1"/>
            <a:r>
              <a:rPr lang="en-US"/>
              <a:t>Zvýšené plohové rozlíšenie</a:t>
            </a:r>
          </a:p>
          <a:p>
            <a:pPr marL="533400" indent="-533400" eaLnBrk="1" hangingPunct="1">
              <a:buFontTx/>
              <a:buNone/>
            </a:pPr>
            <a:endParaRPr lang="en-US" sz="1200"/>
          </a:p>
          <a:p>
            <a:pPr marL="914400" lvl="1" indent="-457200" eaLnBrk="1" hangingPunct="1">
              <a:buFontTx/>
              <a:buNone/>
            </a:pPr>
            <a:r>
              <a:rPr lang="en-US"/>
              <a:t>	sušená sardela	 		mucha…</a:t>
            </a:r>
          </a:p>
        </p:txBody>
      </p:sp>
      <p:pic>
        <p:nvPicPr>
          <p:cNvPr id="59397" name="Picture 4" descr="fish_corr_20mGy_a"/>
          <p:cNvPicPr>
            <a:picLocks noChangeAspect="1" noChangeArrowheads="1"/>
          </p:cNvPicPr>
          <p:nvPr/>
        </p:nvPicPr>
        <p:blipFill>
          <a:blip r:embed="rId3"/>
          <a:srcRect/>
          <a:stretch>
            <a:fillRect/>
          </a:stretch>
        </p:blipFill>
        <p:spPr bwMode="auto">
          <a:xfrm>
            <a:off x="304800" y="2286000"/>
            <a:ext cx="3957638" cy="3962400"/>
          </a:xfrm>
          <a:prstGeom prst="rect">
            <a:avLst/>
          </a:prstGeom>
          <a:noFill/>
          <a:ln w="9525">
            <a:noFill/>
            <a:miter lim="800000"/>
            <a:headEnd/>
            <a:tailEnd/>
          </a:ln>
        </p:spPr>
      </p:pic>
      <p:pic>
        <p:nvPicPr>
          <p:cNvPr id="59398" name="Picture 5" descr="fly_wings3"/>
          <p:cNvPicPr>
            <a:picLocks noChangeAspect="1" noChangeArrowheads="1"/>
          </p:cNvPicPr>
          <p:nvPr/>
        </p:nvPicPr>
        <p:blipFill>
          <a:blip r:embed="rId4"/>
          <a:srcRect/>
          <a:stretch>
            <a:fillRect/>
          </a:stretch>
        </p:blipFill>
        <p:spPr bwMode="auto">
          <a:xfrm>
            <a:off x="4648200" y="2286000"/>
            <a:ext cx="3957638" cy="3962400"/>
          </a:xfrm>
          <a:prstGeom prst="rect">
            <a:avLst/>
          </a:prstGeom>
          <a:noFill/>
          <a:ln w="9525">
            <a:noFill/>
            <a:miter lim="800000"/>
            <a:headEnd/>
            <a:tailEnd/>
          </a:ln>
        </p:spPr>
      </p:pic>
      <p:sp>
        <p:nvSpPr>
          <p:cNvPr id="7" name="Slide Number Placeholder 6"/>
          <p:cNvSpPr>
            <a:spLocks noGrp="1"/>
          </p:cNvSpPr>
          <p:nvPr>
            <p:ph type="sldNum" sz="quarter" idx="11"/>
          </p:nvPr>
        </p:nvSpPr>
        <p:spPr/>
        <p:txBody>
          <a:bodyPr/>
          <a:lstStyle/>
          <a:p>
            <a:pPr>
              <a:defRPr/>
            </a:pPr>
            <a:fld id="{C1603305-08FB-224C-9641-C59DC35FFBF6}" type="slidenum">
              <a:rPr lang="en-US" smtClean="0"/>
              <a:pPr>
                <a:defRPr/>
              </a:pPr>
              <a:t>15</a:t>
            </a:fld>
            <a:endParaRPr lang="en-US"/>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pPr>
              <a:defRPr/>
            </a:pPr>
            <a:r>
              <a:rPr lang="en-US" smtClean="0">
                <a:latin typeface="+mn-lt"/>
                <a:ea typeface="ＭＳ Ｐゴシック" pitchFamily="-112" charset="-128"/>
                <a:cs typeface="ＭＳ Ｐゴシック" pitchFamily="-112" charset="-128"/>
              </a:rPr>
              <a:t>High School Teachers at CERN  -----  Bettina + Ivan Mikulec  -----  Apr 2009</a:t>
            </a:r>
            <a:endParaRPr lang="en-US">
              <a:latin typeface="+mn-lt"/>
              <a:ea typeface="ＭＳ Ｐゴシック" pitchFamily="-112" charset="-128"/>
              <a:cs typeface="ＭＳ Ｐゴシック" pitchFamily="-112" charset="-128"/>
            </a:endParaRPr>
          </a:p>
        </p:txBody>
      </p:sp>
      <p:sp>
        <p:nvSpPr>
          <p:cNvPr id="61443" name="Rectangle 2"/>
          <p:cNvSpPr>
            <a:spLocks noGrp="1" noChangeArrowheads="1"/>
          </p:cNvSpPr>
          <p:nvPr>
            <p:ph type="title"/>
          </p:nvPr>
        </p:nvSpPr>
        <p:spPr/>
        <p:txBody>
          <a:bodyPr/>
          <a:lstStyle/>
          <a:p>
            <a:pPr eaLnBrk="1" hangingPunct="1"/>
            <a:r>
              <a:rPr lang="en-US"/>
              <a:t>Obrazy s Medipix2</a:t>
            </a:r>
          </a:p>
        </p:txBody>
      </p:sp>
      <p:sp>
        <p:nvSpPr>
          <p:cNvPr id="61444" name="Rectangle 3"/>
          <p:cNvSpPr>
            <a:spLocks noGrp="1" noChangeArrowheads="1"/>
          </p:cNvSpPr>
          <p:nvPr>
            <p:ph type="body" idx="1"/>
          </p:nvPr>
        </p:nvSpPr>
        <p:spPr>
          <a:xfrm>
            <a:off x="457200" y="1143000"/>
            <a:ext cx="8229600" cy="5308600"/>
          </a:xfrm>
        </p:spPr>
        <p:txBody>
          <a:bodyPr/>
          <a:lstStyle/>
          <a:p>
            <a:pPr eaLnBrk="1" hangingPunct="1"/>
            <a:r>
              <a:rPr lang="en-US"/>
              <a:t>"Bezšumové" zobrazovanie; možnosť dlhej expozície</a:t>
            </a:r>
          </a:p>
        </p:txBody>
      </p:sp>
      <p:pic>
        <p:nvPicPr>
          <p:cNvPr id="61445" name="Picture 4" descr="leaf_1"/>
          <p:cNvPicPr>
            <a:picLocks noChangeAspect="1" noChangeArrowheads="1"/>
          </p:cNvPicPr>
          <p:nvPr/>
        </p:nvPicPr>
        <p:blipFill>
          <a:blip r:embed="rId3"/>
          <a:srcRect/>
          <a:stretch>
            <a:fillRect/>
          </a:stretch>
        </p:blipFill>
        <p:spPr bwMode="auto">
          <a:xfrm>
            <a:off x="1066800" y="1905000"/>
            <a:ext cx="4268788" cy="4267200"/>
          </a:xfrm>
          <a:prstGeom prst="rect">
            <a:avLst/>
          </a:prstGeom>
          <a:noFill/>
          <a:ln w="9525">
            <a:noFill/>
            <a:miter lim="800000"/>
            <a:headEnd/>
            <a:tailEnd/>
          </a:ln>
        </p:spPr>
      </p:pic>
      <p:sp>
        <p:nvSpPr>
          <p:cNvPr id="61446" name="Text Box 5"/>
          <p:cNvSpPr txBox="1">
            <a:spLocks noChangeArrowheads="1"/>
          </p:cNvSpPr>
          <p:nvPr/>
        </p:nvSpPr>
        <p:spPr bwMode="auto">
          <a:xfrm>
            <a:off x="5775325" y="2566988"/>
            <a:ext cx="2911475" cy="2282825"/>
          </a:xfrm>
          <a:prstGeom prst="rect">
            <a:avLst/>
          </a:prstGeom>
          <a:noFill/>
          <a:ln w="9525">
            <a:noFill/>
            <a:miter lim="800000"/>
            <a:headEnd/>
            <a:tailEnd/>
          </a:ln>
        </p:spPr>
        <p:txBody>
          <a:bodyPr>
            <a:prstTxWarp prst="textNoShape">
              <a:avLst/>
            </a:prstTxWarp>
            <a:spAutoFit/>
          </a:bodyPr>
          <a:lstStyle/>
          <a:p>
            <a:pPr marL="196850" indent="-196850"/>
            <a:r>
              <a:rPr lang="en-US">
                <a:latin typeface="Times New Roman" pitchFamily="-110" charset="0"/>
              </a:rPr>
              <a:t>Obraz listu</a:t>
            </a:r>
          </a:p>
          <a:p>
            <a:pPr marL="196850" indent="-196850"/>
            <a:endParaRPr lang="en-US">
              <a:latin typeface="Times New Roman" pitchFamily="-110" charset="0"/>
            </a:endParaRPr>
          </a:p>
          <a:p>
            <a:pPr marL="196850" indent="-196850">
              <a:buFontTx/>
              <a:buChar char="•"/>
            </a:pPr>
            <a:r>
              <a:rPr lang="en-US">
                <a:latin typeface="Times New Roman" pitchFamily="-110" charset="0"/>
              </a:rPr>
              <a:t> </a:t>
            </a:r>
            <a:r>
              <a:rPr lang="en-US" baseline="30000">
                <a:latin typeface="Times New Roman" pitchFamily="-110" charset="0"/>
              </a:rPr>
              <a:t>55</a:t>
            </a:r>
            <a:r>
              <a:rPr lang="en-US">
                <a:latin typeface="Times New Roman" pitchFamily="-110" charset="0"/>
              </a:rPr>
              <a:t>Fe zdroj (nízoenergetické RTG žiarenie)</a:t>
            </a:r>
          </a:p>
          <a:p>
            <a:pPr marL="196850" indent="-196850">
              <a:buFontTx/>
              <a:buChar char="•"/>
            </a:pPr>
            <a:r>
              <a:rPr lang="en-US">
                <a:latin typeface="Times New Roman" pitchFamily="-110" charset="0"/>
              </a:rPr>
              <a:t> 17h expozícia</a:t>
            </a:r>
          </a:p>
        </p:txBody>
      </p:sp>
      <p:sp>
        <p:nvSpPr>
          <p:cNvPr id="7" name="Slide Number Placeholder 6"/>
          <p:cNvSpPr>
            <a:spLocks noGrp="1"/>
          </p:cNvSpPr>
          <p:nvPr>
            <p:ph type="sldNum" sz="quarter" idx="11"/>
          </p:nvPr>
        </p:nvSpPr>
        <p:spPr/>
        <p:txBody>
          <a:bodyPr/>
          <a:lstStyle/>
          <a:p>
            <a:pPr>
              <a:defRPr/>
            </a:pPr>
            <a:fld id="{C1603305-08FB-224C-9641-C59DC35FFBF6}" type="slidenum">
              <a:rPr lang="en-US" smtClean="0"/>
              <a:pPr>
                <a:defRPr/>
              </a:pPr>
              <a:t>16</a:t>
            </a:fld>
            <a:endParaRPr lang="en-US"/>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pPr>
              <a:defRPr/>
            </a:pPr>
            <a:r>
              <a:rPr lang="en-US" smtClean="0">
                <a:latin typeface="+mn-lt"/>
                <a:ea typeface="ＭＳ Ｐゴシック" pitchFamily="-112" charset="-128"/>
                <a:cs typeface="ＭＳ Ｐゴシック" pitchFamily="-112" charset="-128"/>
              </a:rPr>
              <a:t>High School Teachers at CERN  -----  Bettina + Ivan Mikulec  -----  Apr 2009</a:t>
            </a:r>
            <a:endParaRPr lang="en-US">
              <a:latin typeface="+mn-lt"/>
              <a:ea typeface="ＭＳ Ｐゴシック" pitchFamily="-112" charset="-128"/>
              <a:cs typeface="ＭＳ Ｐゴシック" pitchFamily="-112" charset="-128"/>
            </a:endParaRPr>
          </a:p>
        </p:txBody>
      </p:sp>
      <p:sp>
        <p:nvSpPr>
          <p:cNvPr id="63491" name="Rectangle 2"/>
          <p:cNvSpPr>
            <a:spLocks noGrp="1" noChangeArrowheads="1"/>
          </p:cNvSpPr>
          <p:nvPr>
            <p:ph type="body" idx="1"/>
          </p:nvPr>
        </p:nvSpPr>
        <p:spPr/>
        <p:txBody>
          <a:bodyPr/>
          <a:lstStyle/>
          <a:p>
            <a:pPr eaLnBrk="1" hangingPunct="1">
              <a:lnSpc>
                <a:spcPct val="80000"/>
              </a:lnSpc>
              <a:spcBef>
                <a:spcPct val="0"/>
              </a:spcBef>
            </a:pPr>
            <a:r>
              <a:rPr lang="en-US" sz="2400"/>
              <a:t>Pretože detektor je "bezšumový", môže byť použitý na zaznamenanie pozaďového (kozmického) žiarenia</a:t>
            </a:r>
          </a:p>
          <a:p>
            <a:pPr eaLnBrk="1" hangingPunct="1">
              <a:lnSpc>
                <a:spcPct val="80000"/>
              </a:lnSpc>
              <a:spcBef>
                <a:spcPct val="0"/>
              </a:spcBef>
            </a:pPr>
            <a:endParaRPr lang="en-US" sz="2400"/>
          </a:p>
          <a:p>
            <a:pPr eaLnBrk="1" hangingPunct="1">
              <a:lnSpc>
                <a:spcPct val="80000"/>
              </a:lnSpc>
              <a:spcBef>
                <a:spcPct val="0"/>
              </a:spcBef>
            </a:pPr>
            <a:r>
              <a:rPr lang="en-US" sz="2400"/>
              <a:t>Tento film zaznamenáva 1h expozíciu stlačenú do 25 sekúnd. Zaznamenané v Ženeve.</a:t>
            </a:r>
          </a:p>
          <a:p>
            <a:pPr eaLnBrk="1" hangingPunct="1">
              <a:lnSpc>
                <a:spcPct val="80000"/>
              </a:lnSpc>
              <a:spcBef>
                <a:spcPct val="0"/>
              </a:spcBef>
            </a:pPr>
            <a:endParaRPr lang="en-US" sz="2400"/>
          </a:p>
        </p:txBody>
      </p:sp>
      <p:sp>
        <p:nvSpPr>
          <p:cNvPr id="63492" name="Text Box 3"/>
          <p:cNvSpPr txBox="1">
            <a:spLocks noChangeArrowheads="1"/>
          </p:cNvSpPr>
          <p:nvPr/>
        </p:nvSpPr>
        <p:spPr bwMode="auto">
          <a:xfrm>
            <a:off x="2879725" y="6516688"/>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63493" name="Rectangle 4"/>
          <p:cNvSpPr>
            <a:spLocks noChangeArrowheads="1"/>
          </p:cNvSpPr>
          <p:nvPr/>
        </p:nvSpPr>
        <p:spPr bwMode="auto">
          <a:xfrm>
            <a:off x="1295400" y="5791200"/>
            <a:ext cx="6705600" cy="457200"/>
          </a:xfrm>
          <a:prstGeom prst="rect">
            <a:avLst/>
          </a:prstGeom>
          <a:noFill/>
          <a:ln w="9525">
            <a:noFill/>
            <a:miter lim="800000"/>
            <a:headEnd/>
            <a:tailEnd/>
          </a:ln>
        </p:spPr>
        <p:txBody>
          <a:bodyPr>
            <a:prstTxWarp prst="textNoShape">
              <a:avLst/>
            </a:prstTxWarp>
          </a:bodyPr>
          <a:lstStyle/>
          <a:p>
            <a:pPr eaLnBrk="1" hangingPunct="1">
              <a:lnSpc>
                <a:spcPct val="95000"/>
              </a:lnSpc>
            </a:pPr>
            <a:r>
              <a:rPr lang="en-US" sz="1800">
                <a:latin typeface="Times New Roman" pitchFamily="-110" charset="0"/>
              </a:rPr>
              <a:t>Celkovo asi 5000 pixelov bolo trafených za 1 hodinu expozície.</a:t>
            </a:r>
          </a:p>
          <a:p>
            <a:pPr eaLnBrk="1" hangingPunct="1">
              <a:spcBef>
                <a:spcPct val="20000"/>
              </a:spcBef>
            </a:pPr>
            <a:endParaRPr lang="en-US" sz="1800">
              <a:latin typeface="Times New Roman" pitchFamily="-110" charset="0"/>
            </a:endParaRPr>
          </a:p>
        </p:txBody>
      </p:sp>
      <p:sp>
        <p:nvSpPr>
          <p:cNvPr id="63494" name="Rectangle 5"/>
          <p:cNvSpPr>
            <a:spLocks noGrp="1" noChangeArrowheads="1"/>
          </p:cNvSpPr>
          <p:nvPr>
            <p:ph type="title"/>
          </p:nvPr>
        </p:nvSpPr>
        <p:spPr/>
        <p:txBody>
          <a:bodyPr/>
          <a:lstStyle/>
          <a:p>
            <a:pPr eaLnBrk="1" hangingPunct="1"/>
            <a:r>
              <a:rPr lang="en-US"/>
              <a:t>Pozaďové žiarenie</a:t>
            </a:r>
          </a:p>
        </p:txBody>
      </p:sp>
      <p:pic>
        <p:nvPicPr>
          <p:cNvPr id="63495" name="Picture 7" descr="/Users/bettina/Presentations/Medipix/LehrerApril07/Ge_vertical.avi">
            <a:hlinkClick r:id="" action="ppaction://media"/>
          </p:cNvPr>
          <p:cNvPicPr/>
          <p:nvPr>
            <a:videoFile r:link="rId1"/>
          </p:nvPr>
        </p:nvPicPr>
        <p:blipFill>
          <a:blip r:embed="rId4"/>
          <a:srcRect/>
          <a:stretch>
            <a:fillRect/>
          </a:stretch>
        </p:blipFill>
        <p:spPr bwMode="auto">
          <a:xfrm>
            <a:off x="2667000" y="2743200"/>
            <a:ext cx="3006725" cy="3006725"/>
          </a:xfrm>
          <a:prstGeom prst="rect">
            <a:avLst/>
          </a:prstGeom>
          <a:noFill/>
          <a:ln w="9525">
            <a:noFill/>
            <a:miter lim="800000"/>
            <a:headEnd/>
            <a:tailEnd/>
          </a:ln>
        </p:spPr>
      </p:pic>
      <p:sp>
        <p:nvSpPr>
          <p:cNvPr id="8" name="Slide Number Placeholder 7"/>
          <p:cNvSpPr>
            <a:spLocks noGrp="1"/>
          </p:cNvSpPr>
          <p:nvPr>
            <p:ph type="sldNum" sz="quarter" idx="11"/>
          </p:nvPr>
        </p:nvSpPr>
        <p:spPr/>
        <p:txBody>
          <a:bodyPr/>
          <a:lstStyle/>
          <a:p>
            <a:pPr>
              <a:defRPr/>
            </a:pPr>
            <a:fld id="{C1603305-08FB-224C-9641-C59DC35FFBF6}" type="slidenum">
              <a:rPr lang="en-US" smtClean="0"/>
              <a:pPr>
                <a:defRPr/>
              </a:pPr>
              <a:t>17</a:t>
            </a:fld>
            <a:endParaRPr lang="en-US"/>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349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349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3495"/>
                                        </p:tgtEl>
                                      </p:cBhvr>
                                    </p:cmd>
                                  </p:childTnLst>
                                </p:cTn>
                              </p:par>
                            </p:childTnLst>
                          </p:cTn>
                        </p:par>
                      </p:childTnLst>
                    </p:cTn>
                  </p:par>
                </p:childTnLst>
              </p:cTn>
              <p:nextCondLst>
                <p:cond evt="onClick" delay="0">
                  <p:tgtEl>
                    <p:spTgt spid="63495"/>
                  </p:tgtEl>
                </p:cond>
              </p:nextCondLst>
            </p:seq>
            <p:video>
              <p:cMediaNode>
                <p:cTn id="12" repeatCount="indefinite" fill="remove" display="0">
                  <p:stCondLst>
                    <p:cond delay="indefinite"/>
                  </p:stCondLst>
                  <p:endCondLst>
                    <p:cond evt="onPrev" delay="0">
                      <p:tgtEl>
                        <p:sldTgt/>
                      </p:tgtEl>
                    </p:cond>
                  </p:endCondLst>
                </p:cTn>
                <p:tgtEl>
                  <p:spTgt spid="63495"/>
                </p:tgtEl>
              </p:cMediaNode>
            </p:video>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pPr>
              <a:defRPr/>
            </a:pPr>
            <a:r>
              <a:rPr lang="en-US" smtClean="0">
                <a:latin typeface="+mn-lt"/>
                <a:ea typeface="ＭＳ Ｐゴシック" pitchFamily="-112" charset="-128"/>
                <a:cs typeface="ＭＳ Ｐゴシック" pitchFamily="-112" charset="-128"/>
              </a:rPr>
              <a:t>High School Teachers at CERN  -----  Bettina + Ivan Mikulec  -----  Apr 2009</a:t>
            </a:r>
            <a:endParaRPr lang="en-US">
              <a:latin typeface="+mn-lt"/>
              <a:ea typeface="ＭＳ Ｐゴシック" pitchFamily="-112" charset="-128"/>
              <a:cs typeface="ＭＳ Ｐゴシック" pitchFamily="-112" charset="-128"/>
            </a:endParaRPr>
          </a:p>
        </p:txBody>
      </p:sp>
      <p:sp>
        <p:nvSpPr>
          <p:cNvPr id="65539" name="Text Box 2"/>
          <p:cNvSpPr txBox="1">
            <a:spLocks noChangeArrowheads="1"/>
          </p:cNvSpPr>
          <p:nvPr/>
        </p:nvSpPr>
        <p:spPr bwMode="auto">
          <a:xfrm>
            <a:off x="2879725" y="6516688"/>
            <a:ext cx="184150" cy="457200"/>
          </a:xfrm>
          <a:prstGeom prst="rect">
            <a:avLst/>
          </a:prstGeom>
          <a:noFill/>
          <a:ln w="9525">
            <a:noFill/>
            <a:miter lim="800000"/>
            <a:headEnd/>
            <a:tailEnd/>
          </a:ln>
        </p:spPr>
        <p:txBody>
          <a:bodyPr wrap="none">
            <a:prstTxWarp prst="textNoShape">
              <a:avLst/>
            </a:prstTxWarp>
            <a:spAutoFit/>
          </a:bodyPr>
          <a:lstStyle/>
          <a:p>
            <a:endParaRPr lang="en-US"/>
          </a:p>
        </p:txBody>
      </p:sp>
      <p:sp>
        <p:nvSpPr>
          <p:cNvPr id="65540" name="Rectangle 3"/>
          <p:cNvSpPr>
            <a:spLocks noGrp="1" noChangeArrowheads="1"/>
          </p:cNvSpPr>
          <p:nvPr>
            <p:ph type="body" idx="1"/>
          </p:nvPr>
        </p:nvSpPr>
        <p:spPr>
          <a:noFill/>
        </p:spPr>
        <p:txBody>
          <a:bodyPr/>
          <a:lstStyle/>
          <a:p>
            <a:pPr eaLnBrk="1" hangingPunct="1">
              <a:lnSpc>
                <a:spcPct val="80000"/>
              </a:lnSpc>
              <a:spcBef>
                <a:spcPct val="0"/>
              </a:spcBef>
            </a:pPr>
            <a:endParaRPr lang="en-US" sz="2400"/>
          </a:p>
          <a:p>
            <a:pPr eaLnBrk="1" hangingPunct="1">
              <a:lnSpc>
                <a:spcPct val="80000"/>
              </a:lnSpc>
              <a:spcBef>
                <a:spcPct val="0"/>
              </a:spcBef>
            </a:pPr>
            <a:r>
              <a:rPr lang="en-US" sz="2400"/>
              <a:t>Tento film zaznamenáva tiež 1h expozíciu stlačenú do 25 sekúnd. Ale zaznamenaný bol v lietadle v 10000 m výške!</a:t>
            </a:r>
          </a:p>
          <a:p>
            <a:pPr eaLnBrk="1" hangingPunct="1">
              <a:lnSpc>
                <a:spcPct val="80000"/>
              </a:lnSpc>
              <a:spcBef>
                <a:spcPct val="0"/>
              </a:spcBef>
            </a:pPr>
            <a:endParaRPr lang="en-US" sz="2400"/>
          </a:p>
        </p:txBody>
      </p:sp>
      <p:sp>
        <p:nvSpPr>
          <p:cNvPr id="65541" name="Rectangle 4"/>
          <p:cNvSpPr>
            <a:spLocks noChangeArrowheads="1"/>
          </p:cNvSpPr>
          <p:nvPr/>
        </p:nvSpPr>
        <p:spPr bwMode="auto">
          <a:xfrm>
            <a:off x="1066800" y="5867400"/>
            <a:ext cx="6705600" cy="457200"/>
          </a:xfrm>
          <a:prstGeom prst="rect">
            <a:avLst/>
          </a:prstGeom>
          <a:noFill/>
          <a:ln w="9525">
            <a:noFill/>
            <a:miter lim="800000"/>
            <a:headEnd/>
            <a:tailEnd/>
          </a:ln>
        </p:spPr>
        <p:txBody>
          <a:bodyPr>
            <a:prstTxWarp prst="textNoShape">
              <a:avLst/>
            </a:prstTxWarp>
          </a:bodyPr>
          <a:lstStyle/>
          <a:p>
            <a:pPr eaLnBrk="1" hangingPunct="1">
              <a:lnSpc>
                <a:spcPct val="95000"/>
              </a:lnSpc>
            </a:pPr>
            <a:r>
              <a:rPr lang="en-US" sz="1800">
                <a:latin typeface="Times New Roman" pitchFamily="-110" charset="0"/>
              </a:rPr>
              <a:t>Ako vidíte, sme vystavení asi 10x väčšej dávke kozmického žiarenia, keď sedíme v lietadle…</a:t>
            </a:r>
          </a:p>
          <a:p>
            <a:pPr eaLnBrk="1" hangingPunct="1">
              <a:spcBef>
                <a:spcPct val="20000"/>
              </a:spcBef>
            </a:pPr>
            <a:endParaRPr lang="en-US" sz="1800">
              <a:latin typeface="Times New Roman" pitchFamily="-110" charset="0"/>
            </a:endParaRPr>
          </a:p>
        </p:txBody>
      </p:sp>
      <p:sp>
        <p:nvSpPr>
          <p:cNvPr id="65542" name="Rectangle 5"/>
          <p:cNvSpPr>
            <a:spLocks noGrp="1" noChangeArrowheads="1"/>
          </p:cNvSpPr>
          <p:nvPr>
            <p:ph type="title"/>
          </p:nvPr>
        </p:nvSpPr>
        <p:spPr/>
        <p:txBody>
          <a:bodyPr/>
          <a:lstStyle/>
          <a:p>
            <a:pPr eaLnBrk="1" hangingPunct="1"/>
            <a:r>
              <a:rPr lang="en-US"/>
              <a:t>Pozaďové žiarenie</a:t>
            </a:r>
          </a:p>
        </p:txBody>
      </p:sp>
      <p:pic>
        <p:nvPicPr>
          <p:cNvPr id="65543" name="Picture 7" descr="/Users/bettina/Presentations/Medipix/LehrerApril07/plane_vertical.avi">
            <a:hlinkClick r:id="" action="ppaction://media"/>
          </p:cNvPr>
          <p:cNvPicPr/>
          <p:nvPr>
            <a:videoFile r:link="rId1"/>
          </p:nvPr>
        </p:nvPicPr>
        <p:blipFill>
          <a:blip r:embed="rId4"/>
          <a:srcRect/>
          <a:stretch>
            <a:fillRect/>
          </a:stretch>
        </p:blipFill>
        <p:spPr bwMode="auto">
          <a:xfrm>
            <a:off x="2665413" y="2741613"/>
            <a:ext cx="3022600" cy="3022600"/>
          </a:xfrm>
          <a:prstGeom prst="rect">
            <a:avLst/>
          </a:prstGeom>
          <a:noFill/>
          <a:ln w="9525">
            <a:noFill/>
            <a:miter lim="800000"/>
            <a:headEnd/>
            <a:tailEnd/>
          </a:ln>
        </p:spPr>
      </p:pic>
      <p:sp>
        <p:nvSpPr>
          <p:cNvPr id="8" name="Slide Number Placeholder 7"/>
          <p:cNvSpPr>
            <a:spLocks noGrp="1"/>
          </p:cNvSpPr>
          <p:nvPr>
            <p:ph type="sldNum" sz="quarter" idx="11"/>
          </p:nvPr>
        </p:nvSpPr>
        <p:spPr/>
        <p:txBody>
          <a:bodyPr/>
          <a:lstStyle/>
          <a:p>
            <a:pPr>
              <a:defRPr/>
            </a:pPr>
            <a:fld id="{C1603305-08FB-224C-9641-C59DC35FFBF6}" type="slidenum">
              <a:rPr lang="en-US" smtClean="0"/>
              <a:pPr>
                <a:defRPr/>
              </a:pPr>
              <a:t>18</a:t>
            </a:fld>
            <a:endParaRPr lang="en-US"/>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000" fill="hold"/>
                                        <p:tgtEl>
                                          <p:spTgt spid="6554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554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5543"/>
                                        </p:tgtEl>
                                      </p:cBhvr>
                                    </p:cmd>
                                  </p:childTnLst>
                                </p:cTn>
                              </p:par>
                            </p:childTnLst>
                          </p:cTn>
                        </p:par>
                      </p:childTnLst>
                    </p:cTn>
                  </p:par>
                </p:childTnLst>
              </p:cTn>
              <p:nextCondLst>
                <p:cond evt="onClick" delay="0">
                  <p:tgtEl>
                    <p:spTgt spid="65543"/>
                  </p:tgtEl>
                </p:cond>
              </p:nextCondLst>
            </p:seq>
            <p:video>
              <p:cMediaNode>
                <p:cTn id="12" fill="remove" display="0">
                  <p:stCondLst>
                    <p:cond delay="indefinite"/>
                  </p:stCondLst>
                  <p:endCondLst>
                    <p:cond evt="onNext" delay="0">
                      <p:tgtEl>
                        <p:sldTgt/>
                      </p:tgtEl>
                    </p:cond>
                    <p:cond evt="onPrev" delay="0">
                      <p:tgtEl>
                        <p:sldTgt/>
                      </p:tgtEl>
                    </p:cond>
                  </p:endCondLst>
                </p:cTn>
                <p:tgtEl>
                  <p:spTgt spid="65543"/>
                </p:tgtEl>
              </p:cMediaNode>
            </p:video>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pPr>
              <a:defRPr/>
            </a:pPr>
            <a:r>
              <a:rPr lang="en-US" smtClean="0">
                <a:latin typeface="+mn-lt"/>
                <a:ea typeface="ＭＳ Ｐゴシック" pitchFamily="-112" charset="-128"/>
                <a:cs typeface="ＭＳ Ｐゴシック" pitchFamily="-112" charset="-128"/>
              </a:rPr>
              <a:t>High School Teachers at CERN  -----  Bettina + Ivan Mikulec  -----  Apr 2009</a:t>
            </a:r>
            <a:endParaRPr lang="en-US">
              <a:latin typeface="+mn-lt"/>
              <a:ea typeface="ＭＳ Ｐゴシック" pitchFamily="-112" charset="-128"/>
              <a:cs typeface="ＭＳ Ｐゴシック" pitchFamily="-112" charset="-128"/>
            </a:endParaRPr>
          </a:p>
        </p:txBody>
      </p:sp>
      <p:sp>
        <p:nvSpPr>
          <p:cNvPr id="67587" name="Rectangle 2"/>
          <p:cNvSpPr>
            <a:spLocks noGrp="1" noChangeArrowheads="1"/>
          </p:cNvSpPr>
          <p:nvPr>
            <p:ph type="title"/>
          </p:nvPr>
        </p:nvSpPr>
        <p:spPr>
          <a:xfrm>
            <a:off x="1524000" y="228600"/>
            <a:ext cx="5486400" cy="762000"/>
          </a:xfrm>
        </p:spPr>
        <p:txBody>
          <a:bodyPr/>
          <a:lstStyle/>
          <a:p>
            <a:pPr eaLnBrk="1" hangingPunct="1"/>
            <a:r>
              <a:rPr lang="en-US"/>
              <a:t>Optimaliz</a:t>
            </a:r>
            <a:r>
              <a:rPr lang="en-US" altLang="ja-JP"/>
              <a:t>ácia dávky/ Kvalita obrazu</a:t>
            </a:r>
            <a:endParaRPr lang="en-US"/>
          </a:p>
        </p:txBody>
      </p:sp>
      <p:sp>
        <p:nvSpPr>
          <p:cNvPr id="67588" name="Rectangle 3"/>
          <p:cNvSpPr>
            <a:spLocks noGrp="1" noChangeArrowheads="1"/>
          </p:cNvSpPr>
          <p:nvPr>
            <p:ph type="body" idx="1"/>
          </p:nvPr>
        </p:nvSpPr>
        <p:spPr>
          <a:xfrm>
            <a:off x="457200" y="1549400"/>
            <a:ext cx="8001000" cy="5308600"/>
          </a:xfrm>
        </p:spPr>
        <p:txBody>
          <a:bodyPr/>
          <a:lstStyle/>
          <a:p>
            <a:pPr eaLnBrk="1" hangingPunct="1"/>
            <a:r>
              <a:rPr lang="en-US"/>
              <a:t>Určenie počtu fot</a:t>
            </a:r>
            <a:r>
              <a:rPr lang="en-US" altLang="ja-JP"/>
              <a:t>ónov potrebných pre určitú aplikáciu</a:t>
            </a:r>
            <a:endParaRPr lang="en-US"/>
          </a:p>
        </p:txBody>
      </p:sp>
      <p:pic>
        <p:nvPicPr>
          <p:cNvPr id="67589" name="Picture 5" descr="/Users/bettina/Presentations/Medipix/LehrerApril07/prednaska_MEDIPIX/fish_cinepak1n.avi">
            <a:hlinkClick r:id="" action="ppaction://media"/>
          </p:cNvPr>
          <p:cNvPicPr/>
          <p:nvPr>
            <a:videoFile r:link="rId1"/>
          </p:nvPr>
        </p:nvPicPr>
        <p:blipFill>
          <a:blip r:embed="rId4"/>
          <a:srcRect/>
          <a:stretch>
            <a:fillRect/>
          </a:stretch>
        </p:blipFill>
        <p:spPr bwMode="auto">
          <a:xfrm>
            <a:off x="228600" y="2959100"/>
            <a:ext cx="8458200" cy="1800225"/>
          </a:xfrm>
          <a:prstGeom prst="rect">
            <a:avLst/>
          </a:prstGeom>
          <a:noFill/>
          <a:ln w="9525">
            <a:noFill/>
            <a:miter lim="800000"/>
            <a:headEnd/>
            <a:tailEnd/>
          </a:ln>
        </p:spPr>
      </p:pic>
      <p:sp>
        <p:nvSpPr>
          <p:cNvPr id="67590" name="Text Box 5"/>
          <p:cNvSpPr txBox="1">
            <a:spLocks noChangeArrowheads="1"/>
          </p:cNvSpPr>
          <p:nvPr/>
        </p:nvSpPr>
        <p:spPr bwMode="auto">
          <a:xfrm>
            <a:off x="5334000" y="4902200"/>
            <a:ext cx="2082800" cy="366713"/>
          </a:xfrm>
          <a:prstGeom prst="rect">
            <a:avLst/>
          </a:prstGeom>
          <a:noFill/>
          <a:ln w="9525">
            <a:noFill/>
            <a:miter lim="800000"/>
            <a:headEnd/>
            <a:tailEnd/>
          </a:ln>
        </p:spPr>
        <p:txBody>
          <a:bodyPr wrap="none">
            <a:prstTxWarp prst="textNoShape">
              <a:avLst/>
            </a:prstTxWarp>
            <a:spAutoFit/>
          </a:bodyPr>
          <a:lstStyle/>
          <a:p>
            <a:r>
              <a:rPr lang="en-US" sz="1800">
                <a:latin typeface="Times New Roman" pitchFamily="-110" charset="0"/>
              </a:rPr>
              <a:t>RTG ryby; Si senzor</a:t>
            </a:r>
          </a:p>
        </p:txBody>
      </p:sp>
      <p:sp>
        <p:nvSpPr>
          <p:cNvPr id="7" name="Slide Number Placeholder 6"/>
          <p:cNvSpPr>
            <a:spLocks noGrp="1"/>
          </p:cNvSpPr>
          <p:nvPr>
            <p:ph type="sldNum" sz="quarter" idx="11"/>
          </p:nvPr>
        </p:nvSpPr>
        <p:spPr/>
        <p:txBody>
          <a:bodyPr/>
          <a:lstStyle/>
          <a:p>
            <a:pPr>
              <a:defRPr/>
            </a:pPr>
            <a:fld id="{C1603305-08FB-224C-9641-C59DC35FFBF6}" type="slidenum">
              <a:rPr lang="en-US" smtClean="0"/>
              <a:pPr>
                <a:defRPr/>
              </a:pPr>
              <a:t>19</a:t>
            </a:fld>
            <a:endParaRPr lang="en-US"/>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6758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7589"/>
                                        </p:tgtEl>
                                      </p:cBhvr>
                                    </p:cmd>
                                  </p:childTnLst>
                                </p:cTn>
                              </p:par>
                            </p:childTnLst>
                          </p:cTn>
                        </p:par>
                      </p:childTnLst>
                    </p:cTn>
                  </p:par>
                </p:childTnLst>
              </p:cTn>
              <p:nextCondLst>
                <p:cond evt="onClick" delay="0">
                  <p:tgtEl>
                    <p:spTgt spid="67589"/>
                  </p:tgtEl>
                </p:cond>
              </p:nextCondLst>
            </p:seq>
            <p:video>
              <p:cMediaNode>
                <p:cTn id="7" fill="hold" display="0">
                  <p:stCondLst>
                    <p:cond delay="indefinite"/>
                  </p:stCondLst>
                  <p:endCondLst>
                    <p:cond evt="onNext" delay="0">
                      <p:tgtEl>
                        <p:sldTgt/>
                      </p:tgtEl>
                    </p:cond>
                    <p:cond evt="onPrev" delay="0">
                      <p:tgtEl>
                        <p:sldTgt/>
                      </p:tgtEl>
                    </p:cond>
                  </p:endCondLst>
                </p:cTn>
                <p:tgtEl>
                  <p:spTgt spid="67589"/>
                </p:tgtEl>
              </p:cMediaNode>
            </p:video>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pPr>
              <a:defRPr/>
            </a:pPr>
            <a:r>
              <a:rPr lang="en-US" smtClean="0">
                <a:latin typeface="+mn-lt"/>
                <a:ea typeface="ＭＳ Ｐゴシック" pitchFamily="-112" charset="-128"/>
                <a:cs typeface="ＭＳ Ｐゴシック" pitchFamily="-112" charset="-128"/>
              </a:rPr>
              <a:t>High School Teachers at CERN  -----  Bettina + Ivan Mikulec  -----  Apr 2009</a:t>
            </a:r>
            <a:endParaRPr lang="en-US">
              <a:latin typeface="+mn-lt"/>
              <a:ea typeface="ＭＳ Ｐゴシック" pitchFamily="-112" charset="-128"/>
              <a:cs typeface="ＭＳ Ｐゴシック" pitchFamily="-112" charset="-128"/>
            </a:endParaRPr>
          </a:p>
        </p:txBody>
      </p:sp>
      <p:sp>
        <p:nvSpPr>
          <p:cNvPr id="20483" name="Rectangle 2"/>
          <p:cNvSpPr>
            <a:spLocks noGrp="1" noChangeArrowheads="1"/>
          </p:cNvSpPr>
          <p:nvPr>
            <p:ph type="title"/>
          </p:nvPr>
        </p:nvSpPr>
        <p:spPr/>
        <p:txBody>
          <a:bodyPr/>
          <a:lstStyle/>
          <a:p>
            <a:pPr eaLnBrk="1" hangingPunct="1"/>
            <a:r>
              <a:rPr lang="en-US"/>
              <a:t>Transfer Technologií v CERNe</a:t>
            </a:r>
          </a:p>
        </p:txBody>
      </p:sp>
      <p:sp>
        <p:nvSpPr>
          <p:cNvPr id="20484" name="Rectangle 4"/>
          <p:cNvSpPr>
            <a:spLocks noChangeAspect="1" noChangeArrowheads="1"/>
          </p:cNvSpPr>
          <p:nvPr/>
        </p:nvSpPr>
        <p:spPr bwMode="auto">
          <a:xfrm>
            <a:off x="457200" y="1371600"/>
            <a:ext cx="8305800" cy="5080000"/>
          </a:xfrm>
          <a:prstGeom prst="rect">
            <a:avLst/>
          </a:prstGeom>
          <a:noFill/>
          <a:ln w="9525">
            <a:noFill/>
            <a:miter lim="800000"/>
            <a:headEnd/>
            <a:tailEnd/>
          </a:ln>
        </p:spPr>
        <p:txBody>
          <a:bodyPr>
            <a:prstTxWarp prst="textNoShape">
              <a:avLst/>
            </a:prstTxWarp>
          </a:bodyPr>
          <a:lstStyle/>
          <a:p>
            <a:pPr marL="342900" indent="-342900" eaLnBrk="1" hangingPunct="1">
              <a:lnSpc>
                <a:spcPct val="90000"/>
              </a:lnSpc>
              <a:spcBef>
                <a:spcPct val="20000"/>
              </a:spcBef>
              <a:buFontTx/>
              <a:buChar char="•"/>
            </a:pPr>
            <a:r>
              <a:rPr lang="en-US" sz="2800">
                <a:solidFill>
                  <a:srgbClr val="FFDD07"/>
                </a:solidFill>
                <a:latin typeface="Times New Roman" pitchFamily="-110" charset="0"/>
              </a:rPr>
              <a:t>Cieľ: CERN má záujem na tom, aby priemysel a spoločnosť profitovali z jeho vynálezov a technológií</a:t>
            </a:r>
          </a:p>
          <a:p>
            <a:pPr marL="342900" indent="-342900" eaLnBrk="1" hangingPunct="1">
              <a:lnSpc>
                <a:spcPct val="90000"/>
              </a:lnSpc>
              <a:spcBef>
                <a:spcPct val="20000"/>
              </a:spcBef>
              <a:buFontTx/>
              <a:buChar char="•"/>
            </a:pPr>
            <a:r>
              <a:rPr lang="en-US" sz="2800">
                <a:solidFill>
                  <a:srgbClr val="FFDD07"/>
                </a:solidFill>
                <a:latin typeface="Times New Roman" pitchFamily="-110" charset="0"/>
              </a:rPr>
              <a:t>Technológie v CERNe:</a:t>
            </a:r>
          </a:p>
          <a:p>
            <a:pPr marL="742950" lvl="1" indent="-285750" eaLnBrk="1" hangingPunct="1">
              <a:lnSpc>
                <a:spcPct val="90000"/>
              </a:lnSpc>
              <a:spcBef>
                <a:spcPct val="20000"/>
              </a:spcBef>
              <a:buFontTx/>
              <a:buChar char="–"/>
            </a:pPr>
            <a:r>
              <a:rPr lang="en-US">
                <a:latin typeface="Times New Roman" pitchFamily="-110" charset="0"/>
              </a:rPr>
              <a:t>Urýchľovače, magnety, inštrumentácia, analýza materiálov, mechanika, elektronika, mikro-elektronika, detektory, elektrické inžinierstvo, informatika</a:t>
            </a:r>
          </a:p>
          <a:p>
            <a:pPr marL="342900" indent="-342900" eaLnBrk="1" hangingPunct="1">
              <a:lnSpc>
                <a:spcPct val="90000"/>
              </a:lnSpc>
              <a:spcBef>
                <a:spcPct val="20000"/>
              </a:spcBef>
              <a:buFontTx/>
              <a:buChar char="•"/>
            </a:pPr>
            <a:r>
              <a:rPr lang="en-US" sz="2800">
                <a:solidFill>
                  <a:srgbClr val="FFDD07"/>
                </a:solidFill>
                <a:latin typeface="Times New Roman" pitchFamily="-110" charset="0"/>
              </a:rPr>
              <a:t>Jedným z najúspešnejších projektov založených na báze transferu technológií v CERNe je MEDIPIX</a:t>
            </a:r>
          </a:p>
          <a:p>
            <a:pPr marL="742950" lvl="1" indent="-285750" eaLnBrk="1" hangingPunct="1">
              <a:lnSpc>
                <a:spcPct val="90000"/>
              </a:lnSpc>
              <a:spcBef>
                <a:spcPct val="20000"/>
              </a:spcBef>
              <a:buFontTx/>
              <a:buChar char="–"/>
            </a:pPr>
            <a:r>
              <a:rPr lang="en-US">
                <a:latin typeface="Times New Roman" pitchFamily="-110" charset="0"/>
              </a:rPr>
              <a:t>Kombinuje know-how v </a:t>
            </a:r>
            <a:r>
              <a:rPr lang="en-US">
                <a:solidFill>
                  <a:srgbClr val="80FF00"/>
                </a:solidFill>
                <a:latin typeface="Times New Roman" pitchFamily="-110" charset="0"/>
              </a:rPr>
              <a:t>mikro-elektronike</a:t>
            </a:r>
            <a:r>
              <a:rPr lang="en-US">
                <a:latin typeface="Times New Roman" pitchFamily="-110" charset="0"/>
              </a:rPr>
              <a:t> a v </a:t>
            </a:r>
            <a:r>
              <a:rPr lang="en-US">
                <a:solidFill>
                  <a:srgbClr val="80FF00"/>
                </a:solidFill>
                <a:latin typeface="Times New Roman" pitchFamily="-110" charset="0"/>
              </a:rPr>
              <a:t>pixelových polovodičových detektoroch</a:t>
            </a:r>
            <a:endParaRPr lang="en-US">
              <a:latin typeface="Times New Roman" pitchFamily="-110" charset="0"/>
            </a:endParaRPr>
          </a:p>
          <a:p>
            <a:pPr marL="742950" lvl="1" indent="-285750" eaLnBrk="1" hangingPunct="1">
              <a:lnSpc>
                <a:spcPct val="90000"/>
              </a:lnSpc>
              <a:spcBef>
                <a:spcPct val="20000"/>
              </a:spcBef>
              <a:buFontTx/>
              <a:buChar char="–"/>
            </a:pPr>
            <a:r>
              <a:rPr lang="en-US">
                <a:latin typeface="Times New Roman" pitchFamily="-110" charset="0"/>
              </a:rPr>
              <a:t>Prvé uplatnenie v priemysle ako časť prístroja na analýzu materiálov (‘PIXcel’ firmy PANalytical)</a:t>
            </a:r>
          </a:p>
        </p:txBody>
      </p:sp>
      <p:sp>
        <p:nvSpPr>
          <p:cNvPr id="34821" name="Text Box 5"/>
          <p:cNvSpPr txBox="1">
            <a:spLocks noChangeArrowheads="1"/>
          </p:cNvSpPr>
          <p:nvPr/>
        </p:nvSpPr>
        <p:spPr bwMode="auto">
          <a:xfrm>
            <a:off x="0" y="914400"/>
            <a:ext cx="8764588" cy="461963"/>
          </a:xfrm>
          <a:prstGeom prst="rect">
            <a:avLst/>
          </a:prstGeom>
          <a:noFill/>
          <a:ln w="9525">
            <a:noFill/>
            <a:miter lim="800000"/>
            <a:headEnd/>
            <a:tailEnd/>
          </a:ln>
        </p:spPr>
        <p:txBody>
          <a:bodyPr wrap="none">
            <a:prstTxWarp prst="textNoShape">
              <a:avLst/>
            </a:prstTxWarp>
            <a:spAutoFit/>
          </a:bodyPr>
          <a:lstStyle/>
          <a:p>
            <a:pPr>
              <a:defRPr/>
            </a:pPr>
            <a:r>
              <a:rPr lang="en-US" b="1" dirty="0">
                <a:solidFill>
                  <a:srgbClr val="FF0000"/>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rPr>
              <a:t>http://</a:t>
            </a:r>
            <a:r>
              <a:rPr lang="en-US" b="1" dirty="0" err="1">
                <a:solidFill>
                  <a:srgbClr val="FF0000"/>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rPr>
              <a:t>technologytransfer.web.cern.ch/TechnologyTransfer</a:t>
            </a:r>
            <a:r>
              <a:rPr lang="en-US" b="1" dirty="0">
                <a:solidFill>
                  <a:srgbClr val="FF0000"/>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rPr>
              <a:t>/</a:t>
            </a:r>
          </a:p>
        </p:txBody>
      </p:sp>
      <p:sp>
        <p:nvSpPr>
          <p:cNvPr id="6" name="Slide Number Placeholder 5"/>
          <p:cNvSpPr>
            <a:spLocks noGrp="1"/>
          </p:cNvSpPr>
          <p:nvPr>
            <p:ph type="sldNum" sz="quarter" idx="11"/>
          </p:nvPr>
        </p:nvSpPr>
        <p:spPr/>
        <p:txBody>
          <a:bodyPr/>
          <a:lstStyle/>
          <a:p>
            <a:pPr>
              <a:defRPr/>
            </a:pPr>
            <a:fld id="{C1603305-08FB-224C-9641-C59DC35FFBF6}" type="slidenum">
              <a:rPr lang="en-US" smtClean="0"/>
              <a:pPr>
                <a:defRPr/>
              </a:pPr>
              <a:t>2</a:t>
            </a:fld>
            <a:endParaRPr lang="en-US"/>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5" name="Rectangle 2"/>
          <p:cNvSpPr>
            <a:spLocks noGrp="1" noChangeArrowheads="1"/>
          </p:cNvSpPr>
          <p:nvPr>
            <p:ph type="ctrTitle"/>
          </p:nvPr>
        </p:nvSpPr>
        <p:spPr>
          <a:xfrm>
            <a:off x="685800" y="2286000"/>
            <a:ext cx="7772400" cy="1143000"/>
          </a:xfrm>
        </p:spPr>
        <p:txBody>
          <a:bodyPr/>
          <a:lstStyle/>
          <a:p>
            <a:pPr eaLnBrk="1" hangingPunct="1"/>
            <a:r>
              <a:rPr lang="en-US" dirty="0" err="1"/>
              <a:t>Aplikácie</a:t>
            </a:r>
            <a:r>
              <a:rPr lang="en-US" dirty="0"/>
              <a:t> </a:t>
            </a:r>
            <a:r>
              <a:rPr lang="en-US" dirty="0" err="1"/>
              <a:t>Medipixu</a:t>
            </a:r>
            <a:r>
              <a:rPr lang="en-US" dirty="0"/>
              <a:t/>
            </a:r>
            <a:br>
              <a:rPr lang="en-US" dirty="0"/>
            </a:br>
            <a:r>
              <a:rPr lang="en-US" dirty="0"/>
              <a:t>(</a:t>
            </a:r>
            <a:r>
              <a:rPr lang="en-US" dirty="0" err="1"/>
              <a:t>Príklady</a:t>
            </a:r>
            <a:r>
              <a:rPr lang="en-US" dirty="0"/>
              <a:t>)</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Footer Placeholder 3"/>
          <p:cNvSpPr>
            <a:spLocks noGrp="1"/>
          </p:cNvSpPr>
          <p:nvPr>
            <p:ph type="ftr" sz="quarter" idx="10"/>
          </p:nvPr>
        </p:nvSpPr>
        <p:spPr/>
        <p:txBody>
          <a:bodyPr/>
          <a:lstStyle/>
          <a:p>
            <a:pPr>
              <a:defRPr/>
            </a:pPr>
            <a:r>
              <a:rPr lang="en-US" smtClean="0">
                <a:latin typeface="+mn-lt"/>
                <a:ea typeface="ＭＳ Ｐゴシック" pitchFamily="-112" charset="-128"/>
                <a:cs typeface="ＭＳ Ｐゴシック" pitchFamily="-112" charset="-128"/>
              </a:rPr>
              <a:t>High School Teachers at CERN  -----  Bettina + Ivan Mikulec  -----  Apr 2009</a:t>
            </a:r>
            <a:endParaRPr lang="en-US">
              <a:latin typeface="+mn-lt"/>
              <a:ea typeface="ＭＳ Ｐゴシック" pitchFamily="-112" charset="-128"/>
              <a:cs typeface="ＭＳ Ｐゴシック" pitchFamily="-112" charset="-128"/>
            </a:endParaRPr>
          </a:p>
        </p:txBody>
      </p:sp>
      <p:sp>
        <p:nvSpPr>
          <p:cNvPr id="71683" name="AutoShape 2"/>
          <p:cNvSpPr>
            <a:spLocks noChangeArrowheads="1"/>
          </p:cNvSpPr>
          <p:nvPr/>
        </p:nvSpPr>
        <p:spPr bwMode="auto">
          <a:xfrm rot="5400000">
            <a:off x="4090988" y="2070100"/>
            <a:ext cx="4997450" cy="3482975"/>
          </a:xfrm>
          <a:prstGeom prst="roundRect">
            <a:avLst>
              <a:gd name="adj" fmla="val 16667"/>
            </a:avLst>
          </a:prstGeom>
          <a:solidFill>
            <a:srgbClr val="FFFFFF"/>
          </a:solidFill>
          <a:ln w="9525">
            <a:noFill/>
            <a:round/>
            <a:headEnd/>
            <a:tailEnd/>
          </a:ln>
        </p:spPr>
        <p:txBody>
          <a:bodyPr wrap="none" anchor="ctr">
            <a:prstTxWarp prst="textNoShape">
              <a:avLst/>
            </a:prstTxWarp>
          </a:bodyPr>
          <a:lstStyle/>
          <a:p>
            <a:endParaRPr lang="en-US"/>
          </a:p>
        </p:txBody>
      </p:sp>
      <p:sp>
        <p:nvSpPr>
          <p:cNvPr id="71684" name="AutoShape 3"/>
          <p:cNvSpPr>
            <a:spLocks noChangeArrowheads="1"/>
          </p:cNvSpPr>
          <p:nvPr/>
        </p:nvSpPr>
        <p:spPr bwMode="auto">
          <a:xfrm rot="5400000">
            <a:off x="123032" y="2078831"/>
            <a:ext cx="4999038" cy="3482975"/>
          </a:xfrm>
          <a:prstGeom prst="roundRect">
            <a:avLst>
              <a:gd name="adj" fmla="val 16667"/>
            </a:avLst>
          </a:prstGeom>
          <a:solidFill>
            <a:srgbClr val="FFFFFF"/>
          </a:solidFill>
          <a:ln w="9525">
            <a:noFill/>
            <a:round/>
            <a:headEnd/>
            <a:tailEnd/>
          </a:ln>
        </p:spPr>
        <p:txBody>
          <a:bodyPr wrap="none" anchor="ctr">
            <a:prstTxWarp prst="textNoShape">
              <a:avLst/>
            </a:prstTxWarp>
          </a:bodyPr>
          <a:lstStyle/>
          <a:p>
            <a:endParaRPr lang="en-US"/>
          </a:p>
        </p:txBody>
      </p:sp>
      <p:sp>
        <p:nvSpPr>
          <p:cNvPr id="71685" name="Rectangle 4"/>
          <p:cNvSpPr>
            <a:spLocks noGrp="1" noChangeArrowheads="1"/>
          </p:cNvSpPr>
          <p:nvPr>
            <p:ph type="title"/>
          </p:nvPr>
        </p:nvSpPr>
        <p:spPr>
          <a:xfrm>
            <a:off x="1295400" y="228600"/>
            <a:ext cx="6477000" cy="762000"/>
          </a:xfrm>
        </p:spPr>
        <p:txBody>
          <a:bodyPr/>
          <a:lstStyle/>
          <a:p>
            <a:pPr eaLnBrk="1" hangingPunct="1"/>
            <a:r>
              <a:rPr lang="de-DE"/>
              <a:t>Počítačová tomografia (CT) biologických objektov</a:t>
            </a:r>
          </a:p>
        </p:txBody>
      </p:sp>
      <p:pic>
        <p:nvPicPr>
          <p:cNvPr id="71686" name="Picture 5"/>
          <p:cNvPicPr>
            <a:picLocks noChangeAspect="1" noChangeArrowheads="1"/>
          </p:cNvPicPr>
          <p:nvPr/>
        </p:nvPicPr>
        <p:blipFill>
          <a:blip r:embed="rId3"/>
          <a:srcRect/>
          <a:stretch>
            <a:fillRect/>
          </a:stretch>
        </p:blipFill>
        <p:spPr bwMode="auto">
          <a:xfrm>
            <a:off x="1574800" y="1727200"/>
            <a:ext cx="2120900" cy="2063750"/>
          </a:xfrm>
          <a:prstGeom prst="rect">
            <a:avLst/>
          </a:prstGeom>
          <a:noFill/>
          <a:ln w="9525">
            <a:noFill/>
            <a:miter lim="800000"/>
            <a:headEnd/>
            <a:tailEnd/>
          </a:ln>
        </p:spPr>
      </p:pic>
      <p:pic>
        <p:nvPicPr>
          <p:cNvPr id="71687" name="Picture 6"/>
          <p:cNvPicPr>
            <a:picLocks noChangeAspect="1" noChangeArrowheads="1"/>
          </p:cNvPicPr>
          <p:nvPr/>
        </p:nvPicPr>
        <p:blipFill>
          <a:blip r:embed="rId4"/>
          <a:srcRect/>
          <a:stretch>
            <a:fillRect/>
          </a:stretch>
        </p:blipFill>
        <p:spPr bwMode="auto">
          <a:xfrm>
            <a:off x="1585913" y="3987800"/>
            <a:ext cx="2095500" cy="2049463"/>
          </a:xfrm>
          <a:prstGeom prst="rect">
            <a:avLst/>
          </a:prstGeom>
          <a:noFill/>
          <a:ln w="9525">
            <a:noFill/>
            <a:miter lim="800000"/>
            <a:headEnd/>
            <a:tailEnd/>
          </a:ln>
        </p:spPr>
      </p:pic>
      <p:pic>
        <p:nvPicPr>
          <p:cNvPr id="71688" name="Picture 7"/>
          <p:cNvPicPr>
            <a:picLocks noChangeAspect="1" noChangeArrowheads="1"/>
          </p:cNvPicPr>
          <p:nvPr/>
        </p:nvPicPr>
        <p:blipFill>
          <a:blip r:embed="rId5"/>
          <a:srcRect/>
          <a:stretch>
            <a:fillRect/>
          </a:stretch>
        </p:blipFill>
        <p:spPr bwMode="auto">
          <a:xfrm>
            <a:off x="5614988" y="1727200"/>
            <a:ext cx="2024062" cy="2005013"/>
          </a:xfrm>
          <a:prstGeom prst="rect">
            <a:avLst/>
          </a:prstGeom>
          <a:noFill/>
          <a:ln w="9525">
            <a:noFill/>
            <a:miter lim="800000"/>
            <a:headEnd/>
            <a:tailEnd/>
          </a:ln>
        </p:spPr>
      </p:pic>
      <p:pic>
        <p:nvPicPr>
          <p:cNvPr id="71689" name="Picture 8"/>
          <p:cNvPicPr>
            <a:picLocks noChangeAspect="1" noChangeArrowheads="1"/>
          </p:cNvPicPr>
          <p:nvPr/>
        </p:nvPicPr>
        <p:blipFill>
          <a:blip r:embed="rId6"/>
          <a:srcRect/>
          <a:stretch>
            <a:fillRect/>
          </a:stretch>
        </p:blipFill>
        <p:spPr bwMode="auto">
          <a:xfrm>
            <a:off x="5589588" y="3987800"/>
            <a:ext cx="2022475" cy="2005013"/>
          </a:xfrm>
          <a:prstGeom prst="rect">
            <a:avLst/>
          </a:prstGeom>
          <a:noFill/>
          <a:ln w="9525">
            <a:noFill/>
            <a:miter lim="800000"/>
            <a:headEnd/>
            <a:tailEnd/>
          </a:ln>
        </p:spPr>
      </p:pic>
      <p:sp>
        <p:nvSpPr>
          <p:cNvPr id="71690" name="Text Box 9"/>
          <p:cNvSpPr txBox="1">
            <a:spLocks noChangeArrowheads="1"/>
          </p:cNvSpPr>
          <p:nvPr/>
        </p:nvSpPr>
        <p:spPr bwMode="auto">
          <a:xfrm>
            <a:off x="2019300" y="1344613"/>
            <a:ext cx="1247775" cy="280987"/>
          </a:xfrm>
          <a:prstGeom prst="rect">
            <a:avLst/>
          </a:prstGeom>
          <a:noFill/>
          <a:ln w="9525">
            <a:noFill/>
            <a:miter lim="800000"/>
            <a:headEnd/>
            <a:tailEnd/>
          </a:ln>
        </p:spPr>
        <p:txBody>
          <a:bodyPr wrap="none" lIns="82936" tIns="41469" rIns="82936" bIns="41469">
            <a:prstTxWarp prst="textNoShape">
              <a:avLst/>
            </a:prstTxWarp>
            <a:spAutoFit/>
          </a:bodyPr>
          <a:lstStyle/>
          <a:p>
            <a:pPr defTabSz="828675"/>
            <a:r>
              <a:rPr lang="de-DE" sz="1300" b="1">
                <a:latin typeface="Helvetica" pitchFamily="-110" charset="0"/>
              </a:rPr>
              <a:t>Šiška jedličky</a:t>
            </a:r>
          </a:p>
        </p:txBody>
      </p:sp>
      <p:sp>
        <p:nvSpPr>
          <p:cNvPr id="71691" name="Text Box 10"/>
          <p:cNvSpPr txBox="1">
            <a:spLocks noChangeArrowheads="1"/>
          </p:cNvSpPr>
          <p:nvPr/>
        </p:nvSpPr>
        <p:spPr bwMode="auto">
          <a:xfrm>
            <a:off x="6149975" y="1336675"/>
            <a:ext cx="771525" cy="280988"/>
          </a:xfrm>
          <a:prstGeom prst="rect">
            <a:avLst/>
          </a:prstGeom>
          <a:noFill/>
          <a:ln w="9525">
            <a:noFill/>
            <a:miter lim="800000"/>
            <a:headEnd/>
            <a:tailEnd/>
          </a:ln>
        </p:spPr>
        <p:txBody>
          <a:bodyPr wrap="none" lIns="82936" tIns="41469" rIns="82936" bIns="41469">
            <a:prstTxWarp prst="textNoShape">
              <a:avLst/>
            </a:prstTxWarp>
            <a:spAutoFit/>
          </a:bodyPr>
          <a:lstStyle/>
          <a:p>
            <a:pPr defTabSz="828675"/>
            <a:r>
              <a:rPr lang="de-DE" sz="1300" b="1">
                <a:latin typeface="Helvetica" pitchFamily="-110" charset="0"/>
              </a:rPr>
              <a:t>Arašida</a:t>
            </a:r>
          </a:p>
        </p:txBody>
      </p:sp>
      <p:sp>
        <p:nvSpPr>
          <p:cNvPr id="71692" name="Text Box 11"/>
          <p:cNvSpPr txBox="1">
            <a:spLocks noChangeArrowheads="1"/>
          </p:cNvSpPr>
          <p:nvPr/>
        </p:nvSpPr>
        <p:spPr bwMode="auto">
          <a:xfrm>
            <a:off x="2667000" y="6096000"/>
            <a:ext cx="4049713" cy="396875"/>
          </a:xfrm>
          <a:prstGeom prst="rect">
            <a:avLst/>
          </a:prstGeom>
          <a:noFill/>
          <a:ln w="9525">
            <a:noFill/>
            <a:miter lim="800000"/>
            <a:headEnd/>
            <a:tailEnd/>
          </a:ln>
        </p:spPr>
        <p:txBody>
          <a:bodyPr wrap="none">
            <a:prstTxWarp prst="textNoShape">
              <a:avLst/>
            </a:prstTxWarp>
            <a:spAutoFit/>
          </a:bodyPr>
          <a:lstStyle/>
          <a:p>
            <a:r>
              <a:rPr lang="en-US" sz="2000">
                <a:latin typeface="Times New Roman" pitchFamily="-110" charset="0"/>
              </a:rPr>
              <a:t>Courtesy of Univ. Erlangen-Nürnberg</a:t>
            </a:r>
          </a:p>
        </p:txBody>
      </p:sp>
      <p:sp>
        <p:nvSpPr>
          <p:cNvPr id="13" name="Slide Number Placeholder 12"/>
          <p:cNvSpPr>
            <a:spLocks noGrp="1"/>
          </p:cNvSpPr>
          <p:nvPr>
            <p:ph type="sldNum" sz="quarter" idx="11"/>
          </p:nvPr>
        </p:nvSpPr>
        <p:spPr/>
        <p:txBody>
          <a:bodyPr/>
          <a:lstStyle/>
          <a:p>
            <a:pPr>
              <a:defRPr/>
            </a:pPr>
            <a:fld id="{C1603305-08FB-224C-9641-C59DC35FFBF6}" type="slidenum">
              <a:rPr lang="en-US" smtClean="0"/>
              <a:pPr>
                <a:defRPr/>
              </a:pPr>
              <a:t>21</a:t>
            </a:fld>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Footer Placeholder 3"/>
          <p:cNvSpPr>
            <a:spLocks noGrp="1"/>
          </p:cNvSpPr>
          <p:nvPr>
            <p:ph type="ftr" sz="quarter" idx="10"/>
          </p:nvPr>
        </p:nvSpPr>
        <p:spPr/>
        <p:txBody>
          <a:bodyPr/>
          <a:lstStyle/>
          <a:p>
            <a:pPr>
              <a:defRPr/>
            </a:pPr>
            <a:r>
              <a:rPr lang="en-US" smtClean="0">
                <a:latin typeface="+mn-lt"/>
                <a:ea typeface="ＭＳ Ｐゴシック" pitchFamily="-112" charset="-128"/>
                <a:cs typeface="ＭＳ Ｐゴシック" pitchFamily="-112" charset="-128"/>
              </a:rPr>
              <a:t>High School Teachers at CERN  -----  Bettina + Ivan Mikulec  -----  Apr 2009</a:t>
            </a:r>
            <a:endParaRPr lang="en-US">
              <a:latin typeface="+mn-lt"/>
              <a:ea typeface="ＭＳ Ｐゴシック" pitchFamily="-112" charset="-128"/>
              <a:cs typeface="ＭＳ Ｐゴシック" pitchFamily="-112" charset="-128"/>
            </a:endParaRPr>
          </a:p>
        </p:txBody>
      </p:sp>
      <p:sp>
        <p:nvSpPr>
          <p:cNvPr id="73731" name="Rectangle 2"/>
          <p:cNvSpPr>
            <a:spLocks noGrp="1" noChangeArrowheads="1"/>
          </p:cNvSpPr>
          <p:nvPr>
            <p:ph type="title"/>
          </p:nvPr>
        </p:nvSpPr>
        <p:spPr/>
        <p:txBody>
          <a:bodyPr/>
          <a:lstStyle/>
          <a:p>
            <a:pPr eaLnBrk="1" hangingPunct="1"/>
            <a:r>
              <a:rPr lang="de-DE"/>
              <a:t>Zobrazovanie malých živočíchov</a:t>
            </a:r>
          </a:p>
        </p:txBody>
      </p:sp>
      <p:sp>
        <p:nvSpPr>
          <p:cNvPr id="73732" name="Text Box 3"/>
          <p:cNvSpPr txBox="1">
            <a:spLocks noChangeArrowheads="1"/>
          </p:cNvSpPr>
          <p:nvPr/>
        </p:nvSpPr>
        <p:spPr bwMode="auto">
          <a:xfrm>
            <a:off x="5181600" y="1828800"/>
            <a:ext cx="3505200" cy="457200"/>
          </a:xfrm>
          <a:prstGeom prst="rect">
            <a:avLst/>
          </a:prstGeom>
          <a:noFill/>
          <a:ln w="9525">
            <a:noFill/>
            <a:miter lim="800000"/>
            <a:headEnd/>
            <a:tailEnd/>
          </a:ln>
        </p:spPr>
        <p:txBody>
          <a:bodyPr>
            <a:prstTxWarp prst="textNoShape">
              <a:avLst/>
            </a:prstTxWarp>
            <a:spAutoFit/>
          </a:bodyPr>
          <a:lstStyle/>
          <a:p>
            <a:r>
              <a:rPr lang="en-US">
                <a:latin typeface="Times New Roman" pitchFamily="-110" charset="0"/>
              </a:rPr>
              <a:t>CT mŕtvo-narodenej myši</a:t>
            </a:r>
          </a:p>
        </p:txBody>
      </p:sp>
      <p:grpSp>
        <p:nvGrpSpPr>
          <p:cNvPr id="73733" name="Group 4"/>
          <p:cNvGrpSpPr>
            <a:grpSpLocks/>
          </p:cNvGrpSpPr>
          <p:nvPr/>
        </p:nvGrpSpPr>
        <p:grpSpPr bwMode="auto">
          <a:xfrm>
            <a:off x="457200" y="1371600"/>
            <a:ext cx="4773613" cy="4824413"/>
            <a:chOff x="596" y="882"/>
            <a:chExt cx="3007" cy="3039"/>
          </a:xfrm>
        </p:grpSpPr>
        <p:sp>
          <p:nvSpPr>
            <p:cNvPr id="73735" name="Rectangle 5"/>
            <p:cNvSpPr>
              <a:spLocks noChangeArrowheads="1"/>
            </p:cNvSpPr>
            <p:nvPr/>
          </p:nvSpPr>
          <p:spPr bwMode="auto">
            <a:xfrm>
              <a:off x="596" y="882"/>
              <a:ext cx="2227" cy="3039"/>
            </a:xfrm>
            <a:prstGeom prst="rect">
              <a:avLst/>
            </a:prstGeom>
            <a:solidFill>
              <a:schemeClr val="hlink"/>
            </a:solidFill>
            <a:ln w="9525">
              <a:noFill/>
              <a:miter lim="800000"/>
              <a:headEnd/>
              <a:tailEnd/>
            </a:ln>
          </p:spPr>
          <p:txBody>
            <a:bodyPr wrap="none" anchor="ctr">
              <a:prstTxWarp prst="textNoShape">
                <a:avLst/>
              </a:prstTxWarp>
            </a:bodyPr>
            <a:lstStyle/>
            <a:p>
              <a:endParaRPr lang="en-US"/>
            </a:p>
          </p:txBody>
        </p:sp>
        <p:pic>
          <p:nvPicPr>
            <p:cNvPr id="73736" name="Picture 6" descr="IMG_3226"/>
            <p:cNvPicPr>
              <a:picLocks noChangeAspect="1" noChangeArrowheads="1"/>
            </p:cNvPicPr>
            <p:nvPr/>
          </p:nvPicPr>
          <p:blipFill>
            <a:blip r:embed="rId4"/>
            <a:srcRect/>
            <a:stretch>
              <a:fillRect/>
            </a:stretch>
          </p:blipFill>
          <p:spPr bwMode="auto">
            <a:xfrm>
              <a:off x="772" y="2448"/>
              <a:ext cx="1836" cy="1377"/>
            </a:xfrm>
            <a:prstGeom prst="rect">
              <a:avLst/>
            </a:prstGeom>
            <a:noFill/>
            <a:ln w="9525">
              <a:noFill/>
              <a:miter lim="800000"/>
              <a:headEnd/>
              <a:tailEnd/>
            </a:ln>
          </p:spPr>
        </p:pic>
        <p:sp>
          <p:nvSpPr>
            <p:cNvPr id="73737" name="AutoShape 7"/>
            <p:cNvSpPr>
              <a:spLocks noChangeArrowheads="1"/>
            </p:cNvSpPr>
            <p:nvPr/>
          </p:nvSpPr>
          <p:spPr bwMode="auto">
            <a:xfrm rot="5400000">
              <a:off x="1695" y="2013"/>
              <a:ext cx="3039" cy="777"/>
            </a:xfrm>
            <a:prstGeom prst="triangle">
              <a:avLst>
                <a:gd name="adj" fmla="val 50000"/>
              </a:avLst>
            </a:prstGeom>
            <a:solidFill>
              <a:schemeClr val="hlink"/>
            </a:solidFill>
            <a:ln w="9525">
              <a:noFill/>
              <a:miter lim="800000"/>
              <a:headEnd/>
              <a:tailEnd/>
            </a:ln>
          </p:spPr>
          <p:txBody>
            <a:bodyPr wrap="none" anchor="ctr">
              <a:prstTxWarp prst="textNoShape">
                <a:avLst/>
              </a:prstTxWarp>
            </a:bodyPr>
            <a:lstStyle/>
            <a:p>
              <a:endParaRPr lang="en-US"/>
            </a:p>
          </p:txBody>
        </p:sp>
        <p:pic>
          <p:nvPicPr>
            <p:cNvPr id="73738" name="Picture 8" descr="maus_opt"/>
            <p:cNvPicPr>
              <a:picLocks noChangeAspect="1" noChangeArrowheads="1"/>
            </p:cNvPicPr>
            <p:nvPr/>
          </p:nvPicPr>
          <p:blipFill>
            <a:blip r:embed="rId5"/>
            <a:srcRect/>
            <a:stretch>
              <a:fillRect/>
            </a:stretch>
          </p:blipFill>
          <p:spPr bwMode="auto">
            <a:xfrm>
              <a:off x="960" y="1022"/>
              <a:ext cx="1385" cy="1311"/>
            </a:xfrm>
            <a:prstGeom prst="rect">
              <a:avLst/>
            </a:prstGeom>
            <a:noFill/>
            <a:ln w="9525">
              <a:noFill/>
              <a:miter lim="800000"/>
              <a:headEnd/>
              <a:tailEnd/>
            </a:ln>
          </p:spPr>
        </p:pic>
        <p:sp>
          <p:nvSpPr>
            <p:cNvPr id="73739" name="Oval 9"/>
            <p:cNvSpPr>
              <a:spLocks noChangeArrowheads="1"/>
            </p:cNvSpPr>
            <p:nvPr/>
          </p:nvSpPr>
          <p:spPr bwMode="auto">
            <a:xfrm>
              <a:off x="2064" y="2976"/>
              <a:ext cx="384" cy="336"/>
            </a:xfrm>
            <a:prstGeom prst="ellipse">
              <a:avLst/>
            </a:prstGeom>
            <a:noFill/>
            <a:ln w="38100">
              <a:solidFill>
                <a:srgbClr val="FFDD07"/>
              </a:solidFill>
              <a:round/>
              <a:headEnd/>
              <a:tailEnd/>
            </a:ln>
          </p:spPr>
          <p:txBody>
            <a:bodyPr wrap="none" anchor="ctr">
              <a:prstTxWarp prst="textNoShape">
                <a:avLst/>
              </a:prstTxWarp>
            </a:bodyPr>
            <a:lstStyle/>
            <a:p>
              <a:endParaRPr lang="en-US"/>
            </a:p>
          </p:txBody>
        </p:sp>
      </p:grpSp>
      <p:pic>
        <p:nvPicPr>
          <p:cNvPr id="73734" name="Picture 6" descr="/Users/bettina/Presentations/Medipix/LehrerApril07/maus_b03.mpeg">
            <a:hlinkClick r:id="" action="ppaction://media"/>
          </p:cNvPr>
          <p:cNvPicPr/>
          <p:nvPr>
            <a:videoFile r:link="rId1"/>
          </p:nvPr>
        </p:nvPicPr>
        <p:blipFill>
          <a:blip r:embed="rId6"/>
          <a:srcRect/>
          <a:stretch>
            <a:fillRect/>
          </a:stretch>
        </p:blipFill>
        <p:spPr bwMode="auto">
          <a:xfrm>
            <a:off x="5334000" y="2438400"/>
            <a:ext cx="3276600" cy="2994025"/>
          </a:xfrm>
          <a:prstGeom prst="rect">
            <a:avLst/>
          </a:prstGeom>
          <a:noFill/>
          <a:ln w="9525">
            <a:noFill/>
            <a:miter lim="800000"/>
            <a:headEnd/>
            <a:tailEnd/>
          </a:ln>
        </p:spPr>
      </p:pic>
      <p:sp>
        <p:nvSpPr>
          <p:cNvPr id="12" name="Slide Number Placeholder 11"/>
          <p:cNvSpPr>
            <a:spLocks noGrp="1"/>
          </p:cNvSpPr>
          <p:nvPr>
            <p:ph type="sldNum" sz="quarter" idx="11"/>
          </p:nvPr>
        </p:nvSpPr>
        <p:spPr/>
        <p:txBody>
          <a:bodyPr/>
          <a:lstStyle/>
          <a:p>
            <a:pPr>
              <a:defRPr/>
            </a:pPr>
            <a:fld id="{C1603305-08FB-224C-9641-C59DC35FFBF6}" type="slidenum">
              <a:rPr lang="en-US" smtClean="0"/>
              <a:pPr>
                <a:defRPr/>
              </a:pPr>
              <a:t>22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373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373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3734"/>
                                        </p:tgtEl>
                                      </p:cBhvr>
                                    </p:cmd>
                                  </p:childTnLst>
                                </p:cTn>
                              </p:par>
                            </p:childTnLst>
                          </p:cTn>
                        </p:par>
                      </p:childTnLst>
                    </p:cTn>
                  </p:par>
                </p:childTnLst>
              </p:cTn>
              <p:nextCondLst>
                <p:cond evt="onClick" delay="0">
                  <p:tgtEl>
                    <p:spTgt spid="73734"/>
                  </p:tgtEl>
                </p:cond>
              </p:nextCondLst>
            </p:seq>
            <p:video>
              <p:cMediaNode>
                <p:cTn id="12" repeatCount="indefinite" fill="remove" display="0">
                  <p:stCondLst>
                    <p:cond delay="indefinite"/>
                  </p:stCondLst>
                  <p:endCondLst>
                    <p:cond evt="onPrev" delay="0">
                      <p:tgtEl>
                        <p:sldTgt/>
                      </p:tgtEl>
                    </p:cond>
                  </p:endCondLst>
                </p:cTn>
                <p:tgtEl>
                  <p:spTgt spid="73734"/>
                </p:tgtEl>
              </p:cMediaNode>
            </p:video>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pPr>
              <a:defRPr/>
            </a:pPr>
            <a:r>
              <a:rPr lang="en-US" smtClean="0">
                <a:latin typeface="+mn-lt"/>
                <a:ea typeface="ＭＳ Ｐゴシック" pitchFamily="-112" charset="-128"/>
                <a:cs typeface="ＭＳ Ｐゴシック" pitchFamily="-112" charset="-128"/>
              </a:rPr>
              <a:t>High School Teachers at CERN  -----  Bettina + Ivan Mikulec  -----  Apr 2009</a:t>
            </a:r>
            <a:endParaRPr lang="en-US">
              <a:latin typeface="+mn-lt"/>
              <a:ea typeface="ＭＳ Ｐゴシック" pitchFamily="-112" charset="-128"/>
              <a:cs typeface="ＭＳ Ｐゴシック" pitchFamily="-112" charset="-128"/>
            </a:endParaRPr>
          </a:p>
        </p:txBody>
      </p:sp>
      <p:sp>
        <p:nvSpPr>
          <p:cNvPr id="75779" name="Rectangle 3"/>
          <p:cNvSpPr>
            <a:spLocks noGrp="1" noChangeArrowheads="1"/>
          </p:cNvSpPr>
          <p:nvPr>
            <p:ph type="body" idx="1"/>
          </p:nvPr>
        </p:nvSpPr>
        <p:spPr/>
        <p:txBody>
          <a:bodyPr/>
          <a:lstStyle/>
          <a:p>
            <a:pPr eaLnBrk="1" hangingPunct="1"/>
            <a:r>
              <a:rPr lang="de-DE"/>
              <a:t>CT-zobrazenie objemu</a:t>
            </a:r>
            <a:endParaRPr lang="en-US"/>
          </a:p>
        </p:txBody>
      </p:sp>
      <p:pic>
        <p:nvPicPr>
          <p:cNvPr id="75780" name="Picture 4" descr="/Users/bettina/Presentations/Medipix/LehrerApril07/mouse01_xvid.avi">
            <a:hlinkClick r:id="" action="ppaction://media"/>
          </p:cNvPr>
          <p:cNvPicPr/>
          <p:nvPr>
            <a:videoFile r:link="rId1"/>
          </p:nvPr>
        </p:nvPicPr>
        <p:blipFill>
          <a:blip r:embed="rId5"/>
          <a:srcRect/>
          <a:stretch>
            <a:fillRect/>
          </a:stretch>
        </p:blipFill>
        <p:spPr bwMode="auto">
          <a:xfrm>
            <a:off x="762000" y="1905000"/>
            <a:ext cx="3679825" cy="3679825"/>
          </a:xfrm>
          <a:prstGeom prst="rect">
            <a:avLst/>
          </a:prstGeom>
          <a:noFill/>
          <a:ln w="9525">
            <a:noFill/>
            <a:miter lim="800000"/>
            <a:headEnd/>
            <a:tailEnd/>
          </a:ln>
        </p:spPr>
      </p:pic>
      <p:pic>
        <p:nvPicPr>
          <p:cNvPr id="75781" name="Picture 5" descr="/Users/bettina/Presentations/Medipix/LehrerApril07/mouse02_xvid.avi">
            <a:hlinkClick r:id="" action="ppaction://media"/>
          </p:cNvPr>
          <p:cNvPicPr/>
          <p:nvPr>
            <a:videoFile r:link="rId2"/>
          </p:nvPr>
        </p:nvPicPr>
        <p:blipFill>
          <a:blip r:embed="rId6"/>
          <a:srcRect/>
          <a:stretch>
            <a:fillRect/>
          </a:stretch>
        </p:blipFill>
        <p:spPr bwMode="auto">
          <a:xfrm>
            <a:off x="4648200" y="1905000"/>
            <a:ext cx="3687763" cy="3687763"/>
          </a:xfrm>
          <a:prstGeom prst="rect">
            <a:avLst/>
          </a:prstGeom>
          <a:noFill/>
          <a:ln w="9525">
            <a:noFill/>
            <a:miter lim="800000"/>
            <a:headEnd/>
            <a:tailEnd/>
          </a:ln>
        </p:spPr>
      </p:pic>
      <p:sp>
        <p:nvSpPr>
          <p:cNvPr id="75782" name="Rectangle 7"/>
          <p:cNvSpPr>
            <a:spLocks noGrp="1" noChangeArrowheads="1"/>
          </p:cNvSpPr>
          <p:nvPr>
            <p:ph type="title"/>
          </p:nvPr>
        </p:nvSpPr>
        <p:spPr>
          <a:noFill/>
        </p:spPr>
        <p:txBody>
          <a:bodyPr/>
          <a:lstStyle/>
          <a:p>
            <a:pPr eaLnBrk="1" hangingPunct="1"/>
            <a:r>
              <a:rPr lang="de-DE"/>
              <a:t>Zobrazovanie malých živočíchov</a:t>
            </a:r>
          </a:p>
        </p:txBody>
      </p:sp>
      <p:sp>
        <p:nvSpPr>
          <p:cNvPr id="7" name="Slide Number Placeholder 6"/>
          <p:cNvSpPr>
            <a:spLocks noGrp="1"/>
          </p:cNvSpPr>
          <p:nvPr>
            <p:ph type="sldNum" sz="quarter" idx="11"/>
          </p:nvPr>
        </p:nvSpPr>
        <p:spPr/>
        <p:txBody>
          <a:bodyPr/>
          <a:lstStyle/>
          <a:p>
            <a:pPr>
              <a:defRPr/>
            </a:pPr>
            <a:fld id="{C1603305-08FB-224C-9641-C59DC35FFBF6}" type="slidenum">
              <a:rPr lang="en-US" smtClean="0"/>
              <a:pPr>
                <a:defRPr/>
              </a:pPr>
              <a:t>23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5780"/>
                                        </p:tgtEl>
                                      </p:cBhvr>
                                    </p:cmd>
                                  </p:childTnLst>
                                </p:cTn>
                              </p:par>
                              <p:par>
                                <p:cTn id="7" presetID="1" presetClass="mediacall" presetSubtype="0" fill="hold" nodeType="withEffect">
                                  <p:stCondLst>
                                    <p:cond delay="0"/>
                                  </p:stCondLst>
                                  <p:childTnLst>
                                    <p:cmd type="call" cmd="playFrom(0.0)">
                                      <p:cBhvr>
                                        <p:cTn id="8" dur="1" fill="hold"/>
                                        <p:tgtEl>
                                          <p:spTgt spid="7578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5780"/>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75780"/>
                                        </p:tgtEl>
                                      </p:cBhvr>
                                    </p:cmd>
                                  </p:childTnLst>
                                </p:cTn>
                              </p:par>
                            </p:childTnLst>
                          </p:cTn>
                        </p:par>
                      </p:childTnLst>
                    </p:cTn>
                  </p:par>
                </p:childTnLst>
              </p:cTn>
              <p:nextCondLst>
                <p:cond evt="onClick" delay="0">
                  <p:tgtEl>
                    <p:spTgt spid="75780"/>
                  </p:tgtEl>
                </p:cond>
              </p:nextCondLst>
            </p:seq>
            <p:video>
              <p:cMediaNode>
                <p:cTn id="14" repeatCount="indefinite" fill="remove" display="0">
                  <p:stCondLst>
                    <p:cond delay="indefinite"/>
                  </p:stCondLst>
                  <p:endCondLst>
                    <p:cond evt="onPrev" delay="0">
                      <p:tgtEl>
                        <p:sldTgt/>
                      </p:tgtEl>
                    </p:cond>
                  </p:endCondLst>
                </p:cTn>
                <p:tgtEl>
                  <p:spTgt spid="75780"/>
                </p:tgtEl>
              </p:cMediaNode>
            </p:video>
            <p:seq concurrent="1" nextAc="seek">
              <p:cTn id="15" restart="whenNotActive" fill="hold" evtFilter="cancelBubble" nodeType="interactiveSeq">
                <p:stCondLst>
                  <p:cond evt="onClick" delay="0">
                    <p:tgtEl>
                      <p:spTgt spid="7578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75781"/>
                                        </p:tgtEl>
                                      </p:cBhvr>
                                    </p:cmd>
                                  </p:childTnLst>
                                </p:cTn>
                              </p:par>
                            </p:childTnLst>
                          </p:cTn>
                        </p:par>
                      </p:childTnLst>
                    </p:cTn>
                  </p:par>
                </p:childTnLst>
              </p:cTn>
              <p:nextCondLst>
                <p:cond evt="onClick" delay="0">
                  <p:tgtEl>
                    <p:spTgt spid="75781"/>
                  </p:tgtEl>
                </p:cond>
              </p:nextCondLst>
            </p:seq>
            <p:video>
              <p:cMediaNode>
                <p:cTn id="20" repeatCount="indefinite" fill="remove" display="0">
                  <p:stCondLst>
                    <p:cond delay="indefinite"/>
                  </p:stCondLst>
                  <p:endCondLst>
                    <p:cond evt="onPrev" delay="0">
                      <p:tgtEl>
                        <p:sldTgt/>
                      </p:tgtEl>
                    </p:cond>
                  </p:endCondLst>
                </p:cTn>
                <p:tgtEl>
                  <p:spTgt spid="75781"/>
                </p:tgtEl>
              </p:cMediaNode>
            </p:video>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pPr>
              <a:defRPr/>
            </a:pPr>
            <a:r>
              <a:rPr lang="en-US" smtClean="0">
                <a:latin typeface="+mn-lt"/>
                <a:ea typeface="ＭＳ Ｐゴシック" pitchFamily="-112" charset="-128"/>
                <a:cs typeface="ＭＳ Ｐゴシック" pitchFamily="-112" charset="-128"/>
              </a:rPr>
              <a:t>High School Teachers at CERN  -----  Bettina + Ivan Mikulec  -----  Apr 2009</a:t>
            </a:r>
            <a:endParaRPr lang="en-US">
              <a:latin typeface="+mn-lt"/>
              <a:ea typeface="ＭＳ Ｐゴシック" pitchFamily="-112" charset="-128"/>
              <a:cs typeface="ＭＳ Ｐゴシック" pitchFamily="-112" charset="-128"/>
            </a:endParaRPr>
          </a:p>
        </p:txBody>
      </p:sp>
      <p:sp>
        <p:nvSpPr>
          <p:cNvPr id="77827" name="Rectangle 2"/>
          <p:cNvSpPr>
            <a:spLocks noGrp="1" noChangeArrowheads="1"/>
          </p:cNvSpPr>
          <p:nvPr>
            <p:ph type="title"/>
          </p:nvPr>
        </p:nvSpPr>
        <p:spPr/>
        <p:txBody>
          <a:bodyPr/>
          <a:lstStyle/>
          <a:p>
            <a:pPr eaLnBrk="1" hangingPunct="1"/>
            <a:r>
              <a:rPr lang="en-US"/>
              <a:t>RTG rádiografia a tomografia</a:t>
            </a:r>
          </a:p>
        </p:txBody>
      </p:sp>
      <p:sp>
        <p:nvSpPr>
          <p:cNvPr id="77828" name="Rectangle 3"/>
          <p:cNvSpPr>
            <a:spLocks noGrp="1" noChangeArrowheads="1"/>
          </p:cNvSpPr>
          <p:nvPr>
            <p:ph type="body" idx="1"/>
          </p:nvPr>
        </p:nvSpPr>
        <p:spPr>
          <a:xfrm>
            <a:off x="457200" y="1219200"/>
            <a:ext cx="8001000" cy="5232400"/>
          </a:xfrm>
        </p:spPr>
        <p:txBody>
          <a:bodyPr/>
          <a:lstStyle/>
          <a:p>
            <a:pPr eaLnBrk="1" hangingPunct="1"/>
            <a:r>
              <a:rPr lang="en-US"/>
              <a:t>Vysokorozlišovacia rádiografia pomocou </a:t>
            </a:r>
            <a:r>
              <a:rPr lang="en-US" u="sng"/>
              <a:t>mikrofokusnej RTG trubice</a:t>
            </a:r>
            <a:r>
              <a:rPr lang="en-US"/>
              <a:t> </a:t>
            </a:r>
            <a:r>
              <a:rPr lang="en-US">
                <a:solidFill>
                  <a:schemeClr val="tx1"/>
                </a:solidFill>
              </a:rPr>
              <a:t>(courtesy CTU Praha)</a:t>
            </a:r>
            <a:endParaRPr lang="en-US"/>
          </a:p>
        </p:txBody>
      </p:sp>
      <p:pic>
        <p:nvPicPr>
          <p:cNvPr id="77829" name="Picture 4"/>
          <p:cNvPicPr>
            <a:picLocks noChangeAspect="1"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1066800" y="2209800"/>
            <a:ext cx="6119813" cy="4241800"/>
          </a:xfrm>
          <a:prstGeom prst="rect">
            <a:avLst/>
          </a:prstGeom>
          <a:noFill/>
          <a:ln w="9525">
            <a:noFill/>
            <a:miter lim="800000"/>
            <a:headEnd/>
            <a:tailEnd/>
          </a:ln>
        </p:spPr>
      </p:pic>
      <p:pic>
        <p:nvPicPr>
          <p:cNvPr id="77830" name="Picture 5"/>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7772400" y="5791200"/>
            <a:ext cx="990600" cy="879475"/>
          </a:xfrm>
          <a:prstGeom prst="rect">
            <a:avLst/>
          </a:prstGeom>
          <a:noFill/>
          <a:ln w="9525">
            <a:noFill/>
            <a:miter lim="800000"/>
            <a:headEnd/>
            <a:tailEnd/>
          </a:ln>
        </p:spPr>
      </p:pic>
      <p:sp>
        <p:nvSpPr>
          <p:cNvPr id="7" name="Slide Number Placeholder 6"/>
          <p:cNvSpPr>
            <a:spLocks noGrp="1"/>
          </p:cNvSpPr>
          <p:nvPr>
            <p:ph type="sldNum" sz="quarter" idx="11"/>
          </p:nvPr>
        </p:nvSpPr>
        <p:spPr/>
        <p:txBody>
          <a:bodyPr/>
          <a:lstStyle/>
          <a:p>
            <a:pPr>
              <a:defRPr/>
            </a:pPr>
            <a:fld id="{C1603305-08FB-224C-9641-C59DC35FFBF6}" type="slidenum">
              <a:rPr lang="en-US" smtClean="0"/>
              <a:pPr>
                <a:defRPr/>
              </a:pPr>
              <a:t>24</a:t>
            </a:fld>
            <a:endParaRPr lang="en-US"/>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Footer Placeholder 3"/>
          <p:cNvSpPr>
            <a:spLocks noGrp="1"/>
          </p:cNvSpPr>
          <p:nvPr>
            <p:ph type="ftr" sz="quarter" idx="10"/>
          </p:nvPr>
        </p:nvSpPr>
        <p:spPr/>
        <p:txBody>
          <a:bodyPr/>
          <a:lstStyle/>
          <a:p>
            <a:pPr>
              <a:defRPr/>
            </a:pPr>
            <a:r>
              <a:rPr lang="en-US" smtClean="0">
                <a:latin typeface="+mn-lt"/>
                <a:ea typeface="ＭＳ Ｐゴシック" pitchFamily="-112" charset="-128"/>
                <a:cs typeface="ＭＳ Ｐゴシック" pitchFamily="-112" charset="-128"/>
              </a:rPr>
              <a:t>High School Teachers at CERN  -----  Bettina + Ivan Mikulec  -----  Apr 2009</a:t>
            </a:r>
            <a:endParaRPr lang="en-US">
              <a:latin typeface="+mn-lt"/>
              <a:ea typeface="ＭＳ Ｐゴシック" pitchFamily="-112" charset="-128"/>
              <a:cs typeface="ＭＳ Ｐゴシック" pitchFamily="-112" charset="-128"/>
            </a:endParaRPr>
          </a:p>
        </p:txBody>
      </p:sp>
      <p:sp>
        <p:nvSpPr>
          <p:cNvPr id="79875" name="Rectangle 2"/>
          <p:cNvSpPr>
            <a:spLocks noGrp="1" noChangeArrowheads="1"/>
          </p:cNvSpPr>
          <p:nvPr>
            <p:ph type="title"/>
          </p:nvPr>
        </p:nvSpPr>
        <p:spPr>
          <a:xfrm>
            <a:off x="1828800" y="228600"/>
            <a:ext cx="5334000" cy="762000"/>
          </a:xfrm>
        </p:spPr>
        <p:txBody>
          <a:bodyPr/>
          <a:lstStyle/>
          <a:p>
            <a:pPr eaLnBrk="1" hangingPunct="1"/>
            <a:r>
              <a:rPr lang="en-US"/>
              <a:t>Vysokorozlišovacia </a:t>
            </a:r>
            <a:r>
              <a:rPr lang="en-US" altLang="ja-JP"/>
              <a:t>RTG rádiografia</a:t>
            </a:r>
            <a:endParaRPr lang="en-US"/>
          </a:p>
        </p:txBody>
      </p:sp>
      <p:sp>
        <p:nvSpPr>
          <p:cNvPr id="79876" name="Rectangle 3"/>
          <p:cNvSpPr>
            <a:spLocks noGrp="1" noChangeArrowheads="1"/>
          </p:cNvSpPr>
          <p:nvPr>
            <p:ph type="body" idx="1"/>
          </p:nvPr>
        </p:nvSpPr>
        <p:spPr/>
        <p:txBody>
          <a:bodyPr/>
          <a:lstStyle/>
          <a:p>
            <a:pPr eaLnBrk="1" hangingPunct="1"/>
            <a:r>
              <a:rPr lang="en-US"/>
              <a:t>Zobrazenie termitov</a:t>
            </a:r>
          </a:p>
        </p:txBody>
      </p:sp>
      <p:pic>
        <p:nvPicPr>
          <p:cNvPr id="79877" name="Picture 4"/>
          <p:cNvPicPr>
            <a:picLocks noChangeAspect="1" noChangeArrowheads="1"/>
          </p:cNvPicPr>
          <p:nvPr/>
        </p:nvPicPr>
        <p:blipFill>
          <a:blip r:embed="rId3"/>
          <a:srcRect/>
          <a:stretch>
            <a:fillRect/>
          </a:stretch>
        </p:blipFill>
        <p:spPr bwMode="auto">
          <a:xfrm>
            <a:off x="908050" y="1984375"/>
            <a:ext cx="2128838" cy="4038600"/>
          </a:xfrm>
          <a:prstGeom prst="rect">
            <a:avLst/>
          </a:prstGeom>
          <a:noFill/>
          <a:ln w="9525">
            <a:noFill/>
            <a:miter lim="800000"/>
            <a:headEnd/>
            <a:tailEnd/>
          </a:ln>
        </p:spPr>
      </p:pic>
      <p:pic>
        <p:nvPicPr>
          <p:cNvPr id="79878" name="Picture 5" descr="subterm_workers"/>
          <p:cNvPicPr>
            <a:picLocks noChangeAspect="1" noChangeArrowheads="1"/>
          </p:cNvPicPr>
          <p:nvPr/>
        </p:nvPicPr>
        <p:blipFill>
          <a:blip r:embed="rId4"/>
          <a:srcRect/>
          <a:stretch>
            <a:fillRect/>
          </a:stretch>
        </p:blipFill>
        <p:spPr bwMode="auto">
          <a:xfrm>
            <a:off x="3162300" y="1982788"/>
            <a:ext cx="2732088" cy="4038600"/>
          </a:xfrm>
          <a:prstGeom prst="rect">
            <a:avLst/>
          </a:prstGeom>
          <a:noFill/>
          <a:ln w="9525">
            <a:noFill/>
            <a:miter lim="800000"/>
            <a:headEnd/>
            <a:tailEnd/>
          </a:ln>
        </p:spPr>
      </p:pic>
      <p:sp>
        <p:nvSpPr>
          <p:cNvPr id="79879" name="Text Box 6"/>
          <p:cNvSpPr txBox="1">
            <a:spLocks noChangeArrowheads="1"/>
          </p:cNvSpPr>
          <p:nvPr/>
        </p:nvSpPr>
        <p:spPr bwMode="auto">
          <a:xfrm>
            <a:off x="6172200" y="2438400"/>
            <a:ext cx="2393950" cy="1981200"/>
          </a:xfrm>
          <a:prstGeom prst="rect">
            <a:avLst/>
          </a:prstGeom>
          <a:noFill/>
          <a:ln w="9525">
            <a:solidFill>
              <a:srgbClr val="000000"/>
            </a:solidFill>
            <a:miter lim="800000"/>
            <a:headEnd/>
            <a:tailEnd/>
          </a:ln>
        </p:spPr>
        <p:txBody>
          <a:bodyPr>
            <a:prstTxWarp prst="textNoShape">
              <a:avLst/>
            </a:prstTxWarp>
          </a:bodyPr>
          <a:lstStyle/>
          <a:p>
            <a:pPr eaLnBrk="1" hangingPunct="1">
              <a:spcBef>
                <a:spcPct val="50000"/>
              </a:spcBef>
            </a:pPr>
            <a:r>
              <a:rPr lang="en-US" sz="1600"/>
              <a:t>Zobrazenie termitov je pr</a:t>
            </a:r>
            <a:r>
              <a:rPr lang="en-US" altLang="ja-JP" sz="1600"/>
              <a:t>íkladom</a:t>
            </a:r>
            <a:r>
              <a:rPr lang="en-US" sz="1600"/>
              <a:t> zobrazenia </a:t>
            </a:r>
            <a:r>
              <a:rPr lang="en-US" sz="1600" b="1">
                <a:solidFill>
                  <a:srgbClr val="1A1C3A"/>
                </a:solidFill>
              </a:rPr>
              <a:t>mäkk</a:t>
            </a:r>
            <a:r>
              <a:rPr lang="en-US" altLang="ja-JP" sz="1600" b="1">
                <a:solidFill>
                  <a:srgbClr val="1A1C3A"/>
                </a:solidFill>
              </a:rPr>
              <a:t>ého tkaniva</a:t>
            </a:r>
            <a:endParaRPr lang="en-US" sz="1600"/>
          </a:p>
          <a:p>
            <a:pPr eaLnBrk="1" hangingPunct="1">
              <a:spcBef>
                <a:spcPct val="50000"/>
              </a:spcBef>
            </a:pPr>
            <a:r>
              <a:rPr lang="en-US" sz="1600"/>
              <a:t>Zvl</a:t>
            </a:r>
            <a:r>
              <a:rPr lang="en-US" altLang="ja-JP" sz="1600"/>
              <a:t>ášť náročné</a:t>
            </a:r>
            <a:r>
              <a:rPr lang="en-US" sz="1600"/>
              <a:t>. </a:t>
            </a:r>
          </a:p>
          <a:p>
            <a:pPr eaLnBrk="1" hangingPunct="1">
              <a:spcBef>
                <a:spcPct val="50000"/>
              </a:spcBef>
            </a:pPr>
            <a:r>
              <a:rPr lang="en-US" sz="1600"/>
              <a:t>Ľahko poškoditeľné pri manipul</a:t>
            </a:r>
            <a:r>
              <a:rPr lang="en-US" altLang="ja-JP" sz="1600"/>
              <a:t>ácii</a:t>
            </a:r>
            <a:r>
              <a:rPr lang="en-US" sz="1600"/>
              <a:t>. </a:t>
            </a:r>
          </a:p>
          <a:p>
            <a:pPr eaLnBrk="1" hangingPunct="1">
              <a:spcBef>
                <a:spcPct val="50000"/>
              </a:spcBef>
            </a:pPr>
            <a:endParaRPr lang="cs-CZ" sz="1400"/>
          </a:p>
        </p:txBody>
      </p:sp>
      <p:pic>
        <p:nvPicPr>
          <p:cNvPr id="79880" name="Picture 7"/>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7772400" y="5791200"/>
            <a:ext cx="990600" cy="879475"/>
          </a:xfrm>
          <a:prstGeom prst="rect">
            <a:avLst/>
          </a:prstGeom>
          <a:noFill/>
          <a:ln w="9525">
            <a:noFill/>
            <a:miter lim="800000"/>
            <a:headEnd/>
            <a:tailEnd/>
          </a:ln>
        </p:spPr>
      </p:pic>
      <p:sp>
        <p:nvSpPr>
          <p:cNvPr id="9" name="Slide Number Placeholder 8"/>
          <p:cNvSpPr>
            <a:spLocks noGrp="1"/>
          </p:cNvSpPr>
          <p:nvPr>
            <p:ph type="sldNum" sz="quarter" idx="11"/>
          </p:nvPr>
        </p:nvSpPr>
        <p:spPr/>
        <p:txBody>
          <a:bodyPr/>
          <a:lstStyle/>
          <a:p>
            <a:pPr>
              <a:defRPr/>
            </a:pPr>
            <a:fld id="{C1603305-08FB-224C-9641-C59DC35FFBF6}" type="slidenum">
              <a:rPr lang="en-US" smtClean="0"/>
              <a:pPr>
                <a:defRPr/>
              </a:pPr>
              <a:t>25</a:t>
            </a:fld>
            <a:endParaRPr lang="en-US"/>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Footer Placeholder 3"/>
          <p:cNvSpPr>
            <a:spLocks noGrp="1"/>
          </p:cNvSpPr>
          <p:nvPr>
            <p:ph type="ftr" sz="quarter" idx="10"/>
          </p:nvPr>
        </p:nvSpPr>
        <p:spPr/>
        <p:txBody>
          <a:bodyPr/>
          <a:lstStyle/>
          <a:p>
            <a:pPr>
              <a:defRPr/>
            </a:pPr>
            <a:r>
              <a:rPr lang="en-US" smtClean="0">
                <a:latin typeface="+mn-lt"/>
                <a:ea typeface="ＭＳ Ｐゴシック" pitchFamily="-112" charset="-128"/>
                <a:cs typeface="ＭＳ Ｐゴシック" pitchFamily="-112" charset="-128"/>
              </a:rPr>
              <a:t>High School Teachers at CERN  -----  Bettina + Ivan Mikulec  -----  Apr 2009</a:t>
            </a:r>
            <a:endParaRPr lang="en-US">
              <a:latin typeface="+mn-lt"/>
              <a:ea typeface="ＭＳ Ｐゴシック" pitchFamily="-112" charset="-128"/>
              <a:cs typeface="ＭＳ Ｐゴシック" pitchFamily="-112" charset="-128"/>
            </a:endParaRPr>
          </a:p>
        </p:txBody>
      </p:sp>
      <p:pic>
        <p:nvPicPr>
          <p:cNvPr id="81923" name="Picture 3"/>
          <p:cNvPicPr>
            <a:picLocks noChangeAspect="1" noChangeArrowheads="1"/>
          </p:cNvPicPr>
          <p:nvPr/>
        </p:nvPicPr>
        <mc:AlternateContent>
          <mc:Choice xmlns:ma="http://schemas.microsoft.com/office/mac/drawingml/2008/main" Requires="ma">
            <p:blipFill>
              <a:blip r:embed="rId3">
                <a:lum bright="-12000"/>
              </a:blip>
              <a:srcRect/>
              <a:stretch>
                <a:fillRect/>
              </a:stretch>
            </p:blipFill>
          </mc:Choice>
          <mc:Fallback>
            <p:blipFill>
              <a:blip r:embed="rId4">
                <a:lum bright="-12000"/>
              </a:blip>
              <a:srcRect/>
              <a:stretch>
                <a:fillRect/>
              </a:stretch>
            </p:blipFill>
          </mc:Fallback>
        </mc:AlternateContent>
        <p:spPr bwMode="auto">
          <a:xfrm>
            <a:off x="1057275" y="1946275"/>
            <a:ext cx="3262313" cy="4211638"/>
          </a:xfrm>
          <a:prstGeom prst="rect">
            <a:avLst/>
          </a:prstGeom>
          <a:noFill/>
          <a:ln w="9525">
            <a:noFill/>
            <a:miter lim="800000"/>
            <a:headEnd/>
            <a:tailEnd/>
          </a:ln>
        </p:spPr>
      </p:pic>
      <p:pic>
        <p:nvPicPr>
          <p:cNvPr id="81924" name="Picture 4"/>
          <p:cNvPicPr>
            <a:picLocks noChangeAspect="1" noChangeArrowheads="1"/>
          </p:cNvPicPr>
          <p:nvPr/>
        </p:nvPicPr>
        <mc:AlternateContent>
          <mc:Choice xmlns:ma="http://schemas.microsoft.com/office/mac/drawingml/2008/main" Requires="ma">
            <p:blipFill>
              <a:blip r:embed="rId5">
                <a:lum bright="-6000" contrast="6000"/>
              </a:blip>
              <a:srcRect/>
              <a:stretch>
                <a:fillRect/>
              </a:stretch>
            </p:blipFill>
          </mc:Choice>
          <mc:Fallback>
            <p:blipFill>
              <a:blip r:embed="rId6">
                <a:lum bright="-6000" contrast="6000"/>
              </a:blip>
              <a:srcRect/>
              <a:stretch>
                <a:fillRect/>
              </a:stretch>
            </p:blipFill>
          </mc:Fallback>
        </mc:AlternateContent>
        <p:spPr bwMode="auto">
          <a:xfrm>
            <a:off x="4498975" y="3227388"/>
            <a:ext cx="4056063" cy="2911475"/>
          </a:xfrm>
          <a:prstGeom prst="rect">
            <a:avLst/>
          </a:prstGeom>
          <a:noFill/>
          <a:ln w="9525">
            <a:noFill/>
            <a:miter lim="800000"/>
            <a:headEnd/>
            <a:tailEnd/>
          </a:ln>
        </p:spPr>
      </p:pic>
      <p:sp>
        <p:nvSpPr>
          <p:cNvPr id="81925" name="Text Box 5"/>
          <p:cNvSpPr>
            <a:spLocks noGrp="1" noChangeArrowheads="1"/>
          </p:cNvSpPr>
          <p:nvPr>
            <p:ph type="body" idx="1"/>
          </p:nvPr>
        </p:nvSpPr>
        <p:spPr>
          <a:xfrm>
            <a:off x="4267200" y="1600200"/>
            <a:ext cx="4343400" cy="1676400"/>
          </a:xfrm>
          <a:noFill/>
        </p:spPr>
        <p:txBody>
          <a:bodyPr/>
          <a:lstStyle/>
          <a:p>
            <a:pPr eaLnBrk="1" hangingPunct="1">
              <a:spcBef>
                <a:spcPct val="0"/>
              </a:spcBef>
              <a:buFontTx/>
              <a:buNone/>
            </a:pPr>
            <a:r>
              <a:rPr lang="en-US" sz="1800">
                <a:solidFill>
                  <a:schemeClr val="tx1"/>
                </a:solidFill>
              </a:rPr>
              <a:t>	RTG obraz termitovej robotn</a:t>
            </a:r>
            <a:r>
              <a:rPr lang="en-US" altLang="ja-JP" sz="1800">
                <a:solidFill>
                  <a:schemeClr val="tx1"/>
                </a:solidFill>
              </a:rPr>
              <a:t>íčky</a:t>
            </a:r>
            <a:r>
              <a:rPr lang="en-US" sz="1800">
                <a:solidFill>
                  <a:schemeClr val="tx1"/>
                </a:solidFill>
              </a:rPr>
              <a:t> (vľavo) a detail jej hlavy (dole). Dokonca aj jemn</a:t>
            </a:r>
            <a:r>
              <a:rPr lang="en-US" altLang="ja-JP" sz="1800">
                <a:solidFill>
                  <a:schemeClr val="tx1"/>
                </a:solidFill>
              </a:rPr>
              <a:t>á štruktúra antén je rozonateľná</a:t>
            </a:r>
            <a:r>
              <a:rPr lang="en-US" sz="1800">
                <a:solidFill>
                  <a:schemeClr val="tx1"/>
                </a:solidFill>
              </a:rPr>
              <a:t>.</a:t>
            </a:r>
          </a:p>
          <a:p>
            <a:pPr eaLnBrk="1" hangingPunct="1">
              <a:spcBef>
                <a:spcPct val="0"/>
              </a:spcBef>
              <a:buFontTx/>
              <a:buNone/>
            </a:pPr>
            <a:endParaRPr lang="en-US" sz="600">
              <a:solidFill>
                <a:schemeClr val="tx1"/>
              </a:solidFill>
            </a:endParaRPr>
          </a:p>
          <a:p>
            <a:pPr eaLnBrk="1" hangingPunct="1">
              <a:spcBef>
                <a:spcPct val="0"/>
              </a:spcBef>
              <a:buFontTx/>
              <a:buNone/>
            </a:pPr>
            <a:r>
              <a:rPr lang="en-US" sz="1400">
                <a:solidFill>
                  <a:schemeClr val="tx1"/>
                </a:solidFill>
              </a:rPr>
              <a:t>	(Zväčšen</a:t>
            </a:r>
            <a:r>
              <a:rPr lang="en-US" altLang="ja-JP" sz="1400">
                <a:solidFill>
                  <a:schemeClr val="tx1"/>
                </a:solidFill>
              </a:rPr>
              <a:t>é</a:t>
            </a:r>
            <a:r>
              <a:rPr lang="en-US" sz="1400">
                <a:solidFill>
                  <a:schemeClr val="tx1"/>
                </a:solidFill>
              </a:rPr>
              <a:t> 15x, čas=30s, trubica pri 40kV a 70mA)</a:t>
            </a:r>
            <a:endParaRPr lang="cs-CZ" sz="1400">
              <a:solidFill>
                <a:schemeClr val="tx1"/>
              </a:solidFill>
            </a:endParaRPr>
          </a:p>
        </p:txBody>
      </p:sp>
      <p:pic>
        <p:nvPicPr>
          <p:cNvPr id="81926" name="Picture 7"/>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152400" y="5791200"/>
            <a:ext cx="990600" cy="879475"/>
          </a:xfrm>
          <a:prstGeom prst="rect">
            <a:avLst/>
          </a:prstGeom>
          <a:noFill/>
          <a:ln w="9525">
            <a:noFill/>
            <a:miter lim="800000"/>
            <a:headEnd/>
            <a:tailEnd/>
          </a:ln>
        </p:spPr>
      </p:pic>
      <p:sp>
        <p:nvSpPr>
          <p:cNvPr id="81927" name="Rectangle 9"/>
          <p:cNvSpPr>
            <a:spLocks noGrp="1" noChangeArrowheads="1"/>
          </p:cNvSpPr>
          <p:nvPr>
            <p:ph type="title"/>
          </p:nvPr>
        </p:nvSpPr>
        <p:spPr>
          <a:xfrm>
            <a:off x="1828800" y="228600"/>
            <a:ext cx="5334000" cy="762000"/>
          </a:xfrm>
          <a:noFill/>
        </p:spPr>
        <p:txBody>
          <a:bodyPr/>
          <a:lstStyle/>
          <a:p>
            <a:pPr eaLnBrk="1" hangingPunct="1"/>
            <a:r>
              <a:rPr lang="en-US"/>
              <a:t>Vysokorozlišovacia </a:t>
            </a:r>
            <a:r>
              <a:rPr lang="en-US" altLang="ja-JP"/>
              <a:t>RTG rádiografia</a:t>
            </a:r>
            <a:endParaRPr lang="en-US"/>
          </a:p>
        </p:txBody>
      </p:sp>
      <p:sp>
        <p:nvSpPr>
          <p:cNvPr id="81928" name="Rectangle 10"/>
          <p:cNvSpPr>
            <a:spLocks noChangeArrowheads="1"/>
          </p:cNvSpPr>
          <p:nvPr/>
        </p:nvSpPr>
        <p:spPr bwMode="auto">
          <a:xfrm>
            <a:off x="457200" y="1143000"/>
            <a:ext cx="8001000" cy="5308600"/>
          </a:xfrm>
          <a:prstGeom prst="rect">
            <a:avLst/>
          </a:prstGeom>
          <a:noFill/>
          <a:ln w="9525">
            <a:noFill/>
            <a:miter lim="800000"/>
            <a:headEnd/>
            <a:tailEnd/>
          </a:ln>
        </p:spPr>
        <p:txBody>
          <a:bodyPr>
            <a:prstTxWarp prst="textNoShape">
              <a:avLst/>
            </a:prstTxWarp>
          </a:bodyPr>
          <a:lstStyle/>
          <a:p>
            <a:pPr marL="342900" indent="-342900" eaLnBrk="1" hangingPunct="1">
              <a:spcBef>
                <a:spcPct val="20000"/>
              </a:spcBef>
              <a:buFontTx/>
              <a:buChar char="•"/>
            </a:pPr>
            <a:r>
              <a:rPr lang="en-US" sz="2800">
                <a:solidFill>
                  <a:srgbClr val="FFDD07"/>
                </a:solidFill>
                <a:latin typeface="Times New Roman" pitchFamily="-110" charset="0"/>
              </a:rPr>
              <a:t>Zobrazenie termitov</a:t>
            </a:r>
          </a:p>
        </p:txBody>
      </p:sp>
      <p:sp>
        <p:nvSpPr>
          <p:cNvPr id="9" name="Slide Number Placeholder 8"/>
          <p:cNvSpPr>
            <a:spLocks noGrp="1"/>
          </p:cNvSpPr>
          <p:nvPr>
            <p:ph type="sldNum" sz="quarter" idx="11"/>
          </p:nvPr>
        </p:nvSpPr>
        <p:spPr/>
        <p:txBody>
          <a:bodyPr/>
          <a:lstStyle/>
          <a:p>
            <a:pPr>
              <a:defRPr/>
            </a:pPr>
            <a:fld id="{C1603305-08FB-224C-9641-C59DC35FFBF6}" type="slidenum">
              <a:rPr lang="en-US" smtClean="0"/>
              <a:pPr>
                <a:defRPr/>
              </a:pPr>
              <a:t>26</a:t>
            </a:fld>
            <a:endParaRPr lang="en-US"/>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pPr>
              <a:defRPr/>
            </a:pPr>
            <a:r>
              <a:rPr lang="en-US" smtClean="0">
                <a:latin typeface="+mn-lt"/>
                <a:ea typeface="ＭＳ Ｐゴシック" pitchFamily="-112" charset="-128"/>
                <a:cs typeface="ＭＳ Ｐゴシック" pitchFamily="-112" charset="-128"/>
              </a:rPr>
              <a:t>High School Teachers at CERN  -----  Bettina + Ivan Mikulec  -----  Apr 2009</a:t>
            </a:r>
            <a:endParaRPr lang="en-US">
              <a:latin typeface="+mn-lt"/>
              <a:ea typeface="ＭＳ Ｐゴシック" pitchFamily="-112" charset="-128"/>
              <a:cs typeface="ＭＳ Ｐゴシック" pitchFamily="-112" charset="-128"/>
            </a:endParaRPr>
          </a:p>
        </p:txBody>
      </p:sp>
      <p:sp>
        <p:nvSpPr>
          <p:cNvPr id="83971" name="Text Box 3"/>
          <p:cNvSpPr txBox="1">
            <a:spLocks noChangeArrowheads="1"/>
          </p:cNvSpPr>
          <p:nvPr/>
        </p:nvSpPr>
        <p:spPr bwMode="auto">
          <a:xfrm>
            <a:off x="1066800" y="5562600"/>
            <a:ext cx="7281863" cy="641350"/>
          </a:xfrm>
          <a:prstGeom prst="rect">
            <a:avLst/>
          </a:prstGeom>
          <a:noFill/>
          <a:ln w="9525">
            <a:noFill/>
            <a:miter lim="800000"/>
            <a:headEnd/>
            <a:tailEnd/>
          </a:ln>
        </p:spPr>
        <p:txBody>
          <a:bodyPr>
            <a:prstTxWarp prst="textNoShape">
              <a:avLst/>
            </a:prstTxWarp>
            <a:spAutoFit/>
          </a:bodyPr>
          <a:lstStyle/>
          <a:p>
            <a:pPr algn="ctr" eaLnBrk="1" hangingPunct="1"/>
            <a:r>
              <a:rPr lang="en-US" sz="1800">
                <a:latin typeface="Times New Roman" pitchFamily="-110" charset="0"/>
              </a:rPr>
              <a:t>Obr</a:t>
            </a:r>
            <a:r>
              <a:rPr lang="en-US" altLang="ja-JP" sz="1800">
                <a:latin typeface="Times New Roman" pitchFamily="-110" charset="0"/>
              </a:rPr>
              <a:t>ázky robotníčky pred (vľavo) a po (vpravo) metamorfóze na bojovníka</a:t>
            </a:r>
            <a:r>
              <a:rPr lang="en-US" sz="1800">
                <a:latin typeface="Times New Roman" pitchFamily="-110" charset="0"/>
              </a:rPr>
              <a:t> (5s expoz</a:t>
            </a:r>
            <a:r>
              <a:rPr lang="en-US" altLang="ja-JP" sz="1800">
                <a:latin typeface="Times New Roman" pitchFamily="-110" charset="0"/>
              </a:rPr>
              <a:t>ícia</a:t>
            </a:r>
            <a:r>
              <a:rPr lang="en-US" sz="1800">
                <a:latin typeface="Times New Roman" pitchFamily="-110" charset="0"/>
              </a:rPr>
              <a:t> ~ </a:t>
            </a:r>
            <a:r>
              <a:rPr lang="cs-CZ" sz="1800">
                <a:latin typeface="Times New Roman" pitchFamily="-110" charset="0"/>
              </a:rPr>
              <a:t>0.7mGy </a:t>
            </a:r>
            <a:r>
              <a:rPr lang="en-US" sz="1800">
                <a:latin typeface="Times New Roman" pitchFamily="-110" charset="0"/>
              </a:rPr>
              <a:t>d</a:t>
            </a:r>
            <a:r>
              <a:rPr lang="en-US" altLang="ja-JP" sz="1800">
                <a:latin typeface="Times New Roman" pitchFamily="-110" charset="0"/>
              </a:rPr>
              <a:t>ávka</a:t>
            </a:r>
            <a:r>
              <a:rPr lang="en-US" sz="1800">
                <a:latin typeface="Times New Roman" pitchFamily="-110" charset="0"/>
              </a:rPr>
              <a:t>)</a:t>
            </a:r>
            <a:endParaRPr lang="cs-CZ" sz="1800">
              <a:latin typeface="Times New Roman" pitchFamily="-110" charset="0"/>
            </a:endParaRPr>
          </a:p>
        </p:txBody>
      </p:sp>
      <p:pic>
        <p:nvPicPr>
          <p:cNvPr id="83972" name="Picture 4"/>
          <p:cNvPicPr>
            <a:picLocks noChangeAspect="1" noChangeArrowheads="1"/>
          </p:cNvPicPr>
          <p:nvPr/>
        </p:nvPicPr>
        <p:blipFill>
          <a:blip r:embed="rId3"/>
          <a:srcRect/>
          <a:stretch>
            <a:fillRect/>
          </a:stretch>
        </p:blipFill>
        <p:spPr bwMode="auto">
          <a:xfrm>
            <a:off x="762000" y="1752600"/>
            <a:ext cx="7621588" cy="3748088"/>
          </a:xfrm>
          <a:prstGeom prst="rect">
            <a:avLst/>
          </a:prstGeom>
          <a:noFill/>
          <a:ln w="9525">
            <a:noFill/>
            <a:miter lim="800000"/>
            <a:headEnd/>
            <a:tailEnd/>
          </a:ln>
        </p:spPr>
      </p:pic>
      <p:sp>
        <p:nvSpPr>
          <p:cNvPr id="83973" name="Rectangle 5"/>
          <p:cNvSpPr>
            <a:spLocks noChangeArrowheads="1"/>
          </p:cNvSpPr>
          <p:nvPr/>
        </p:nvSpPr>
        <p:spPr bwMode="auto">
          <a:xfrm>
            <a:off x="457200" y="1143000"/>
            <a:ext cx="8001000" cy="5308600"/>
          </a:xfrm>
          <a:prstGeom prst="rect">
            <a:avLst/>
          </a:prstGeom>
          <a:noFill/>
          <a:ln w="9525">
            <a:noFill/>
            <a:miter lim="800000"/>
            <a:headEnd/>
            <a:tailEnd/>
          </a:ln>
        </p:spPr>
        <p:txBody>
          <a:bodyPr>
            <a:prstTxWarp prst="textNoShape">
              <a:avLst/>
            </a:prstTxWarp>
          </a:bodyPr>
          <a:lstStyle/>
          <a:p>
            <a:pPr marL="342900" indent="-342900" eaLnBrk="1" hangingPunct="1">
              <a:spcBef>
                <a:spcPct val="20000"/>
              </a:spcBef>
              <a:buFontTx/>
              <a:buChar char="•"/>
            </a:pPr>
            <a:r>
              <a:rPr lang="en-US" sz="2800">
                <a:solidFill>
                  <a:srgbClr val="FFDD07"/>
                </a:solidFill>
                <a:latin typeface="Times New Roman" pitchFamily="-110" charset="0"/>
              </a:rPr>
              <a:t>Zobrazenie ŽIJÚCICH termitov</a:t>
            </a:r>
          </a:p>
        </p:txBody>
      </p:sp>
      <p:pic>
        <p:nvPicPr>
          <p:cNvPr id="83974" name="Picture 6"/>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152400" y="5791200"/>
            <a:ext cx="990600" cy="879475"/>
          </a:xfrm>
          <a:prstGeom prst="rect">
            <a:avLst/>
          </a:prstGeom>
          <a:noFill/>
          <a:ln w="9525">
            <a:noFill/>
            <a:miter lim="800000"/>
            <a:headEnd/>
            <a:tailEnd/>
          </a:ln>
        </p:spPr>
      </p:pic>
      <p:sp>
        <p:nvSpPr>
          <p:cNvPr id="83975" name="Rectangle 8"/>
          <p:cNvSpPr>
            <a:spLocks noGrp="1" noChangeArrowheads="1"/>
          </p:cNvSpPr>
          <p:nvPr>
            <p:ph type="title"/>
          </p:nvPr>
        </p:nvSpPr>
        <p:spPr>
          <a:xfrm>
            <a:off x="1828800" y="228600"/>
            <a:ext cx="5334000" cy="762000"/>
          </a:xfrm>
          <a:noFill/>
        </p:spPr>
        <p:txBody>
          <a:bodyPr/>
          <a:lstStyle/>
          <a:p>
            <a:pPr eaLnBrk="1" hangingPunct="1"/>
            <a:r>
              <a:rPr lang="en-US"/>
              <a:t>Vysokorozlišovacia </a:t>
            </a:r>
            <a:r>
              <a:rPr lang="en-US" altLang="ja-JP"/>
              <a:t>RTG rádiografia</a:t>
            </a:r>
            <a:endParaRPr lang="en-US"/>
          </a:p>
        </p:txBody>
      </p:sp>
      <p:sp>
        <p:nvSpPr>
          <p:cNvPr id="8" name="Slide Number Placeholder 7"/>
          <p:cNvSpPr>
            <a:spLocks noGrp="1"/>
          </p:cNvSpPr>
          <p:nvPr>
            <p:ph type="sldNum" sz="quarter" idx="11"/>
          </p:nvPr>
        </p:nvSpPr>
        <p:spPr/>
        <p:txBody>
          <a:bodyPr/>
          <a:lstStyle/>
          <a:p>
            <a:pPr>
              <a:defRPr/>
            </a:pPr>
            <a:fld id="{C1603305-08FB-224C-9641-C59DC35FFBF6}" type="slidenum">
              <a:rPr lang="en-US" smtClean="0"/>
              <a:pPr>
                <a:defRPr/>
              </a:pPr>
              <a:t>27</a:t>
            </a:fld>
            <a:endParaRPr lang="en-US"/>
          </a:p>
        </p:txBody>
      </p:sp>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 name="Footer Placeholder 3"/>
          <p:cNvSpPr>
            <a:spLocks noGrp="1"/>
          </p:cNvSpPr>
          <p:nvPr>
            <p:ph type="ftr" sz="quarter" idx="10"/>
          </p:nvPr>
        </p:nvSpPr>
        <p:spPr/>
        <p:txBody>
          <a:bodyPr/>
          <a:lstStyle/>
          <a:p>
            <a:pPr>
              <a:defRPr/>
            </a:pPr>
            <a:r>
              <a:rPr lang="en-US" smtClean="0">
                <a:latin typeface="+mn-lt"/>
                <a:ea typeface="ＭＳ Ｐゴシック" pitchFamily="-112" charset="-128"/>
                <a:cs typeface="ＭＳ Ｐゴシック" pitchFamily="-112" charset="-128"/>
              </a:rPr>
              <a:t>High School Teachers at CERN  -----  Bettina + Ivan Mikulec  -----  Apr 2009</a:t>
            </a:r>
            <a:endParaRPr lang="en-US">
              <a:latin typeface="+mn-lt"/>
              <a:ea typeface="ＭＳ Ｐゴシック" pitchFamily="-112" charset="-128"/>
              <a:cs typeface="ＭＳ Ｐゴシック" pitchFamily="-112" charset="-128"/>
            </a:endParaRPr>
          </a:p>
        </p:txBody>
      </p:sp>
      <p:sp>
        <p:nvSpPr>
          <p:cNvPr id="86019" name="Rectangle 2"/>
          <p:cNvSpPr>
            <a:spLocks noGrp="1" noChangeArrowheads="1"/>
          </p:cNvSpPr>
          <p:nvPr>
            <p:ph type="title"/>
          </p:nvPr>
        </p:nvSpPr>
        <p:spPr>
          <a:xfrm>
            <a:off x="1752600" y="152400"/>
            <a:ext cx="5715000" cy="838200"/>
          </a:xfrm>
        </p:spPr>
        <p:txBody>
          <a:bodyPr/>
          <a:lstStyle/>
          <a:p>
            <a:pPr eaLnBrk="1" hangingPunct="1"/>
            <a:r>
              <a:rPr lang="cs-CZ"/>
              <a:t>F</a:t>
            </a:r>
            <a:r>
              <a:rPr lang="cs-CZ" altLang="ja-JP"/>
              <a:t>ázovo-zosilnené kontrastné zobrazovanie</a:t>
            </a:r>
            <a:endParaRPr lang="cs-CZ"/>
          </a:p>
        </p:txBody>
      </p:sp>
      <p:sp>
        <p:nvSpPr>
          <p:cNvPr id="86020" name="Rectangle 3"/>
          <p:cNvSpPr>
            <a:spLocks noGrp="1" noChangeArrowheads="1"/>
          </p:cNvSpPr>
          <p:nvPr>
            <p:ph type="body" idx="1"/>
          </p:nvPr>
        </p:nvSpPr>
        <p:spPr>
          <a:xfrm>
            <a:off x="762000" y="1371600"/>
            <a:ext cx="7315200" cy="1066800"/>
          </a:xfrm>
        </p:spPr>
        <p:txBody>
          <a:bodyPr/>
          <a:lstStyle/>
          <a:p>
            <a:pPr marL="0" indent="0" eaLnBrk="1" hangingPunct="1">
              <a:buFontTx/>
              <a:buNone/>
            </a:pPr>
            <a:r>
              <a:rPr lang="en-US" sz="1800" u="sng"/>
              <a:t>Priestorov</a:t>
            </a:r>
            <a:r>
              <a:rPr lang="en-US" altLang="ja-JP" sz="1800" u="sng"/>
              <a:t>á koherencia</a:t>
            </a:r>
            <a:r>
              <a:rPr lang="en-US" sz="1800"/>
              <a:t> v</a:t>
            </a:r>
            <a:r>
              <a:rPr lang="en-US" altLang="ja-JP" sz="1800"/>
              <a:t>ďaka malej veľkosti zdroja (bodový zdroj)</a:t>
            </a:r>
            <a:r>
              <a:rPr lang="en-US" sz="1800"/>
              <a:t>:</a:t>
            </a:r>
          </a:p>
          <a:p>
            <a:pPr marL="0" indent="0" eaLnBrk="1" hangingPunct="1">
              <a:buFontTx/>
              <a:buNone/>
            </a:pPr>
            <a:endParaRPr lang="cs-CZ" sz="1600"/>
          </a:p>
        </p:txBody>
      </p:sp>
      <p:sp>
        <p:nvSpPr>
          <p:cNvPr id="86021" name="AutoShape 4"/>
          <p:cNvSpPr>
            <a:spLocks noChangeAspect="1" noChangeArrowheads="1"/>
          </p:cNvSpPr>
          <p:nvPr/>
        </p:nvSpPr>
        <p:spPr bwMode="auto">
          <a:xfrm>
            <a:off x="762000" y="2057400"/>
            <a:ext cx="7642225" cy="2201863"/>
          </a:xfrm>
          <a:prstGeom prst="rect">
            <a:avLst/>
          </a:prstGeom>
          <a:noFill/>
          <a:ln w="9525">
            <a:noFill/>
            <a:miter lim="800000"/>
            <a:headEnd/>
            <a:tailEnd/>
          </a:ln>
        </p:spPr>
        <p:txBody>
          <a:bodyPr>
            <a:prstTxWarp prst="textNoShape">
              <a:avLst/>
            </a:prstTxWarp>
          </a:bodyPr>
          <a:lstStyle/>
          <a:p>
            <a:endParaRPr lang="en-US"/>
          </a:p>
        </p:txBody>
      </p:sp>
      <p:pic>
        <p:nvPicPr>
          <p:cNvPr id="86022" name="Picture 5"/>
          <p:cNvPicPr>
            <a:picLocks noChangeAspect="1" noChangeArrowheads="1"/>
          </p:cNvPicPr>
          <p:nvPr/>
        </p:nvPicPr>
        <p:blipFill>
          <a:blip r:embed="rId3"/>
          <a:srcRect t="7957"/>
          <a:stretch>
            <a:fillRect/>
          </a:stretch>
        </p:blipFill>
        <p:spPr bwMode="auto">
          <a:xfrm>
            <a:off x="5781675" y="2692400"/>
            <a:ext cx="2584450" cy="1781175"/>
          </a:xfrm>
          <a:prstGeom prst="rect">
            <a:avLst/>
          </a:prstGeom>
          <a:noFill/>
          <a:ln w="9525">
            <a:noFill/>
            <a:miter lim="800000"/>
            <a:headEnd/>
            <a:tailEnd/>
          </a:ln>
        </p:spPr>
      </p:pic>
      <p:sp>
        <p:nvSpPr>
          <p:cNvPr id="86023" name="Freeform 6"/>
          <p:cNvSpPr>
            <a:spLocks/>
          </p:cNvSpPr>
          <p:nvPr/>
        </p:nvSpPr>
        <p:spPr bwMode="auto">
          <a:xfrm>
            <a:off x="1539875" y="2439988"/>
            <a:ext cx="3727450" cy="1436687"/>
          </a:xfrm>
          <a:custGeom>
            <a:avLst/>
            <a:gdLst>
              <a:gd name="T0" fmla="*/ 0 w 6177"/>
              <a:gd name="T1" fmla="*/ 2147483647 h 2380"/>
              <a:gd name="T2" fmla="*/ 2147483647 w 6177"/>
              <a:gd name="T3" fmla="*/ 2147483647 h 2380"/>
              <a:gd name="T4" fmla="*/ 2147483647 w 6177"/>
              <a:gd name="T5" fmla="*/ 2147483647 h 2380"/>
              <a:gd name="T6" fmla="*/ 2147483647 w 6177"/>
              <a:gd name="T7" fmla="*/ 0 h 2380"/>
              <a:gd name="T8" fmla="*/ 0 w 6177"/>
              <a:gd name="T9" fmla="*/ 2147483647 h 2380"/>
              <a:gd name="T10" fmla="*/ 0 60000 65536"/>
              <a:gd name="T11" fmla="*/ 0 60000 65536"/>
              <a:gd name="T12" fmla="*/ 0 60000 65536"/>
              <a:gd name="T13" fmla="*/ 0 60000 65536"/>
              <a:gd name="T14" fmla="*/ 0 60000 65536"/>
              <a:gd name="T15" fmla="*/ 0 w 6177"/>
              <a:gd name="T16" fmla="*/ 0 h 2380"/>
              <a:gd name="T17" fmla="*/ 6177 w 6177"/>
              <a:gd name="T18" fmla="*/ 2380 h 2380"/>
            </a:gdLst>
            <a:ahLst/>
            <a:cxnLst>
              <a:cxn ang="T10">
                <a:pos x="T0" y="T1"/>
              </a:cxn>
              <a:cxn ang="T11">
                <a:pos x="T2" y="T3"/>
              </a:cxn>
              <a:cxn ang="T12">
                <a:pos x="T4" y="T5"/>
              </a:cxn>
              <a:cxn ang="T13">
                <a:pos x="T6" y="T7"/>
              </a:cxn>
              <a:cxn ang="T14">
                <a:pos x="T8" y="T9"/>
              </a:cxn>
            </a:cxnLst>
            <a:rect l="T15" t="T16" r="T17" b="T18"/>
            <a:pathLst>
              <a:path w="6177" h="2380">
                <a:moveTo>
                  <a:pt x="0" y="1198"/>
                </a:moveTo>
                <a:lnTo>
                  <a:pt x="6177" y="2380"/>
                </a:lnTo>
                <a:lnTo>
                  <a:pt x="5619" y="1787"/>
                </a:lnTo>
                <a:lnTo>
                  <a:pt x="5619" y="0"/>
                </a:lnTo>
                <a:lnTo>
                  <a:pt x="0" y="1198"/>
                </a:lnTo>
                <a:close/>
              </a:path>
            </a:pathLst>
          </a:custGeom>
          <a:gradFill rotWithShape="1">
            <a:gsLst>
              <a:gs pos="0">
                <a:srgbClr val="FF3300">
                  <a:alpha val="78998"/>
                </a:srgbClr>
              </a:gs>
              <a:gs pos="100000">
                <a:srgbClr val="FFCCCC">
                  <a:alpha val="57999"/>
                </a:srgbClr>
              </a:gs>
            </a:gsLst>
            <a:lin ang="0" scaled="1"/>
          </a:gradFill>
          <a:ln w="9525">
            <a:noFill/>
            <a:round/>
            <a:headEnd/>
            <a:tailEnd/>
          </a:ln>
        </p:spPr>
        <p:txBody>
          <a:bodyPr wrap="none" anchor="ctr">
            <a:prstTxWarp prst="textNoShape">
              <a:avLst/>
            </a:prstTxWarp>
          </a:bodyPr>
          <a:lstStyle/>
          <a:p>
            <a:endParaRPr lang="en-US"/>
          </a:p>
        </p:txBody>
      </p:sp>
      <p:sp>
        <p:nvSpPr>
          <p:cNvPr id="86024" name="AutoShape 7"/>
          <p:cNvSpPr>
            <a:spLocks noChangeArrowheads="1"/>
          </p:cNvSpPr>
          <p:nvPr/>
        </p:nvSpPr>
        <p:spPr bwMode="auto">
          <a:xfrm rot="5400000">
            <a:off x="4379119" y="2991644"/>
            <a:ext cx="1439862" cy="336550"/>
          </a:xfrm>
          <a:prstGeom prst="parallelogram">
            <a:avLst>
              <a:gd name="adj" fmla="val 106958"/>
            </a:avLst>
          </a:prstGeom>
          <a:solidFill>
            <a:srgbClr val="FFB3B3"/>
          </a:solidFill>
          <a:ln w="9525">
            <a:solidFill>
              <a:srgbClr val="000000"/>
            </a:solidFill>
            <a:miter lim="800000"/>
            <a:headEnd/>
            <a:tailEnd/>
          </a:ln>
        </p:spPr>
        <p:txBody>
          <a:bodyPr wrap="none" anchor="ctr">
            <a:prstTxWarp prst="textNoShape">
              <a:avLst/>
            </a:prstTxWarp>
          </a:bodyPr>
          <a:lstStyle/>
          <a:p>
            <a:endParaRPr lang="en-US"/>
          </a:p>
        </p:txBody>
      </p:sp>
      <p:sp>
        <p:nvSpPr>
          <p:cNvPr id="86025" name="Text Box 8"/>
          <p:cNvSpPr txBox="1">
            <a:spLocks noChangeArrowheads="1"/>
          </p:cNvSpPr>
          <p:nvPr/>
        </p:nvSpPr>
        <p:spPr bwMode="auto">
          <a:xfrm>
            <a:off x="812800" y="3624263"/>
            <a:ext cx="838200" cy="457200"/>
          </a:xfrm>
          <a:prstGeom prst="rect">
            <a:avLst/>
          </a:prstGeom>
          <a:noFill/>
          <a:ln w="9525">
            <a:noFill/>
            <a:miter lim="800000"/>
            <a:headEnd/>
            <a:tailEnd/>
          </a:ln>
        </p:spPr>
        <p:txBody>
          <a:bodyPr lIns="0" tIns="33810" rIns="67620" bIns="33810">
            <a:prstTxWarp prst="textNoShape">
              <a:avLst/>
            </a:prstTxWarp>
          </a:bodyPr>
          <a:lstStyle/>
          <a:p>
            <a:pPr algn="just" eaLnBrk="1" hangingPunct="1"/>
            <a:r>
              <a:rPr lang="cs-CZ" sz="1200">
                <a:latin typeface="Tahoma" pitchFamily="-110" charset="0"/>
              </a:rPr>
              <a:t>Microfocus</a:t>
            </a:r>
          </a:p>
          <a:p>
            <a:pPr algn="just" eaLnBrk="1" hangingPunct="1"/>
            <a:r>
              <a:rPr lang="cs-CZ" sz="1200">
                <a:latin typeface="Tahoma" pitchFamily="-110" charset="0"/>
              </a:rPr>
              <a:t>tube </a:t>
            </a:r>
          </a:p>
        </p:txBody>
      </p:sp>
      <p:sp>
        <p:nvSpPr>
          <p:cNvPr id="86026" name="Text Box 9"/>
          <p:cNvSpPr txBox="1">
            <a:spLocks noChangeArrowheads="1"/>
          </p:cNvSpPr>
          <p:nvPr/>
        </p:nvSpPr>
        <p:spPr bwMode="auto">
          <a:xfrm>
            <a:off x="4806950" y="4286250"/>
            <a:ext cx="841375" cy="333375"/>
          </a:xfrm>
          <a:prstGeom prst="rect">
            <a:avLst/>
          </a:prstGeom>
          <a:noFill/>
          <a:ln w="9525">
            <a:noFill/>
            <a:miter lim="800000"/>
            <a:headEnd/>
            <a:tailEnd/>
          </a:ln>
        </p:spPr>
        <p:txBody>
          <a:bodyPr lIns="67620" tIns="33810" rIns="67620" bIns="33810">
            <a:prstTxWarp prst="textNoShape">
              <a:avLst/>
            </a:prstTxWarp>
          </a:bodyPr>
          <a:lstStyle/>
          <a:p>
            <a:pPr eaLnBrk="1" hangingPunct="1"/>
            <a:r>
              <a:rPr lang="cs-CZ" sz="1200">
                <a:latin typeface="Tahoma" pitchFamily="-110" charset="0"/>
              </a:rPr>
              <a:t>Detector</a:t>
            </a:r>
          </a:p>
        </p:txBody>
      </p:sp>
      <p:sp>
        <p:nvSpPr>
          <p:cNvPr id="86027" name="AutoShape 10"/>
          <p:cNvSpPr>
            <a:spLocks noChangeArrowheads="1"/>
          </p:cNvSpPr>
          <p:nvPr/>
        </p:nvSpPr>
        <p:spPr bwMode="auto">
          <a:xfrm rot="5400000">
            <a:off x="3318669" y="1807369"/>
            <a:ext cx="828675" cy="272256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5824 w 21600"/>
              <a:gd name="T13" fmla="*/ 5824 h 21600"/>
              <a:gd name="T14" fmla="*/ 15776 w 21600"/>
              <a:gd name="T15" fmla="*/ 15776 h 21600"/>
            </a:gdLst>
            <a:ahLst/>
            <a:cxnLst>
              <a:cxn ang="T8">
                <a:pos x="T0" y="T1"/>
              </a:cxn>
              <a:cxn ang="T9">
                <a:pos x="T2" y="T3"/>
              </a:cxn>
              <a:cxn ang="T10">
                <a:pos x="T4" y="T5"/>
              </a:cxn>
              <a:cxn ang="T11">
                <a:pos x="T6" y="T7"/>
              </a:cxn>
            </a:cxnLst>
            <a:rect l="T12" t="T13" r="T14" b="T15"/>
            <a:pathLst>
              <a:path w="21600" h="21600">
                <a:moveTo>
                  <a:pt x="0" y="0"/>
                </a:moveTo>
                <a:lnTo>
                  <a:pt x="8048" y="21600"/>
                </a:lnTo>
                <a:lnTo>
                  <a:pt x="13552" y="21600"/>
                </a:lnTo>
                <a:lnTo>
                  <a:pt x="21600" y="0"/>
                </a:lnTo>
                <a:close/>
              </a:path>
            </a:pathLst>
          </a:custGeom>
          <a:gradFill rotWithShape="1">
            <a:gsLst>
              <a:gs pos="0">
                <a:srgbClr val="761800">
                  <a:alpha val="21001"/>
                </a:srgbClr>
              </a:gs>
              <a:gs pos="100000">
                <a:srgbClr val="FF3300">
                  <a:alpha val="64998"/>
                </a:srgbClr>
              </a:gs>
            </a:gsLst>
            <a:lin ang="5400000" scaled="1"/>
          </a:gradFill>
          <a:ln w="9525">
            <a:noFill/>
            <a:miter lim="800000"/>
            <a:headEnd/>
            <a:tailEnd/>
          </a:ln>
        </p:spPr>
        <p:txBody>
          <a:bodyPr wrap="none" anchor="ctr">
            <a:prstTxWarp prst="textNoShape">
              <a:avLst/>
            </a:prstTxWarp>
          </a:bodyPr>
          <a:lstStyle/>
          <a:p>
            <a:endParaRPr lang="en-US"/>
          </a:p>
        </p:txBody>
      </p:sp>
      <p:sp>
        <p:nvSpPr>
          <p:cNvPr id="86028" name="Oval 11"/>
          <p:cNvSpPr>
            <a:spLocks noChangeArrowheads="1"/>
          </p:cNvSpPr>
          <p:nvPr/>
        </p:nvSpPr>
        <p:spPr bwMode="auto">
          <a:xfrm>
            <a:off x="4957763" y="2725738"/>
            <a:ext cx="279400" cy="868362"/>
          </a:xfrm>
          <a:prstGeom prst="ellipse">
            <a:avLst/>
          </a:prstGeom>
          <a:solidFill>
            <a:srgbClr val="FF5050"/>
          </a:solidFill>
          <a:ln w="9525">
            <a:noFill/>
            <a:round/>
            <a:headEnd/>
            <a:tailEnd/>
          </a:ln>
        </p:spPr>
        <p:txBody>
          <a:bodyPr wrap="none" anchor="ctr">
            <a:prstTxWarp prst="textNoShape">
              <a:avLst/>
            </a:prstTxWarp>
          </a:bodyPr>
          <a:lstStyle/>
          <a:p>
            <a:endParaRPr lang="en-US"/>
          </a:p>
        </p:txBody>
      </p:sp>
      <p:sp>
        <p:nvSpPr>
          <p:cNvPr id="86029" name="Oval 12"/>
          <p:cNvSpPr>
            <a:spLocks noChangeArrowheads="1"/>
          </p:cNvSpPr>
          <p:nvPr/>
        </p:nvSpPr>
        <p:spPr bwMode="auto">
          <a:xfrm>
            <a:off x="4979988" y="2763838"/>
            <a:ext cx="233362" cy="798512"/>
          </a:xfrm>
          <a:prstGeom prst="ellipse">
            <a:avLst/>
          </a:prstGeom>
          <a:noFill/>
          <a:ln w="38100">
            <a:solidFill>
              <a:srgbClr val="800000"/>
            </a:solidFill>
            <a:round/>
            <a:headEnd/>
            <a:tailEnd/>
          </a:ln>
        </p:spPr>
        <p:txBody>
          <a:bodyPr>
            <a:prstTxWarp prst="textNoShape">
              <a:avLst/>
            </a:prstTxWarp>
          </a:bodyPr>
          <a:lstStyle/>
          <a:p>
            <a:endParaRPr lang="en-US"/>
          </a:p>
        </p:txBody>
      </p:sp>
      <p:sp>
        <p:nvSpPr>
          <p:cNvPr id="86030" name="Oval 13"/>
          <p:cNvSpPr>
            <a:spLocks noChangeArrowheads="1"/>
          </p:cNvSpPr>
          <p:nvPr/>
        </p:nvSpPr>
        <p:spPr bwMode="auto">
          <a:xfrm>
            <a:off x="4957763" y="2714625"/>
            <a:ext cx="279400" cy="898525"/>
          </a:xfrm>
          <a:prstGeom prst="ellipse">
            <a:avLst/>
          </a:prstGeom>
          <a:noFill/>
          <a:ln w="38100">
            <a:solidFill>
              <a:srgbClr val="FFE1E1"/>
            </a:solidFill>
            <a:round/>
            <a:headEnd/>
            <a:tailEnd/>
          </a:ln>
        </p:spPr>
        <p:txBody>
          <a:bodyPr>
            <a:prstTxWarp prst="textNoShape">
              <a:avLst/>
            </a:prstTxWarp>
          </a:bodyPr>
          <a:lstStyle/>
          <a:p>
            <a:endParaRPr lang="en-US"/>
          </a:p>
        </p:txBody>
      </p:sp>
      <p:sp>
        <p:nvSpPr>
          <p:cNvPr id="86031" name="Freeform 14"/>
          <p:cNvSpPr>
            <a:spLocks/>
          </p:cNvSpPr>
          <p:nvPr/>
        </p:nvSpPr>
        <p:spPr bwMode="auto">
          <a:xfrm>
            <a:off x="2355850" y="2692400"/>
            <a:ext cx="2751138" cy="374650"/>
          </a:xfrm>
          <a:custGeom>
            <a:avLst/>
            <a:gdLst>
              <a:gd name="T0" fmla="*/ 0 w 3368"/>
              <a:gd name="T1" fmla="*/ 2147483647 h 459"/>
              <a:gd name="T2" fmla="*/ 2147483647 w 3368"/>
              <a:gd name="T3" fmla="*/ 0 h 459"/>
              <a:gd name="T4" fmla="*/ 2147483647 w 3368"/>
              <a:gd name="T5" fmla="*/ 2147483647 h 459"/>
              <a:gd name="T6" fmla="*/ 0 w 3368"/>
              <a:gd name="T7" fmla="*/ 2147483647 h 459"/>
              <a:gd name="T8" fmla="*/ 0 60000 65536"/>
              <a:gd name="T9" fmla="*/ 0 60000 65536"/>
              <a:gd name="T10" fmla="*/ 0 60000 65536"/>
              <a:gd name="T11" fmla="*/ 0 60000 65536"/>
              <a:gd name="T12" fmla="*/ 0 w 3368"/>
              <a:gd name="T13" fmla="*/ 0 h 459"/>
              <a:gd name="T14" fmla="*/ 3368 w 3368"/>
              <a:gd name="T15" fmla="*/ 459 h 459"/>
            </a:gdLst>
            <a:ahLst/>
            <a:cxnLst>
              <a:cxn ang="T8">
                <a:pos x="T0" y="T1"/>
              </a:cxn>
              <a:cxn ang="T9">
                <a:pos x="T2" y="T3"/>
              </a:cxn>
              <a:cxn ang="T10">
                <a:pos x="T4" y="T5"/>
              </a:cxn>
              <a:cxn ang="T11">
                <a:pos x="T6" y="T7"/>
              </a:cxn>
            </a:cxnLst>
            <a:rect l="T12" t="T13" r="T14" b="T15"/>
            <a:pathLst>
              <a:path w="3368" h="459">
                <a:moveTo>
                  <a:pt x="0" y="459"/>
                </a:moveTo>
                <a:cubicBezTo>
                  <a:pt x="0" y="435"/>
                  <a:pt x="2792" y="63"/>
                  <a:pt x="3350" y="0"/>
                </a:cubicBezTo>
                <a:cubicBezTo>
                  <a:pt x="3365" y="42"/>
                  <a:pt x="3368" y="72"/>
                  <a:pt x="3350" y="123"/>
                </a:cubicBezTo>
                <a:cubicBezTo>
                  <a:pt x="14" y="438"/>
                  <a:pt x="698" y="389"/>
                  <a:pt x="0" y="459"/>
                </a:cubicBezTo>
                <a:close/>
              </a:path>
            </a:pathLst>
          </a:custGeom>
          <a:gradFill rotWithShape="1">
            <a:gsLst>
              <a:gs pos="0">
                <a:srgbClr val="00FFFF"/>
              </a:gs>
              <a:gs pos="100000">
                <a:srgbClr val="007676">
                  <a:alpha val="42000"/>
                </a:srgbClr>
              </a:gs>
            </a:gsLst>
            <a:lin ang="0" scaled="1"/>
          </a:gradFill>
          <a:ln w="9525">
            <a:noFill/>
            <a:round/>
            <a:headEnd/>
            <a:tailEnd/>
          </a:ln>
        </p:spPr>
        <p:txBody>
          <a:bodyPr>
            <a:prstTxWarp prst="textNoShape">
              <a:avLst/>
            </a:prstTxWarp>
          </a:bodyPr>
          <a:lstStyle/>
          <a:p>
            <a:endParaRPr lang="en-US"/>
          </a:p>
        </p:txBody>
      </p:sp>
      <p:sp>
        <p:nvSpPr>
          <p:cNvPr id="86032" name="Freeform 15"/>
          <p:cNvSpPr>
            <a:spLocks/>
          </p:cNvSpPr>
          <p:nvPr/>
        </p:nvSpPr>
        <p:spPr bwMode="auto">
          <a:xfrm>
            <a:off x="2357438" y="3262313"/>
            <a:ext cx="2749550" cy="377825"/>
          </a:xfrm>
          <a:custGeom>
            <a:avLst/>
            <a:gdLst>
              <a:gd name="T0" fmla="*/ 0 w 3367"/>
              <a:gd name="T1" fmla="*/ 0 h 464"/>
              <a:gd name="T2" fmla="*/ 2147483647 w 3367"/>
              <a:gd name="T3" fmla="*/ 2147483647 h 464"/>
              <a:gd name="T4" fmla="*/ 2147483647 w 3367"/>
              <a:gd name="T5" fmla="*/ 2147483647 h 464"/>
              <a:gd name="T6" fmla="*/ 0 w 3367"/>
              <a:gd name="T7" fmla="*/ 0 h 464"/>
              <a:gd name="T8" fmla="*/ 0 60000 65536"/>
              <a:gd name="T9" fmla="*/ 0 60000 65536"/>
              <a:gd name="T10" fmla="*/ 0 60000 65536"/>
              <a:gd name="T11" fmla="*/ 0 60000 65536"/>
              <a:gd name="T12" fmla="*/ 0 w 3367"/>
              <a:gd name="T13" fmla="*/ 0 h 464"/>
              <a:gd name="T14" fmla="*/ 3367 w 3367"/>
              <a:gd name="T15" fmla="*/ 464 h 464"/>
            </a:gdLst>
            <a:ahLst/>
            <a:cxnLst>
              <a:cxn ang="T8">
                <a:pos x="T0" y="T1"/>
              </a:cxn>
              <a:cxn ang="T9">
                <a:pos x="T2" y="T3"/>
              </a:cxn>
              <a:cxn ang="T10">
                <a:pos x="T4" y="T5"/>
              </a:cxn>
              <a:cxn ang="T11">
                <a:pos x="T6" y="T7"/>
              </a:cxn>
            </a:cxnLst>
            <a:rect l="T12" t="T13" r="T14" b="T15"/>
            <a:pathLst>
              <a:path w="3367" h="464">
                <a:moveTo>
                  <a:pt x="0" y="0"/>
                </a:moveTo>
                <a:cubicBezTo>
                  <a:pt x="0" y="25"/>
                  <a:pt x="2758" y="392"/>
                  <a:pt x="3346" y="464"/>
                </a:cubicBezTo>
                <a:cubicBezTo>
                  <a:pt x="3358" y="416"/>
                  <a:pt x="3367" y="401"/>
                  <a:pt x="3346" y="332"/>
                </a:cubicBezTo>
                <a:cubicBezTo>
                  <a:pt x="11" y="17"/>
                  <a:pt x="697" y="69"/>
                  <a:pt x="0" y="0"/>
                </a:cubicBezTo>
                <a:close/>
              </a:path>
            </a:pathLst>
          </a:custGeom>
          <a:gradFill rotWithShape="1">
            <a:gsLst>
              <a:gs pos="0">
                <a:srgbClr val="00FFFF"/>
              </a:gs>
              <a:gs pos="100000">
                <a:srgbClr val="007676">
                  <a:alpha val="42000"/>
                </a:srgbClr>
              </a:gs>
            </a:gsLst>
            <a:lin ang="0" scaled="1"/>
          </a:gradFill>
          <a:ln w="9525">
            <a:noFill/>
            <a:round/>
            <a:headEnd/>
            <a:tailEnd/>
          </a:ln>
        </p:spPr>
        <p:txBody>
          <a:bodyPr>
            <a:prstTxWarp prst="textNoShape">
              <a:avLst/>
            </a:prstTxWarp>
          </a:bodyPr>
          <a:lstStyle/>
          <a:p>
            <a:endParaRPr lang="en-US"/>
          </a:p>
        </p:txBody>
      </p:sp>
      <p:sp>
        <p:nvSpPr>
          <p:cNvPr id="86033" name="Oval 16"/>
          <p:cNvSpPr>
            <a:spLocks noChangeArrowheads="1"/>
          </p:cNvSpPr>
          <p:nvPr/>
        </p:nvSpPr>
        <p:spPr bwMode="auto">
          <a:xfrm>
            <a:off x="2319338" y="3067050"/>
            <a:ext cx="85725" cy="195263"/>
          </a:xfrm>
          <a:prstGeom prst="ellipse">
            <a:avLst/>
          </a:prstGeom>
          <a:solidFill>
            <a:srgbClr val="969696"/>
          </a:solidFill>
          <a:ln w="9525">
            <a:solidFill>
              <a:srgbClr val="000000"/>
            </a:solidFill>
            <a:round/>
            <a:headEnd/>
            <a:tailEnd/>
          </a:ln>
        </p:spPr>
        <p:txBody>
          <a:bodyPr>
            <a:prstTxWarp prst="textNoShape">
              <a:avLst/>
            </a:prstTxWarp>
          </a:bodyPr>
          <a:lstStyle/>
          <a:p>
            <a:endParaRPr lang="en-US"/>
          </a:p>
        </p:txBody>
      </p:sp>
      <p:sp>
        <p:nvSpPr>
          <p:cNvPr id="86034" name="Text Box 17"/>
          <p:cNvSpPr txBox="1">
            <a:spLocks noChangeArrowheads="1"/>
          </p:cNvSpPr>
          <p:nvPr/>
        </p:nvSpPr>
        <p:spPr bwMode="auto">
          <a:xfrm>
            <a:off x="2030413" y="4279900"/>
            <a:ext cx="735012" cy="290513"/>
          </a:xfrm>
          <a:prstGeom prst="rect">
            <a:avLst/>
          </a:prstGeom>
          <a:noFill/>
          <a:ln w="9525">
            <a:noFill/>
            <a:miter lim="800000"/>
            <a:headEnd/>
            <a:tailEnd/>
          </a:ln>
        </p:spPr>
        <p:txBody>
          <a:bodyPr lIns="67620" tIns="33810" rIns="67620" bIns="33810">
            <a:prstTxWarp prst="textNoShape">
              <a:avLst/>
            </a:prstTxWarp>
          </a:bodyPr>
          <a:lstStyle/>
          <a:p>
            <a:pPr eaLnBrk="1" hangingPunct="1"/>
            <a:r>
              <a:rPr lang="cs-CZ" sz="1200">
                <a:latin typeface="Tahoma" pitchFamily="-110" charset="0"/>
              </a:rPr>
              <a:t>Object</a:t>
            </a:r>
          </a:p>
        </p:txBody>
      </p:sp>
      <p:sp>
        <p:nvSpPr>
          <p:cNvPr id="86035" name="Line 18"/>
          <p:cNvSpPr>
            <a:spLocks noChangeShapeType="1"/>
          </p:cNvSpPr>
          <p:nvPr/>
        </p:nvSpPr>
        <p:spPr bwMode="auto">
          <a:xfrm>
            <a:off x="4845050" y="2971800"/>
            <a:ext cx="647700" cy="590550"/>
          </a:xfrm>
          <a:prstGeom prst="line">
            <a:avLst/>
          </a:prstGeom>
          <a:noFill/>
          <a:ln w="9525">
            <a:solidFill>
              <a:srgbClr val="000000"/>
            </a:solidFill>
            <a:prstDash val="dash"/>
            <a:round/>
            <a:headEnd/>
            <a:tailEnd/>
          </a:ln>
        </p:spPr>
        <p:txBody>
          <a:bodyPr>
            <a:prstTxWarp prst="textNoShape">
              <a:avLst/>
            </a:prstTxWarp>
          </a:bodyPr>
          <a:lstStyle/>
          <a:p>
            <a:endParaRPr lang="en-US"/>
          </a:p>
        </p:txBody>
      </p:sp>
      <p:sp>
        <p:nvSpPr>
          <p:cNvPr id="86036" name="Line 19"/>
          <p:cNvSpPr>
            <a:spLocks noChangeShapeType="1"/>
          </p:cNvSpPr>
          <p:nvPr/>
        </p:nvSpPr>
        <p:spPr bwMode="auto">
          <a:xfrm>
            <a:off x="5492750" y="3562350"/>
            <a:ext cx="288925" cy="0"/>
          </a:xfrm>
          <a:prstGeom prst="line">
            <a:avLst/>
          </a:prstGeom>
          <a:noFill/>
          <a:ln w="9525">
            <a:solidFill>
              <a:srgbClr val="000000"/>
            </a:solidFill>
            <a:prstDash val="dash"/>
            <a:round/>
            <a:headEnd/>
            <a:tailEnd type="triangle" w="med" len="med"/>
          </a:ln>
        </p:spPr>
        <p:txBody>
          <a:bodyPr>
            <a:prstTxWarp prst="textNoShape">
              <a:avLst/>
            </a:prstTxWarp>
          </a:bodyPr>
          <a:lstStyle/>
          <a:p>
            <a:endParaRPr lang="en-US"/>
          </a:p>
        </p:txBody>
      </p:sp>
      <p:sp>
        <p:nvSpPr>
          <p:cNvPr id="86037" name="Text Box 20"/>
          <p:cNvSpPr txBox="1">
            <a:spLocks noChangeArrowheads="1"/>
          </p:cNvSpPr>
          <p:nvPr/>
        </p:nvSpPr>
        <p:spPr bwMode="auto">
          <a:xfrm>
            <a:off x="6048375" y="2460625"/>
            <a:ext cx="1611313" cy="254000"/>
          </a:xfrm>
          <a:prstGeom prst="rect">
            <a:avLst/>
          </a:prstGeom>
          <a:solidFill>
            <a:srgbClr val="FFFFFF"/>
          </a:solidFill>
          <a:ln w="9525">
            <a:solidFill>
              <a:srgbClr val="000000"/>
            </a:solidFill>
            <a:miter lim="800000"/>
            <a:headEnd/>
            <a:tailEnd/>
          </a:ln>
        </p:spPr>
        <p:txBody>
          <a:bodyPr tIns="10800" bIns="10800">
            <a:prstTxWarp prst="textNoShape">
              <a:avLst/>
            </a:prstTxWarp>
          </a:bodyPr>
          <a:lstStyle/>
          <a:p>
            <a:pPr algn="ctr" eaLnBrk="1" hangingPunct="1"/>
            <a:r>
              <a:rPr lang="cs-CZ" sz="1400">
                <a:latin typeface="Tahoma" pitchFamily="-110" charset="0"/>
              </a:rPr>
              <a:t>Intensity profile</a:t>
            </a:r>
            <a:endParaRPr lang="cs-CZ" sz="2800">
              <a:latin typeface="Tahoma" pitchFamily="-110" charset="0"/>
            </a:endParaRPr>
          </a:p>
        </p:txBody>
      </p:sp>
      <p:sp>
        <p:nvSpPr>
          <p:cNvPr id="86038" name="Text Box 21"/>
          <p:cNvSpPr txBox="1">
            <a:spLocks noChangeArrowheads="1"/>
          </p:cNvSpPr>
          <p:nvPr/>
        </p:nvSpPr>
        <p:spPr bwMode="auto">
          <a:xfrm>
            <a:off x="6667500" y="4419600"/>
            <a:ext cx="1358900" cy="158750"/>
          </a:xfrm>
          <a:prstGeom prst="rect">
            <a:avLst/>
          </a:prstGeom>
          <a:noFill/>
          <a:ln w="9525">
            <a:noFill/>
            <a:miter lim="800000"/>
            <a:headEnd/>
            <a:tailEnd/>
          </a:ln>
        </p:spPr>
        <p:txBody>
          <a:bodyPr tIns="0" bIns="0">
            <a:prstTxWarp prst="textNoShape">
              <a:avLst/>
            </a:prstTxWarp>
          </a:bodyPr>
          <a:lstStyle/>
          <a:p>
            <a:pPr eaLnBrk="1" hangingPunct="1"/>
            <a:r>
              <a:rPr lang="cs-CZ" sz="800" i="1">
                <a:latin typeface="Tahoma" pitchFamily="-110" charset="0"/>
              </a:rPr>
              <a:t>Position [pixel]</a:t>
            </a:r>
            <a:endParaRPr lang="cs-CZ" sz="2000">
              <a:latin typeface="Tahoma" pitchFamily="-110" charset="0"/>
            </a:endParaRPr>
          </a:p>
        </p:txBody>
      </p:sp>
      <p:sp>
        <p:nvSpPr>
          <p:cNvPr id="86039" name="Text Box 22"/>
          <p:cNvSpPr txBox="1">
            <a:spLocks noChangeArrowheads="1"/>
          </p:cNvSpPr>
          <p:nvPr/>
        </p:nvSpPr>
        <p:spPr bwMode="auto">
          <a:xfrm>
            <a:off x="5419725" y="2554288"/>
            <a:ext cx="846138" cy="330200"/>
          </a:xfrm>
          <a:prstGeom prst="rect">
            <a:avLst/>
          </a:prstGeom>
          <a:noFill/>
          <a:ln w="9525">
            <a:noFill/>
            <a:miter lim="800000"/>
            <a:headEnd/>
            <a:tailEnd/>
          </a:ln>
        </p:spPr>
        <p:txBody>
          <a:bodyPr>
            <a:prstTxWarp prst="textNoShape">
              <a:avLst/>
            </a:prstTxWarp>
          </a:bodyPr>
          <a:lstStyle/>
          <a:p>
            <a:pPr eaLnBrk="1" hangingPunct="1"/>
            <a:r>
              <a:rPr lang="cs-CZ" sz="800" i="1">
                <a:latin typeface="Tahoma" pitchFamily="-110" charset="0"/>
              </a:rPr>
              <a:t>[%]</a:t>
            </a:r>
            <a:endParaRPr lang="cs-CZ" sz="2000">
              <a:latin typeface="Tahoma" pitchFamily="-110" charset="0"/>
            </a:endParaRPr>
          </a:p>
        </p:txBody>
      </p:sp>
      <p:sp>
        <p:nvSpPr>
          <p:cNvPr id="86040" name="Text Box 23"/>
          <p:cNvSpPr txBox="1">
            <a:spLocks noChangeArrowheads="1"/>
          </p:cNvSpPr>
          <p:nvPr/>
        </p:nvSpPr>
        <p:spPr bwMode="auto">
          <a:xfrm>
            <a:off x="4486275" y="2928938"/>
            <a:ext cx="1184275" cy="290512"/>
          </a:xfrm>
          <a:prstGeom prst="rect">
            <a:avLst/>
          </a:prstGeom>
          <a:noFill/>
          <a:ln w="9525">
            <a:noFill/>
            <a:miter lim="800000"/>
            <a:headEnd/>
            <a:tailEnd/>
          </a:ln>
        </p:spPr>
        <p:txBody>
          <a:bodyPr>
            <a:prstTxWarp prst="textNoShape">
              <a:avLst/>
            </a:prstTxWarp>
          </a:bodyPr>
          <a:lstStyle/>
          <a:p>
            <a:pPr algn="ctr" eaLnBrk="1" hangingPunct="1"/>
            <a:r>
              <a:rPr lang="cs-CZ" sz="800" i="1">
                <a:latin typeface="Tahoma" pitchFamily="-110" charset="0"/>
              </a:rPr>
              <a:t>A</a:t>
            </a:r>
            <a:endParaRPr lang="cs-CZ" sz="2000">
              <a:latin typeface="Tahoma" pitchFamily="-110" charset="0"/>
            </a:endParaRPr>
          </a:p>
        </p:txBody>
      </p:sp>
      <p:sp>
        <p:nvSpPr>
          <p:cNvPr id="86041" name="Rectangle 24"/>
          <p:cNvSpPr>
            <a:spLocks noChangeArrowheads="1"/>
          </p:cNvSpPr>
          <p:nvPr/>
        </p:nvSpPr>
        <p:spPr bwMode="auto">
          <a:xfrm>
            <a:off x="7602538" y="2884488"/>
            <a:ext cx="400050" cy="1109662"/>
          </a:xfrm>
          <a:prstGeom prst="rect">
            <a:avLst/>
          </a:prstGeom>
          <a:solidFill>
            <a:srgbClr val="33CCCC">
              <a:alpha val="18039"/>
            </a:srgbClr>
          </a:solidFill>
          <a:ln w="9525">
            <a:noFill/>
            <a:miter lim="800000"/>
            <a:headEnd/>
            <a:tailEnd/>
          </a:ln>
        </p:spPr>
        <p:txBody>
          <a:bodyPr>
            <a:prstTxWarp prst="textNoShape">
              <a:avLst/>
            </a:prstTxWarp>
          </a:bodyPr>
          <a:lstStyle/>
          <a:p>
            <a:endParaRPr lang="en-US"/>
          </a:p>
        </p:txBody>
      </p:sp>
      <p:sp>
        <p:nvSpPr>
          <p:cNvPr id="86042" name="Line 25"/>
          <p:cNvSpPr>
            <a:spLocks noChangeShapeType="1"/>
          </p:cNvSpPr>
          <p:nvPr/>
        </p:nvSpPr>
        <p:spPr bwMode="auto">
          <a:xfrm>
            <a:off x="8002588" y="2901950"/>
            <a:ext cx="1587" cy="1066800"/>
          </a:xfrm>
          <a:prstGeom prst="line">
            <a:avLst/>
          </a:prstGeom>
          <a:noFill/>
          <a:ln w="12700">
            <a:solidFill>
              <a:srgbClr val="000000"/>
            </a:solidFill>
            <a:round/>
            <a:headEnd type="stealth" w="med" len="med"/>
            <a:tailEnd type="stealth" w="med" len="med"/>
          </a:ln>
        </p:spPr>
        <p:txBody>
          <a:bodyPr>
            <a:prstTxWarp prst="textNoShape">
              <a:avLst/>
            </a:prstTxWarp>
          </a:bodyPr>
          <a:lstStyle/>
          <a:p>
            <a:endParaRPr lang="en-US"/>
          </a:p>
        </p:txBody>
      </p:sp>
      <p:sp>
        <p:nvSpPr>
          <p:cNvPr id="86043" name="Rectangle 26"/>
          <p:cNvSpPr>
            <a:spLocks noChangeArrowheads="1"/>
          </p:cNvSpPr>
          <p:nvPr/>
        </p:nvSpPr>
        <p:spPr bwMode="auto">
          <a:xfrm>
            <a:off x="6550025" y="3106738"/>
            <a:ext cx="1154113" cy="242887"/>
          </a:xfrm>
          <a:prstGeom prst="rect">
            <a:avLst/>
          </a:prstGeom>
          <a:solidFill>
            <a:srgbClr val="FF0000">
              <a:alpha val="16862"/>
            </a:srgbClr>
          </a:solidFill>
          <a:ln w="9525">
            <a:noFill/>
            <a:miter lim="800000"/>
            <a:headEnd/>
            <a:tailEnd/>
          </a:ln>
        </p:spPr>
        <p:txBody>
          <a:bodyPr>
            <a:prstTxWarp prst="textNoShape">
              <a:avLst/>
            </a:prstTxWarp>
          </a:bodyPr>
          <a:lstStyle/>
          <a:p>
            <a:endParaRPr lang="en-US"/>
          </a:p>
        </p:txBody>
      </p:sp>
      <p:sp>
        <p:nvSpPr>
          <p:cNvPr id="86044" name="Line 27"/>
          <p:cNvSpPr>
            <a:spLocks noChangeShapeType="1"/>
          </p:cNvSpPr>
          <p:nvPr/>
        </p:nvSpPr>
        <p:spPr bwMode="auto">
          <a:xfrm>
            <a:off x="7102475" y="3114675"/>
            <a:ext cx="0" cy="203200"/>
          </a:xfrm>
          <a:prstGeom prst="line">
            <a:avLst/>
          </a:prstGeom>
          <a:noFill/>
          <a:ln w="12700">
            <a:solidFill>
              <a:srgbClr val="000000"/>
            </a:solidFill>
            <a:round/>
            <a:headEnd type="stealth" w="sm" len="sm"/>
            <a:tailEnd type="stealth" w="sm" len="sm"/>
          </a:ln>
        </p:spPr>
        <p:txBody>
          <a:bodyPr>
            <a:prstTxWarp prst="textNoShape">
              <a:avLst/>
            </a:prstTxWarp>
          </a:bodyPr>
          <a:lstStyle/>
          <a:p>
            <a:endParaRPr lang="en-US"/>
          </a:p>
        </p:txBody>
      </p:sp>
      <p:sp>
        <p:nvSpPr>
          <p:cNvPr id="86045" name="Text Box 28"/>
          <p:cNvSpPr txBox="1">
            <a:spLocks noChangeArrowheads="1"/>
          </p:cNvSpPr>
          <p:nvPr/>
        </p:nvSpPr>
        <p:spPr bwMode="auto">
          <a:xfrm>
            <a:off x="6767513" y="3057525"/>
            <a:ext cx="285750" cy="292100"/>
          </a:xfrm>
          <a:prstGeom prst="rect">
            <a:avLst/>
          </a:prstGeom>
          <a:noFill/>
          <a:ln w="9525">
            <a:noFill/>
            <a:miter lim="800000"/>
            <a:headEnd/>
            <a:tailEnd/>
          </a:ln>
        </p:spPr>
        <p:txBody>
          <a:bodyPr>
            <a:prstTxWarp prst="textNoShape">
              <a:avLst/>
            </a:prstTxWarp>
          </a:bodyPr>
          <a:lstStyle/>
          <a:p>
            <a:pPr algn="ctr" eaLnBrk="1" hangingPunct="1"/>
            <a:r>
              <a:rPr lang="cs-CZ" sz="800" i="1">
                <a:latin typeface="Tahoma" pitchFamily="-110" charset="0"/>
              </a:rPr>
              <a:t>A</a:t>
            </a:r>
            <a:endParaRPr lang="cs-CZ" sz="2000">
              <a:latin typeface="Tahoma" pitchFamily="-110" charset="0"/>
            </a:endParaRPr>
          </a:p>
        </p:txBody>
      </p:sp>
      <p:sp>
        <p:nvSpPr>
          <p:cNvPr id="86046" name="Text Box 29"/>
          <p:cNvSpPr txBox="1">
            <a:spLocks noChangeArrowheads="1"/>
          </p:cNvSpPr>
          <p:nvPr/>
        </p:nvSpPr>
        <p:spPr bwMode="auto">
          <a:xfrm>
            <a:off x="4464050" y="3500438"/>
            <a:ext cx="1184275" cy="290512"/>
          </a:xfrm>
          <a:prstGeom prst="rect">
            <a:avLst/>
          </a:prstGeom>
          <a:noFill/>
          <a:ln w="9525">
            <a:noFill/>
            <a:miter lim="800000"/>
            <a:headEnd/>
            <a:tailEnd/>
          </a:ln>
        </p:spPr>
        <p:txBody>
          <a:bodyPr>
            <a:prstTxWarp prst="textNoShape">
              <a:avLst/>
            </a:prstTxWarp>
          </a:bodyPr>
          <a:lstStyle/>
          <a:p>
            <a:pPr algn="ctr" eaLnBrk="1" hangingPunct="1"/>
            <a:r>
              <a:rPr lang="cs-CZ" sz="800" i="1">
                <a:latin typeface="Tahoma" pitchFamily="-110" charset="0"/>
              </a:rPr>
              <a:t>B</a:t>
            </a:r>
            <a:endParaRPr lang="cs-CZ" sz="2000">
              <a:latin typeface="Tahoma" pitchFamily="-110" charset="0"/>
            </a:endParaRPr>
          </a:p>
        </p:txBody>
      </p:sp>
      <p:sp>
        <p:nvSpPr>
          <p:cNvPr id="86047" name="Text Box 30"/>
          <p:cNvSpPr txBox="1">
            <a:spLocks noChangeArrowheads="1"/>
          </p:cNvSpPr>
          <p:nvPr/>
        </p:nvSpPr>
        <p:spPr bwMode="auto">
          <a:xfrm>
            <a:off x="7659688" y="3275013"/>
            <a:ext cx="514350" cy="290512"/>
          </a:xfrm>
          <a:prstGeom prst="rect">
            <a:avLst/>
          </a:prstGeom>
          <a:noFill/>
          <a:ln w="9525">
            <a:noFill/>
            <a:miter lim="800000"/>
            <a:headEnd/>
            <a:tailEnd/>
          </a:ln>
        </p:spPr>
        <p:txBody>
          <a:bodyPr>
            <a:prstTxWarp prst="textNoShape">
              <a:avLst/>
            </a:prstTxWarp>
          </a:bodyPr>
          <a:lstStyle/>
          <a:p>
            <a:pPr algn="ctr" eaLnBrk="1" hangingPunct="1"/>
            <a:r>
              <a:rPr lang="cs-CZ" sz="800" i="1">
                <a:latin typeface="Tahoma" pitchFamily="-110" charset="0"/>
              </a:rPr>
              <a:t>B</a:t>
            </a:r>
            <a:endParaRPr lang="cs-CZ" sz="2000">
              <a:latin typeface="Tahoma" pitchFamily="-110" charset="0"/>
            </a:endParaRPr>
          </a:p>
        </p:txBody>
      </p:sp>
      <p:sp>
        <p:nvSpPr>
          <p:cNvPr id="86048" name="Rectangle 31"/>
          <p:cNvSpPr>
            <a:spLocks noChangeArrowheads="1"/>
          </p:cNvSpPr>
          <p:nvPr/>
        </p:nvSpPr>
        <p:spPr bwMode="auto">
          <a:xfrm>
            <a:off x="1960563" y="3089275"/>
            <a:ext cx="69850" cy="355600"/>
          </a:xfrm>
          <a:prstGeom prst="rect">
            <a:avLst/>
          </a:prstGeom>
          <a:solidFill>
            <a:srgbClr val="FFFFFF"/>
          </a:solidFill>
          <a:ln w="9525">
            <a:miter lim="800000"/>
            <a:headEnd/>
            <a:tailEnd/>
          </a:ln>
          <a:scene3d>
            <a:camera prst="legacyObliqueTopLeft"/>
            <a:lightRig rig="legacyFlat3" dir="b"/>
          </a:scene3d>
          <a:sp3d extrusionH="430200" prstMaterial="legacyMatte">
            <a:bevelT w="13500" h="13500" prst="angle"/>
            <a:bevelB w="13500" h="13500" prst="angle"/>
            <a:extrusionClr>
              <a:srgbClr val="FFFFFF"/>
            </a:extrusionClr>
          </a:sp3d>
        </p:spPr>
        <p:txBody>
          <a:bodyPr>
            <a:prstTxWarp prst="textNoShape">
              <a:avLst/>
            </a:prstTxWarp>
            <a:flatTx/>
          </a:bodyPr>
          <a:lstStyle/>
          <a:p>
            <a:endParaRPr lang="en-US"/>
          </a:p>
        </p:txBody>
      </p:sp>
      <p:sp>
        <p:nvSpPr>
          <p:cNvPr id="86049" name="Text Box 32"/>
          <p:cNvSpPr txBox="1">
            <a:spLocks noChangeArrowheads="1"/>
          </p:cNvSpPr>
          <p:nvPr/>
        </p:nvSpPr>
        <p:spPr bwMode="auto">
          <a:xfrm>
            <a:off x="1676400" y="3657600"/>
            <a:ext cx="539750" cy="290513"/>
          </a:xfrm>
          <a:prstGeom prst="rect">
            <a:avLst/>
          </a:prstGeom>
          <a:noFill/>
          <a:ln w="9525">
            <a:noFill/>
            <a:miter lim="800000"/>
            <a:headEnd/>
            <a:tailEnd/>
          </a:ln>
        </p:spPr>
        <p:txBody>
          <a:bodyPr lIns="67620" tIns="33810" rIns="67620" bIns="33810">
            <a:prstTxWarp prst="textNoShape">
              <a:avLst/>
            </a:prstTxWarp>
          </a:bodyPr>
          <a:lstStyle/>
          <a:p>
            <a:pPr eaLnBrk="1" hangingPunct="1"/>
            <a:r>
              <a:rPr lang="cs-CZ" sz="1200">
                <a:latin typeface="Tahoma" pitchFamily="-110" charset="0"/>
              </a:rPr>
              <a:t>X-ray filter</a:t>
            </a:r>
          </a:p>
        </p:txBody>
      </p:sp>
      <p:grpSp>
        <p:nvGrpSpPr>
          <p:cNvPr id="86050" name="Group 33"/>
          <p:cNvGrpSpPr>
            <a:grpSpLocks/>
          </p:cNvGrpSpPr>
          <p:nvPr/>
        </p:nvGrpSpPr>
        <p:grpSpPr bwMode="auto">
          <a:xfrm>
            <a:off x="1533525" y="3098800"/>
            <a:ext cx="347663" cy="125413"/>
            <a:chOff x="2889" y="6350"/>
            <a:chExt cx="426" cy="153"/>
          </a:xfrm>
        </p:grpSpPr>
        <p:sp>
          <p:nvSpPr>
            <p:cNvPr id="86086" name="AutoShape 34"/>
            <p:cNvSpPr>
              <a:spLocks noChangeAspect="1" noChangeArrowheads="1"/>
            </p:cNvSpPr>
            <p:nvPr/>
          </p:nvSpPr>
          <p:spPr bwMode="auto">
            <a:xfrm rot="-5400000">
              <a:off x="3007" y="6232"/>
              <a:ext cx="153" cy="390"/>
            </a:xfrm>
            <a:prstGeom prst="triangle">
              <a:avLst>
                <a:gd name="adj" fmla="val 50000"/>
              </a:avLst>
            </a:prstGeom>
            <a:solidFill>
              <a:srgbClr val="FF00FF">
                <a:alpha val="78822"/>
              </a:srgbClr>
            </a:solidFill>
            <a:ln w="9525">
              <a:noFill/>
              <a:miter lim="800000"/>
              <a:headEnd/>
              <a:tailEnd/>
            </a:ln>
          </p:spPr>
          <p:txBody>
            <a:bodyPr wrap="none" anchor="ctr">
              <a:prstTxWarp prst="textNoShape">
                <a:avLst/>
              </a:prstTxWarp>
            </a:bodyPr>
            <a:lstStyle/>
            <a:p>
              <a:endParaRPr lang="en-US"/>
            </a:p>
          </p:txBody>
        </p:sp>
        <p:sp>
          <p:nvSpPr>
            <p:cNvPr id="86087" name="Oval 35"/>
            <p:cNvSpPr>
              <a:spLocks noChangeArrowheads="1"/>
            </p:cNvSpPr>
            <p:nvPr/>
          </p:nvSpPr>
          <p:spPr bwMode="auto">
            <a:xfrm>
              <a:off x="3244" y="6356"/>
              <a:ext cx="71" cy="143"/>
            </a:xfrm>
            <a:prstGeom prst="ellipse">
              <a:avLst/>
            </a:prstGeom>
            <a:solidFill>
              <a:srgbClr val="FF00FF"/>
            </a:solidFill>
            <a:ln w="9525">
              <a:noFill/>
              <a:round/>
              <a:headEnd/>
              <a:tailEnd/>
            </a:ln>
          </p:spPr>
          <p:txBody>
            <a:bodyPr>
              <a:prstTxWarp prst="textNoShape">
                <a:avLst/>
              </a:prstTxWarp>
            </a:bodyPr>
            <a:lstStyle/>
            <a:p>
              <a:endParaRPr lang="en-US"/>
            </a:p>
          </p:txBody>
        </p:sp>
      </p:grpSp>
      <p:grpSp>
        <p:nvGrpSpPr>
          <p:cNvPr id="86051" name="Group 36"/>
          <p:cNvGrpSpPr>
            <a:grpSpLocks/>
          </p:cNvGrpSpPr>
          <p:nvPr/>
        </p:nvGrpSpPr>
        <p:grpSpPr bwMode="auto">
          <a:xfrm>
            <a:off x="962025" y="3117850"/>
            <a:ext cx="687388" cy="184150"/>
            <a:chOff x="2181" y="6373"/>
            <a:chExt cx="841" cy="226"/>
          </a:xfrm>
        </p:grpSpPr>
        <p:sp>
          <p:nvSpPr>
            <p:cNvPr id="86084" name="Rectangle 37"/>
            <p:cNvSpPr>
              <a:spLocks noChangeArrowheads="1"/>
            </p:cNvSpPr>
            <p:nvPr/>
          </p:nvSpPr>
          <p:spPr bwMode="auto">
            <a:xfrm>
              <a:off x="2919" y="6392"/>
              <a:ext cx="103" cy="111"/>
            </a:xfrm>
            <a:prstGeom prst="rect">
              <a:avLst/>
            </a:prstGeom>
            <a:solidFill>
              <a:srgbClr val="4D4D4D"/>
            </a:solidFill>
            <a:ln w="9525">
              <a:miter lim="800000"/>
              <a:headEnd/>
              <a:tailEnd/>
            </a:ln>
            <a:scene3d>
              <a:camera prst="legacyObliqueTopLeft"/>
              <a:lightRig rig="legacyFlat3" dir="t"/>
            </a:scene3d>
            <a:sp3d extrusionH="74600" prstMaterial="legacyMatte">
              <a:bevelT w="13500" h="13500" prst="angle"/>
              <a:bevelB w="13500" h="13500" prst="angle"/>
              <a:extrusionClr>
                <a:srgbClr val="4D4D4D"/>
              </a:extrusionClr>
            </a:sp3d>
          </p:spPr>
          <p:txBody>
            <a:bodyPr wrap="none" anchor="ctr">
              <a:prstTxWarp prst="textNoShape">
                <a:avLst/>
              </a:prstTxWarp>
              <a:flatTx/>
            </a:bodyPr>
            <a:lstStyle/>
            <a:p>
              <a:endParaRPr lang="en-US"/>
            </a:p>
          </p:txBody>
        </p:sp>
        <p:sp>
          <p:nvSpPr>
            <p:cNvPr id="86085" name="Rectangle 38"/>
            <p:cNvSpPr>
              <a:spLocks noChangeArrowheads="1"/>
            </p:cNvSpPr>
            <p:nvPr/>
          </p:nvSpPr>
          <p:spPr bwMode="auto">
            <a:xfrm>
              <a:off x="2181" y="6373"/>
              <a:ext cx="802" cy="226"/>
            </a:xfrm>
            <a:prstGeom prst="rect">
              <a:avLst/>
            </a:prstGeom>
            <a:solidFill>
              <a:srgbClr val="ECD882"/>
            </a:solidFill>
            <a:ln w="9525">
              <a:miter lim="800000"/>
              <a:headEnd/>
              <a:tailEnd/>
            </a:ln>
            <a:scene3d>
              <a:camera prst="legacyObliqueTopLeft"/>
              <a:lightRig rig="legacyFlat3" dir="t"/>
            </a:scene3d>
            <a:sp3d extrusionH="163500" prstMaterial="legacyMatte">
              <a:bevelT w="13500" h="13500" prst="angle"/>
              <a:bevelB w="13500" h="13500" prst="angle"/>
              <a:extrusionClr>
                <a:srgbClr val="ECD882"/>
              </a:extrusionClr>
            </a:sp3d>
          </p:spPr>
          <p:txBody>
            <a:bodyPr wrap="none" anchor="ctr">
              <a:prstTxWarp prst="textNoShape">
                <a:avLst/>
              </a:prstTxWarp>
              <a:flatTx/>
            </a:bodyPr>
            <a:lstStyle/>
            <a:p>
              <a:endParaRPr lang="en-US"/>
            </a:p>
          </p:txBody>
        </p:sp>
      </p:grpSp>
      <p:sp>
        <p:nvSpPr>
          <p:cNvPr id="86052" name="Line 39"/>
          <p:cNvSpPr>
            <a:spLocks noChangeShapeType="1"/>
          </p:cNvSpPr>
          <p:nvPr/>
        </p:nvSpPr>
        <p:spPr bwMode="auto">
          <a:xfrm>
            <a:off x="2371725" y="3562350"/>
            <a:ext cx="0" cy="723900"/>
          </a:xfrm>
          <a:prstGeom prst="line">
            <a:avLst/>
          </a:prstGeom>
          <a:noFill/>
          <a:ln w="3175">
            <a:solidFill>
              <a:srgbClr val="000000"/>
            </a:solidFill>
            <a:round/>
            <a:headEnd/>
            <a:tailEnd/>
          </a:ln>
        </p:spPr>
        <p:txBody>
          <a:bodyPr>
            <a:prstTxWarp prst="textNoShape">
              <a:avLst/>
            </a:prstTxWarp>
          </a:bodyPr>
          <a:lstStyle/>
          <a:p>
            <a:endParaRPr lang="en-US"/>
          </a:p>
        </p:txBody>
      </p:sp>
      <p:sp>
        <p:nvSpPr>
          <p:cNvPr id="86053" name="Line 40"/>
          <p:cNvSpPr>
            <a:spLocks noChangeShapeType="1"/>
          </p:cNvSpPr>
          <p:nvPr/>
        </p:nvSpPr>
        <p:spPr bwMode="auto">
          <a:xfrm>
            <a:off x="5094288" y="3879850"/>
            <a:ext cx="0" cy="406400"/>
          </a:xfrm>
          <a:prstGeom prst="line">
            <a:avLst/>
          </a:prstGeom>
          <a:noFill/>
          <a:ln w="3175">
            <a:solidFill>
              <a:srgbClr val="000000"/>
            </a:solidFill>
            <a:round/>
            <a:headEnd/>
            <a:tailEnd/>
          </a:ln>
        </p:spPr>
        <p:txBody>
          <a:bodyPr>
            <a:prstTxWarp prst="textNoShape">
              <a:avLst/>
            </a:prstTxWarp>
          </a:bodyPr>
          <a:lstStyle/>
          <a:p>
            <a:endParaRPr lang="en-US"/>
          </a:p>
        </p:txBody>
      </p:sp>
      <p:sp>
        <p:nvSpPr>
          <p:cNvPr id="86054" name="Line 41"/>
          <p:cNvSpPr>
            <a:spLocks noChangeShapeType="1"/>
          </p:cNvSpPr>
          <p:nvPr/>
        </p:nvSpPr>
        <p:spPr bwMode="auto">
          <a:xfrm flipH="1">
            <a:off x="2362200" y="4191000"/>
            <a:ext cx="2722563" cy="0"/>
          </a:xfrm>
          <a:prstGeom prst="line">
            <a:avLst/>
          </a:prstGeom>
          <a:noFill/>
          <a:ln w="3175">
            <a:solidFill>
              <a:srgbClr val="000000"/>
            </a:solidFill>
            <a:round/>
            <a:headEnd type="stealth" w="med" len="med"/>
            <a:tailEnd type="stealth" w="med" len="med"/>
          </a:ln>
        </p:spPr>
        <p:txBody>
          <a:bodyPr>
            <a:prstTxWarp prst="textNoShape">
              <a:avLst/>
            </a:prstTxWarp>
          </a:bodyPr>
          <a:lstStyle/>
          <a:p>
            <a:endParaRPr lang="en-US"/>
          </a:p>
        </p:txBody>
      </p:sp>
      <p:sp>
        <p:nvSpPr>
          <p:cNvPr id="86055" name="Text Box 42"/>
          <p:cNvSpPr txBox="1">
            <a:spLocks noChangeArrowheads="1"/>
          </p:cNvSpPr>
          <p:nvPr/>
        </p:nvSpPr>
        <p:spPr bwMode="auto">
          <a:xfrm>
            <a:off x="3613150" y="4170363"/>
            <a:ext cx="735013" cy="290512"/>
          </a:xfrm>
          <a:prstGeom prst="rect">
            <a:avLst/>
          </a:prstGeom>
          <a:noFill/>
          <a:ln w="9525">
            <a:noFill/>
            <a:miter lim="800000"/>
            <a:headEnd/>
            <a:tailEnd/>
          </a:ln>
        </p:spPr>
        <p:txBody>
          <a:bodyPr lIns="67620" tIns="33810" rIns="67620" bIns="33810">
            <a:prstTxWarp prst="textNoShape">
              <a:avLst/>
            </a:prstTxWarp>
          </a:bodyPr>
          <a:lstStyle/>
          <a:p>
            <a:pPr eaLnBrk="1" hangingPunct="1"/>
            <a:r>
              <a:rPr lang="cs-CZ" sz="1000" i="1">
                <a:latin typeface="Tahoma" pitchFamily="-110" charset="0"/>
              </a:rPr>
              <a:t>L</a:t>
            </a:r>
            <a:endParaRPr lang="cs-CZ" sz="2000">
              <a:latin typeface="Tahoma" pitchFamily="-110" charset="0"/>
            </a:endParaRPr>
          </a:p>
        </p:txBody>
      </p:sp>
      <p:sp>
        <p:nvSpPr>
          <p:cNvPr id="86056" name="Line 43"/>
          <p:cNvSpPr>
            <a:spLocks noChangeShapeType="1"/>
          </p:cNvSpPr>
          <p:nvPr/>
        </p:nvSpPr>
        <p:spPr bwMode="auto">
          <a:xfrm flipH="1">
            <a:off x="2995613" y="3171825"/>
            <a:ext cx="12700" cy="150813"/>
          </a:xfrm>
          <a:prstGeom prst="line">
            <a:avLst/>
          </a:prstGeom>
          <a:noFill/>
          <a:ln w="9525">
            <a:solidFill>
              <a:srgbClr val="000000"/>
            </a:solidFill>
            <a:round/>
            <a:headEnd/>
            <a:tailEnd type="triangle" w="sm" len="sm"/>
          </a:ln>
        </p:spPr>
        <p:txBody>
          <a:bodyPr>
            <a:prstTxWarp prst="textNoShape">
              <a:avLst/>
            </a:prstTxWarp>
          </a:bodyPr>
          <a:lstStyle/>
          <a:p>
            <a:endParaRPr lang="en-US"/>
          </a:p>
        </p:txBody>
      </p:sp>
      <p:sp>
        <p:nvSpPr>
          <p:cNvPr id="86057" name="Line 44"/>
          <p:cNvSpPr>
            <a:spLocks noChangeShapeType="1"/>
          </p:cNvSpPr>
          <p:nvPr/>
        </p:nvSpPr>
        <p:spPr bwMode="auto">
          <a:xfrm flipH="1">
            <a:off x="2976563" y="3368675"/>
            <a:ext cx="12700" cy="149225"/>
          </a:xfrm>
          <a:prstGeom prst="line">
            <a:avLst/>
          </a:prstGeom>
          <a:noFill/>
          <a:ln w="9525">
            <a:solidFill>
              <a:srgbClr val="000000"/>
            </a:solidFill>
            <a:round/>
            <a:headEnd type="triangle" w="sm" len="sm"/>
            <a:tailEnd type="none" w="sm" len="sm"/>
          </a:ln>
        </p:spPr>
        <p:txBody>
          <a:bodyPr>
            <a:prstTxWarp prst="textNoShape">
              <a:avLst/>
            </a:prstTxWarp>
          </a:bodyPr>
          <a:lstStyle/>
          <a:p>
            <a:endParaRPr lang="en-US"/>
          </a:p>
        </p:txBody>
      </p:sp>
      <p:sp>
        <p:nvSpPr>
          <p:cNvPr id="86058" name="Text Box 45"/>
          <p:cNvSpPr txBox="1">
            <a:spLocks noChangeArrowheads="1"/>
          </p:cNvSpPr>
          <p:nvPr/>
        </p:nvSpPr>
        <p:spPr bwMode="auto">
          <a:xfrm>
            <a:off x="2825750" y="3448050"/>
            <a:ext cx="735013" cy="290513"/>
          </a:xfrm>
          <a:prstGeom prst="rect">
            <a:avLst/>
          </a:prstGeom>
          <a:noFill/>
          <a:ln w="9525">
            <a:noFill/>
            <a:miter lim="800000"/>
            <a:headEnd/>
            <a:tailEnd/>
          </a:ln>
        </p:spPr>
        <p:txBody>
          <a:bodyPr lIns="67620" tIns="33810" rIns="67620" bIns="33810">
            <a:prstTxWarp prst="textNoShape">
              <a:avLst/>
            </a:prstTxWarp>
          </a:bodyPr>
          <a:lstStyle/>
          <a:p>
            <a:pPr eaLnBrk="1" hangingPunct="1"/>
            <a:r>
              <a:rPr lang="cs-CZ" sz="1000" i="1">
                <a:latin typeface="Symbol" pitchFamily="-110" charset="2"/>
              </a:rPr>
              <a:t>a</a:t>
            </a:r>
            <a:endParaRPr lang="cs-CZ" sz="2000">
              <a:latin typeface="Tahoma" pitchFamily="-110" charset="0"/>
            </a:endParaRPr>
          </a:p>
        </p:txBody>
      </p:sp>
      <p:sp>
        <p:nvSpPr>
          <p:cNvPr id="86059" name="Text Box 46"/>
          <p:cNvSpPr txBox="1">
            <a:spLocks noChangeArrowheads="1"/>
          </p:cNvSpPr>
          <p:nvPr/>
        </p:nvSpPr>
        <p:spPr bwMode="auto">
          <a:xfrm>
            <a:off x="4510088" y="2552700"/>
            <a:ext cx="1185862" cy="292100"/>
          </a:xfrm>
          <a:prstGeom prst="rect">
            <a:avLst/>
          </a:prstGeom>
          <a:noFill/>
          <a:ln w="9525">
            <a:noFill/>
            <a:miter lim="800000"/>
            <a:headEnd/>
            <a:tailEnd/>
          </a:ln>
        </p:spPr>
        <p:txBody>
          <a:bodyPr>
            <a:prstTxWarp prst="textNoShape">
              <a:avLst/>
            </a:prstTxWarp>
          </a:bodyPr>
          <a:lstStyle/>
          <a:p>
            <a:pPr algn="ctr" eaLnBrk="1" hangingPunct="1"/>
            <a:r>
              <a:rPr lang="cs-CZ" sz="800" i="1">
                <a:latin typeface="Tahoma" pitchFamily="-110" charset="0"/>
              </a:rPr>
              <a:t>B</a:t>
            </a:r>
            <a:endParaRPr lang="cs-CZ" sz="2000">
              <a:latin typeface="Tahoma" pitchFamily="-110" charset="0"/>
            </a:endParaRPr>
          </a:p>
        </p:txBody>
      </p:sp>
      <p:sp>
        <p:nvSpPr>
          <p:cNvPr id="86060" name="Rectangle 47"/>
          <p:cNvSpPr>
            <a:spLocks noChangeArrowheads="1"/>
          </p:cNvSpPr>
          <p:nvPr/>
        </p:nvSpPr>
        <p:spPr bwMode="auto">
          <a:xfrm>
            <a:off x="6257925" y="2901950"/>
            <a:ext cx="400050" cy="1108075"/>
          </a:xfrm>
          <a:prstGeom prst="rect">
            <a:avLst/>
          </a:prstGeom>
          <a:solidFill>
            <a:srgbClr val="33CCCC">
              <a:alpha val="18039"/>
            </a:srgbClr>
          </a:solidFill>
          <a:ln w="9525">
            <a:noFill/>
            <a:miter lim="800000"/>
            <a:headEnd/>
            <a:tailEnd/>
          </a:ln>
        </p:spPr>
        <p:txBody>
          <a:bodyPr>
            <a:prstTxWarp prst="textNoShape">
              <a:avLst/>
            </a:prstTxWarp>
          </a:bodyPr>
          <a:lstStyle/>
          <a:p>
            <a:endParaRPr lang="en-US"/>
          </a:p>
        </p:txBody>
      </p:sp>
      <p:sp>
        <p:nvSpPr>
          <p:cNvPr id="86061" name="Line 48"/>
          <p:cNvSpPr>
            <a:spLocks noChangeShapeType="1"/>
          </p:cNvSpPr>
          <p:nvPr/>
        </p:nvSpPr>
        <p:spPr bwMode="auto">
          <a:xfrm>
            <a:off x="6508750" y="4170363"/>
            <a:ext cx="1187450" cy="0"/>
          </a:xfrm>
          <a:prstGeom prst="line">
            <a:avLst/>
          </a:prstGeom>
          <a:noFill/>
          <a:ln w="3175">
            <a:solidFill>
              <a:srgbClr val="000000"/>
            </a:solidFill>
            <a:round/>
            <a:headEnd type="stealth" w="sm" len="sm"/>
            <a:tailEnd type="stealth" w="sm" len="sm"/>
          </a:ln>
        </p:spPr>
        <p:txBody>
          <a:bodyPr>
            <a:prstTxWarp prst="textNoShape">
              <a:avLst/>
            </a:prstTxWarp>
          </a:bodyPr>
          <a:lstStyle/>
          <a:p>
            <a:endParaRPr lang="en-US"/>
          </a:p>
        </p:txBody>
      </p:sp>
      <p:sp>
        <p:nvSpPr>
          <p:cNvPr id="86062" name="Text Box 49"/>
          <p:cNvSpPr txBox="1">
            <a:spLocks noChangeArrowheads="1"/>
          </p:cNvSpPr>
          <p:nvPr/>
        </p:nvSpPr>
        <p:spPr bwMode="auto">
          <a:xfrm>
            <a:off x="6657975" y="3944938"/>
            <a:ext cx="749300" cy="290512"/>
          </a:xfrm>
          <a:prstGeom prst="rect">
            <a:avLst/>
          </a:prstGeom>
          <a:noFill/>
          <a:ln w="9525">
            <a:noFill/>
            <a:miter lim="800000"/>
            <a:headEnd/>
            <a:tailEnd/>
          </a:ln>
        </p:spPr>
        <p:txBody>
          <a:bodyPr>
            <a:prstTxWarp prst="textNoShape">
              <a:avLst/>
            </a:prstTxWarp>
          </a:bodyPr>
          <a:lstStyle/>
          <a:p>
            <a:pPr algn="ctr" eaLnBrk="1" hangingPunct="1"/>
            <a:r>
              <a:rPr lang="cs-CZ" sz="800" i="1">
                <a:latin typeface="Tahoma" pitchFamily="-110" charset="0"/>
              </a:rPr>
              <a:t>160 </a:t>
            </a:r>
            <a:r>
              <a:rPr lang="cs-CZ" sz="800" i="1">
                <a:latin typeface="Symbol" pitchFamily="-110" charset="2"/>
              </a:rPr>
              <a:t>m</a:t>
            </a:r>
            <a:r>
              <a:rPr lang="cs-CZ" sz="800" i="1">
                <a:latin typeface="Tahoma" pitchFamily="-110" charset="0"/>
              </a:rPr>
              <a:t>m</a:t>
            </a:r>
            <a:endParaRPr lang="cs-CZ" sz="2000">
              <a:latin typeface="Tahoma" pitchFamily="-110" charset="0"/>
            </a:endParaRPr>
          </a:p>
        </p:txBody>
      </p:sp>
      <p:sp>
        <p:nvSpPr>
          <p:cNvPr id="86063" name="Text Box 50"/>
          <p:cNvSpPr txBox="1">
            <a:spLocks noChangeArrowheads="1"/>
          </p:cNvSpPr>
          <p:nvPr/>
        </p:nvSpPr>
        <p:spPr bwMode="auto">
          <a:xfrm>
            <a:off x="5716588" y="4635500"/>
            <a:ext cx="2894012" cy="1190625"/>
          </a:xfrm>
          <a:prstGeom prst="rect">
            <a:avLst/>
          </a:prstGeom>
          <a:noFill/>
          <a:ln w="9525">
            <a:noFill/>
            <a:miter lim="800000"/>
            <a:headEnd/>
            <a:tailEnd/>
          </a:ln>
        </p:spPr>
        <p:txBody>
          <a:bodyPr>
            <a:prstTxWarp prst="textNoShape">
              <a:avLst/>
            </a:prstTxWarp>
            <a:spAutoFit/>
          </a:bodyPr>
          <a:lstStyle/>
          <a:p>
            <a:pPr algn="ctr" eaLnBrk="1" hangingPunct="1"/>
            <a:r>
              <a:rPr lang="en-US" sz="1800">
                <a:solidFill>
                  <a:srgbClr val="80FF00"/>
                </a:solidFill>
                <a:latin typeface="Times New Roman" pitchFamily="-110" charset="0"/>
              </a:rPr>
              <a:t>Sign</a:t>
            </a:r>
            <a:r>
              <a:rPr lang="en-US" altLang="ja-JP" sz="1800">
                <a:solidFill>
                  <a:srgbClr val="80FF00"/>
                </a:solidFill>
                <a:latin typeface="Times New Roman" pitchFamily="-110" charset="0"/>
              </a:rPr>
              <a:t>ál spôsobený fázovým posuvom (B) je signifikantne silnejší ako signál spôsobený atenuáciou intenzity (A)</a:t>
            </a:r>
            <a:r>
              <a:rPr lang="en-US" sz="1800">
                <a:solidFill>
                  <a:srgbClr val="80FF00"/>
                </a:solidFill>
                <a:latin typeface="Times New Roman" pitchFamily="-110" charset="0"/>
              </a:rPr>
              <a:t>!</a:t>
            </a:r>
          </a:p>
        </p:txBody>
      </p:sp>
      <p:grpSp>
        <p:nvGrpSpPr>
          <p:cNvPr id="86064" name="Group 51"/>
          <p:cNvGrpSpPr>
            <a:grpSpLocks/>
          </p:cNvGrpSpPr>
          <p:nvPr/>
        </p:nvGrpSpPr>
        <p:grpSpPr bwMode="auto">
          <a:xfrm>
            <a:off x="790575" y="4530725"/>
            <a:ext cx="4702175" cy="1927225"/>
            <a:chOff x="498" y="2914"/>
            <a:chExt cx="2962" cy="1214"/>
          </a:xfrm>
        </p:grpSpPr>
        <p:sp>
          <p:nvSpPr>
            <p:cNvPr id="86069" name="Rectangle 52"/>
            <p:cNvSpPr>
              <a:spLocks noChangeArrowheads="1"/>
            </p:cNvSpPr>
            <p:nvPr/>
          </p:nvSpPr>
          <p:spPr bwMode="auto">
            <a:xfrm>
              <a:off x="498" y="2914"/>
              <a:ext cx="2962" cy="1214"/>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algn="ctr" eaLnBrk="1" hangingPunct="1"/>
              <a:endParaRPr lang="en-US" sz="2000">
                <a:latin typeface="Tahoma" pitchFamily="-110" charset="0"/>
              </a:endParaRPr>
            </a:p>
          </p:txBody>
        </p:sp>
        <p:grpSp>
          <p:nvGrpSpPr>
            <p:cNvPr id="86070" name="Group 53"/>
            <p:cNvGrpSpPr>
              <a:grpSpLocks noChangeAspect="1"/>
            </p:cNvGrpSpPr>
            <p:nvPr/>
          </p:nvGrpSpPr>
          <p:grpSpPr bwMode="auto">
            <a:xfrm>
              <a:off x="576" y="3179"/>
              <a:ext cx="803" cy="907"/>
              <a:chOff x="1893" y="5441"/>
              <a:chExt cx="2008" cy="2267"/>
            </a:xfrm>
          </p:grpSpPr>
          <p:sp>
            <p:nvSpPr>
              <p:cNvPr id="86076" name="AutoShape 54"/>
              <p:cNvSpPr>
                <a:spLocks noChangeAspect="1" noChangeArrowheads="1"/>
              </p:cNvSpPr>
              <p:nvPr/>
            </p:nvSpPr>
            <p:spPr bwMode="auto">
              <a:xfrm>
                <a:off x="1893" y="5441"/>
                <a:ext cx="2008" cy="2267"/>
              </a:xfrm>
              <a:prstGeom prst="rect">
                <a:avLst/>
              </a:prstGeom>
              <a:noFill/>
              <a:ln w="9525">
                <a:noFill/>
                <a:miter lim="800000"/>
                <a:headEnd/>
                <a:tailEnd/>
              </a:ln>
            </p:spPr>
            <p:txBody>
              <a:bodyPr>
                <a:prstTxWarp prst="textNoShape">
                  <a:avLst/>
                </a:prstTxWarp>
              </a:bodyPr>
              <a:lstStyle/>
              <a:p>
                <a:endParaRPr lang="en-US"/>
              </a:p>
            </p:txBody>
          </p:sp>
          <p:pic>
            <p:nvPicPr>
              <p:cNvPr id="86077" name="Picture 55"/>
              <p:cNvPicPr>
                <a:picLocks noChangeAspect="1" noChangeArrowheads="1"/>
              </p:cNvPicPr>
              <p:nvPr/>
            </p:nvPicPr>
            <p:blipFill>
              <a:blip r:embed="rId4">
                <a:lum bright="-42000" contrast="54000"/>
              </a:blip>
              <a:srcRect t="22737" r="13672"/>
              <a:stretch>
                <a:fillRect/>
              </a:stretch>
            </p:blipFill>
            <p:spPr bwMode="auto">
              <a:xfrm>
                <a:off x="1893" y="5441"/>
                <a:ext cx="2008" cy="2267"/>
              </a:xfrm>
              <a:prstGeom prst="rect">
                <a:avLst/>
              </a:prstGeom>
              <a:noFill/>
              <a:ln w="9525">
                <a:noFill/>
                <a:miter lim="800000"/>
                <a:headEnd/>
                <a:tailEnd/>
              </a:ln>
            </p:spPr>
          </p:pic>
          <p:grpSp>
            <p:nvGrpSpPr>
              <p:cNvPr id="86078" name="Group 56"/>
              <p:cNvGrpSpPr>
                <a:grpSpLocks/>
              </p:cNvGrpSpPr>
              <p:nvPr/>
            </p:nvGrpSpPr>
            <p:grpSpPr bwMode="auto">
              <a:xfrm>
                <a:off x="1994" y="5566"/>
                <a:ext cx="859" cy="488"/>
                <a:chOff x="2761" y="5087"/>
                <a:chExt cx="1179" cy="670"/>
              </a:xfrm>
            </p:grpSpPr>
            <p:sp>
              <p:nvSpPr>
                <p:cNvPr id="86079" name="Text Box 57"/>
                <p:cNvSpPr txBox="1">
                  <a:spLocks noChangeArrowheads="1"/>
                </p:cNvSpPr>
                <p:nvPr/>
              </p:nvSpPr>
              <p:spPr bwMode="auto">
                <a:xfrm>
                  <a:off x="2761" y="5087"/>
                  <a:ext cx="1179" cy="440"/>
                </a:xfrm>
                <a:prstGeom prst="rect">
                  <a:avLst/>
                </a:prstGeom>
                <a:noFill/>
                <a:ln w="9525">
                  <a:noFill/>
                  <a:miter lim="800000"/>
                  <a:headEnd/>
                  <a:tailEnd/>
                </a:ln>
              </p:spPr>
              <p:txBody>
                <a:bodyPr lIns="51270" tIns="25636" rIns="51270" bIns="25636">
                  <a:prstTxWarp prst="textNoShape">
                    <a:avLst/>
                  </a:prstTxWarp>
                </a:bodyPr>
                <a:lstStyle/>
                <a:p>
                  <a:pPr eaLnBrk="1" hangingPunct="1"/>
                  <a:r>
                    <a:rPr lang="cs-CZ" sz="1000">
                      <a:solidFill>
                        <a:srgbClr val="000000"/>
                      </a:solidFill>
                      <a:latin typeface="Tahoma" pitchFamily="-110" charset="0"/>
                    </a:rPr>
                    <a:t>30</a:t>
                  </a:r>
                  <a:r>
                    <a:rPr lang="cs-CZ" sz="1000">
                      <a:solidFill>
                        <a:srgbClr val="000000"/>
                      </a:solidFill>
                      <a:latin typeface="Symbol" pitchFamily="-110" charset="2"/>
                    </a:rPr>
                    <a:t>m</a:t>
                  </a:r>
                  <a:r>
                    <a:rPr lang="cs-CZ" sz="1000">
                      <a:solidFill>
                        <a:srgbClr val="000000"/>
                      </a:solidFill>
                      <a:latin typeface="Tahoma" pitchFamily="-110" charset="0"/>
                    </a:rPr>
                    <a:t>m</a:t>
                  </a:r>
                  <a:endParaRPr lang="cs-CZ" sz="2000">
                    <a:latin typeface="Tahoma" pitchFamily="-110" charset="0"/>
                  </a:endParaRPr>
                </a:p>
              </p:txBody>
            </p:sp>
            <p:grpSp>
              <p:nvGrpSpPr>
                <p:cNvPr id="86080" name="Group 58"/>
                <p:cNvGrpSpPr>
                  <a:grpSpLocks/>
                </p:cNvGrpSpPr>
                <p:nvPr/>
              </p:nvGrpSpPr>
              <p:grpSpPr bwMode="auto">
                <a:xfrm>
                  <a:off x="2948" y="5524"/>
                  <a:ext cx="446" cy="233"/>
                  <a:chOff x="2948" y="5525"/>
                  <a:chExt cx="446" cy="232"/>
                </a:xfrm>
              </p:grpSpPr>
              <p:sp>
                <p:nvSpPr>
                  <p:cNvPr id="86081" name="Line 59"/>
                  <p:cNvSpPr>
                    <a:spLocks noChangeShapeType="1"/>
                  </p:cNvSpPr>
                  <p:nvPr/>
                </p:nvSpPr>
                <p:spPr bwMode="auto">
                  <a:xfrm>
                    <a:off x="2948" y="5641"/>
                    <a:ext cx="446" cy="0"/>
                  </a:xfrm>
                  <a:prstGeom prst="line">
                    <a:avLst/>
                  </a:prstGeom>
                  <a:noFill/>
                  <a:ln w="19050">
                    <a:solidFill>
                      <a:srgbClr val="000000"/>
                    </a:solidFill>
                    <a:round/>
                    <a:headEnd/>
                    <a:tailEnd/>
                  </a:ln>
                </p:spPr>
                <p:txBody>
                  <a:bodyPr>
                    <a:prstTxWarp prst="textNoShape">
                      <a:avLst/>
                    </a:prstTxWarp>
                  </a:bodyPr>
                  <a:lstStyle/>
                  <a:p>
                    <a:endParaRPr lang="en-US"/>
                  </a:p>
                </p:txBody>
              </p:sp>
              <p:sp>
                <p:nvSpPr>
                  <p:cNvPr id="86082" name="Line 60"/>
                  <p:cNvSpPr>
                    <a:spLocks noChangeShapeType="1"/>
                  </p:cNvSpPr>
                  <p:nvPr/>
                </p:nvSpPr>
                <p:spPr bwMode="auto">
                  <a:xfrm>
                    <a:off x="2948" y="5527"/>
                    <a:ext cx="0" cy="230"/>
                  </a:xfrm>
                  <a:prstGeom prst="line">
                    <a:avLst/>
                  </a:prstGeom>
                  <a:noFill/>
                  <a:ln w="19050">
                    <a:solidFill>
                      <a:srgbClr val="000000"/>
                    </a:solidFill>
                    <a:round/>
                    <a:headEnd/>
                    <a:tailEnd/>
                  </a:ln>
                </p:spPr>
                <p:txBody>
                  <a:bodyPr>
                    <a:prstTxWarp prst="textNoShape">
                      <a:avLst/>
                    </a:prstTxWarp>
                  </a:bodyPr>
                  <a:lstStyle/>
                  <a:p>
                    <a:endParaRPr lang="en-US"/>
                  </a:p>
                </p:txBody>
              </p:sp>
              <p:sp>
                <p:nvSpPr>
                  <p:cNvPr id="86083" name="Line 61"/>
                  <p:cNvSpPr>
                    <a:spLocks noChangeShapeType="1"/>
                  </p:cNvSpPr>
                  <p:nvPr/>
                </p:nvSpPr>
                <p:spPr bwMode="auto">
                  <a:xfrm>
                    <a:off x="3394" y="5525"/>
                    <a:ext cx="0" cy="230"/>
                  </a:xfrm>
                  <a:prstGeom prst="line">
                    <a:avLst/>
                  </a:prstGeom>
                  <a:noFill/>
                  <a:ln w="19050">
                    <a:solidFill>
                      <a:srgbClr val="000000"/>
                    </a:solidFill>
                    <a:round/>
                    <a:headEnd/>
                    <a:tailEnd/>
                  </a:ln>
                </p:spPr>
                <p:txBody>
                  <a:bodyPr>
                    <a:prstTxWarp prst="textNoShape">
                      <a:avLst/>
                    </a:prstTxWarp>
                  </a:bodyPr>
                  <a:lstStyle/>
                  <a:p>
                    <a:endParaRPr lang="en-US"/>
                  </a:p>
                </p:txBody>
              </p:sp>
            </p:grpSp>
          </p:grpSp>
        </p:grpSp>
        <p:pic>
          <p:nvPicPr>
            <p:cNvPr id="86071" name="Picture 62"/>
            <p:cNvPicPr>
              <a:picLocks noChangeAspect="1" noChangeArrowheads="1"/>
            </p:cNvPicPr>
            <p:nvPr/>
          </p:nvPicPr>
          <p:blipFill>
            <a:blip r:embed="rId5">
              <a:lum bright="-18000"/>
            </a:blip>
            <a:srcRect/>
            <a:stretch>
              <a:fillRect/>
            </a:stretch>
          </p:blipFill>
          <p:spPr bwMode="auto">
            <a:xfrm>
              <a:off x="1453" y="3179"/>
              <a:ext cx="584" cy="902"/>
            </a:xfrm>
            <a:prstGeom prst="rect">
              <a:avLst/>
            </a:prstGeom>
            <a:noFill/>
            <a:ln w="9525">
              <a:noFill/>
              <a:miter lim="800000"/>
              <a:headEnd/>
              <a:tailEnd/>
            </a:ln>
          </p:spPr>
        </p:pic>
        <p:sp>
          <p:nvSpPr>
            <p:cNvPr id="86072" name="Text Box 63"/>
            <p:cNvSpPr txBox="1">
              <a:spLocks noChangeArrowheads="1"/>
            </p:cNvSpPr>
            <p:nvPr/>
          </p:nvSpPr>
          <p:spPr bwMode="auto">
            <a:xfrm>
              <a:off x="516" y="2940"/>
              <a:ext cx="1047" cy="250"/>
            </a:xfrm>
            <a:prstGeom prst="rect">
              <a:avLst/>
            </a:prstGeom>
            <a:noFill/>
            <a:ln w="9525">
              <a:noFill/>
              <a:miter lim="800000"/>
              <a:headEnd/>
              <a:tailEnd/>
            </a:ln>
          </p:spPr>
          <p:txBody>
            <a:bodyPr wrap="none">
              <a:prstTxWarp prst="textNoShape">
                <a:avLst/>
              </a:prstTxWarp>
              <a:spAutoFit/>
            </a:bodyPr>
            <a:lstStyle/>
            <a:p>
              <a:pPr eaLnBrk="1" hangingPunct="1"/>
              <a:r>
                <a:rPr lang="en-US" sz="2000">
                  <a:latin typeface="Tahoma" pitchFamily="-110" charset="0"/>
                </a:rPr>
                <a:t>Termite knee</a:t>
              </a:r>
              <a:endParaRPr lang="cs-CZ" sz="2000">
                <a:latin typeface="Tahoma" pitchFamily="-110" charset="0"/>
              </a:endParaRPr>
            </a:p>
          </p:txBody>
        </p:sp>
        <p:sp>
          <p:nvSpPr>
            <p:cNvPr id="86073" name="Text Box 64"/>
            <p:cNvSpPr txBox="1">
              <a:spLocks noChangeArrowheads="1"/>
            </p:cNvSpPr>
            <p:nvPr/>
          </p:nvSpPr>
          <p:spPr bwMode="auto">
            <a:xfrm>
              <a:off x="560" y="3836"/>
              <a:ext cx="212" cy="250"/>
            </a:xfrm>
            <a:prstGeom prst="rect">
              <a:avLst/>
            </a:prstGeom>
            <a:noFill/>
            <a:ln w="9525">
              <a:noFill/>
              <a:miter lim="800000"/>
              <a:headEnd/>
              <a:tailEnd/>
            </a:ln>
          </p:spPr>
          <p:txBody>
            <a:bodyPr wrap="none">
              <a:prstTxWarp prst="textNoShape">
                <a:avLst/>
              </a:prstTxWarp>
              <a:spAutoFit/>
            </a:bodyPr>
            <a:lstStyle/>
            <a:p>
              <a:pPr eaLnBrk="1" hangingPunct="1"/>
              <a:r>
                <a:rPr lang="en-US" sz="2000">
                  <a:solidFill>
                    <a:srgbClr val="000000"/>
                  </a:solidFill>
                  <a:latin typeface="Tahoma" pitchFamily="-110" charset="0"/>
                </a:rPr>
                <a:t>A</a:t>
              </a:r>
              <a:endParaRPr lang="cs-CZ" sz="2000">
                <a:solidFill>
                  <a:srgbClr val="000000"/>
                </a:solidFill>
                <a:latin typeface="Tahoma" pitchFamily="-110" charset="0"/>
              </a:endParaRPr>
            </a:p>
          </p:txBody>
        </p:sp>
        <p:sp>
          <p:nvSpPr>
            <p:cNvPr id="86074" name="Text Box 65"/>
            <p:cNvSpPr txBox="1">
              <a:spLocks noChangeArrowheads="1"/>
            </p:cNvSpPr>
            <p:nvPr/>
          </p:nvSpPr>
          <p:spPr bwMode="auto">
            <a:xfrm>
              <a:off x="1461" y="3836"/>
              <a:ext cx="210" cy="250"/>
            </a:xfrm>
            <a:prstGeom prst="rect">
              <a:avLst/>
            </a:prstGeom>
            <a:noFill/>
            <a:ln w="9525">
              <a:noFill/>
              <a:miter lim="800000"/>
              <a:headEnd/>
              <a:tailEnd/>
            </a:ln>
          </p:spPr>
          <p:txBody>
            <a:bodyPr wrap="none">
              <a:prstTxWarp prst="textNoShape">
                <a:avLst/>
              </a:prstTxWarp>
              <a:spAutoFit/>
            </a:bodyPr>
            <a:lstStyle/>
            <a:p>
              <a:pPr eaLnBrk="1" hangingPunct="1"/>
              <a:r>
                <a:rPr lang="en-US" sz="2000">
                  <a:solidFill>
                    <a:srgbClr val="000000"/>
                  </a:solidFill>
                  <a:latin typeface="Tahoma" pitchFamily="-110" charset="0"/>
                </a:rPr>
                <a:t>B</a:t>
              </a:r>
              <a:endParaRPr lang="cs-CZ" sz="2000">
                <a:solidFill>
                  <a:srgbClr val="000000"/>
                </a:solidFill>
                <a:latin typeface="Tahoma" pitchFamily="-110" charset="0"/>
              </a:endParaRPr>
            </a:p>
          </p:txBody>
        </p:sp>
        <p:sp>
          <p:nvSpPr>
            <p:cNvPr id="86075" name="Text Box 66"/>
            <p:cNvSpPr txBox="1">
              <a:spLocks noChangeArrowheads="1"/>
            </p:cNvSpPr>
            <p:nvPr/>
          </p:nvSpPr>
          <p:spPr bwMode="auto">
            <a:xfrm>
              <a:off x="2054" y="2916"/>
              <a:ext cx="1378" cy="1208"/>
            </a:xfrm>
            <a:prstGeom prst="rect">
              <a:avLst/>
            </a:prstGeom>
            <a:noFill/>
            <a:ln w="9525">
              <a:noFill/>
              <a:miter lim="800000"/>
              <a:headEnd/>
              <a:tailEnd/>
            </a:ln>
          </p:spPr>
          <p:txBody>
            <a:bodyPr>
              <a:prstTxWarp prst="textNoShape">
                <a:avLst/>
              </a:prstTxWarp>
              <a:spAutoFit/>
            </a:bodyPr>
            <a:lstStyle/>
            <a:p>
              <a:pPr marL="177800" indent="-177800" eaLnBrk="1" hangingPunct="1"/>
              <a:r>
                <a:rPr lang="en-US" sz="1200" b="1">
                  <a:latin typeface="Tahoma" pitchFamily="-110" charset="0"/>
                </a:rPr>
                <a:t>Microfocus X-ray tube:</a:t>
              </a:r>
            </a:p>
            <a:p>
              <a:pPr marL="177800" indent="-177800" eaLnBrk="1" hangingPunct="1">
                <a:buFontTx/>
                <a:buChar char="•"/>
              </a:pPr>
              <a:r>
                <a:rPr lang="en-US" sz="1200" b="1">
                  <a:latin typeface="Tahoma" pitchFamily="-110" charset="0"/>
                </a:rPr>
                <a:t>A) Absorption </a:t>
              </a:r>
              <a:r>
                <a:rPr lang="en-US" sz="1200">
                  <a:latin typeface="Tahoma" pitchFamily="-110" charset="0"/>
                </a:rPr>
                <a:t>(contact geometry) image taken by CCD camera with scintillator.</a:t>
              </a:r>
            </a:p>
            <a:p>
              <a:pPr marL="177800" indent="-177800" eaLnBrk="1" hangingPunct="1">
                <a:buFontTx/>
                <a:buChar char="•"/>
              </a:pPr>
              <a:r>
                <a:rPr lang="en-US" sz="1200" b="1">
                  <a:latin typeface="Tahoma" pitchFamily="-110" charset="0"/>
                </a:rPr>
                <a:t>B) Phase enhanced</a:t>
              </a:r>
              <a:r>
                <a:rPr lang="en-US" sz="1200">
                  <a:latin typeface="Tahoma" pitchFamily="-110" charset="0"/>
                </a:rPr>
                <a:t> image taken by Medipix2 at distance of 60 cm revealing fine internal structure </a:t>
              </a:r>
            </a:p>
          </p:txBody>
        </p:sp>
      </p:grpSp>
      <p:sp>
        <p:nvSpPr>
          <p:cNvPr id="86065" name="AutoShape 67"/>
          <p:cNvSpPr>
            <a:spLocks noChangeArrowheads="1"/>
          </p:cNvSpPr>
          <p:nvPr/>
        </p:nvSpPr>
        <p:spPr bwMode="auto">
          <a:xfrm>
            <a:off x="8516938" y="4057650"/>
            <a:ext cx="263525" cy="1068388"/>
          </a:xfrm>
          <a:prstGeom prst="curvedLeftArrow">
            <a:avLst>
              <a:gd name="adj1" fmla="val 81084"/>
              <a:gd name="adj2" fmla="val 162169"/>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86066" name="Oval 68"/>
          <p:cNvSpPr>
            <a:spLocks noChangeArrowheads="1"/>
          </p:cNvSpPr>
          <p:nvPr/>
        </p:nvSpPr>
        <p:spPr bwMode="auto">
          <a:xfrm>
            <a:off x="533400" y="3505200"/>
            <a:ext cx="1828800" cy="838200"/>
          </a:xfrm>
          <a:prstGeom prst="ellipse">
            <a:avLst/>
          </a:prstGeom>
          <a:noFill/>
          <a:ln w="38100">
            <a:solidFill>
              <a:srgbClr val="FFDD07"/>
            </a:solidFill>
            <a:round/>
            <a:headEnd/>
            <a:tailEnd/>
          </a:ln>
        </p:spPr>
        <p:txBody>
          <a:bodyPr wrap="none" anchor="ctr">
            <a:prstTxWarp prst="textNoShape">
              <a:avLst/>
            </a:prstTxWarp>
          </a:bodyPr>
          <a:lstStyle/>
          <a:p>
            <a:endParaRPr lang="en-US"/>
          </a:p>
        </p:txBody>
      </p:sp>
      <p:sp>
        <p:nvSpPr>
          <p:cNvPr id="86067" name="Oval 69"/>
          <p:cNvSpPr>
            <a:spLocks noChangeArrowheads="1"/>
          </p:cNvSpPr>
          <p:nvPr/>
        </p:nvSpPr>
        <p:spPr bwMode="auto">
          <a:xfrm>
            <a:off x="3352800" y="4038600"/>
            <a:ext cx="762000" cy="457200"/>
          </a:xfrm>
          <a:prstGeom prst="ellipse">
            <a:avLst/>
          </a:prstGeom>
          <a:noFill/>
          <a:ln w="38100">
            <a:solidFill>
              <a:srgbClr val="FFDD07"/>
            </a:solidFill>
            <a:round/>
            <a:headEnd/>
            <a:tailEnd/>
          </a:ln>
        </p:spPr>
        <p:txBody>
          <a:bodyPr wrap="none" anchor="ctr">
            <a:prstTxWarp prst="textNoShape">
              <a:avLst/>
            </a:prstTxWarp>
          </a:bodyPr>
          <a:lstStyle/>
          <a:p>
            <a:endParaRPr lang="en-US"/>
          </a:p>
        </p:txBody>
      </p:sp>
      <p:pic>
        <p:nvPicPr>
          <p:cNvPr id="86068" name="Picture 70"/>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7772400" y="5791200"/>
            <a:ext cx="990600" cy="879475"/>
          </a:xfrm>
          <a:prstGeom prst="rect">
            <a:avLst/>
          </a:prstGeom>
          <a:noFill/>
          <a:ln w="9525">
            <a:noFill/>
            <a:miter lim="800000"/>
            <a:headEnd/>
            <a:tailEnd/>
          </a:ln>
        </p:spPr>
      </p:pic>
      <p:sp>
        <p:nvSpPr>
          <p:cNvPr id="72" name="Slide Number Placeholder 71"/>
          <p:cNvSpPr>
            <a:spLocks noGrp="1"/>
          </p:cNvSpPr>
          <p:nvPr>
            <p:ph type="sldNum" sz="quarter" idx="11"/>
          </p:nvPr>
        </p:nvSpPr>
        <p:spPr/>
        <p:txBody>
          <a:bodyPr/>
          <a:lstStyle/>
          <a:p>
            <a:pPr>
              <a:defRPr/>
            </a:pPr>
            <a:fld id="{C1603305-08FB-224C-9641-C59DC35FFBF6}" type="slidenum">
              <a:rPr lang="en-US" smtClean="0"/>
              <a:pPr>
                <a:defRPr/>
              </a:pPr>
              <a:t>28</a:t>
            </a:fld>
            <a:endParaRPr lang="en-US"/>
          </a:p>
        </p:txBody>
      </p:sp>
    </p:spTree>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 name="Footer Placeholder 3"/>
          <p:cNvSpPr>
            <a:spLocks noGrp="1"/>
          </p:cNvSpPr>
          <p:nvPr>
            <p:ph type="ftr" sz="quarter" idx="10"/>
          </p:nvPr>
        </p:nvSpPr>
        <p:spPr/>
        <p:txBody>
          <a:bodyPr/>
          <a:lstStyle/>
          <a:p>
            <a:pPr>
              <a:defRPr/>
            </a:pPr>
            <a:r>
              <a:rPr lang="en-US" smtClean="0">
                <a:latin typeface="+mn-lt"/>
                <a:ea typeface="ＭＳ Ｐゴシック" pitchFamily="-112" charset="-128"/>
                <a:cs typeface="ＭＳ Ｐゴシック" pitchFamily="-112" charset="-128"/>
              </a:rPr>
              <a:t>High School Teachers at CERN  -----  Bettina + Ivan Mikulec  -----  Apr 2009</a:t>
            </a:r>
            <a:endParaRPr lang="en-US">
              <a:latin typeface="+mn-lt"/>
              <a:ea typeface="ＭＳ Ｐゴシック" pitchFamily="-112" charset="-128"/>
              <a:cs typeface="ＭＳ Ｐゴシック" pitchFamily="-112" charset="-128"/>
            </a:endParaRPr>
          </a:p>
        </p:txBody>
      </p:sp>
      <p:pic>
        <p:nvPicPr>
          <p:cNvPr id="88067" name="Picture 2"/>
          <p:cNvPicPr>
            <a:picLocks noChangeAspect="1" noChangeArrowheads="1"/>
          </p:cNvPicPr>
          <p:nvPr/>
        </p:nvPicPr>
        <p:blipFill>
          <a:blip r:embed="rId3"/>
          <a:srcRect/>
          <a:stretch>
            <a:fillRect/>
          </a:stretch>
        </p:blipFill>
        <p:spPr bwMode="auto">
          <a:xfrm>
            <a:off x="4237038" y="1808163"/>
            <a:ext cx="4465637" cy="4465637"/>
          </a:xfrm>
          <a:prstGeom prst="rect">
            <a:avLst/>
          </a:prstGeom>
          <a:noFill/>
          <a:ln w="28575">
            <a:noFill/>
            <a:miter lim="800000"/>
            <a:headEnd/>
            <a:tailEnd/>
          </a:ln>
        </p:spPr>
      </p:pic>
      <p:pic>
        <p:nvPicPr>
          <p:cNvPr id="82947" name="Picture 3"/>
          <p:cNvPicPr>
            <a:picLocks noChangeAspect="1" noChangeArrowheads="1"/>
          </p:cNvPicPr>
          <p:nvPr/>
        </p:nvPicPr>
        <p:blipFill>
          <a:blip r:embed="rId4"/>
          <a:srcRect/>
          <a:stretch>
            <a:fillRect/>
          </a:stretch>
        </p:blipFill>
        <p:spPr bwMode="auto">
          <a:xfrm>
            <a:off x="4237038" y="1808163"/>
            <a:ext cx="4475162" cy="4479925"/>
          </a:xfrm>
          <a:prstGeom prst="rect">
            <a:avLst/>
          </a:prstGeom>
          <a:noFill/>
          <a:ln w="28575">
            <a:solidFill>
              <a:srgbClr val="CB0F01"/>
            </a:solidFill>
            <a:miter lim="800000"/>
            <a:headEnd/>
            <a:tailEnd/>
          </a:ln>
        </p:spPr>
      </p:pic>
      <p:pic>
        <p:nvPicPr>
          <p:cNvPr id="82948" name="Picture 4"/>
          <p:cNvPicPr>
            <a:picLocks noChangeAspect="1" noChangeArrowheads="1"/>
          </p:cNvPicPr>
          <p:nvPr/>
        </p:nvPicPr>
        <p:blipFill>
          <a:blip r:embed="rId5"/>
          <a:srcRect/>
          <a:stretch>
            <a:fillRect/>
          </a:stretch>
        </p:blipFill>
        <p:spPr bwMode="auto">
          <a:xfrm>
            <a:off x="4229100" y="1808163"/>
            <a:ext cx="4473575" cy="4479925"/>
          </a:xfrm>
          <a:prstGeom prst="rect">
            <a:avLst/>
          </a:prstGeom>
          <a:noFill/>
          <a:ln w="28575">
            <a:solidFill>
              <a:srgbClr val="CB0F01"/>
            </a:solidFill>
            <a:miter lim="800000"/>
            <a:headEnd/>
            <a:tailEnd/>
          </a:ln>
        </p:spPr>
      </p:pic>
      <p:pic>
        <p:nvPicPr>
          <p:cNvPr id="82949" name="Picture 5"/>
          <p:cNvPicPr>
            <a:picLocks noChangeAspect="1" noChangeArrowheads="1"/>
          </p:cNvPicPr>
          <p:nvPr/>
        </p:nvPicPr>
        <p:blipFill>
          <a:blip r:embed="rId6"/>
          <a:srcRect/>
          <a:stretch>
            <a:fillRect/>
          </a:stretch>
        </p:blipFill>
        <p:spPr bwMode="auto">
          <a:xfrm>
            <a:off x="4237038" y="1808163"/>
            <a:ext cx="4473575" cy="4479925"/>
          </a:xfrm>
          <a:prstGeom prst="rect">
            <a:avLst/>
          </a:prstGeom>
          <a:noFill/>
          <a:ln w="28575">
            <a:solidFill>
              <a:srgbClr val="CB0F01"/>
            </a:solidFill>
            <a:miter lim="800000"/>
            <a:headEnd/>
            <a:tailEnd/>
          </a:ln>
        </p:spPr>
      </p:pic>
      <p:pic>
        <p:nvPicPr>
          <p:cNvPr id="88071" name="Picture 6"/>
          <p:cNvPicPr>
            <a:picLocks noChangeAspect="1" noChangeArrowheads="1"/>
          </p:cNvPicPr>
          <p:nvPr/>
        </p:nvPicPr>
        <p:blipFill>
          <a:blip r:embed="rId7"/>
          <a:srcRect/>
          <a:stretch>
            <a:fillRect/>
          </a:stretch>
        </p:blipFill>
        <p:spPr bwMode="auto">
          <a:xfrm>
            <a:off x="854075" y="1808163"/>
            <a:ext cx="3111500" cy="3119437"/>
          </a:xfrm>
          <a:prstGeom prst="rect">
            <a:avLst/>
          </a:prstGeom>
          <a:noFill/>
          <a:ln w="9525">
            <a:noFill/>
            <a:miter lim="800000"/>
            <a:headEnd/>
            <a:tailEnd/>
          </a:ln>
        </p:spPr>
      </p:pic>
      <p:sp>
        <p:nvSpPr>
          <p:cNvPr id="82951" name="Rectangle 7"/>
          <p:cNvSpPr>
            <a:spLocks noChangeArrowheads="1"/>
          </p:cNvSpPr>
          <p:nvPr/>
        </p:nvSpPr>
        <p:spPr bwMode="auto">
          <a:xfrm>
            <a:off x="2444750" y="2713038"/>
            <a:ext cx="381000" cy="400050"/>
          </a:xfrm>
          <a:prstGeom prst="rect">
            <a:avLst/>
          </a:prstGeom>
          <a:noFill/>
          <a:ln w="28575">
            <a:solidFill>
              <a:srgbClr val="CB0F01"/>
            </a:solidFill>
            <a:miter lim="800000"/>
            <a:headEnd/>
            <a:tailEnd/>
          </a:ln>
        </p:spPr>
        <p:txBody>
          <a:bodyPr wrap="none" anchor="ctr">
            <a:prstTxWarp prst="textNoShape">
              <a:avLst/>
            </a:prstTxWarp>
          </a:bodyPr>
          <a:lstStyle/>
          <a:p>
            <a:pPr algn="ctr" eaLnBrk="1" hangingPunct="1"/>
            <a:endParaRPr lang="en-US" sz="2000">
              <a:solidFill>
                <a:srgbClr val="CB0F01"/>
              </a:solidFill>
              <a:latin typeface="Tahoma" pitchFamily="-110" charset="0"/>
            </a:endParaRPr>
          </a:p>
        </p:txBody>
      </p:sp>
      <p:sp>
        <p:nvSpPr>
          <p:cNvPr id="82952" name="Rectangle 8"/>
          <p:cNvSpPr>
            <a:spLocks noChangeArrowheads="1"/>
          </p:cNvSpPr>
          <p:nvPr/>
        </p:nvSpPr>
        <p:spPr bwMode="auto">
          <a:xfrm>
            <a:off x="2301875" y="2281238"/>
            <a:ext cx="1068388" cy="1150937"/>
          </a:xfrm>
          <a:prstGeom prst="rect">
            <a:avLst/>
          </a:prstGeom>
          <a:noFill/>
          <a:ln w="28575">
            <a:solidFill>
              <a:srgbClr val="CB0F01"/>
            </a:solidFill>
            <a:miter lim="800000"/>
            <a:headEnd/>
            <a:tailEnd/>
          </a:ln>
        </p:spPr>
        <p:txBody>
          <a:bodyPr wrap="none" anchor="ctr">
            <a:prstTxWarp prst="textNoShape">
              <a:avLst/>
            </a:prstTxWarp>
          </a:bodyPr>
          <a:lstStyle/>
          <a:p>
            <a:pPr algn="ctr" eaLnBrk="1" hangingPunct="1"/>
            <a:endParaRPr lang="en-US" sz="2000">
              <a:solidFill>
                <a:srgbClr val="CB0F01"/>
              </a:solidFill>
              <a:latin typeface="Tahoma" pitchFamily="-110" charset="0"/>
            </a:endParaRPr>
          </a:p>
        </p:txBody>
      </p:sp>
      <p:sp>
        <p:nvSpPr>
          <p:cNvPr id="82953" name="Rectangle 9"/>
          <p:cNvSpPr>
            <a:spLocks noChangeArrowheads="1"/>
          </p:cNvSpPr>
          <p:nvPr/>
        </p:nvSpPr>
        <p:spPr bwMode="auto">
          <a:xfrm>
            <a:off x="1079500" y="1808163"/>
            <a:ext cx="2374900" cy="2147887"/>
          </a:xfrm>
          <a:prstGeom prst="rect">
            <a:avLst/>
          </a:prstGeom>
          <a:noFill/>
          <a:ln w="28575">
            <a:solidFill>
              <a:srgbClr val="CB0F01"/>
            </a:solidFill>
            <a:miter lim="800000"/>
            <a:headEnd/>
            <a:tailEnd/>
          </a:ln>
        </p:spPr>
        <p:txBody>
          <a:bodyPr wrap="none" anchor="ctr">
            <a:prstTxWarp prst="textNoShape">
              <a:avLst/>
            </a:prstTxWarp>
          </a:bodyPr>
          <a:lstStyle/>
          <a:p>
            <a:endParaRPr lang="en-US"/>
          </a:p>
        </p:txBody>
      </p:sp>
      <p:sp>
        <p:nvSpPr>
          <p:cNvPr id="88075" name="Line 10"/>
          <p:cNvSpPr>
            <a:spLocks noChangeShapeType="1"/>
          </p:cNvSpPr>
          <p:nvPr/>
        </p:nvSpPr>
        <p:spPr bwMode="auto">
          <a:xfrm flipV="1">
            <a:off x="1787525" y="4622800"/>
            <a:ext cx="831850" cy="1130300"/>
          </a:xfrm>
          <a:prstGeom prst="line">
            <a:avLst/>
          </a:prstGeom>
          <a:noFill/>
          <a:ln w="9525">
            <a:solidFill>
              <a:schemeClr val="tx1"/>
            </a:solidFill>
            <a:round/>
            <a:headEnd/>
            <a:tailEnd type="triangle" w="med" len="med"/>
          </a:ln>
        </p:spPr>
        <p:txBody>
          <a:bodyPr wrap="none">
            <a:prstTxWarp prst="textNoShape">
              <a:avLst/>
            </a:prstTxWarp>
          </a:bodyPr>
          <a:lstStyle/>
          <a:p>
            <a:endParaRPr lang="en-US"/>
          </a:p>
        </p:txBody>
      </p:sp>
      <p:sp>
        <p:nvSpPr>
          <p:cNvPr id="88076" name="Text Box 11"/>
          <p:cNvSpPr txBox="1">
            <a:spLocks noChangeArrowheads="1"/>
          </p:cNvSpPr>
          <p:nvPr/>
        </p:nvSpPr>
        <p:spPr bwMode="auto">
          <a:xfrm>
            <a:off x="1066800" y="5715000"/>
            <a:ext cx="2293938" cy="396875"/>
          </a:xfrm>
          <a:prstGeom prst="rect">
            <a:avLst/>
          </a:prstGeom>
          <a:noFill/>
          <a:ln w="9525">
            <a:noFill/>
            <a:miter lim="800000"/>
            <a:headEnd/>
            <a:tailEnd/>
          </a:ln>
        </p:spPr>
        <p:txBody>
          <a:bodyPr wrap="none">
            <a:prstTxWarp prst="textNoShape">
              <a:avLst/>
            </a:prstTxWarp>
            <a:spAutoFit/>
          </a:bodyPr>
          <a:lstStyle/>
          <a:p>
            <a:pPr eaLnBrk="1" hangingPunct="1"/>
            <a:r>
              <a:rPr lang="en-US" sz="2000">
                <a:latin typeface="Tahoma" pitchFamily="-110" charset="0"/>
              </a:rPr>
              <a:t>Ihla dr</a:t>
            </a:r>
            <a:r>
              <a:rPr lang="en-US" altLang="ja-JP" sz="2000">
                <a:latin typeface="Tahoma" pitchFamily="-110" charset="0"/>
              </a:rPr>
              <a:t>žiaca vzorku</a:t>
            </a:r>
            <a:endParaRPr lang="cs-CZ" sz="2000">
              <a:latin typeface="Tahoma" pitchFamily="-110" charset="0"/>
            </a:endParaRPr>
          </a:p>
        </p:txBody>
      </p:sp>
      <p:grpSp>
        <p:nvGrpSpPr>
          <p:cNvPr id="2" name="Group 12"/>
          <p:cNvGrpSpPr>
            <a:grpSpLocks/>
          </p:cNvGrpSpPr>
          <p:nvPr/>
        </p:nvGrpSpPr>
        <p:grpSpPr bwMode="auto">
          <a:xfrm>
            <a:off x="6300788" y="3736975"/>
            <a:ext cx="2479675" cy="1492250"/>
            <a:chOff x="3969" y="2354"/>
            <a:chExt cx="1562" cy="940"/>
          </a:xfrm>
        </p:grpSpPr>
        <p:sp>
          <p:nvSpPr>
            <p:cNvPr id="88081" name="Line 13"/>
            <p:cNvSpPr>
              <a:spLocks noChangeShapeType="1"/>
            </p:cNvSpPr>
            <p:nvPr/>
          </p:nvSpPr>
          <p:spPr bwMode="auto">
            <a:xfrm flipH="1">
              <a:off x="4014" y="2750"/>
              <a:ext cx="227" cy="544"/>
            </a:xfrm>
            <a:prstGeom prst="line">
              <a:avLst/>
            </a:prstGeom>
            <a:noFill/>
            <a:ln w="19050">
              <a:solidFill>
                <a:srgbClr val="000000"/>
              </a:solidFill>
              <a:round/>
              <a:headEnd/>
              <a:tailEnd type="triangle" w="med" len="med"/>
            </a:ln>
          </p:spPr>
          <p:txBody>
            <a:bodyPr>
              <a:prstTxWarp prst="textNoShape">
                <a:avLst/>
              </a:prstTxWarp>
            </a:bodyPr>
            <a:lstStyle/>
            <a:p>
              <a:endParaRPr lang="en-US"/>
            </a:p>
          </p:txBody>
        </p:sp>
        <p:sp>
          <p:nvSpPr>
            <p:cNvPr id="88082" name="Text Box 14"/>
            <p:cNvSpPr txBox="1">
              <a:spLocks noChangeArrowheads="1"/>
            </p:cNvSpPr>
            <p:nvPr/>
          </p:nvSpPr>
          <p:spPr bwMode="auto">
            <a:xfrm>
              <a:off x="3969" y="2354"/>
              <a:ext cx="1562" cy="366"/>
            </a:xfrm>
            <a:prstGeom prst="rect">
              <a:avLst/>
            </a:prstGeom>
            <a:noFill/>
            <a:ln w="9525">
              <a:noFill/>
              <a:miter lim="800000"/>
              <a:headEnd/>
              <a:tailEnd/>
            </a:ln>
          </p:spPr>
          <p:txBody>
            <a:bodyPr>
              <a:prstTxWarp prst="textNoShape">
                <a:avLst/>
              </a:prstTxWarp>
              <a:spAutoFit/>
            </a:bodyPr>
            <a:lstStyle/>
            <a:p>
              <a:pPr eaLnBrk="1" hangingPunct="1"/>
              <a:r>
                <a:rPr lang="en-US" sz="1600">
                  <a:solidFill>
                    <a:srgbClr val="000000"/>
                  </a:solidFill>
                </a:rPr>
                <a:t>Hrany zosilnen</a:t>
              </a:r>
              <a:r>
                <a:rPr lang="en-US" altLang="ja-JP" sz="1600">
                  <a:solidFill>
                    <a:srgbClr val="000000"/>
                  </a:solidFill>
                </a:rPr>
                <a:t>é fázovým posuvom</a:t>
              </a:r>
              <a:endParaRPr lang="cs-CZ" sz="1600">
                <a:solidFill>
                  <a:srgbClr val="000000"/>
                </a:solidFill>
              </a:endParaRPr>
            </a:p>
          </p:txBody>
        </p:sp>
      </p:grpSp>
      <p:sp>
        <p:nvSpPr>
          <p:cNvPr id="88078" name="Rectangle 15"/>
          <p:cNvSpPr>
            <a:spLocks noChangeArrowheads="1"/>
          </p:cNvSpPr>
          <p:nvPr/>
        </p:nvSpPr>
        <p:spPr bwMode="auto">
          <a:xfrm>
            <a:off x="457200" y="1143000"/>
            <a:ext cx="8001000" cy="5308600"/>
          </a:xfrm>
          <a:prstGeom prst="rect">
            <a:avLst/>
          </a:prstGeom>
          <a:noFill/>
          <a:ln w="9525">
            <a:noFill/>
            <a:miter lim="800000"/>
            <a:headEnd/>
            <a:tailEnd/>
          </a:ln>
        </p:spPr>
        <p:txBody>
          <a:bodyPr>
            <a:prstTxWarp prst="textNoShape">
              <a:avLst/>
            </a:prstTxWarp>
          </a:bodyPr>
          <a:lstStyle/>
          <a:p>
            <a:pPr marL="342900" indent="-342900" eaLnBrk="1" hangingPunct="1">
              <a:spcBef>
                <a:spcPct val="20000"/>
              </a:spcBef>
              <a:buFontTx/>
              <a:buChar char="•"/>
            </a:pPr>
            <a:r>
              <a:rPr lang="en-US" altLang="ja-JP" sz="2800">
                <a:solidFill>
                  <a:srgbClr val="FFDD07"/>
                </a:solidFill>
                <a:latin typeface="Times New Roman" pitchFamily="-110" charset="0"/>
              </a:rPr>
              <a:t>Myšie ľadviny</a:t>
            </a:r>
            <a:endParaRPr lang="en-US" sz="2800">
              <a:solidFill>
                <a:srgbClr val="FFDD07"/>
              </a:solidFill>
              <a:latin typeface="Times New Roman" pitchFamily="-110" charset="0"/>
            </a:endParaRPr>
          </a:p>
        </p:txBody>
      </p:sp>
      <p:pic>
        <p:nvPicPr>
          <p:cNvPr id="88079" name="Picture 17"/>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152400" y="5791200"/>
            <a:ext cx="990600" cy="879475"/>
          </a:xfrm>
          <a:prstGeom prst="rect">
            <a:avLst/>
          </a:prstGeom>
          <a:noFill/>
          <a:ln w="9525">
            <a:noFill/>
            <a:miter lim="800000"/>
            <a:headEnd/>
            <a:tailEnd/>
          </a:ln>
        </p:spPr>
      </p:pic>
      <p:sp>
        <p:nvSpPr>
          <p:cNvPr id="88080" name="Rectangle 19"/>
          <p:cNvSpPr>
            <a:spLocks noGrp="1" noChangeArrowheads="1"/>
          </p:cNvSpPr>
          <p:nvPr>
            <p:ph type="title"/>
          </p:nvPr>
        </p:nvSpPr>
        <p:spPr>
          <a:xfrm>
            <a:off x="1752600" y="152400"/>
            <a:ext cx="5715000" cy="838200"/>
          </a:xfrm>
          <a:noFill/>
        </p:spPr>
        <p:txBody>
          <a:bodyPr/>
          <a:lstStyle/>
          <a:p>
            <a:pPr eaLnBrk="1" hangingPunct="1"/>
            <a:r>
              <a:rPr lang="cs-CZ"/>
              <a:t>F</a:t>
            </a:r>
            <a:r>
              <a:rPr lang="cs-CZ" altLang="ja-JP"/>
              <a:t>ázovo-zosilnené kontrastné zobrazovanie</a:t>
            </a:r>
            <a:endParaRPr lang="cs-CZ"/>
          </a:p>
        </p:txBody>
      </p:sp>
      <p:sp>
        <p:nvSpPr>
          <p:cNvPr id="19" name="Slide Number Placeholder 18"/>
          <p:cNvSpPr>
            <a:spLocks noGrp="1"/>
          </p:cNvSpPr>
          <p:nvPr>
            <p:ph type="sldNum" sz="quarter" idx="11"/>
          </p:nvPr>
        </p:nvSpPr>
        <p:spPr/>
        <p:txBody>
          <a:bodyPr/>
          <a:lstStyle/>
          <a:p>
            <a:pPr>
              <a:defRPr/>
            </a:pPr>
            <a:fld id="{C1603305-08FB-224C-9641-C59DC35FFBF6}" type="slidenum">
              <a:rPr lang="en-US" smtClean="0"/>
              <a:pPr>
                <a:defRPr/>
              </a:pPr>
              <a:t>29</a:t>
            </a:fld>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9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295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2948"/>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82953"/>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8295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2949"/>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82952"/>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8295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1" grpId="0" animBg="1"/>
      <p:bldP spid="82952" grpId="0" animBg="1"/>
      <p:bldP spid="82952" grpId="1" animBg="1"/>
      <p:bldP spid="82953" grpId="0" animBg="1"/>
      <p:bldP spid="82953" grpId="1" animBg="1"/>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pPr>
              <a:defRPr/>
            </a:pPr>
            <a:r>
              <a:rPr lang="en-US" smtClean="0">
                <a:latin typeface="+mn-lt"/>
                <a:ea typeface="ＭＳ Ｐゴシック" pitchFamily="-112" charset="-128"/>
                <a:cs typeface="ＭＳ Ｐゴシック" pitchFamily="-112" charset="-128"/>
              </a:rPr>
              <a:t>High School Teachers at CERN  -----  Bettina + Ivan Mikulec  -----  Apr 2009</a:t>
            </a:r>
            <a:endParaRPr lang="en-US">
              <a:latin typeface="+mn-lt"/>
              <a:ea typeface="ＭＳ Ｐゴシック" pitchFamily="-112" charset="-128"/>
              <a:cs typeface="ＭＳ Ｐゴシック" pitchFamily="-112" charset="-128"/>
            </a:endParaRPr>
          </a:p>
        </p:txBody>
      </p:sp>
      <p:sp>
        <p:nvSpPr>
          <p:cNvPr id="22531" name="Rectangle 1027"/>
          <p:cNvSpPr>
            <a:spLocks noGrp="1" noChangeArrowheads="1"/>
          </p:cNvSpPr>
          <p:nvPr>
            <p:ph type="body" idx="1"/>
          </p:nvPr>
        </p:nvSpPr>
        <p:spPr>
          <a:xfrm>
            <a:off x="457200" y="1725613"/>
            <a:ext cx="8001000" cy="3125787"/>
          </a:xfrm>
        </p:spPr>
        <p:txBody>
          <a:bodyPr/>
          <a:lstStyle/>
          <a:p>
            <a:pPr eaLnBrk="1" hangingPunct="1">
              <a:lnSpc>
                <a:spcPct val="90000"/>
              </a:lnSpc>
            </a:pPr>
            <a:r>
              <a:rPr lang="en-US" sz="3200"/>
              <a:t>Rady polovodičových segmentov</a:t>
            </a:r>
          </a:p>
          <a:p>
            <a:pPr lvl="1" eaLnBrk="1" hangingPunct="1">
              <a:lnSpc>
                <a:spcPct val="90000"/>
              </a:lnSpc>
            </a:pPr>
            <a:r>
              <a:rPr lang="en-US" sz="2800"/>
              <a:t>stripové detektory</a:t>
            </a:r>
          </a:p>
          <a:p>
            <a:pPr lvl="1" eaLnBrk="1" hangingPunct="1">
              <a:lnSpc>
                <a:spcPct val="90000"/>
              </a:lnSpc>
            </a:pPr>
            <a:r>
              <a:rPr lang="en-US" sz="2800"/>
              <a:t>pixelové detektory (pad detektory)</a:t>
            </a:r>
          </a:p>
          <a:p>
            <a:pPr eaLnBrk="1" hangingPunct="1">
              <a:lnSpc>
                <a:spcPct val="90000"/>
              </a:lnSpc>
              <a:buFontTx/>
              <a:buNone/>
            </a:pPr>
            <a:r>
              <a:rPr lang="en-US" sz="3200"/>
              <a:t>		</a:t>
            </a:r>
          </a:p>
          <a:p>
            <a:pPr eaLnBrk="1" hangingPunct="1">
              <a:lnSpc>
                <a:spcPct val="90000"/>
              </a:lnSpc>
              <a:buFontTx/>
              <a:buNone/>
            </a:pPr>
            <a:r>
              <a:rPr lang="en-US" sz="3200"/>
              <a:t>				hybridné detektory</a:t>
            </a:r>
          </a:p>
          <a:p>
            <a:pPr eaLnBrk="1" hangingPunct="1">
              <a:lnSpc>
                <a:spcPct val="90000"/>
              </a:lnSpc>
              <a:buFontTx/>
              <a:buNone/>
            </a:pPr>
            <a:endParaRPr lang="en-US" sz="3200"/>
          </a:p>
        </p:txBody>
      </p:sp>
      <p:pic>
        <p:nvPicPr>
          <p:cNvPr id="13316" name="Picture 1028" descr="flipchip"/>
          <p:cNvPicPr>
            <a:picLocks noChangeAspect="1" noChangeArrowheads="1"/>
          </p:cNvPicPr>
          <p:nvPr/>
        </p:nvPicPr>
        <p:blipFill>
          <a:blip r:embed="rId3"/>
          <a:srcRect/>
          <a:stretch>
            <a:fillRect/>
          </a:stretch>
        </p:blipFill>
        <p:spPr bwMode="auto">
          <a:xfrm>
            <a:off x="533400" y="1219200"/>
            <a:ext cx="8153400" cy="4384675"/>
          </a:xfrm>
          <a:prstGeom prst="rect">
            <a:avLst/>
          </a:prstGeom>
          <a:noFill/>
          <a:ln w="9525">
            <a:noFill/>
            <a:miter lim="800000"/>
            <a:headEnd/>
            <a:tailEnd/>
          </a:ln>
        </p:spPr>
      </p:pic>
      <p:sp>
        <p:nvSpPr>
          <p:cNvPr id="22533" name="Rectangle 1026"/>
          <p:cNvSpPr>
            <a:spLocks noGrp="1" noChangeArrowheads="1"/>
          </p:cNvSpPr>
          <p:nvPr>
            <p:ph type="title"/>
          </p:nvPr>
        </p:nvSpPr>
        <p:spPr/>
        <p:txBody>
          <a:bodyPr/>
          <a:lstStyle/>
          <a:p>
            <a:pPr eaLnBrk="1" hangingPunct="1"/>
            <a:r>
              <a:rPr lang="en-US"/>
              <a:t>Hybridné Pixelové Detektory</a:t>
            </a:r>
          </a:p>
        </p:txBody>
      </p:sp>
      <p:sp>
        <p:nvSpPr>
          <p:cNvPr id="6" name="Slide Number Placeholder 5"/>
          <p:cNvSpPr>
            <a:spLocks noGrp="1"/>
          </p:cNvSpPr>
          <p:nvPr>
            <p:ph type="sldNum" sz="quarter" idx="11"/>
          </p:nvPr>
        </p:nvSpPr>
        <p:spPr/>
        <p:txBody>
          <a:bodyPr/>
          <a:lstStyle/>
          <a:p>
            <a:pPr>
              <a:defRPr/>
            </a:pPr>
            <a:fld id="{C1603305-08FB-224C-9641-C59DC35FFBF6}" type="slidenum">
              <a:rPr lang="en-US" smtClean="0"/>
              <a:pPr>
                <a:defRPr/>
              </a:pPr>
              <a:t>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blinds(horizontal)">
                                      <p:cBhvr>
                                        <p:cTn id="7" dur="5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Footer Placeholder 3"/>
          <p:cNvSpPr>
            <a:spLocks noGrp="1"/>
          </p:cNvSpPr>
          <p:nvPr>
            <p:ph type="ftr" sz="quarter" idx="10"/>
          </p:nvPr>
        </p:nvSpPr>
        <p:spPr/>
        <p:txBody>
          <a:bodyPr/>
          <a:lstStyle/>
          <a:p>
            <a:pPr>
              <a:defRPr/>
            </a:pPr>
            <a:r>
              <a:rPr lang="en-US" smtClean="0">
                <a:latin typeface="+mn-lt"/>
                <a:ea typeface="ＭＳ Ｐゴシック" pitchFamily="-112" charset="-128"/>
                <a:cs typeface="ＭＳ Ｐゴシック" pitchFamily="-112" charset="-128"/>
              </a:rPr>
              <a:t>High School Teachers at CERN  -----  Bettina + Ivan Mikulec  -----  Apr 2009</a:t>
            </a:r>
            <a:endParaRPr lang="en-US">
              <a:latin typeface="+mn-lt"/>
              <a:ea typeface="ＭＳ Ｐゴシック" pitchFamily="-112" charset="-128"/>
              <a:cs typeface="ＭＳ Ｐゴシック" pitchFamily="-112" charset="-128"/>
            </a:endParaRPr>
          </a:p>
        </p:txBody>
      </p:sp>
      <p:sp>
        <p:nvSpPr>
          <p:cNvPr id="92163" name="Rectangle 2"/>
          <p:cNvSpPr>
            <a:spLocks noChangeArrowheads="1"/>
          </p:cNvSpPr>
          <p:nvPr/>
        </p:nvSpPr>
        <p:spPr bwMode="auto">
          <a:xfrm>
            <a:off x="762000" y="2514600"/>
            <a:ext cx="7910513" cy="3614738"/>
          </a:xfrm>
          <a:prstGeom prst="rect">
            <a:avLst/>
          </a:prstGeom>
          <a:solidFill>
            <a:schemeClr val="accent1"/>
          </a:solidFill>
          <a:ln w="9525">
            <a:solidFill>
              <a:srgbClr val="000000"/>
            </a:solidFill>
            <a:miter lim="800000"/>
            <a:headEnd/>
            <a:tailEnd/>
          </a:ln>
        </p:spPr>
        <p:txBody>
          <a:bodyPr wrap="none" anchor="ctr">
            <a:prstTxWarp prst="textNoShape">
              <a:avLst/>
            </a:prstTxWarp>
          </a:bodyPr>
          <a:lstStyle/>
          <a:p>
            <a:endParaRPr lang="en-US"/>
          </a:p>
        </p:txBody>
      </p:sp>
      <p:sp>
        <p:nvSpPr>
          <p:cNvPr id="92164" name="Rectangle 3"/>
          <p:cNvSpPr>
            <a:spLocks noGrp="1" noChangeArrowheads="1"/>
          </p:cNvSpPr>
          <p:nvPr>
            <p:ph type="title"/>
          </p:nvPr>
        </p:nvSpPr>
        <p:spPr/>
        <p:txBody>
          <a:bodyPr/>
          <a:lstStyle/>
          <a:p>
            <a:pPr eaLnBrk="1" hangingPunct="1"/>
            <a:r>
              <a:rPr lang="en-US" sz="4400"/>
              <a:t>Neutr</a:t>
            </a:r>
            <a:r>
              <a:rPr lang="en-US" altLang="ja-JP" sz="4400"/>
              <a:t>ónova rádiografia</a:t>
            </a:r>
            <a:endParaRPr lang="cs-CZ" sz="4400"/>
          </a:p>
        </p:txBody>
      </p:sp>
      <p:pic>
        <p:nvPicPr>
          <p:cNvPr id="92165" name="Picture 4" descr="foto_x"/>
          <p:cNvPicPr>
            <a:picLocks noChangeAspect="1" noChangeArrowheads="1"/>
          </p:cNvPicPr>
          <p:nvPr/>
        </p:nvPicPr>
        <p:blipFill>
          <a:blip r:embed="rId3"/>
          <a:srcRect/>
          <a:stretch>
            <a:fillRect/>
          </a:stretch>
        </p:blipFill>
        <p:spPr bwMode="auto">
          <a:xfrm>
            <a:off x="941388" y="2687638"/>
            <a:ext cx="3813175" cy="2338387"/>
          </a:xfrm>
          <a:prstGeom prst="rect">
            <a:avLst/>
          </a:prstGeom>
          <a:noFill/>
          <a:ln w="9525">
            <a:noFill/>
            <a:miter lim="800000"/>
            <a:headEnd/>
            <a:tailEnd/>
          </a:ln>
        </p:spPr>
      </p:pic>
      <p:sp>
        <p:nvSpPr>
          <p:cNvPr id="92166" name="Text Box 5"/>
          <p:cNvSpPr txBox="1">
            <a:spLocks noChangeAspect="1" noChangeArrowheads="1"/>
          </p:cNvSpPr>
          <p:nvPr/>
        </p:nvSpPr>
        <p:spPr bwMode="auto">
          <a:xfrm>
            <a:off x="941388" y="5027613"/>
            <a:ext cx="895350" cy="396875"/>
          </a:xfrm>
          <a:prstGeom prst="rect">
            <a:avLst/>
          </a:prstGeom>
          <a:noFill/>
          <a:ln w="9525">
            <a:noFill/>
            <a:miter lim="800000"/>
            <a:headEnd/>
            <a:tailEnd/>
          </a:ln>
        </p:spPr>
        <p:txBody>
          <a:bodyPr wrap="none">
            <a:prstTxWarp prst="textNoShape">
              <a:avLst/>
            </a:prstTxWarp>
            <a:spAutoFit/>
          </a:bodyPr>
          <a:lstStyle/>
          <a:p>
            <a:pPr eaLnBrk="1" hangingPunct="1"/>
            <a:r>
              <a:rPr lang="en-US" sz="2000">
                <a:latin typeface="Tahoma" pitchFamily="-110" charset="0"/>
              </a:rPr>
              <a:t>X-l</a:t>
            </a:r>
            <a:r>
              <a:rPr lang="en-US" altLang="ja-JP" sz="2000">
                <a:latin typeface="Tahoma" pitchFamily="-110" charset="0"/>
              </a:rPr>
              <a:t>ú</a:t>
            </a:r>
            <a:r>
              <a:rPr lang="en-US" altLang="ja-JP" sz="2000">
                <a:latin typeface="Lucida Grande" pitchFamily="-110" charset="0"/>
              </a:rPr>
              <a:t>če</a:t>
            </a:r>
            <a:endParaRPr lang="cs-CZ" sz="2000">
              <a:latin typeface="Tahoma" pitchFamily="-110" charset="0"/>
            </a:endParaRPr>
          </a:p>
        </p:txBody>
      </p:sp>
      <p:sp>
        <p:nvSpPr>
          <p:cNvPr id="92167" name="Text Box 6"/>
          <p:cNvSpPr txBox="1">
            <a:spLocks noChangeAspect="1" noChangeArrowheads="1"/>
          </p:cNvSpPr>
          <p:nvPr/>
        </p:nvSpPr>
        <p:spPr bwMode="auto">
          <a:xfrm>
            <a:off x="4692650" y="5024438"/>
            <a:ext cx="1211263" cy="396875"/>
          </a:xfrm>
          <a:prstGeom prst="rect">
            <a:avLst/>
          </a:prstGeom>
          <a:noFill/>
          <a:ln w="9525">
            <a:noFill/>
            <a:miter lim="800000"/>
            <a:headEnd/>
            <a:tailEnd/>
          </a:ln>
        </p:spPr>
        <p:txBody>
          <a:bodyPr wrap="none">
            <a:prstTxWarp prst="textNoShape">
              <a:avLst/>
            </a:prstTxWarp>
            <a:spAutoFit/>
          </a:bodyPr>
          <a:lstStyle/>
          <a:p>
            <a:pPr eaLnBrk="1" hangingPunct="1"/>
            <a:r>
              <a:rPr lang="en-US" sz="2000">
                <a:latin typeface="Tahoma" pitchFamily="-110" charset="0"/>
              </a:rPr>
              <a:t>Neutr</a:t>
            </a:r>
            <a:r>
              <a:rPr lang="en-US" altLang="ja-JP" sz="2000">
                <a:latin typeface="Tahoma" pitchFamily="-110" charset="0"/>
              </a:rPr>
              <a:t>óny</a:t>
            </a:r>
            <a:endParaRPr lang="cs-CZ" sz="2000">
              <a:latin typeface="Tahoma" pitchFamily="-110" charset="0"/>
            </a:endParaRPr>
          </a:p>
        </p:txBody>
      </p:sp>
      <p:pic>
        <p:nvPicPr>
          <p:cNvPr id="92168" name="Picture 7" descr="foto_n"/>
          <p:cNvPicPr>
            <a:picLocks noChangeAspect="1" noChangeArrowheads="1"/>
          </p:cNvPicPr>
          <p:nvPr/>
        </p:nvPicPr>
        <p:blipFill>
          <a:blip r:embed="rId4"/>
          <a:srcRect/>
          <a:stretch>
            <a:fillRect/>
          </a:stretch>
        </p:blipFill>
        <p:spPr bwMode="auto">
          <a:xfrm>
            <a:off x="4787900" y="2698750"/>
            <a:ext cx="3735388" cy="2316163"/>
          </a:xfrm>
          <a:prstGeom prst="rect">
            <a:avLst/>
          </a:prstGeom>
          <a:noFill/>
          <a:ln w="9525">
            <a:noFill/>
            <a:miter lim="800000"/>
            <a:headEnd/>
            <a:tailEnd/>
          </a:ln>
        </p:spPr>
      </p:pic>
      <p:sp>
        <p:nvSpPr>
          <p:cNvPr id="92169" name="Text Box 8"/>
          <p:cNvSpPr txBox="1">
            <a:spLocks noChangeArrowheads="1"/>
          </p:cNvSpPr>
          <p:nvPr/>
        </p:nvSpPr>
        <p:spPr bwMode="auto">
          <a:xfrm>
            <a:off x="609600" y="1066800"/>
            <a:ext cx="7996238" cy="915988"/>
          </a:xfrm>
          <a:prstGeom prst="rect">
            <a:avLst/>
          </a:prstGeom>
          <a:noFill/>
          <a:ln w="9525">
            <a:noFill/>
            <a:miter lim="800000"/>
            <a:headEnd/>
            <a:tailEnd/>
          </a:ln>
        </p:spPr>
        <p:txBody>
          <a:bodyPr>
            <a:prstTxWarp prst="textNoShape">
              <a:avLst/>
            </a:prstTxWarp>
            <a:spAutoFit/>
          </a:bodyPr>
          <a:lstStyle/>
          <a:p>
            <a:pPr marL="174625" indent="-174625" eaLnBrk="1" hangingPunct="1">
              <a:buFontTx/>
              <a:buChar char="•"/>
            </a:pPr>
            <a:r>
              <a:rPr lang="en-US" sz="1800">
                <a:solidFill>
                  <a:srgbClr val="FFDD07"/>
                </a:solidFill>
                <a:latin typeface="Times New Roman" pitchFamily="-110" charset="0"/>
              </a:rPr>
              <a:t>K</a:t>
            </a:r>
            <a:r>
              <a:rPr lang="en-US" altLang="ja-JP" sz="1800">
                <a:solidFill>
                  <a:srgbClr val="FFDD07"/>
                </a:solidFill>
                <a:latin typeface="Times New Roman" pitchFamily="-110" charset="0"/>
              </a:rPr>
              <a:t>ým RTG lúče sú zoslabenė efektívnejšie ťažkými materiálmi ako kovy, neutróny umožňujú zobraziť ľahšie materiály ako napr. vodíkové zlúčeniny.</a:t>
            </a:r>
            <a:endParaRPr lang="en-US" sz="1800">
              <a:solidFill>
                <a:srgbClr val="FFDD07"/>
              </a:solidFill>
              <a:latin typeface="Times New Roman" pitchFamily="-110" charset="0"/>
            </a:endParaRPr>
          </a:p>
          <a:p>
            <a:pPr marL="174625" indent="-174625" eaLnBrk="1" hangingPunct="1">
              <a:buFontTx/>
              <a:buChar char="•"/>
            </a:pPr>
            <a:r>
              <a:rPr lang="en-US" sz="1800">
                <a:solidFill>
                  <a:srgbClr val="FFDD07"/>
                </a:solidFill>
                <a:latin typeface="Times New Roman" pitchFamily="-110" charset="0"/>
              </a:rPr>
              <a:t>Neutr</a:t>
            </a:r>
            <a:r>
              <a:rPr lang="en-US" altLang="ja-JP" sz="1800">
                <a:solidFill>
                  <a:srgbClr val="FFDD07"/>
                </a:solidFill>
                <a:latin typeface="Times New Roman" pitchFamily="-110" charset="0"/>
              </a:rPr>
              <a:t>ónová rádiografia je komplementárna k RTG.</a:t>
            </a:r>
            <a:endParaRPr lang="en-US" sz="1800">
              <a:solidFill>
                <a:srgbClr val="FFDD07"/>
              </a:solidFill>
              <a:latin typeface="Times New Roman" pitchFamily="-110" charset="0"/>
            </a:endParaRPr>
          </a:p>
        </p:txBody>
      </p:sp>
      <p:sp>
        <p:nvSpPr>
          <p:cNvPr id="92170" name="Text Box 9"/>
          <p:cNvSpPr txBox="1">
            <a:spLocks noChangeArrowheads="1"/>
          </p:cNvSpPr>
          <p:nvPr/>
        </p:nvSpPr>
        <p:spPr bwMode="auto">
          <a:xfrm>
            <a:off x="847725" y="5510213"/>
            <a:ext cx="7843838" cy="581025"/>
          </a:xfrm>
          <a:prstGeom prst="rect">
            <a:avLst/>
          </a:prstGeom>
          <a:noFill/>
          <a:ln w="9525">
            <a:noFill/>
            <a:miter lim="800000"/>
            <a:headEnd/>
            <a:tailEnd/>
          </a:ln>
        </p:spPr>
        <p:txBody>
          <a:bodyPr>
            <a:prstTxWarp prst="textNoShape">
              <a:avLst/>
            </a:prstTxWarp>
            <a:spAutoFit/>
          </a:bodyPr>
          <a:lstStyle/>
          <a:p>
            <a:pPr eaLnBrk="1" hangingPunct="1"/>
            <a:r>
              <a:rPr lang="en-US" sz="1600">
                <a:latin typeface="Times New Roman" pitchFamily="-110" charset="0"/>
              </a:rPr>
              <a:t>V RTG obraze s</a:t>
            </a:r>
            <a:r>
              <a:rPr lang="en-US" altLang="ja-JP" sz="1600">
                <a:latin typeface="Times New Roman" pitchFamily="-110" charset="0"/>
              </a:rPr>
              <a:t>ú zvýraznené kovovové časti fotoaparátu zatiaľ čo neutrónový rádiogram ukáže detaily plastikových častí.</a:t>
            </a:r>
            <a:endParaRPr lang="en-US" sz="1600">
              <a:latin typeface="Times New Roman" pitchFamily="-110" charset="0"/>
            </a:endParaRPr>
          </a:p>
        </p:txBody>
      </p:sp>
      <p:sp>
        <p:nvSpPr>
          <p:cNvPr id="92171" name="Rectangle 10"/>
          <p:cNvSpPr>
            <a:spLocks noChangeArrowheads="1"/>
          </p:cNvSpPr>
          <p:nvPr/>
        </p:nvSpPr>
        <p:spPr bwMode="auto">
          <a:xfrm>
            <a:off x="4700588" y="6110288"/>
            <a:ext cx="4071937" cy="274637"/>
          </a:xfrm>
          <a:prstGeom prst="rect">
            <a:avLst/>
          </a:prstGeom>
          <a:noFill/>
          <a:ln w="9525">
            <a:noFill/>
            <a:miter lim="800000"/>
            <a:headEnd/>
            <a:tailEnd/>
          </a:ln>
        </p:spPr>
        <p:txBody>
          <a:bodyPr wrap="none">
            <a:prstTxWarp prst="textNoShape">
              <a:avLst/>
            </a:prstTxWarp>
            <a:spAutoFit/>
          </a:bodyPr>
          <a:lstStyle/>
          <a:p>
            <a:pPr algn="ctr" eaLnBrk="1" hangingPunct="1"/>
            <a:r>
              <a:rPr lang="en-US" sz="1200"/>
              <a:t>Images: courtesy of Paul Scherrer Institute, Neutra facility</a:t>
            </a:r>
            <a:endParaRPr lang="cs-CZ" sz="1200"/>
          </a:p>
        </p:txBody>
      </p:sp>
      <p:sp>
        <p:nvSpPr>
          <p:cNvPr id="12" name="Slide Number Placeholder 11"/>
          <p:cNvSpPr>
            <a:spLocks noGrp="1"/>
          </p:cNvSpPr>
          <p:nvPr>
            <p:ph type="sldNum" sz="quarter" idx="11"/>
          </p:nvPr>
        </p:nvSpPr>
        <p:spPr/>
        <p:txBody>
          <a:bodyPr/>
          <a:lstStyle/>
          <a:p>
            <a:pPr>
              <a:defRPr/>
            </a:pPr>
            <a:fld id="{C1603305-08FB-224C-9641-C59DC35FFBF6}" type="slidenum">
              <a:rPr lang="en-US" smtClean="0"/>
              <a:pPr>
                <a:defRPr/>
              </a:pPr>
              <a:t>30</a:t>
            </a:fld>
            <a:endParaRPr lang="en-US"/>
          </a:p>
        </p:txBody>
      </p:sp>
    </p:spTree>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Footer Placeholder 4"/>
          <p:cNvSpPr>
            <a:spLocks noGrp="1"/>
          </p:cNvSpPr>
          <p:nvPr>
            <p:ph type="ftr" sz="quarter" idx="10"/>
          </p:nvPr>
        </p:nvSpPr>
        <p:spPr/>
        <p:txBody>
          <a:bodyPr/>
          <a:lstStyle/>
          <a:p>
            <a:pPr>
              <a:defRPr/>
            </a:pPr>
            <a:r>
              <a:rPr lang="en-US" smtClean="0">
                <a:latin typeface="+mn-lt"/>
                <a:ea typeface="ＭＳ Ｐゴシック" pitchFamily="-112" charset="-128"/>
                <a:cs typeface="ＭＳ Ｐゴシック" pitchFamily="-112" charset="-128"/>
              </a:rPr>
              <a:t>High School Teachers at CERN  -----  Bettina + Ivan Mikulec  -----  Apr 2009</a:t>
            </a:r>
            <a:endParaRPr lang="en-US">
              <a:latin typeface="+mn-lt"/>
              <a:ea typeface="ＭＳ Ｐゴシック" pitchFamily="-112" charset="-128"/>
              <a:cs typeface="ＭＳ Ｐゴシック" pitchFamily="-112" charset="-128"/>
            </a:endParaRPr>
          </a:p>
        </p:txBody>
      </p:sp>
      <p:sp>
        <p:nvSpPr>
          <p:cNvPr id="96259" name="Rectangle 2"/>
          <p:cNvSpPr>
            <a:spLocks noGrp="1" noChangeArrowheads="1"/>
          </p:cNvSpPr>
          <p:nvPr>
            <p:ph type="title"/>
          </p:nvPr>
        </p:nvSpPr>
        <p:spPr/>
        <p:txBody>
          <a:bodyPr/>
          <a:lstStyle/>
          <a:p>
            <a:pPr eaLnBrk="1" hangingPunct="1"/>
            <a:r>
              <a:rPr lang="en-US"/>
              <a:t>Astrofyzika - Adapt</a:t>
            </a:r>
            <a:r>
              <a:rPr lang="en-US" altLang="ja-JP"/>
              <a:t>ívna optika</a:t>
            </a:r>
            <a:r>
              <a:rPr lang="en-US"/>
              <a:t>*</a:t>
            </a:r>
          </a:p>
        </p:txBody>
      </p:sp>
      <p:sp>
        <p:nvSpPr>
          <p:cNvPr id="96260" name="Rectangle 3"/>
          <p:cNvSpPr>
            <a:spLocks noGrp="1" noChangeArrowheads="1"/>
          </p:cNvSpPr>
          <p:nvPr>
            <p:ph type="body" sz="half" idx="2"/>
          </p:nvPr>
        </p:nvSpPr>
        <p:spPr>
          <a:xfrm>
            <a:off x="3581400" y="990600"/>
            <a:ext cx="4741863" cy="3244850"/>
          </a:xfrm>
        </p:spPr>
        <p:txBody>
          <a:bodyPr/>
          <a:lstStyle/>
          <a:p>
            <a:pPr eaLnBrk="1" hangingPunct="1"/>
            <a:r>
              <a:rPr lang="en-US" sz="2400"/>
              <a:t>Turbulencie v zemskej atmosf</a:t>
            </a:r>
            <a:r>
              <a:rPr lang="en-US" altLang="ja-JP" sz="2400"/>
              <a:t>ére spôsobujú blikanie hviezd</a:t>
            </a:r>
            <a:endParaRPr lang="en-US" sz="2400"/>
          </a:p>
          <a:p>
            <a:pPr eaLnBrk="1" hangingPunct="1"/>
            <a:r>
              <a:rPr lang="en-US" sz="2400"/>
              <a:t>Navy</a:t>
            </a:r>
            <a:r>
              <a:rPr lang="en-US" altLang="ja-JP" sz="2400"/>
              <a:t>še, </a:t>
            </a:r>
            <a:r>
              <a:rPr lang="en-US" sz="2400"/>
              <a:t>tieto turbulencie sp</a:t>
            </a:r>
            <a:r>
              <a:rPr lang="en-US" altLang="ja-JP" sz="2400"/>
              <a:t>ôsobujú že obraz hviezd sa javí rozmazaný</a:t>
            </a:r>
            <a:endParaRPr lang="en-US" sz="2400"/>
          </a:p>
        </p:txBody>
      </p:sp>
      <p:pic>
        <p:nvPicPr>
          <p:cNvPr id="96261" name="Picture 4"/>
          <p:cNvPicPr>
            <a:picLocks noChangeAspect="1" noChangeArrowheads="1"/>
          </p:cNvPicPr>
          <p:nvPr/>
        </p:nvPicPr>
        <p:blipFill>
          <a:blip r:embed="rId3"/>
          <a:srcRect/>
          <a:stretch>
            <a:fillRect/>
          </a:stretch>
        </p:blipFill>
        <p:spPr bwMode="auto">
          <a:xfrm>
            <a:off x="1143000" y="990600"/>
            <a:ext cx="1990725" cy="3124200"/>
          </a:xfrm>
          <a:prstGeom prst="rect">
            <a:avLst/>
          </a:prstGeom>
          <a:noFill/>
          <a:ln w="9525">
            <a:noFill/>
            <a:miter lim="800000"/>
            <a:headEnd/>
            <a:tailEnd/>
          </a:ln>
        </p:spPr>
      </p:pic>
      <p:sp>
        <p:nvSpPr>
          <p:cNvPr id="105477" name="Text Box 5"/>
          <p:cNvSpPr txBox="1">
            <a:spLocks noChangeArrowheads="1"/>
          </p:cNvSpPr>
          <p:nvPr/>
        </p:nvSpPr>
        <p:spPr bwMode="auto">
          <a:xfrm>
            <a:off x="762000" y="5486400"/>
            <a:ext cx="7747000" cy="720725"/>
          </a:xfrm>
          <a:prstGeom prst="rect">
            <a:avLst/>
          </a:prstGeom>
          <a:solidFill>
            <a:srgbClr val="FFFF99"/>
          </a:solidFill>
          <a:ln w="19050">
            <a:solidFill>
              <a:schemeClr val="bg2"/>
            </a:solidFill>
            <a:miter lim="800000"/>
            <a:headEnd/>
            <a:tailEnd/>
          </a:ln>
          <a:effectLst>
            <a:outerShdw blurRad="63500" dist="38099" dir="2700000" algn="ctr" rotWithShape="0">
              <a:schemeClr val="bg2">
                <a:alpha val="74998"/>
              </a:schemeClr>
            </a:outerShdw>
          </a:effectLst>
        </p:spPr>
        <p:txBody>
          <a:bodyPr>
            <a:prstTxWarp prst="textNoShape">
              <a:avLst/>
            </a:prstTxWarp>
            <a:spAutoFit/>
          </a:bodyPr>
          <a:lstStyle/>
          <a:p>
            <a:pPr algn="ctr">
              <a:defRPr/>
            </a:pPr>
            <a:r>
              <a:rPr lang="en-US" sz="2000" b="1">
                <a:latin typeface="Times New Roman" pitchFamily="-112" charset="0"/>
                <a:ea typeface="ＭＳ Ｐゴシック" pitchFamily="-112" charset="-128"/>
                <a:cs typeface="ＭＳ Ｐゴシック" pitchFamily="-112" charset="-128"/>
              </a:rPr>
              <a:t>Aj tie najv</a:t>
            </a:r>
            <a:r>
              <a:rPr lang="en-US" altLang="ja-JP" sz="2000" b="1">
                <a:latin typeface="Times New Roman" pitchFamily="-112" charset="0"/>
                <a:ea typeface="ＭＳ Ｐゴシック" pitchFamily="-112" charset="-128"/>
                <a:cs typeface="ＭＳ Ｐゴシック" pitchFamily="-112" charset="-128"/>
              </a:rPr>
              <a:t>äčšie pozemské hvezdárske teleskopy nemajú lepšie rozlíšenie ako bežný </a:t>
            </a:r>
            <a:r>
              <a:rPr lang="en-US" sz="2000" b="1">
                <a:latin typeface="Times New Roman" pitchFamily="-112" charset="0"/>
                <a:ea typeface="ＭＳ Ｐゴシック" pitchFamily="-112" charset="-128"/>
                <a:cs typeface="ＭＳ Ｐゴシック" pitchFamily="-112" charset="-128"/>
              </a:rPr>
              <a:t>amat</a:t>
            </a:r>
            <a:r>
              <a:rPr lang="en-US" altLang="ja-JP" sz="2000" b="1">
                <a:latin typeface="Times New Roman" pitchFamily="-112" charset="0"/>
                <a:ea typeface="ＭＳ Ｐゴシック" pitchFamily="-112" charset="-128"/>
                <a:cs typeface="ＭＳ Ｐゴシック" pitchFamily="-112" charset="-128"/>
              </a:rPr>
              <a:t>érsky 20 cm ďalekohľad</a:t>
            </a:r>
            <a:r>
              <a:rPr lang="en-US" sz="2000" b="1">
                <a:latin typeface="Times New Roman" pitchFamily="-112" charset="0"/>
                <a:ea typeface="ＭＳ Ｐゴシック" pitchFamily="-112" charset="-128"/>
                <a:cs typeface="ＭＳ Ｐゴシック" pitchFamily="-112" charset="-128"/>
              </a:rPr>
              <a:t>!</a:t>
            </a:r>
          </a:p>
        </p:txBody>
      </p:sp>
      <p:sp>
        <p:nvSpPr>
          <p:cNvPr id="96263" name="Text Box 6"/>
          <p:cNvSpPr txBox="1">
            <a:spLocks noChangeArrowheads="1"/>
          </p:cNvSpPr>
          <p:nvPr/>
        </p:nvSpPr>
        <p:spPr bwMode="auto">
          <a:xfrm>
            <a:off x="2667000" y="6248400"/>
            <a:ext cx="6172200" cy="304800"/>
          </a:xfrm>
          <a:prstGeom prst="rect">
            <a:avLst/>
          </a:prstGeom>
          <a:noFill/>
          <a:ln w="9525">
            <a:noFill/>
            <a:miter lim="800000"/>
            <a:headEnd/>
            <a:tailEnd/>
          </a:ln>
        </p:spPr>
        <p:txBody>
          <a:bodyPr>
            <a:prstTxWarp prst="textNoShape">
              <a:avLst/>
            </a:prstTxWarp>
            <a:spAutoFit/>
          </a:bodyPr>
          <a:lstStyle/>
          <a:p>
            <a:pPr>
              <a:spcBef>
                <a:spcPct val="50000"/>
              </a:spcBef>
            </a:pPr>
            <a:r>
              <a:rPr kumimoji="1" lang="en-US" sz="1400">
                <a:solidFill>
                  <a:srgbClr val="FFFF00"/>
                </a:solidFill>
                <a:latin typeface="Times New Roman" pitchFamily="-110" charset="0"/>
              </a:rPr>
              <a:t>*Adapted from AO lectures of Claire Max, Astro289C, UC Santa Cruz</a:t>
            </a:r>
          </a:p>
        </p:txBody>
      </p:sp>
      <p:sp>
        <p:nvSpPr>
          <p:cNvPr id="96264" name="Oval 8"/>
          <p:cNvSpPr>
            <a:spLocks noChangeArrowheads="1"/>
          </p:cNvSpPr>
          <p:nvPr/>
        </p:nvSpPr>
        <p:spPr bwMode="auto">
          <a:xfrm>
            <a:off x="2168525" y="4279900"/>
            <a:ext cx="322263" cy="681038"/>
          </a:xfrm>
          <a:prstGeom prst="ellipse">
            <a:avLst/>
          </a:prstGeom>
          <a:noFill/>
          <a:ln w="38100">
            <a:solidFill>
              <a:schemeClr val="tx1"/>
            </a:solidFill>
            <a:round/>
            <a:headEnd/>
            <a:tailEnd/>
          </a:ln>
        </p:spPr>
        <p:txBody>
          <a:bodyPr anchor="ctr">
            <a:prstTxWarp prst="textNoShape">
              <a:avLst/>
            </a:prstTxWarp>
            <a:spAutoFit/>
          </a:bodyPr>
          <a:lstStyle/>
          <a:p>
            <a:endParaRPr lang="en-US"/>
          </a:p>
        </p:txBody>
      </p:sp>
      <p:sp>
        <p:nvSpPr>
          <p:cNvPr id="96265" name="Line 9"/>
          <p:cNvSpPr>
            <a:spLocks noChangeShapeType="1"/>
          </p:cNvSpPr>
          <p:nvPr/>
        </p:nvSpPr>
        <p:spPr bwMode="auto">
          <a:xfrm flipV="1">
            <a:off x="1085850" y="4343400"/>
            <a:ext cx="1019175" cy="0"/>
          </a:xfrm>
          <a:prstGeom prst="line">
            <a:avLst/>
          </a:prstGeom>
          <a:noFill/>
          <a:ln w="28575">
            <a:solidFill>
              <a:srgbClr val="FF8000"/>
            </a:solidFill>
            <a:round/>
            <a:headEnd/>
            <a:tailEnd type="triangle" w="med" len="med"/>
          </a:ln>
        </p:spPr>
        <p:txBody>
          <a:bodyPr anchor="ctr">
            <a:prstTxWarp prst="textNoShape">
              <a:avLst/>
            </a:prstTxWarp>
            <a:spAutoFit/>
          </a:bodyPr>
          <a:lstStyle/>
          <a:p>
            <a:endParaRPr lang="en-US"/>
          </a:p>
        </p:txBody>
      </p:sp>
      <p:sp>
        <p:nvSpPr>
          <p:cNvPr id="96266" name="Line 10"/>
          <p:cNvSpPr>
            <a:spLocks noChangeShapeType="1"/>
          </p:cNvSpPr>
          <p:nvPr/>
        </p:nvSpPr>
        <p:spPr bwMode="auto">
          <a:xfrm>
            <a:off x="1035050" y="4613275"/>
            <a:ext cx="1042988" cy="3175"/>
          </a:xfrm>
          <a:prstGeom prst="line">
            <a:avLst/>
          </a:prstGeom>
          <a:noFill/>
          <a:ln w="28575">
            <a:solidFill>
              <a:srgbClr val="FF8000"/>
            </a:solidFill>
            <a:round/>
            <a:headEnd/>
            <a:tailEnd type="triangle" w="med" len="med"/>
          </a:ln>
        </p:spPr>
        <p:txBody>
          <a:bodyPr anchor="ctr">
            <a:prstTxWarp prst="textNoShape">
              <a:avLst/>
            </a:prstTxWarp>
            <a:spAutoFit/>
          </a:bodyPr>
          <a:lstStyle/>
          <a:p>
            <a:endParaRPr lang="en-US"/>
          </a:p>
        </p:txBody>
      </p:sp>
      <p:sp>
        <p:nvSpPr>
          <p:cNvPr id="96267" name="Line 11"/>
          <p:cNvSpPr>
            <a:spLocks noChangeShapeType="1"/>
          </p:cNvSpPr>
          <p:nvPr/>
        </p:nvSpPr>
        <p:spPr bwMode="auto">
          <a:xfrm flipV="1">
            <a:off x="1039813" y="4913313"/>
            <a:ext cx="1084262" cy="0"/>
          </a:xfrm>
          <a:prstGeom prst="line">
            <a:avLst/>
          </a:prstGeom>
          <a:noFill/>
          <a:ln w="28575">
            <a:solidFill>
              <a:srgbClr val="FF8000"/>
            </a:solidFill>
            <a:round/>
            <a:headEnd/>
            <a:tailEnd type="triangle" w="med" len="med"/>
          </a:ln>
        </p:spPr>
        <p:txBody>
          <a:bodyPr anchor="ctr">
            <a:prstTxWarp prst="textNoShape">
              <a:avLst/>
            </a:prstTxWarp>
            <a:spAutoFit/>
          </a:bodyPr>
          <a:lstStyle/>
          <a:p>
            <a:endParaRPr lang="en-US"/>
          </a:p>
        </p:txBody>
      </p:sp>
      <p:sp>
        <p:nvSpPr>
          <p:cNvPr id="96268" name="Line 12"/>
          <p:cNvSpPr>
            <a:spLocks noChangeShapeType="1"/>
          </p:cNvSpPr>
          <p:nvPr/>
        </p:nvSpPr>
        <p:spPr bwMode="auto">
          <a:xfrm>
            <a:off x="2592388" y="4365625"/>
            <a:ext cx="852487" cy="209550"/>
          </a:xfrm>
          <a:prstGeom prst="line">
            <a:avLst/>
          </a:prstGeom>
          <a:noFill/>
          <a:ln w="28575">
            <a:solidFill>
              <a:srgbClr val="FF8000"/>
            </a:solidFill>
            <a:round/>
            <a:headEnd/>
            <a:tailEnd type="triangle" w="med" len="med"/>
          </a:ln>
        </p:spPr>
        <p:txBody>
          <a:bodyPr anchor="ctr">
            <a:prstTxWarp prst="textNoShape">
              <a:avLst/>
            </a:prstTxWarp>
            <a:spAutoFit/>
          </a:bodyPr>
          <a:lstStyle/>
          <a:p>
            <a:endParaRPr lang="en-US"/>
          </a:p>
        </p:txBody>
      </p:sp>
      <p:sp>
        <p:nvSpPr>
          <p:cNvPr id="96269" name="Line 13"/>
          <p:cNvSpPr>
            <a:spLocks noChangeShapeType="1"/>
          </p:cNvSpPr>
          <p:nvPr/>
        </p:nvSpPr>
        <p:spPr bwMode="auto">
          <a:xfrm flipV="1">
            <a:off x="2601913" y="4660900"/>
            <a:ext cx="811212" cy="179388"/>
          </a:xfrm>
          <a:prstGeom prst="line">
            <a:avLst/>
          </a:prstGeom>
          <a:noFill/>
          <a:ln w="28575">
            <a:solidFill>
              <a:srgbClr val="FF8000"/>
            </a:solidFill>
            <a:round/>
            <a:headEnd/>
            <a:tailEnd type="triangle" w="med" len="med"/>
          </a:ln>
        </p:spPr>
        <p:txBody>
          <a:bodyPr anchor="ctr">
            <a:prstTxWarp prst="textNoShape">
              <a:avLst/>
            </a:prstTxWarp>
            <a:spAutoFit/>
          </a:bodyPr>
          <a:lstStyle/>
          <a:p>
            <a:endParaRPr lang="en-US"/>
          </a:p>
        </p:txBody>
      </p:sp>
      <p:sp>
        <p:nvSpPr>
          <p:cNvPr id="96270" name="Line 14"/>
          <p:cNvSpPr>
            <a:spLocks noChangeShapeType="1"/>
          </p:cNvSpPr>
          <p:nvPr/>
        </p:nvSpPr>
        <p:spPr bwMode="auto">
          <a:xfrm>
            <a:off x="2641600" y="4608513"/>
            <a:ext cx="800100" cy="3175"/>
          </a:xfrm>
          <a:prstGeom prst="line">
            <a:avLst/>
          </a:prstGeom>
          <a:noFill/>
          <a:ln w="28575">
            <a:solidFill>
              <a:srgbClr val="FF8000"/>
            </a:solidFill>
            <a:round/>
            <a:headEnd/>
            <a:tailEnd type="triangle" w="med" len="med"/>
          </a:ln>
        </p:spPr>
        <p:txBody>
          <a:bodyPr anchor="ctr">
            <a:prstTxWarp prst="textNoShape">
              <a:avLst/>
            </a:prstTxWarp>
            <a:spAutoFit/>
          </a:bodyPr>
          <a:lstStyle/>
          <a:p>
            <a:endParaRPr lang="en-US"/>
          </a:p>
        </p:txBody>
      </p:sp>
      <p:sp>
        <p:nvSpPr>
          <p:cNvPr id="96271" name="Oval 15"/>
          <p:cNvSpPr>
            <a:spLocks noChangeArrowheads="1"/>
          </p:cNvSpPr>
          <p:nvPr/>
        </p:nvSpPr>
        <p:spPr bwMode="auto">
          <a:xfrm>
            <a:off x="5765800" y="4281488"/>
            <a:ext cx="322263" cy="679450"/>
          </a:xfrm>
          <a:prstGeom prst="ellipse">
            <a:avLst/>
          </a:prstGeom>
          <a:noFill/>
          <a:ln w="38100">
            <a:solidFill>
              <a:schemeClr val="tx1"/>
            </a:solidFill>
            <a:round/>
            <a:headEnd/>
            <a:tailEnd/>
          </a:ln>
        </p:spPr>
        <p:txBody>
          <a:bodyPr anchor="ctr">
            <a:prstTxWarp prst="textNoShape">
              <a:avLst/>
            </a:prstTxWarp>
            <a:spAutoFit/>
          </a:bodyPr>
          <a:lstStyle/>
          <a:p>
            <a:endParaRPr lang="en-US"/>
          </a:p>
        </p:txBody>
      </p:sp>
      <p:sp>
        <p:nvSpPr>
          <p:cNvPr id="96272" name="Line 16"/>
          <p:cNvSpPr>
            <a:spLocks noChangeShapeType="1"/>
          </p:cNvSpPr>
          <p:nvPr/>
        </p:nvSpPr>
        <p:spPr bwMode="auto">
          <a:xfrm>
            <a:off x="4676775" y="4348163"/>
            <a:ext cx="973138" cy="26987"/>
          </a:xfrm>
          <a:prstGeom prst="line">
            <a:avLst/>
          </a:prstGeom>
          <a:noFill/>
          <a:ln w="28575">
            <a:solidFill>
              <a:srgbClr val="FF8000"/>
            </a:solidFill>
            <a:round/>
            <a:headEnd/>
            <a:tailEnd type="triangle" w="med" len="med"/>
          </a:ln>
        </p:spPr>
        <p:txBody>
          <a:bodyPr anchor="ctr">
            <a:prstTxWarp prst="textNoShape">
              <a:avLst/>
            </a:prstTxWarp>
            <a:spAutoFit/>
          </a:bodyPr>
          <a:lstStyle/>
          <a:p>
            <a:endParaRPr lang="en-US"/>
          </a:p>
        </p:txBody>
      </p:sp>
      <p:sp>
        <p:nvSpPr>
          <p:cNvPr id="96273" name="Line 17"/>
          <p:cNvSpPr>
            <a:spLocks noChangeShapeType="1"/>
          </p:cNvSpPr>
          <p:nvPr/>
        </p:nvSpPr>
        <p:spPr bwMode="auto">
          <a:xfrm>
            <a:off x="4654550" y="4564063"/>
            <a:ext cx="962025" cy="44450"/>
          </a:xfrm>
          <a:prstGeom prst="line">
            <a:avLst/>
          </a:prstGeom>
          <a:noFill/>
          <a:ln w="28575">
            <a:solidFill>
              <a:srgbClr val="FF8000"/>
            </a:solidFill>
            <a:round/>
            <a:headEnd/>
            <a:tailEnd type="triangle" w="med" len="med"/>
          </a:ln>
        </p:spPr>
        <p:txBody>
          <a:bodyPr anchor="ctr">
            <a:prstTxWarp prst="textNoShape">
              <a:avLst/>
            </a:prstTxWarp>
            <a:spAutoFit/>
          </a:bodyPr>
          <a:lstStyle/>
          <a:p>
            <a:endParaRPr lang="en-US"/>
          </a:p>
        </p:txBody>
      </p:sp>
      <p:sp>
        <p:nvSpPr>
          <p:cNvPr id="96274" name="Line 18"/>
          <p:cNvSpPr>
            <a:spLocks noChangeShapeType="1"/>
          </p:cNvSpPr>
          <p:nvPr/>
        </p:nvSpPr>
        <p:spPr bwMode="auto">
          <a:xfrm flipV="1">
            <a:off x="4630738" y="4854575"/>
            <a:ext cx="955675" cy="58738"/>
          </a:xfrm>
          <a:prstGeom prst="line">
            <a:avLst/>
          </a:prstGeom>
          <a:noFill/>
          <a:ln w="28575">
            <a:solidFill>
              <a:srgbClr val="FF8000"/>
            </a:solidFill>
            <a:round/>
            <a:headEnd/>
            <a:tailEnd type="triangle" w="med" len="med"/>
          </a:ln>
        </p:spPr>
        <p:txBody>
          <a:bodyPr anchor="ctr">
            <a:prstTxWarp prst="textNoShape">
              <a:avLst/>
            </a:prstTxWarp>
            <a:spAutoFit/>
          </a:bodyPr>
          <a:lstStyle/>
          <a:p>
            <a:endParaRPr lang="en-US"/>
          </a:p>
        </p:txBody>
      </p:sp>
      <p:sp>
        <p:nvSpPr>
          <p:cNvPr id="96275" name="Line 19"/>
          <p:cNvSpPr>
            <a:spLocks noChangeShapeType="1"/>
          </p:cNvSpPr>
          <p:nvPr/>
        </p:nvSpPr>
        <p:spPr bwMode="auto">
          <a:xfrm>
            <a:off x="6148388" y="4402138"/>
            <a:ext cx="1235075" cy="166687"/>
          </a:xfrm>
          <a:prstGeom prst="line">
            <a:avLst/>
          </a:prstGeom>
          <a:noFill/>
          <a:ln w="28575">
            <a:solidFill>
              <a:srgbClr val="FF8000"/>
            </a:solidFill>
            <a:round/>
            <a:headEnd/>
            <a:tailEnd type="triangle" w="med" len="med"/>
          </a:ln>
        </p:spPr>
        <p:txBody>
          <a:bodyPr anchor="ctr">
            <a:prstTxWarp prst="textNoShape">
              <a:avLst/>
            </a:prstTxWarp>
            <a:spAutoFit/>
          </a:bodyPr>
          <a:lstStyle/>
          <a:p>
            <a:endParaRPr lang="en-US"/>
          </a:p>
        </p:txBody>
      </p:sp>
      <p:sp>
        <p:nvSpPr>
          <p:cNvPr id="96276" name="Line 20"/>
          <p:cNvSpPr>
            <a:spLocks noChangeShapeType="1"/>
          </p:cNvSpPr>
          <p:nvPr/>
        </p:nvSpPr>
        <p:spPr bwMode="auto">
          <a:xfrm flipV="1">
            <a:off x="6157913" y="4618038"/>
            <a:ext cx="1193800" cy="206375"/>
          </a:xfrm>
          <a:prstGeom prst="line">
            <a:avLst/>
          </a:prstGeom>
          <a:noFill/>
          <a:ln w="28575">
            <a:solidFill>
              <a:srgbClr val="FF8000"/>
            </a:solidFill>
            <a:round/>
            <a:headEnd/>
            <a:tailEnd type="triangle" w="med" len="med"/>
          </a:ln>
        </p:spPr>
        <p:txBody>
          <a:bodyPr anchor="ctr">
            <a:prstTxWarp prst="textNoShape">
              <a:avLst/>
            </a:prstTxWarp>
            <a:spAutoFit/>
          </a:bodyPr>
          <a:lstStyle/>
          <a:p>
            <a:endParaRPr lang="en-US"/>
          </a:p>
        </p:txBody>
      </p:sp>
      <p:sp>
        <p:nvSpPr>
          <p:cNvPr id="96277" name="Line 21"/>
          <p:cNvSpPr>
            <a:spLocks noChangeShapeType="1"/>
          </p:cNvSpPr>
          <p:nvPr/>
        </p:nvSpPr>
        <p:spPr bwMode="auto">
          <a:xfrm>
            <a:off x="6208713" y="4635500"/>
            <a:ext cx="1101725" cy="104775"/>
          </a:xfrm>
          <a:prstGeom prst="line">
            <a:avLst/>
          </a:prstGeom>
          <a:noFill/>
          <a:ln w="28575">
            <a:solidFill>
              <a:srgbClr val="FF8000"/>
            </a:solidFill>
            <a:round/>
            <a:headEnd/>
            <a:tailEnd type="triangle" w="med" len="med"/>
          </a:ln>
        </p:spPr>
        <p:txBody>
          <a:bodyPr anchor="ctr">
            <a:prstTxWarp prst="textNoShape">
              <a:avLst/>
            </a:prstTxWarp>
            <a:spAutoFit/>
          </a:bodyPr>
          <a:lstStyle/>
          <a:p>
            <a:endParaRPr lang="en-US"/>
          </a:p>
        </p:txBody>
      </p:sp>
      <p:grpSp>
        <p:nvGrpSpPr>
          <p:cNvPr id="96278" name="Group 22"/>
          <p:cNvGrpSpPr>
            <a:grpSpLocks/>
          </p:cNvGrpSpPr>
          <p:nvPr/>
        </p:nvGrpSpPr>
        <p:grpSpPr bwMode="auto">
          <a:xfrm>
            <a:off x="7334250" y="4343400"/>
            <a:ext cx="1228725" cy="579438"/>
            <a:chOff x="4934" y="2720"/>
            <a:chExt cx="845" cy="873"/>
          </a:xfrm>
        </p:grpSpPr>
        <p:sp>
          <p:nvSpPr>
            <p:cNvPr id="96283" name="Text Box 23"/>
            <p:cNvSpPr txBox="1">
              <a:spLocks noChangeArrowheads="1"/>
            </p:cNvSpPr>
            <p:nvPr/>
          </p:nvSpPr>
          <p:spPr bwMode="auto">
            <a:xfrm>
              <a:off x="4973" y="2720"/>
              <a:ext cx="237" cy="873"/>
            </a:xfrm>
            <a:prstGeom prst="rect">
              <a:avLst/>
            </a:prstGeom>
            <a:noFill/>
            <a:ln w="12700">
              <a:noFill/>
              <a:miter lim="800000"/>
              <a:headEnd/>
              <a:tailEnd/>
            </a:ln>
          </p:spPr>
          <p:txBody>
            <a:bodyPr wrap="none" anchor="ctr">
              <a:prstTxWarp prst="textNoShape">
                <a:avLst/>
              </a:prstTxWarp>
              <a:spAutoFit/>
            </a:bodyPr>
            <a:lstStyle/>
            <a:p>
              <a:pPr algn="ctr"/>
              <a:r>
                <a:rPr lang="en-US" sz="3200" b="1">
                  <a:latin typeface="Times New Roman" pitchFamily="-110" charset="0"/>
                </a:rPr>
                <a:t></a:t>
              </a:r>
              <a:endParaRPr lang="en-US" sz="1800">
                <a:latin typeface="Times New Roman" pitchFamily="-110" charset="0"/>
              </a:endParaRPr>
            </a:p>
          </p:txBody>
        </p:sp>
        <p:sp>
          <p:nvSpPr>
            <p:cNvPr id="96284" name="Text Box 24"/>
            <p:cNvSpPr txBox="1">
              <a:spLocks noChangeArrowheads="1"/>
            </p:cNvSpPr>
            <p:nvPr/>
          </p:nvSpPr>
          <p:spPr bwMode="auto">
            <a:xfrm>
              <a:off x="4934" y="2875"/>
              <a:ext cx="845" cy="598"/>
            </a:xfrm>
            <a:prstGeom prst="rect">
              <a:avLst/>
            </a:prstGeom>
            <a:noFill/>
            <a:ln w="12700">
              <a:noFill/>
              <a:miter lim="800000"/>
              <a:headEnd/>
              <a:tailEnd/>
            </a:ln>
          </p:spPr>
          <p:txBody>
            <a:bodyPr wrap="none" anchor="ctr">
              <a:prstTxWarp prst="textNoShape">
                <a:avLst/>
              </a:prstTxWarp>
              <a:spAutoFit/>
            </a:bodyPr>
            <a:lstStyle/>
            <a:p>
              <a:pPr algn="ctr"/>
              <a:r>
                <a:rPr lang="en-US" altLang="ja-JP" sz="2000" b="1">
                  <a:latin typeface="Times New Roman" pitchFamily="-110" charset="0"/>
                </a:rPr>
                <a:t>    Škvrna</a:t>
              </a:r>
              <a:endParaRPr lang="en-US" sz="1800">
                <a:latin typeface="Times New Roman" pitchFamily="-110" charset="0"/>
              </a:endParaRPr>
            </a:p>
          </p:txBody>
        </p:sp>
      </p:grpSp>
      <p:sp>
        <p:nvSpPr>
          <p:cNvPr id="96279" name="Text Box 25"/>
          <p:cNvSpPr txBox="1">
            <a:spLocks noChangeArrowheads="1"/>
          </p:cNvSpPr>
          <p:nvPr/>
        </p:nvSpPr>
        <p:spPr bwMode="auto">
          <a:xfrm>
            <a:off x="3359150" y="4303713"/>
            <a:ext cx="344488" cy="579437"/>
          </a:xfrm>
          <a:prstGeom prst="rect">
            <a:avLst/>
          </a:prstGeom>
          <a:noFill/>
          <a:ln w="12700">
            <a:noFill/>
            <a:miter lim="800000"/>
            <a:headEnd/>
            <a:tailEnd/>
          </a:ln>
        </p:spPr>
        <p:txBody>
          <a:bodyPr wrap="none" anchor="ctr">
            <a:prstTxWarp prst="textNoShape">
              <a:avLst/>
            </a:prstTxWarp>
            <a:spAutoFit/>
          </a:bodyPr>
          <a:lstStyle/>
          <a:p>
            <a:pPr algn="ctr"/>
            <a:r>
              <a:rPr lang="en-US" sz="3200" b="1">
                <a:latin typeface="Times New Roman" pitchFamily="-110" charset="0"/>
              </a:rPr>
              <a:t></a:t>
            </a:r>
            <a:endParaRPr lang="en-US" sz="1800">
              <a:latin typeface="Times New Roman" pitchFamily="-110" charset="0"/>
            </a:endParaRPr>
          </a:p>
        </p:txBody>
      </p:sp>
      <p:sp>
        <p:nvSpPr>
          <p:cNvPr id="96280" name="Text Box 26"/>
          <p:cNvSpPr txBox="1">
            <a:spLocks noChangeArrowheads="1"/>
          </p:cNvSpPr>
          <p:nvPr/>
        </p:nvSpPr>
        <p:spPr bwMode="auto">
          <a:xfrm>
            <a:off x="3452813" y="4419600"/>
            <a:ext cx="1017587" cy="396875"/>
          </a:xfrm>
          <a:prstGeom prst="rect">
            <a:avLst/>
          </a:prstGeom>
          <a:noFill/>
          <a:ln w="12700">
            <a:noFill/>
            <a:miter lim="800000"/>
            <a:headEnd/>
            <a:tailEnd/>
          </a:ln>
        </p:spPr>
        <p:txBody>
          <a:bodyPr anchor="ctr">
            <a:prstTxWarp prst="textNoShape">
              <a:avLst/>
            </a:prstTxWarp>
            <a:spAutoFit/>
          </a:bodyPr>
          <a:lstStyle/>
          <a:p>
            <a:pPr algn="ctr"/>
            <a:r>
              <a:rPr lang="en-US" sz="2000" b="1">
                <a:latin typeface="Times New Roman" pitchFamily="-110" charset="0"/>
              </a:rPr>
              <a:t>Bod</a:t>
            </a:r>
            <a:endParaRPr lang="en-US" sz="1800">
              <a:latin typeface="Times New Roman" pitchFamily="-110" charset="0"/>
            </a:endParaRPr>
          </a:p>
        </p:txBody>
      </p:sp>
      <p:sp>
        <p:nvSpPr>
          <p:cNvPr id="96281" name="Text Box 27"/>
          <p:cNvSpPr txBox="1">
            <a:spLocks noChangeArrowheads="1"/>
          </p:cNvSpPr>
          <p:nvPr/>
        </p:nvSpPr>
        <p:spPr bwMode="auto">
          <a:xfrm>
            <a:off x="1122363" y="4929188"/>
            <a:ext cx="1262062" cy="336550"/>
          </a:xfrm>
          <a:prstGeom prst="rect">
            <a:avLst/>
          </a:prstGeom>
          <a:noFill/>
          <a:ln w="12700">
            <a:noFill/>
            <a:miter lim="800000"/>
            <a:headEnd/>
            <a:tailEnd/>
          </a:ln>
        </p:spPr>
        <p:txBody>
          <a:bodyPr wrap="none" anchor="ctr">
            <a:prstTxWarp prst="textNoShape">
              <a:avLst/>
            </a:prstTxWarp>
            <a:spAutoFit/>
          </a:bodyPr>
          <a:lstStyle/>
          <a:p>
            <a:pPr algn="ctr"/>
            <a:r>
              <a:rPr lang="en-US" sz="1600" b="1">
                <a:solidFill>
                  <a:srgbClr val="FF8000"/>
                </a:solidFill>
                <a:latin typeface="Times New Roman" pitchFamily="-110" charset="0"/>
              </a:rPr>
              <a:t>Paraln</a:t>
            </a:r>
            <a:r>
              <a:rPr lang="en-US" altLang="ja-JP" sz="1600" b="1">
                <a:solidFill>
                  <a:srgbClr val="FF8000"/>
                </a:solidFill>
                <a:latin typeface="Times New Roman" pitchFamily="-110" charset="0"/>
              </a:rPr>
              <a:t>é lúče</a:t>
            </a:r>
            <a:endParaRPr lang="en-US" sz="1600">
              <a:solidFill>
                <a:srgbClr val="FF8000"/>
              </a:solidFill>
              <a:latin typeface="Times New Roman" pitchFamily="-110" charset="0"/>
            </a:endParaRPr>
          </a:p>
        </p:txBody>
      </p:sp>
      <p:sp>
        <p:nvSpPr>
          <p:cNvPr id="96282" name="Text Box 28"/>
          <p:cNvSpPr txBox="1">
            <a:spLocks noChangeArrowheads="1"/>
          </p:cNvSpPr>
          <p:nvPr/>
        </p:nvSpPr>
        <p:spPr bwMode="auto">
          <a:xfrm>
            <a:off x="4143375" y="4887913"/>
            <a:ext cx="2195513" cy="581025"/>
          </a:xfrm>
          <a:prstGeom prst="rect">
            <a:avLst/>
          </a:prstGeom>
          <a:noFill/>
          <a:ln w="12700">
            <a:noFill/>
            <a:miter lim="800000"/>
            <a:headEnd/>
            <a:tailEnd/>
          </a:ln>
        </p:spPr>
        <p:txBody>
          <a:bodyPr anchor="ctr">
            <a:prstTxWarp prst="textNoShape">
              <a:avLst/>
            </a:prstTxWarp>
            <a:spAutoFit/>
          </a:bodyPr>
          <a:lstStyle/>
          <a:p>
            <a:pPr algn="ctr"/>
            <a:r>
              <a:rPr lang="en-US" sz="1600" b="1">
                <a:solidFill>
                  <a:srgbClr val="FF8000"/>
                </a:solidFill>
                <a:latin typeface="Times New Roman" pitchFamily="-110" charset="0"/>
              </a:rPr>
              <a:t>L</a:t>
            </a:r>
            <a:r>
              <a:rPr lang="en-US" altLang="ja-JP" sz="1600" b="1">
                <a:solidFill>
                  <a:srgbClr val="FF8000"/>
                </a:solidFill>
                <a:latin typeface="Times New Roman" pitchFamily="-110" charset="0"/>
              </a:rPr>
              <a:t>úče ovplyvnené turbulenciou</a:t>
            </a:r>
            <a:endParaRPr lang="en-US" sz="1600" b="1">
              <a:solidFill>
                <a:srgbClr val="FF8000"/>
              </a:solidFill>
              <a:latin typeface="Times New Roman" pitchFamily="-110" charset="0"/>
            </a:endParaRPr>
          </a:p>
        </p:txBody>
      </p:sp>
      <p:sp>
        <p:nvSpPr>
          <p:cNvPr id="29" name="Slide Number Placeholder 28"/>
          <p:cNvSpPr>
            <a:spLocks noGrp="1"/>
          </p:cNvSpPr>
          <p:nvPr>
            <p:ph type="sldNum" sz="quarter" idx="11"/>
          </p:nvPr>
        </p:nvSpPr>
        <p:spPr/>
        <p:txBody>
          <a:bodyPr/>
          <a:lstStyle/>
          <a:p>
            <a:pPr>
              <a:defRPr/>
            </a:pPr>
            <a:fld id="{6263F3DF-E3A8-8141-A80C-134D00A85643}" type="slidenum">
              <a:rPr lang="en-US" smtClean="0"/>
              <a:pPr>
                <a:defRPr/>
              </a:pPr>
              <a:t>31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54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7" grpId="0" animBg="1" autoUpdateAnimBg="0"/>
    </p:bld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pPr>
              <a:defRPr/>
            </a:pPr>
            <a:r>
              <a:rPr lang="en-US" smtClean="0">
                <a:latin typeface="+mn-lt"/>
                <a:ea typeface="ＭＳ Ｐゴシック" pitchFamily="-112" charset="-128"/>
                <a:cs typeface="ＭＳ Ｐゴシック" pitchFamily="-112" charset="-128"/>
              </a:rPr>
              <a:t>High School Teachers at CERN  -----  Bettina + Ivan Mikulec  -----  Apr 2009</a:t>
            </a:r>
            <a:endParaRPr lang="en-US">
              <a:latin typeface="+mn-lt"/>
              <a:ea typeface="ＭＳ Ｐゴシック" pitchFamily="-112" charset="-128"/>
              <a:cs typeface="ＭＳ Ｐゴシック" pitchFamily="-112" charset="-128"/>
            </a:endParaRPr>
          </a:p>
        </p:txBody>
      </p:sp>
      <p:sp>
        <p:nvSpPr>
          <p:cNvPr id="109570" name="Rectangle 2"/>
          <p:cNvSpPr>
            <a:spLocks noGrp="1" noChangeArrowheads="1"/>
          </p:cNvSpPr>
          <p:nvPr>
            <p:ph type="body" idx="1"/>
          </p:nvPr>
        </p:nvSpPr>
        <p:spPr>
          <a:xfrm>
            <a:off x="457200" y="1143000"/>
            <a:ext cx="8001000" cy="5233988"/>
          </a:xfrm>
        </p:spPr>
        <p:txBody>
          <a:bodyPr/>
          <a:lstStyle/>
          <a:p>
            <a:pPr eaLnBrk="1" hangingPunct="1">
              <a:lnSpc>
                <a:spcPct val="90000"/>
              </a:lnSpc>
              <a:defRPr/>
            </a:pPr>
            <a:r>
              <a:rPr lang="en-US" sz="2000" dirty="0" err="1"/>
              <a:t>Deform</a:t>
            </a:r>
            <a:r>
              <a:rPr lang="en-US" altLang="ja-JP" sz="2000" dirty="0" err="1"/>
              <a:t>ácie</a:t>
            </a:r>
            <a:r>
              <a:rPr lang="en-US" altLang="ja-JP" sz="2000" dirty="0" smtClean="0"/>
              <a:t> </a:t>
            </a:r>
            <a:r>
              <a:rPr lang="en-US" altLang="ja-JP" sz="2000" dirty="0" err="1" smtClean="0"/>
              <a:t>obrazu</a:t>
            </a:r>
            <a:r>
              <a:rPr lang="en-US" altLang="ja-JP" sz="2000" dirty="0" smtClean="0"/>
              <a:t> </a:t>
            </a:r>
            <a:r>
              <a:rPr lang="en-US" altLang="ja-JP" sz="2000" dirty="0" err="1" smtClean="0"/>
              <a:t>v</a:t>
            </a:r>
            <a:r>
              <a:rPr lang="en-US" altLang="ja-JP" sz="2000" dirty="0" smtClean="0"/>
              <a:t> </a:t>
            </a:r>
            <a:r>
              <a:rPr lang="en-US" altLang="ja-JP" sz="2000" dirty="0" err="1" smtClean="0"/>
              <a:t>astronómii</a:t>
            </a:r>
            <a:r>
              <a:rPr lang="en-US" altLang="ja-JP" sz="2000" dirty="0" smtClean="0"/>
              <a:t> </a:t>
            </a:r>
            <a:r>
              <a:rPr lang="en-US" altLang="ja-JP" sz="2000" dirty="0" err="1" smtClean="0"/>
              <a:t>sú</a:t>
            </a:r>
            <a:r>
              <a:rPr lang="en-US" altLang="ja-JP" sz="2000" dirty="0" smtClean="0"/>
              <a:t> </a:t>
            </a:r>
            <a:r>
              <a:rPr lang="en-US" altLang="ja-JP" sz="2000" dirty="0" err="1"/>
              <a:t>merané</a:t>
            </a:r>
            <a:r>
              <a:rPr lang="en-US" altLang="ja-JP" sz="2000" dirty="0"/>
              <a:t> </a:t>
            </a:r>
            <a:r>
              <a:rPr lang="en-US" altLang="ja-JP" sz="2000" dirty="0" err="1"/>
              <a:t>pomocou</a:t>
            </a:r>
            <a:r>
              <a:rPr lang="en-US" altLang="ja-JP" sz="2000" dirty="0"/>
              <a:t> </a:t>
            </a:r>
            <a:r>
              <a:rPr lang="en-US" altLang="ja-JP" sz="2000" dirty="0" err="1"/>
              <a:t>prirodzenej</a:t>
            </a:r>
            <a:r>
              <a:rPr lang="en-US" altLang="ja-JP" sz="2000" dirty="0"/>
              <a:t> </a:t>
            </a:r>
            <a:r>
              <a:rPr lang="en-US" altLang="ja-JP" sz="2000" dirty="0" err="1"/>
              <a:t>alebo</a:t>
            </a:r>
            <a:r>
              <a:rPr lang="en-US" altLang="ja-JP" sz="2000" dirty="0"/>
              <a:t> </a:t>
            </a:r>
            <a:r>
              <a:rPr lang="en-US" altLang="ja-JP" sz="2000" dirty="0" err="1"/>
              <a:t>umelej</a:t>
            </a:r>
            <a:r>
              <a:rPr lang="en-US" sz="2000" dirty="0"/>
              <a:t> (</a:t>
            </a:r>
            <a:r>
              <a:rPr lang="en-US" sz="2000" dirty="0">
                <a:solidFill>
                  <a:srgbClr val="FADB3C"/>
                </a:solidFill>
                <a:effectLst>
                  <a:outerShdw blurRad="38100" dist="38100" dir="2700000" algn="tl">
                    <a:srgbClr val="000000"/>
                  </a:outerShdw>
                </a:effectLst>
              </a:rPr>
              <a:t>laser) </a:t>
            </a:r>
            <a:r>
              <a:rPr lang="en-US" sz="2000" dirty="0" err="1">
                <a:solidFill>
                  <a:srgbClr val="80FF00"/>
                </a:solidFill>
                <a:effectLst>
                  <a:outerShdw blurRad="38100" dist="38100" dir="2700000" algn="tl">
                    <a:srgbClr val="000000"/>
                  </a:outerShdw>
                </a:effectLst>
              </a:rPr>
              <a:t>referen</a:t>
            </a:r>
            <a:r>
              <a:rPr lang="en-US" altLang="ja-JP" sz="2000" dirty="0" err="1">
                <a:solidFill>
                  <a:srgbClr val="80FF00"/>
                </a:solidFill>
                <a:effectLst>
                  <a:outerShdw blurRad="38100" dist="38100" dir="2700000" algn="tl">
                    <a:srgbClr val="000000"/>
                  </a:outerShdw>
                </a:effectLst>
              </a:rPr>
              <a:t>čnej</a:t>
            </a:r>
            <a:r>
              <a:rPr lang="en-US" altLang="ja-JP" sz="2000" dirty="0">
                <a:solidFill>
                  <a:srgbClr val="80FF00"/>
                </a:solidFill>
                <a:effectLst>
                  <a:outerShdw blurRad="38100" dist="38100" dir="2700000" algn="tl">
                    <a:srgbClr val="000000"/>
                  </a:outerShdw>
                </a:effectLst>
              </a:rPr>
              <a:t> </a:t>
            </a:r>
            <a:r>
              <a:rPr lang="en-US" altLang="ja-JP" sz="2000" dirty="0" err="1">
                <a:solidFill>
                  <a:srgbClr val="80FF00"/>
                </a:solidFill>
                <a:effectLst>
                  <a:outerShdw blurRad="38100" dist="38100" dir="2700000" algn="tl">
                    <a:srgbClr val="000000"/>
                  </a:outerShdw>
                </a:effectLst>
              </a:rPr>
              <a:t>hviezdy</a:t>
            </a:r>
            <a:r>
              <a:rPr lang="en-US" sz="2000" dirty="0"/>
              <a:t> a </a:t>
            </a:r>
            <a:r>
              <a:rPr lang="en-US" sz="2000" dirty="0" err="1"/>
              <a:t>rady</a:t>
            </a:r>
            <a:r>
              <a:rPr lang="en-US" sz="2000" dirty="0"/>
              <a:t> </a:t>
            </a:r>
            <a:r>
              <a:rPr lang="en-US" altLang="ja-JP" sz="2000" dirty="0" err="1"/>
              <a:t>šošoviek</a:t>
            </a:r>
            <a:r>
              <a:rPr lang="en-US" sz="2000" dirty="0"/>
              <a:t>. </a:t>
            </a:r>
            <a:r>
              <a:rPr lang="en-US" sz="2000" dirty="0" err="1"/>
              <a:t>Odch</a:t>
            </a:r>
            <a:r>
              <a:rPr lang="en-US" altLang="ja-JP" sz="2000" dirty="0" err="1"/>
              <a:t>ýľky</a:t>
            </a:r>
            <a:r>
              <a:rPr lang="en-US" altLang="ja-JP" sz="2000" dirty="0"/>
              <a:t> </a:t>
            </a:r>
            <a:r>
              <a:rPr lang="en-US" altLang="ja-JP" sz="2000" dirty="0" err="1"/>
              <a:t>od</a:t>
            </a:r>
            <a:r>
              <a:rPr lang="en-US" altLang="ja-JP" sz="2000" dirty="0"/>
              <a:t> </a:t>
            </a:r>
            <a:r>
              <a:rPr lang="en-US" altLang="ja-JP" sz="2000" dirty="0" err="1"/>
              <a:t>perfektnej</a:t>
            </a:r>
            <a:r>
              <a:rPr lang="en-US" altLang="ja-JP" sz="2000" dirty="0"/>
              <a:t> </a:t>
            </a:r>
            <a:r>
              <a:rPr lang="en-US" altLang="ja-JP" sz="2000" dirty="0" err="1"/>
              <a:t>mriežky</a:t>
            </a:r>
            <a:r>
              <a:rPr lang="en-US" altLang="ja-JP" sz="2000" dirty="0"/>
              <a:t> </a:t>
            </a:r>
            <a:r>
              <a:rPr lang="en-US" altLang="ja-JP" sz="2000" dirty="0" err="1"/>
              <a:t>určujú</a:t>
            </a:r>
            <a:r>
              <a:rPr lang="en-US" altLang="ja-JP" sz="2000" dirty="0"/>
              <a:t> </a:t>
            </a:r>
            <a:r>
              <a:rPr lang="en-US" altLang="ja-JP" sz="2000" dirty="0" err="1"/>
              <a:t>formu</a:t>
            </a:r>
            <a:r>
              <a:rPr lang="en-US" altLang="ja-JP" sz="2000" dirty="0"/>
              <a:t> </a:t>
            </a:r>
            <a:r>
              <a:rPr lang="en-US" altLang="ja-JP" sz="2000" dirty="0" err="1"/>
              <a:t>čela</a:t>
            </a:r>
            <a:r>
              <a:rPr lang="en-US" altLang="ja-JP" sz="2000" dirty="0"/>
              <a:t> </a:t>
            </a:r>
            <a:r>
              <a:rPr lang="en-US" altLang="ja-JP" sz="2000" dirty="0" err="1"/>
              <a:t>dopadajúcej</a:t>
            </a:r>
            <a:r>
              <a:rPr lang="en-US" altLang="ja-JP" sz="2000" dirty="0"/>
              <a:t> </a:t>
            </a:r>
            <a:r>
              <a:rPr lang="en-US" altLang="ja-JP" sz="2000" dirty="0" err="1"/>
              <a:t>svetelnej</a:t>
            </a:r>
            <a:r>
              <a:rPr lang="en-US" altLang="ja-JP" sz="2000" dirty="0"/>
              <a:t> </a:t>
            </a:r>
            <a:r>
              <a:rPr lang="en-US" altLang="ja-JP" sz="2000" dirty="0" err="1"/>
              <a:t>vlny</a:t>
            </a:r>
            <a:r>
              <a:rPr lang="en-US" altLang="ja-JP" sz="2000" dirty="0"/>
              <a:t> </a:t>
            </a:r>
            <a:endParaRPr lang="en-US" sz="2000" dirty="0"/>
          </a:p>
          <a:p>
            <a:pPr eaLnBrk="1" hangingPunct="1">
              <a:lnSpc>
                <a:spcPct val="90000"/>
              </a:lnSpc>
              <a:defRPr/>
            </a:pPr>
            <a:endParaRPr lang="en-US" sz="2000" dirty="0"/>
          </a:p>
          <a:p>
            <a:pPr eaLnBrk="1" hangingPunct="1">
              <a:lnSpc>
                <a:spcPct val="90000"/>
              </a:lnSpc>
              <a:defRPr/>
            </a:pPr>
            <a:endParaRPr lang="en-US" sz="2000" dirty="0"/>
          </a:p>
          <a:p>
            <a:pPr eaLnBrk="1" hangingPunct="1">
              <a:lnSpc>
                <a:spcPct val="90000"/>
              </a:lnSpc>
              <a:defRPr/>
            </a:pPr>
            <a:endParaRPr lang="en-US" sz="2000" dirty="0"/>
          </a:p>
          <a:p>
            <a:pPr eaLnBrk="1" hangingPunct="1">
              <a:lnSpc>
                <a:spcPct val="90000"/>
              </a:lnSpc>
              <a:defRPr/>
            </a:pPr>
            <a:endParaRPr lang="en-US" sz="2000" dirty="0"/>
          </a:p>
          <a:p>
            <a:pPr eaLnBrk="1" hangingPunct="1">
              <a:lnSpc>
                <a:spcPct val="90000"/>
              </a:lnSpc>
              <a:defRPr/>
            </a:pPr>
            <a:endParaRPr lang="en-US" sz="2000" dirty="0"/>
          </a:p>
          <a:p>
            <a:pPr eaLnBrk="1" hangingPunct="1">
              <a:lnSpc>
                <a:spcPct val="90000"/>
              </a:lnSpc>
              <a:defRPr/>
            </a:pPr>
            <a:endParaRPr lang="en-US" sz="2000" dirty="0"/>
          </a:p>
          <a:p>
            <a:pPr eaLnBrk="1" hangingPunct="1">
              <a:lnSpc>
                <a:spcPct val="90000"/>
              </a:lnSpc>
              <a:defRPr/>
            </a:pPr>
            <a:endParaRPr lang="en-US" sz="2000" dirty="0"/>
          </a:p>
          <a:p>
            <a:pPr eaLnBrk="1" hangingPunct="1">
              <a:lnSpc>
                <a:spcPct val="90000"/>
              </a:lnSpc>
              <a:defRPr/>
            </a:pPr>
            <a:endParaRPr lang="en-US" sz="2000" dirty="0"/>
          </a:p>
          <a:p>
            <a:pPr eaLnBrk="1" hangingPunct="1">
              <a:lnSpc>
                <a:spcPct val="90000"/>
              </a:lnSpc>
              <a:defRPr/>
            </a:pPr>
            <a:endParaRPr lang="en-US" sz="2000" dirty="0"/>
          </a:p>
          <a:p>
            <a:pPr eaLnBrk="1" hangingPunct="1">
              <a:lnSpc>
                <a:spcPct val="90000"/>
              </a:lnSpc>
              <a:defRPr/>
            </a:pPr>
            <a:r>
              <a:rPr lang="en-US" sz="2000" dirty="0" err="1"/>
              <a:t>Potrebn</a:t>
            </a:r>
            <a:r>
              <a:rPr lang="en-US" altLang="ja-JP" sz="2000" dirty="0" err="1"/>
              <a:t>ých</a:t>
            </a:r>
            <a:r>
              <a:rPr lang="en-US" altLang="ja-JP" sz="2000" dirty="0"/>
              <a:t> </a:t>
            </a:r>
            <a:r>
              <a:rPr lang="en-US" altLang="ja-JP" sz="2000" dirty="0" err="1"/>
              <a:t>toľko</a:t>
            </a:r>
            <a:r>
              <a:rPr lang="en-US" altLang="ja-JP" sz="2000" dirty="0"/>
              <a:t> </a:t>
            </a:r>
            <a:r>
              <a:rPr lang="en-US" altLang="ja-JP" sz="2000" dirty="0" err="1"/>
              <a:t>pixelových</a:t>
            </a:r>
            <a:r>
              <a:rPr lang="en-US" altLang="ja-JP" sz="2000" dirty="0"/>
              <a:t> </a:t>
            </a:r>
            <a:r>
              <a:rPr lang="en-US" altLang="ja-JP" sz="2000" dirty="0" err="1"/>
              <a:t>skupín</a:t>
            </a:r>
            <a:r>
              <a:rPr lang="en-US" altLang="ja-JP" sz="2000" dirty="0"/>
              <a:t> </a:t>
            </a:r>
            <a:r>
              <a:rPr lang="en-US" altLang="ja-JP" sz="2000" dirty="0" err="1"/>
              <a:t>koľko</a:t>
            </a:r>
            <a:r>
              <a:rPr lang="en-US" altLang="ja-JP" sz="2000" dirty="0"/>
              <a:t> je </a:t>
            </a:r>
            <a:r>
              <a:rPr lang="en-US" altLang="ja-JP" sz="2000" dirty="0" err="1"/>
              <a:t>segmentov</a:t>
            </a:r>
            <a:r>
              <a:rPr lang="en-US" altLang="ja-JP" sz="2000" dirty="0"/>
              <a:t> </a:t>
            </a:r>
            <a:r>
              <a:rPr lang="en-US" altLang="ja-JP" sz="2000" dirty="0" err="1"/>
              <a:t>zrkadla</a:t>
            </a:r>
            <a:r>
              <a:rPr lang="en-US" sz="2000" dirty="0">
                <a:sym typeface="Symbol" pitchFamily="-112" charset="2"/>
              </a:rPr>
              <a:t>! (</a:t>
            </a:r>
            <a:r>
              <a:rPr lang="en-US" sz="2000" dirty="0">
                <a:solidFill>
                  <a:srgbClr val="FF0000"/>
                </a:solidFill>
                <a:sym typeface="Symbol" pitchFamily="-112" charset="2"/>
              </a:rPr>
              <a:t>512 </a:t>
            </a:r>
            <a:r>
              <a:rPr lang="en-US" sz="2000" dirty="0" err="1">
                <a:solidFill>
                  <a:srgbClr val="FF0000"/>
                </a:solidFill>
                <a:sym typeface="Symbol" pitchFamily="-112" charset="2"/>
              </a:rPr>
              <a:t>x</a:t>
            </a:r>
            <a:r>
              <a:rPr lang="en-US" sz="2000" dirty="0">
                <a:solidFill>
                  <a:srgbClr val="FF0000"/>
                </a:solidFill>
                <a:sym typeface="Symbol" pitchFamily="-112" charset="2"/>
              </a:rPr>
              <a:t> 512 </a:t>
            </a:r>
            <a:r>
              <a:rPr lang="en-US" sz="2000" dirty="0" err="1">
                <a:solidFill>
                  <a:srgbClr val="FF0000"/>
                </a:solidFill>
                <a:sym typeface="Symbol" pitchFamily="-112" charset="2"/>
              </a:rPr>
              <a:t>pixelov</a:t>
            </a:r>
            <a:r>
              <a:rPr lang="en-US" sz="2000" dirty="0">
                <a:sym typeface="Symbol" pitchFamily="-112" charset="2"/>
              </a:rPr>
              <a:t> </a:t>
            </a:r>
            <a:r>
              <a:rPr lang="en-US" sz="2000" dirty="0" err="1">
                <a:sym typeface="Symbol" pitchFamily="-112" charset="2"/>
              </a:rPr>
              <a:t>potrebn</a:t>
            </a:r>
            <a:r>
              <a:rPr lang="en-US" altLang="ja-JP" sz="2000" dirty="0" err="1">
                <a:sym typeface="Symbol" pitchFamily="-112" charset="2"/>
              </a:rPr>
              <a:t>ých</a:t>
            </a:r>
            <a:r>
              <a:rPr lang="en-US" altLang="ja-JP" sz="2000" dirty="0">
                <a:sym typeface="Symbol" pitchFamily="-112" charset="2"/>
              </a:rPr>
              <a:t> pre </a:t>
            </a:r>
            <a:r>
              <a:rPr lang="en-US" altLang="ja-JP" sz="2000" dirty="0" err="1">
                <a:sym typeface="Symbol" pitchFamily="-112" charset="2"/>
              </a:rPr>
              <a:t>novú</a:t>
            </a:r>
            <a:r>
              <a:rPr lang="en-US" altLang="ja-JP" sz="2000" dirty="0">
                <a:sym typeface="Symbol" pitchFamily="-112" charset="2"/>
              </a:rPr>
              <a:t> </a:t>
            </a:r>
            <a:r>
              <a:rPr lang="en-US" altLang="ja-JP" sz="2000" dirty="0" err="1">
                <a:sym typeface="Symbol" pitchFamily="-112" charset="2"/>
              </a:rPr>
              <a:t>generáciu</a:t>
            </a:r>
            <a:r>
              <a:rPr lang="en-US" altLang="ja-JP" sz="2000" dirty="0">
                <a:sym typeface="Symbol" pitchFamily="-112" charset="2"/>
              </a:rPr>
              <a:t> </a:t>
            </a:r>
            <a:r>
              <a:rPr lang="en-US" altLang="ja-JP" sz="2000" dirty="0" err="1">
                <a:sym typeface="Symbol" pitchFamily="-112" charset="2"/>
              </a:rPr>
              <a:t>teleskopov</a:t>
            </a:r>
            <a:r>
              <a:rPr lang="en-US" sz="2000" dirty="0">
                <a:sym typeface="Symbol" pitchFamily="-112" charset="2"/>
              </a:rPr>
              <a:t>)</a:t>
            </a:r>
          </a:p>
        </p:txBody>
      </p:sp>
      <p:sp>
        <p:nvSpPr>
          <p:cNvPr id="100356" name="Rectangle 3"/>
          <p:cNvSpPr>
            <a:spLocks noGrp="1" noChangeArrowheads="1"/>
          </p:cNvSpPr>
          <p:nvPr>
            <p:ph type="title"/>
          </p:nvPr>
        </p:nvSpPr>
        <p:spPr/>
        <p:txBody>
          <a:bodyPr/>
          <a:lstStyle/>
          <a:p>
            <a:pPr eaLnBrk="1" hangingPunct="1"/>
            <a:r>
              <a:rPr lang="en-US" sz="4400"/>
              <a:t>Adapt</a:t>
            </a:r>
            <a:r>
              <a:rPr lang="en-US" altLang="ja-JP" sz="4400"/>
              <a:t>ívna Optika</a:t>
            </a:r>
            <a:endParaRPr lang="en-US" sz="4400"/>
          </a:p>
        </p:txBody>
      </p:sp>
      <p:pic>
        <p:nvPicPr>
          <p:cNvPr id="100358" name="Picture 5"/>
          <p:cNvPicPr>
            <a:picLocks noChangeAspect="1" noChangeArrowheads="1"/>
          </p:cNvPicPr>
          <p:nvPr/>
        </p:nvPicPr>
        <p:blipFill>
          <a:blip r:embed="rId3"/>
          <a:srcRect/>
          <a:stretch>
            <a:fillRect/>
          </a:stretch>
        </p:blipFill>
        <p:spPr bwMode="auto">
          <a:xfrm>
            <a:off x="2667000" y="2209800"/>
            <a:ext cx="3657600" cy="2613025"/>
          </a:xfrm>
          <a:prstGeom prst="rect">
            <a:avLst/>
          </a:prstGeom>
          <a:noFill/>
          <a:ln w="9525">
            <a:noFill/>
            <a:miter lim="800000"/>
            <a:headEnd/>
            <a:tailEnd/>
          </a:ln>
        </p:spPr>
      </p:pic>
      <p:sp>
        <p:nvSpPr>
          <p:cNvPr id="7" name="Slide Number Placeholder 6"/>
          <p:cNvSpPr>
            <a:spLocks noGrp="1"/>
          </p:cNvSpPr>
          <p:nvPr>
            <p:ph type="sldNum" sz="quarter" idx="11"/>
          </p:nvPr>
        </p:nvSpPr>
        <p:spPr/>
        <p:txBody>
          <a:bodyPr/>
          <a:lstStyle/>
          <a:p>
            <a:pPr>
              <a:defRPr/>
            </a:pPr>
            <a:fld id="{C1603305-08FB-224C-9641-C59DC35FFBF6}" type="slidenum">
              <a:rPr lang="en-US" smtClean="0"/>
              <a:pPr>
                <a:defRPr/>
              </a:pPr>
              <a:t>32</a:t>
            </a:fld>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Footer Placeholder 2"/>
          <p:cNvSpPr>
            <a:spLocks noGrp="1"/>
          </p:cNvSpPr>
          <p:nvPr>
            <p:ph type="ftr" sz="quarter" idx="10"/>
          </p:nvPr>
        </p:nvSpPr>
        <p:spPr/>
        <p:txBody>
          <a:bodyPr/>
          <a:lstStyle/>
          <a:p>
            <a:pPr>
              <a:defRPr/>
            </a:pPr>
            <a:r>
              <a:rPr lang="en-US" smtClean="0">
                <a:latin typeface="+mn-lt"/>
                <a:ea typeface="ＭＳ Ｐゴシック" pitchFamily="-112" charset="-128"/>
                <a:cs typeface="ＭＳ Ｐゴシック" pitchFamily="-112" charset="-128"/>
              </a:rPr>
              <a:t>High School Teachers at CERN  -----  Bettina + Ivan Mikulec  -----  Apr 2009</a:t>
            </a:r>
            <a:endParaRPr lang="en-US">
              <a:latin typeface="+mn-lt"/>
              <a:ea typeface="ＭＳ Ｐゴシック" pitchFamily="-112" charset="-128"/>
              <a:cs typeface="ＭＳ Ｐゴシック" pitchFamily="-112" charset="-128"/>
            </a:endParaRPr>
          </a:p>
        </p:txBody>
      </p:sp>
      <p:pic>
        <p:nvPicPr>
          <p:cNvPr id="106499" name="Picture 2"/>
          <p:cNvPicPr>
            <a:picLocks noChangeAspect="1" noChangeArrowheads="1"/>
          </p:cNvPicPr>
          <p:nvPr/>
        </p:nvPicPr>
        <p:blipFill>
          <a:blip r:embed="rId3"/>
          <a:srcRect/>
          <a:stretch>
            <a:fillRect/>
          </a:stretch>
        </p:blipFill>
        <p:spPr bwMode="auto">
          <a:xfrm>
            <a:off x="1752600" y="990600"/>
            <a:ext cx="5715000" cy="4433888"/>
          </a:xfrm>
          <a:prstGeom prst="rect">
            <a:avLst/>
          </a:prstGeom>
          <a:noFill/>
          <a:ln w="9525">
            <a:noFill/>
            <a:miter lim="800000"/>
            <a:headEnd/>
            <a:tailEnd/>
          </a:ln>
        </p:spPr>
      </p:pic>
      <p:sp>
        <p:nvSpPr>
          <p:cNvPr id="106500" name="Text Box 3"/>
          <p:cNvSpPr txBox="1">
            <a:spLocks noChangeArrowheads="1"/>
          </p:cNvSpPr>
          <p:nvPr/>
        </p:nvSpPr>
        <p:spPr bwMode="auto">
          <a:xfrm>
            <a:off x="1828800" y="5554663"/>
            <a:ext cx="4578350" cy="641350"/>
          </a:xfrm>
          <a:prstGeom prst="rect">
            <a:avLst/>
          </a:prstGeom>
          <a:noFill/>
          <a:ln w="9525">
            <a:noFill/>
            <a:miter lim="800000"/>
            <a:headEnd/>
            <a:tailEnd/>
          </a:ln>
        </p:spPr>
        <p:txBody>
          <a:bodyPr wrap="none">
            <a:prstTxWarp prst="textNoShape">
              <a:avLst/>
            </a:prstTxWarp>
            <a:spAutoFit/>
          </a:bodyPr>
          <a:lstStyle/>
          <a:p>
            <a:r>
              <a:rPr lang="en-US" sz="1800">
                <a:latin typeface="Times New Roman" pitchFamily="-110" charset="0"/>
              </a:rPr>
              <a:t>Pr</a:t>
            </a:r>
            <a:r>
              <a:rPr lang="en-US" altLang="ja-JP" sz="1800">
                <a:latin typeface="Times New Roman" pitchFamily="-110" charset="0"/>
              </a:rPr>
              <a:t>íklad obrovského zlepšenia obrazu vďaka</a:t>
            </a:r>
            <a:r>
              <a:rPr lang="en-US" sz="1800">
                <a:latin typeface="Times New Roman" pitchFamily="-110" charset="0"/>
              </a:rPr>
              <a:t> AO</a:t>
            </a:r>
          </a:p>
          <a:p>
            <a:r>
              <a:rPr lang="en-US" sz="1800">
                <a:latin typeface="Times New Roman" pitchFamily="-110" charset="0"/>
              </a:rPr>
              <a:t>(Lick Observatory).</a:t>
            </a:r>
          </a:p>
        </p:txBody>
      </p:sp>
      <p:sp>
        <p:nvSpPr>
          <p:cNvPr id="106501" name="Rectangle 4"/>
          <p:cNvSpPr>
            <a:spLocks noGrp="1" noChangeArrowheads="1"/>
          </p:cNvSpPr>
          <p:nvPr>
            <p:ph type="title"/>
          </p:nvPr>
        </p:nvSpPr>
        <p:spPr/>
        <p:txBody>
          <a:bodyPr/>
          <a:lstStyle/>
          <a:p>
            <a:pPr eaLnBrk="1" hangingPunct="1"/>
            <a:r>
              <a:rPr lang="en-US" sz="4400"/>
              <a:t>Adapt</a:t>
            </a:r>
            <a:r>
              <a:rPr lang="en-US" altLang="ja-JP" sz="4400"/>
              <a:t>ívna Optika</a:t>
            </a:r>
            <a:endParaRPr lang="en-US" sz="4400"/>
          </a:p>
        </p:txBody>
      </p:sp>
      <p:sp>
        <p:nvSpPr>
          <p:cNvPr id="6" name="Slide Number Placeholder 5"/>
          <p:cNvSpPr>
            <a:spLocks noGrp="1"/>
          </p:cNvSpPr>
          <p:nvPr>
            <p:ph type="sldNum" sz="quarter" idx="11"/>
          </p:nvPr>
        </p:nvSpPr>
        <p:spPr/>
        <p:txBody>
          <a:bodyPr/>
          <a:lstStyle/>
          <a:p>
            <a:pPr>
              <a:defRPr/>
            </a:pPr>
            <a:fld id="{BD3856C0-B3DD-3246-B15E-90B35B174614}" type="slidenum">
              <a:rPr lang="en-US" smtClean="0"/>
              <a:pPr>
                <a:defRPr/>
              </a:pPr>
              <a:t>33</a:t>
            </a:fld>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pPr>
              <a:defRPr/>
            </a:pPr>
            <a:r>
              <a:rPr lang="en-US" smtClean="0">
                <a:latin typeface="+mn-lt"/>
                <a:ea typeface="ＭＳ Ｐゴシック" pitchFamily="-112" charset="-128"/>
                <a:cs typeface="ＭＳ Ｐゴシック" pitchFamily="-112" charset="-128"/>
              </a:rPr>
              <a:t>High School Teachers at CERN  -----  Bettina + Ivan Mikulec  -----  Apr 2009</a:t>
            </a:r>
            <a:endParaRPr lang="en-US">
              <a:latin typeface="+mn-lt"/>
              <a:ea typeface="ＭＳ Ｐゴシック" pitchFamily="-112" charset="-128"/>
              <a:cs typeface="ＭＳ Ｐゴシック" pitchFamily="-112" charset="-128"/>
            </a:endParaRPr>
          </a:p>
        </p:txBody>
      </p:sp>
      <p:sp>
        <p:nvSpPr>
          <p:cNvPr id="116739" name="Rectangle 2"/>
          <p:cNvSpPr>
            <a:spLocks noGrp="1" noChangeArrowheads="1"/>
          </p:cNvSpPr>
          <p:nvPr>
            <p:ph type="title"/>
          </p:nvPr>
        </p:nvSpPr>
        <p:spPr>
          <a:xfrm>
            <a:off x="1447800" y="228600"/>
            <a:ext cx="6019800" cy="762000"/>
          </a:xfrm>
        </p:spPr>
        <p:txBody>
          <a:bodyPr/>
          <a:lstStyle/>
          <a:p>
            <a:pPr eaLnBrk="1" hangingPunct="1"/>
            <a:r>
              <a:rPr lang="en-US" sz="3600"/>
              <a:t>Adapt</a:t>
            </a:r>
            <a:r>
              <a:rPr lang="en-US" altLang="ja-JP" sz="3600"/>
              <a:t>ívna Optika                     </a:t>
            </a:r>
            <a:r>
              <a:rPr lang="en-US" sz="3600"/>
              <a:t> - 1 kHz Obrazov</a:t>
            </a:r>
            <a:r>
              <a:rPr lang="en-US" altLang="ja-JP" sz="3600"/>
              <a:t>á Frekvencia</a:t>
            </a:r>
            <a:endParaRPr lang="en-US" sz="3600"/>
          </a:p>
        </p:txBody>
      </p:sp>
      <p:sp>
        <p:nvSpPr>
          <p:cNvPr id="116740" name="Rectangle 3"/>
          <p:cNvSpPr>
            <a:spLocks noGrp="1" noChangeArrowheads="1"/>
          </p:cNvSpPr>
          <p:nvPr>
            <p:ph type="body" idx="1"/>
          </p:nvPr>
        </p:nvSpPr>
        <p:spPr/>
        <p:txBody>
          <a:bodyPr/>
          <a:lstStyle/>
          <a:p>
            <a:pPr algn="ctr" eaLnBrk="1" hangingPunct="1"/>
            <a:r>
              <a:rPr lang="en-US" sz="2400"/>
              <a:t>T</a:t>
            </a:r>
            <a:r>
              <a:rPr lang="en-US" altLang="ja-JP" sz="2400"/>
              <a:t>áto aplikácia si vyžadovala vyvinitie nového rýchleho systému čítania dát</a:t>
            </a:r>
            <a:r>
              <a:rPr lang="en-US" sz="2400"/>
              <a:t> (ESRF Grenoble)</a:t>
            </a:r>
          </a:p>
          <a:p>
            <a:pPr lvl="1" eaLnBrk="1" hangingPunct="1"/>
            <a:r>
              <a:rPr lang="en-US" sz="2000"/>
              <a:t>bola dosiahnut</a:t>
            </a:r>
            <a:r>
              <a:rPr lang="en-US" altLang="ja-JP" sz="2000"/>
              <a:t>á </a:t>
            </a:r>
            <a:r>
              <a:rPr lang="en-US" sz="2000"/>
              <a:t>1 kHz frekvencia obrazov</a:t>
            </a:r>
          </a:p>
        </p:txBody>
      </p:sp>
      <p:pic>
        <p:nvPicPr>
          <p:cNvPr id="116741" name="Picture 5" descr="/Users/bettina/Presentations/Medipix/LehrerApril07/test_061120_02_ff_.mpg">
            <a:hlinkClick r:id="" action="ppaction://media"/>
          </p:cNvPr>
          <p:cNvPicPr/>
          <p:nvPr>
            <a:videoFile r:link="rId1"/>
          </p:nvPr>
        </p:nvPicPr>
        <p:blipFill>
          <a:blip r:embed="rId4"/>
          <a:srcRect/>
          <a:stretch>
            <a:fillRect/>
          </a:stretch>
        </p:blipFill>
        <p:spPr bwMode="auto">
          <a:xfrm>
            <a:off x="2743200" y="2640013"/>
            <a:ext cx="3832225" cy="3503612"/>
          </a:xfrm>
          <a:prstGeom prst="rect">
            <a:avLst/>
          </a:prstGeom>
          <a:noFill/>
          <a:ln w="9525">
            <a:noFill/>
            <a:miter lim="800000"/>
            <a:headEnd/>
            <a:tailEnd/>
          </a:ln>
        </p:spPr>
      </p:pic>
      <p:sp>
        <p:nvSpPr>
          <p:cNvPr id="6" name="Slide Number Placeholder 5"/>
          <p:cNvSpPr>
            <a:spLocks noGrp="1"/>
          </p:cNvSpPr>
          <p:nvPr>
            <p:ph type="sldNum" sz="quarter" idx="11"/>
          </p:nvPr>
        </p:nvSpPr>
        <p:spPr/>
        <p:txBody>
          <a:bodyPr/>
          <a:lstStyle/>
          <a:p>
            <a:pPr>
              <a:defRPr/>
            </a:pPr>
            <a:fld id="{C1603305-08FB-224C-9641-C59DC35FFBF6}" type="slidenum">
              <a:rPr lang="en-US" smtClean="0"/>
              <a:pPr>
                <a:defRPr/>
              </a:pPr>
              <a:t>34</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1674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674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6741"/>
                                        </p:tgtEl>
                                      </p:cBhvr>
                                    </p:cmd>
                                  </p:childTnLst>
                                </p:cTn>
                              </p:par>
                            </p:childTnLst>
                          </p:cTn>
                        </p:par>
                      </p:childTnLst>
                    </p:cTn>
                  </p:par>
                </p:childTnLst>
              </p:cTn>
              <p:nextCondLst>
                <p:cond evt="onClick" delay="0">
                  <p:tgtEl>
                    <p:spTgt spid="116741"/>
                  </p:tgtEl>
                </p:cond>
              </p:nextCondLst>
            </p:seq>
            <p:video>
              <p:cMediaNode>
                <p:cTn id="12" repeatCount="indefinite" fill="remove" display="0">
                  <p:stCondLst>
                    <p:cond delay="indefinite"/>
                  </p:stCondLst>
                  <p:endCondLst>
                    <p:cond evt="onPrev" delay="0">
                      <p:tgtEl>
                        <p:sldTgt/>
                      </p:tgtEl>
                    </p:cond>
                  </p:endCondLst>
                </p:cTn>
                <p:tgtEl>
                  <p:spTgt spid="116741"/>
                </p:tgtEl>
              </p:cMediaNode>
            </p:video>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9810" name="Title 1"/>
          <p:cNvSpPr>
            <a:spLocks noGrp="1"/>
          </p:cNvSpPr>
          <p:nvPr>
            <p:ph type="title"/>
          </p:nvPr>
        </p:nvSpPr>
        <p:spPr/>
        <p:txBody>
          <a:bodyPr/>
          <a:lstStyle/>
          <a:p>
            <a:r>
              <a:rPr lang="en-US" smtClean="0"/>
              <a:t>Mesto v noci – frekvencia fázy</a:t>
            </a:r>
          </a:p>
        </p:txBody>
      </p:sp>
      <p:sp>
        <p:nvSpPr>
          <p:cNvPr id="4" name="Footer Placeholder 3"/>
          <p:cNvSpPr>
            <a:spLocks noGrp="1"/>
          </p:cNvSpPr>
          <p:nvPr>
            <p:ph type="ftr" sz="quarter" idx="10"/>
          </p:nvPr>
        </p:nvSpPr>
        <p:spPr/>
        <p:txBody>
          <a:bodyPr/>
          <a:lstStyle/>
          <a:p>
            <a:r>
              <a:rPr lang="en-US" smtClean="0"/>
              <a:t>High School Teachers at CERN  -----  Bettina + Ivan Mikulec  -----  Apr 2009</a:t>
            </a:r>
            <a:endParaRPr lang="en-US"/>
          </a:p>
        </p:txBody>
      </p:sp>
      <p:grpSp>
        <p:nvGrpSpPr>
          <p:cNvPr id="119813" name="Group 12"/>
          <p:cNvGrpSpPr>
            <a:grpSpLocks/>
          </p:cNvGrpSpPr>
          <p:nvPr/>
        </p:nvGrpSpPr>
        <p:grpSpPr bwMode="auto">
          <a:xfrm>
            <a:off x="152400" y="1676400"/>
            <a:ext cx="2743200" cy="1466850"/>
            <a:chOff x="96" y="1056"/>
            <a:chExt cx="1728" cy="924"/>
          </a:xfrm>
        </p:grpSpPr>
        <p:pic>
          <p:nvPicPr>
            <p:cNvPr id="119815" name="Picture 7"/>
            <p:cNvPicPr>
              <a:picLocks noChangeAspect="1" noChangeArrowheads="1"/>
            </p:cNvPicPr>
            <p:nvPr/>
          </p:nvPicPr>
          <p:blipFill>
            <a:blip r:embed="rId3"/>
            <a:srcRect/>
            <a:stretch>
              <a:fillRect/>
            </a:stretch>
          </p:blipFill>
          <p:spPr bwMode="auto">
            <a:xfrm>
              <a:off x="96" y="1056"/>
              <a:ext cx="1728" cy="924"/>
            </a:xfrm>
            <a:prstGeom prst="rect">
              <a:avLst/>
            </a:prstGeom>
            <a:noFill/>
            <a:ln w="9525">
              <a:noFill/>
              <a:miter lim="800000"/>
              <a:headEnd/>
              <a:tailEnd/>
            </a:ln>
          </p:spPr>
        </p:pic>
        <p:sp>
          <p:nvSpPr>
            <p:cNvPr id="119816" name="Line 9"/>
            <p:cNvSpPr>
              <a:spLocks noChangeShapeType="1"/>
            </p:cNvSpPr>
            <p:nvPr/>
          </p:nvSpPr>
          <p:spPr bwMode="auto">
            <a:xfrm>
              <a:off x="768" y="1152"/>
              <a:ext cx="0" cy="672"/>
            </a:xfrm>
            <a:prstGeom prst="line">
              <a:avLst/>
            </a:prstGeom>
            <a:noFill/>
            <a:ln w="9525">
              <a:solidFill>
                <a:schemeClr val="bg2"/>
              </a:solidFill>
              <a:miter lim="800000"/>
              <a:headEnd/>
              <a:tailEnd/>
            </a:ln>
          </p:spPr>
          <p:txBody>
            <a:bodyPr wrap="none" anchor="ctr">
              <a:prstTxWarp prst="textNoShape">
                <a:avLst/>
              </a:prstTxWarp>
            </a:bodyPr>
            <a:lstStyle/>
            <a:p>
              <a:endParaRPr lang="en-US"/>
            </a:p>
          </p:txBody>
        </p:sp>
        <p:sp>
          <p:nvSpPr>
            <p:cNvPr id="119817" name="Line 10"/>
            <p:cNvSpPr>
              <a:spLocks noChangeShapeType="1"/>
            </p:cNvSpPr>
            <p:nvPr/>
          </p:nvSpPr>
          <p:spPr bwMode="auto">
            <a:xfrm>
              <a:off x="864" y="1152"/>
              <a:ext cx="0" cy="672"/>
            </a:xfrm>
            <a:prstGeom prst="line">
              <a:avLst/>
            </a:prstGeom>
            <a:noFill/>
            <a:ln w="9525">
              <a:solidFill>
                <a:schemeClr val="bg2"/>
              </a:solidFill>
              <a:miter lim="800000"/>
              <a:headEnd/>
              <a:tailEnd/>
            </a:ln>
          </p:spPr>
          <p:txBody>
            <a:bodyPr wrap="none" anchor="ctr">
              <a:prstTxWarp prst="textNoShape">
                <a:avLst/>
              </a:prstTxWarp>
            </a:bodyPr>
            <a:lstStyle/>
            <a:p>
              <a:endParaRPr lang="en-US"/>
            </a:p>
          </p:txBody>
        </p:sp>
        <p:sp>
          <p:nvSpPr>
            <p:cNvPr id="119818" name="AutoShape 11"/>
            <p:cNvSpPr>
              <a:spLocks noChangeArrowheads="1"/>
            </p:cNvSpPr>
            <p:nvPr/>
          </p:nvSpPr>
          <p:spPr bwMode="auto">
            <a:xfrm>
              <a:off x="960" y="1248"/>
              <a:ext cx="240" cy="96"/>
            </a:xfrm>
            <a:prstGeom prst="rightArrow">
              <a:avLst>
                <a:gd name="adj1" fmla="val 27083"/>
                <a:gd name="adj2" fmla="val 62500"/>
              </a:avLst>
            </a:prstGeom>
            <a:solidFill>
              <a:schemeClr val="bg2"/>
            </a:solidFill>
            <a:ln w="9525">
              <a:solidFill>
                <a:schemeClr val="tx1"/>
              </a:solidFill>
              <a:miter lim="800000"/>
              <a:headEnd/>
              <a:tailEnd/>
            </a:ln>
          </p:spPr>
          <p:txBody>
            <a:bodyPr wrap="none" anchor="ctr">
              <a:prstTxWarp prst="textNoShape">
                <a:avLst/>
              </a:prstTxWarp>
            </a:bodyPr>
            <a:lstStyle/>
            <a:p>
              <a:endParaRPr lang="en-US"/>
            </a:p>
          </p:txBody>
        </p:sp>
      </p:grpSp>
      <p:sp>
        <p:nvSpPr>
          <p:cNvPr id="119814" name="Text Box 13"/>
          <p:cNvSpPr txBox="1">
            <a:spLocks noChangeArrowheads="1"/>
          </p:cNvSpPr>
          <p:nvPr/>
        </p:nvSpPr>
        <p:spPr bwMode="auto">
          <a:xfrm>
            <a:off x="228600" y="3505200"/>
            <a:ext cx="2667000" cy="1552575"/>
          </a:xfrm>
          <a:prstGeom prst="rect">
            <a:avLst/>
          </a:prstGeom>
          <a:noFill/>
          <a:ln w="9525">
            <a:noFill/>
            <a:miter lim="800000"/>
            <a:headEnd/>
            <a:tailEnd/>
          </a:ln>
        </p:spPr>
        <p:txBody>
          <a:bodyPr>
            <a:prstTxWarp prst="textNoShape">
              <a:avLst/>
            </a:prstTxWarp>
            <a:spAutoFit/>
          </a:bodyPr>
          <a:lstStyle/>
          <a:p>
            <a:pPr>
              <a:spcBef>
                <a:spcPct val="50000"/>
              </a:spcBef>
            </a:pPr>
            <a:r>
              <a:rPr lang="en-US"/>
              <a:t>Log greyscale</a:t>
            </a:r>
          </a:p>
          <a:p>
            <a:pPr>
              <a:spcBef>
                <a:spcPct val="50000"/>
              </a:spcBef>
            </a:pPr>
            <a:r>
              <a:rPr lang="en-US"/>
              <a:t>40</a:t>
            </a:r>
            <a:r>
              <a:rPr lang="en-US">
                <a:latin typeface="Symbol" pitchFamily="-110" charset="2"/>
                <a:sym typeface="Symbol" pitchFamily="-110" charset="2"/>
              </a:rPr>
              <a:t></a:t>
            </a:r>
            <a:r>
              <a:rPr lang="en-US"/>
              <a:t>s shutter</a:t>
            </a:r>
          </a:p>
          <a:p>
            <a:pPr>
              <a:spcBef>
                <a:spcPct val="50000"/>
              </a:spcBef>
            </a:pPr>
            <a:r>
              <a:rPr lang="en-US"/>
              <a:t>3 phase evident</a:t>
            </a:r>
          </a:p>
        </p:txBody>
      </p:sp>
      <p:pic>
        <p:nvPicPr>
          <p:cNvPr id="11" name="city_lights_log2000.mpg">
            <a:hlinkClick r:id="" action="ppaction://media"/>
          </p:cNvPr>
          <p:cNvPicPr/>
          <p:nvPr>
            <a:videoFile r:link="rId1"/>
          </p:nvPr>
        </p:nvPicPr>
        <p:blipFill>
          <a:blip r:embed="rId4"/>
          <a:stretch>
            <a:fillRect/>
          </a:stretch>
        </p:blipFill>
        <p:spPr>
          <a:xfrm>
            <a:off x="3352800" y="1447800"/>
            <a:ext cx="5080000" cy="4643438"/>
          </a:xfrm>
          <a:prstGeom prst="rect">
            <a:avLst/>
          </a:prstGeom>
        </p:spPr>
      </p:pic>
      <p:sp>
        <p:nvSpPr>
          <p:cNvPr id="12" name="Slide Number Placeholder 11"/>
          <p:cNvSpPr>
            <a:spLocks noGrp="1"/>
          </p:cNvSpPr>
          <p:nvPr>
            <p:ph type="sldNum" sz="quarter" idx="11"/>
          </p:nvPr>
        </p:nvSpPr>
        <p:spPr/>
        <p:txBody>
          <a:bodyPr/>
          <a:lstStyle/>
          <a:p>
            <a:pPr>
              <a:defRPr/>
            </a:pPr>
            <a:fld id="{C1603305-08FB-224C-9641-C59DC35FFBF6}" type="slidenum">
              <a:rPr lang="en-US" smtClean="0"/>
              <a:pPr>
                <a:defRPr/>
              </a:pPr>
              <a:t>35</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8786" name="Title 1"/>
          <p:cNvSpPr>
            <a:spLocks noGrp="1"/>
          </p:cNvSpPr>
          <p:nvPr>
            <p:ph type="title"/>
          </p:nvPr>
        </p:nvSpPr>
        <p:spPr/>
        <p:txBody>
          <a:bodyPr/>
          <a:lstStyle/>
          <a:p>
            <a:r>
              <a:rPr lang="en-US" smtClean="0"/>
              <a:t>Hodinky z 2. sv. vojny</a:t>
            </a:r>
          </a:p>
        </p:txBody>
      </p:sp>
      <p:sp>
        <p:nvSpPr>
          <p:cNvPr id="4" name="Footer Placeholder 3"/>
          <p:cNvSpPr>
            <a:spLocks noGrp="1"/>
          </p:cNvSpPr>
          <p:nvPr>
            <p:ph type="ftr" sz="quarter" idx="10"/>
          </p:nvPr>
        </p:nvSpPr>
        <p:spPr/>
        <p:txBody>
          <a:bodyPr/>
          <a:lstStyle/>
          <a:p>
            <a:r>
              <a:rPr lang="en-US" smtClean="0"/>
              <a:t>High School Teachers at CERN  -----  Bettina + Ivan Mikulec  -----  Apr 2009</a:t>
            </a:r>
            <a:endParaRPr lang="en-US"/>
          </a:p>
        </p:txBody>
      </p:sp>
      <p:pic>
        <p:nvPicPr>
          <p:cNvPr id="118788" name="Picture 4" descr="/Users/bettina/Presentations/Medipix/Medipix_meetings/MX_meeting_Sep08/watch.gif">
            <a:hlinkClick r:id="" action="ppaction://media"/>
          </p:cNvPr>
          <p:cNvPicPr/>
          <p:nvPr>
            <a:videoFile r:link="rId1"/>
          </p:nvPr>
        </p:nvPicPr>
        <p:blipFill>
          <a:blip r:embed="rId4"/>
          <a:srcRect/>
          <a:stretch>
            <a:fillRect/>
          </a:stretch>
        </p:blipFill>
        <p:spPr bwMode="auto">
          <a:xfrm>
            <a:off x="381000" y="2132013"/>
            <a:ext cx="3886200" cy="3886200"/>
          </a:xfrm>
          <a:prstGeom prst="rect">
            <a:avLst/>
          </a:prstGeom>
          <a:noFill/>
          <a:ln w="9525">
            <a:noFill/>
            <a:miter lim="800000"/>
            <a:headEnd/>
            <a:tailEnd/>
          </a:ln>
        </p:spPr>
      </p:pic>
      <p:sp>
        <p:nvSpPr>
          <p:cNvPr id="118789" name="Text Box 6"/>
          <p:cNvSpPr txBox="1">
            <a:spLocks noChangeArrowheads="1"/>
          </p:cNvSpPr>
          <p:nvPr/>
        </p:nvSpPr>
        <p:spPr bwMode="auto">
          <a:xfrm>
            <a:off x="5715000" y="6096000"/>
            <a:ext cx="2590800" cy="549275"/>
          </a:xfrm>
          <a:prstGeom prst="rect">
            <a:avLst/>
          </a:prstGeom>
          <a:noFill/>
          <a:ln w="9525">
            <a:noFill/>
            <a:miter lim="800000"/>
            <a:headEnd/>
            <a:tailEnd/>
          </a:ln>
        </p:spPr>
        <p:txBody>
          <a:bodyPr>
            <a:prstTxWarp prst="textNoShape">
              <a:avLst/>
            </a:prstTxWarp>
            <a:spAutoFit/>
          </a:bodyPr>
          <a:lstStyle/>
          <a:p>
            <a:pPr>
              <a:spcBef>
                <a:spcPct val="50000"/>
              </a:spcBef>
            </a:pPr>
            <a:r>
              <a:rPr lang="en-US"/>
              <a:t>(radium dial)</a:t>
            </a:r>
          </a:p>
        </p:txBody>
      </p:sp>
      <p:pic>
        <p:nvPicPr>
          <p:cNvPr id="118790" name="Picture 6" descr="/Users/bettina/Presentations/Medipix/Medipix_meetings/MX_meeting_Sep08/radium.gif">
            <a:hlinkClick r:id="" action="ppaction://media"/>
          </p:cNvPr>
          <p:cNvPicPr/>
          <p:nvPr>
            <a:videoFile r:link="rId2"/>
          </p:nvPr>
        </p:nvPicPr>
        <p:blipFill>
          <a:blip r:embed="rId5"/>
          <a:srcRect/>
          <a:stretch>
            <a:fillRect/>
          </a:stretch>
        </p:blipFill>
        <p:spPr bwMode="auto">
          <a:xfrm>
            <a:off x="4648200" y="2133600"/>
            <a:ext cx="3962400" cy="3962400"/>
          </a:xfrm>
          <a:prstGeom prst="rect">
            <a:avLst/>
          </a:prstGeom>
          <a:noFill/>
          <a:ln w="9525">
            <a:noFill/>
            <a:miter lim="800000"/>
            <a:headEnd/>
            <a:tailEnd/>
          </a:ln>
        </p:spPr>
      </p:pic>
      <p:sp>
        <p:nvSpPr>
          <p:cNvPr id="8" name="Text Box 9"/>
          <p:cNvSpPr txBox="1">
            <a:spLocks noChangeArrowheads="1"/>
          </p:cNvSpPr>
          <p:nvPr/>
        </p:nvSpPr>
        <p:spPr bwMode="auto">
          <a:xfrm>
            <a:off x="4343400" y="1524000"/>
            <a:ext cx="4572000" cy="461963"/>
          </a:xfrm>
          <a:prstGeom prst="rect">
            <a:avLst/>
          </a:prstGeom>
          <a:noFill/>
          <a:ln w="9525">
            <a:noFill/>
            <a:miter lim="800000"/>
            <a:headEnd/>
            <a:tailEnd/>
          </a:ln>
        </p:spPr>
        <p:txBody>
          <a:bodyPr>
            <a:prstTxWarp prst="textNoShape">
              <a:avLst/>
            </a:prstTxWarp>
            <a:spAutoFit/>
          </a:bodyPr>
          <a:lstStyle/>
          <a:p>
            <a:pPr algn="ctr">
              <a:spcBef>
                <a:spcPct val="50000"/>
              </a:spcBef>
            </a:pPr>
            <a:r>
              <a:rPr lang="en-US" i="1"/>
              <a:t>Bkgd .002 ct/pxl/s Room Temp</a:t>
            </a:r>
            <a:endParaRPr lang="en-US"/>
          </a:p>
        </p:txBody>
      </p:sp>
      <p:sp>
        <p:nvSpPr>
          <p:cNvPr id="9" name="Line 13"/>
          <p:cNvSpPr>
            <a:spLocks noChangeShapeType="1"/>
          </p:cNvSpPr>
          <p:nvPr/>
        </p:nvSpPr>
        <p:spPr bwMode="auto">
          <a:xfrm flipH="1">
            <a:off x="7086600" y="1981200"/>
            <a:ext cx="152400" cy="1066800"/>
          </a:xfrm>
          <a:prstGeom prst="line">
            <a:avLst/>
          </a:prstGeom>
          <a:noFill/>
          <a:ln w="25400">
            <a:solidFill>
              <a:srgbClr val="FF0000"/>
            </a:solidFill>
            <a:miter lim="800000"/>
            <a:headEnd/>
            <a:tailEnd type="triangle" w="med" len="med"/>
          </a:ln>
        </p:spPr>
        <p:txBody>
          <a:bodyPr wrap="none" anchor="ctr">
            <a:prstTxWarp prst="textNoShape">
              <a:avLst/>
            </a:prstTxWarp>
          </a:bodyPr>
          <a:lstStyle/>
          <a:p>
            <a:endParaRPr lang="en-US"/>
          </a:p>
        </p:txBody>
      </p:sp>
      <p:sp>
        <p:nvSpPr>
          <p:cNvPr id="10" name="Oval 11"/>
          <p:cNvSpPr>
            <a:spLocks noChangeArrowheads="1"/>
          </p:cNvSpPr>
          <p:nvPr/>
        </p:nvSpPr>
        <p:spPr bwMode="auto">
          <a:xfrm>
            <a:off x="6172200" y="3124200"/>
            <a:ext cx="1295400" cy="533400"/>
          </a:xfrm>
          <a:prstGeom prst="ellipse">
            <a:avLst/>
          </a:prstGeom>
          <a:solidFill>
            <a:schemeClr val="accent1">
              <a:alpha val="0"/>
            </a:schemeClr>
          </a:solidFill>
          <a:ln w="9525">
            <a:solidFill>
              <a:srgbClr val="FF0000"/>
            </a:solidFill>
            <a:miter lim="800000"/>
            <a:headEnd/>
            <a:tailEnd/>
          </a:ln>
        </p:spPr>
        <p:txBody>
          <a:bodyPr wrap="none" anchor="ctr">
            <a:prstTxWarp prst="textNoShape">
              <a:avLst/>
            </a:prstTxWarp>
          </a:bodyPr>
          <a:lstStyle/>
          <a:p>
            <a:endParaRPr lang="en-US"/>
          </a:p>
        </p:txBody>
      </p:sp>
      <p:sp>
        <p:nvSpPr>
          <p:cNvPr id="11" name="Slide Number Placeholder 10"/>
          <p:cNvSpPr>
            <a:spLocks noGrp="1"/>
          </p:cNvSpPr>
          <p:nvPr>
            <p:ph type="sldNum" sz="quarter" idx="11"/>
          </p:nvPr>
        </p:nvSpPr>
        <p:spPr/>
        <p:txBody>
          <a:bodyPr/>
          <a:lstStyle/>
          <a:p>
            <a:pPr>
              <a:defRPr/>
            </a:pPr>
            <a:fld id="{C1603305-08FB-224C-9641-C59DC35FFBF6}" type="slidenum">
              <a:rPr lang="en-US" smtClean="0"/>
              <a:pPr>
                <a:defRPr/>
              </a:pPr>
              <a:t>36</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18788"/>
                                        </p:tgtEl>
                                      </p:cBhvr>
                                    </p:cmd>
                                  </p:childTnLst>
                                </p:cTn>
                              </p:par>
                              <p:par>
                                <p:cTn id="7" presetID="1" presetClass="mediacall" presetSubtype="0" fill="hold" nodeType="withEffect">
                                  <p:stCondLst>
                                    <p:cond delay="0"/>
                                  </p:stCondLst>
                                  <p:childTnLst>
                                    <p:cmd type="call" cmd="playFrom(0.0)">
                                      <p:cBhvr>
                                        <p:cTn id="8" dur="1" fill="hold"/>
                                        <p:tgtEl>
                                          <p:spTgt spid="118790"/>
                                        </p:tgtEl>
                                      </p:cBhvr>
                                    </p:cmd>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18788"/>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18788"/>
                                        </p:tgtEl>
                                      </p:cBhvr>
                                    </p:cmd>
                                  </p:childTnLst>
                                </p:cTn>
                              </p:par>
                            </p:childTnLst>
                          </p:cTn>
                        </p:par>
                      </p:childTnLst>
                    </p:cTn>
                  </p:par>
                </p:childTnLst>
              </p:cTn>
              <p:nextCondLst>
                <p:cond evt="onClick" delay="0">
                  <p:tgtEl>
                    <p:spTgt spid="118788"/>
                  </p:tgtEl>
                </p:cond>
              </p:nextCondLst>
            </p:seq>
            <p:video>
              <p:cMediaNode>
                <p:cTn id="22" fill="hold" display="0">
                  <p:stCondLst>
                    <p:cond delay="indefinite"/>
                  </p:stCondLst>
                  <p:endCondLst>
                    <p:cond evt="onNext" delay="0">
                      <p:tgtEl>
                        <p:sldTgt/>
                      </p:tgtEl>
                    </p:cond>
                    <p:cond evt="onPrev" delay="0">
                      <p:tgtEl>
                        <p:sldTgt/>
                      </p:tgtEl>
                    </p:cond>
                  </p:endCondLst>
                </p:cTn>
                <p:tgtEl>
                  <p:spTgt spid="118788"/>
                </p:tgtEl>
              </p:cMediaNode>
            </p:video>
            <p:seq concurrent="1" nextAc="seek">
              <p:cTn id="23" restart="whenNotActive" fill="hold" evtFilter="cancelBubble" nodeType="interactiveSeq">
                <p:stCondLst>
                  <p:cond evt="onClick" delay="0">
                    <p:tgtEl>
                      <p:spTgt spid="118790"/>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118790"/>
                                        </p:tgtEl>
                                      </p:cBhvr>
                                    </p:cmd>
                                  </p:childTnLst>
                                </p:cTn>
                              </p:par>
                            </p:childTnLst>
                          </p:cTn>
                        </p:par>
                      </p:childTnLst>
                    </p:cTn>
                  </p:par>
                </p:childTnLst>
              </p:cTn>
              <p:nextCondLst>
                <p:cond evt="onClick" delay="0">
                  <p:tgtEl>
                    <p:spTgt spid="118790"/>
                  </p:tgtEl>
                </p:cond>
              </p:nextCondLst>
            </p:seq>
            <p:video>
              <p:cMediaNode>
                <p:cTn id="28" fill="hold" display="0">
                  <p:stCondLst>
                    <p:cond delay="indefinite"/>
                  </p:stCondLst>
                  <p:endCondLst>
                    <p:cond evt="onNext" delay="0">
                      <p:tgtEl>
                        <p:sldTgt/>
                      </p:tgtEl>
                    </p:cond>
                    <p:cond evt="onPrev" delay="0">
                      <p:tgtEl>
                        <p:sldTgt/>
                      </p:tgtEl>
                    </p:cond>
                  </p:endCondLst>
                </p:cTn>
                <p:tgtEl>
                  <p:spTgt spid="118790"/>
                </p:tgtEl>
              </p:cMediaNode>
            </p:video>
          </p:childTnLst>
        </p:cTn>
      </p:par>
    </p:tnLst>
    <p:bldLst>
      <p:bldP spid="8" grpId="0"/>
      <p:bldP spid="9" grpId="0" animBg="1"/>
      <p:bldP spid="10" grpId="0" animBg="1"/>
    </p:bld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High School Teachers at CERN  -----  Bettina + Ivan Mikulec  -----  Apr 2009</a:t>
            </a:r>
            <a:endParaRPr lang="en-US"/>
          </a:p>
        </p:txBody>
      </p:sp>
      <p:sp>
        <p:nvSpPr>
          <p:cNvPr id="3" name="Rectangle 2"/>
          <p:cNvSpPr txBox="1">
            <a:spLocks noChangeArrowheads="1"/>
          </p:cNvSpPr>
          <p:nvPr/>
        </p:nvSpPr>
        <p:spPr bwMode="auto">
          <a:xfrm>
            <a:off x="762000" y="152400"/>
            <a:ext cx="7010400" cy="912813"/>
          </a:xfrm>
          <a:prstGeom prst="rect">
            <a:avLst/>
          </a:prstGeom>
          <a:noFill/>
          <a:ln w="9525">
            <a:noFill/>
            <a:miter lim="800000"/>
            <a:headEnd/>
            <a:tailEnd/>
          </a:ln>
          <a:effectLst/>
        </p:spPr>
        <p:txBody>
          <a:bodyPr lIns="90000" tIns="46800" rIns="90000" bIns="46800" anchor="ctr">
            <a:prstTxWarp prst="textNoShape">
              <a:avLst/>
            </a:prstTxWarp>
          </a:bodyPr>
          <a:lstStyle/>
          <a:p>
            <a:pPr algn="ctr" defTabSz="449263" eaLnBrk="1" hangingPunct="1">
              <a:buClr>
                <a:srgbClr val="000000"/>
              </a:buClr>
              <a:buSzPct val="100000"/>
              <a:buFont typeface="Times New Roman" pitchFamily="-112" charset="0"/>
              <a:buNone/>
              <a:defRPr/>
            </a:pPr>
            <a:r>
              <a:rPr lang="en-US" sz="4400" kern="0" dirty="0">
                <a:solidFill>
                  <a:srgbClr val="80FF00"/>
                </a:solidFill>
                <a:latin typeface="+mj-lt"/>
                <a:ea typeface="+mj-ea"/>
                <a:cs typeface="+mj-cs"/>
              </a:rPr>
              <a:t>TT do </a:t>
            </a:r>
            <a:r>
              <a:rPr lang="en-US" sz="4400" kern="0" dirty="0" err="1">
                <a:solidFill>
                  <a:srgbClr val="80FF00"/>
                </a:solidFill>
                <a:latin typeface="+mj-lt"/>
                <a:ea typeface="+mj-ea"/>
                <a:cs typeface="+mj-cs"/>
              </a:rPr>
              <a:t>priemyslu</a:t>
            </a:r>
            <a:r>
              <a:rPr lang="en-US" sz="4400" kern="0" dirty="0">
                <a:solidFill>
                  <a:srgbClr val="80FF00"/>
                </a:solidFill>
                <a:latin typeface="+mj-lt"/>
                <a:ea typeface="+mj-ea"/>
                <a:cs typeface="+mj-cs"/>
              </a:rPr>
              <a:t>- </a:t>
            </a:r>
            <a:r>
              <a:rPr lang="en-US" sz="4400" kern="0" dirty="0" err="1">
                <a:solidFill>
                  <a:srgbClr val="80FF00"/>
                </a:solidFill>
                <a:latin typeface="+mj-lt"/>
                <a:ea typeface="+mj-ea"/>
                <a:cs typeface="+mj-cs"/>
              </a:rPr>
              <a:t>PANalytical</a:t>
            </a:r>
            <a:endParaRPr lang="de-DE" sz="4400" kern="0" dirty="0">
              <a:solidFill>
                <a:srgbClr val="80FF00"/>
              </a:solidFill>
              <a:latin typeface="+mj-lt"/>
              <a:ea typeface="+mj-ea"/>
              <a:cs typeface="+mj-cs"/>
            </a:endParaRPr>
          </a:p>
        </p:txBody>
      </p:sp>
      <p:pic>
        <p:nvPicPr>
          <p:cNvPr id="120836" name="Picture 4" descr="PN5395_09"/>
          <p:cNvPicPr>
            <a:picLocks noChangeAspect="1" noChangeArrowheads="1"/>
          </p:cNvPicPr>
          <p:nvPr/>
        </p:nvPicPr>
        <p:blipFill>
          <a:blip r:embed="rId2"/>
          <a:srcRect/>
          <a:stretch>
            <a:fillRect/>
          </a:stretch>
        </p:blipFill>
        <p:spPr bwMode="auto">
          <a:xfrm>
            <a:off x="4876800" y="1049338"/>
            <a:ext cx="3571875" cy="4757737"/>
          </a:xfrm>
          <a:prstGeom prst="rect">
            <a:avLst/>
          </a:prstGeom>
          <a:noFill/>
          <a:ln w="9525">
            <a:noFill/>
            <a:miter lim="800000"/>
            <a:headEnd/>
            <a:tailEnd/>
          </a:ln>
        </p:spPr>
      </p:pic>
      <p:pic>
        <p:nvPicPr>
          <p:cNvPr id="120837" name="Picture 5" descr="PN5395_05"/>
          <p:cNvPicPr>
            <a:picLocks noChangeAspect="1" noChangeArrowheads="1"/>
          </p:cNvPicPr>
          <p:nvPr/>
        </p:nvPicPr>
        <p:blipFill>
          <a:blip r:embed="rId3"/>
          <a:srcRect/>
          <a:stretch>
            <a:fillRect/>
          </a:stretch>
        </p:blipFill>
        <p:spPr bwMode="auto">
          <a:xfrm>
            <a:off x="152400" y="1416050"/>
            <a:ext cx="4343400" cy="4025900"/>
          </a:xfrm>
          <a:prstGeom prst="rect">
            <a:avLst/>
          </a:prstGeom>
          <a:noFill/>
          <a:ln w="9525">
            <a:noFill/>
            <a:miter lim="800000"/>
            <a:headEnd/>
            <a:tailEnd/>
          </a:ln>
        </p:spPr>
      </p:pic>
      <p:pic>
        <p:nvPicPr>
          <p:cNvPr id="120838" name="Picture 7" descr="PANalytical"/>
          <p:cNvPicPr>
            <a:picLocks noChangeAspect="1" noChangeArrowheads="1"/>
          </p:cNvPicPr>
          <p:nvPr/>
        </p:nvPicPr>
        <p:blipFill>
          <a:blip r:embed="rId4"/>
          <a:srcRect/>
          <a:stretch>
            <a:fillRect/>
          </a:stretch>
        </p:blipFill>
        <p:spPr bwMode="auto">
          <a:xfrm>
            <a:off x="6172200" y="5105400"/>
            <a:ext cx="2162175" cy="581025"/>
          </a:xfrm>
          <a:prstGeom prst="rect">
            <a:avLst/>
          </a:prstGeom>
          <a:noFill/>
          <a:ln w="9525">
            <a:noFill/>
            <a:miter lim="800000"/>
            <a:headEnd/>
            <a:tailEnd/>
          </a:ln>
        </p:spPr>
      </p:pic>
      <p:pic>
        <p:nvPicPr>
          <p:cNvPr id="120839" name="Picture 8" descr="rocking-curve-cps-no-legend"/>
          <p:cNvPicPr>
            <a:picLocks noChangeAspect="1" noChangeArrowheads="1"/>
          </p:cNvPicPr>
          <p:nvPr/>
        </p:nvPicPr>
        <p:blipFill>
          <a:blip r:embed="rId5"/>
          <a:srcRect/>
          <a:stretch>
            <a:fillRect/>
          </a:stretch>
        </p:blipFill>
        <p:spPr bwMode="auto">
          <a:xfrm>
            <a:off x="2590800" y="4267200"/>
            <a:ext cx="3333750" cy="1971675"/>
          </a:xfrm>
          <a:prstGeom prst="rect">
            <a:avLst/>
          </a:prstGeom>
          <a:noFill/>
          <a:ln w="9525">
            <a:noFill/>
            <a:miter lim="800000"/>
            <a:headEnd/>
            <a:tailEnd/>
          </a:ln>
        </p:spPr>
      </p:pic>
      <p:sp>
        <p:nvSpPr>
          <p:cNvPr id="8" name="Slide Number Placeholder 7"/>
          <p:cNvSpPr>
            <a:spLocks noGrp="1"/>
          </p:cNvSpPr>
          <p:nvPr>
            <p:ph type="sldNum" sz="quarter" idx="11"/>
          </p:nvPr>
        </p:nvSpPr>
        <p:spPr/>
        <p:txBody>
          <a:bodyPr/>
          <a:lstStyle/>
          <a:p>
            <a:pPr>
              <a:defRPr/>
            </a:pPr>
            <a:fld id="{9BBAEE1A-C415-004C-89D3-E92FF64AAE29}" type="slidenum">
              <a:rPr lang="en-US" smtClean="0"/>
              <a:pPr>
                <a:defRPr/>
              </a:pPr>
              <a:t>37</a:t>
            </a:fld>
            <a:endParaRPr lang="en-US"/>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314325"/>
            <a:ext cx="8229600" cy="1068388"/>
          </a:xfrm>
        </p:spPr>
        <p:txBody>
          <a:bodyPr/>
          <a:lstStyle/>
          <a:p>
            <a:pPr>
              <a:lnSpc>
                <a:spcPct val="94000"/>
              </a:lnSpc>
              <a:tabLst>
                <a:tab pos="0" algn="l"/>
                <a:tab pos="404813" algn="l"/>
                <a:tab pos="812800" algn="l"/>
                <a:tab pos="1220788" algn="l"/>
                <a:tab pos="1627188" algn="l"/>
                <a:tab pos="2035175" algn="l"/>
                <a:tab pos="2441575" algn="l"/>
                <a:tab pos="2851150" algn="l"/>
                <a:tab pos="3257550" algn="l"/>
                <a:tab pos="3663950" algn="l"/>
                <a:tab pos="4073525" algn="l"/>
                <a:tab pos="4479925" algn="l"/>
                <a:tab pos="4887913" algn="l"/>
                <a:tab pos="5294313" algn="l"/>
                <a:tab pos="5703888" algn="l"/>
                <a:tab pos="6110288" algn="l"/>
                <a:tab pos="6516688" algn="l"/>
                <a:tab pos="6924675" algn="l"/>
                <a:tab pos="7332663" algn="l"/>
                <a:tab pos="7740650" algn="l"/>
                <a:tab pos="8147050" algn="l"/>
              </a:tabLst>
            </a:pPr>
            <a:r>
              <a:rPr lang="en-GB" smtClean="0"/>
              <a:t>MARS scanner</a:t>
            </a:r>
          </a:p>
        </p:txBody>
      </p:sp>
      <p:pic>
        <p:nvPicPr>
          <p:cNvPr id="18435" name="Picture 3" descr="2008_05_29__16_44_40"/>
          <p:cNvPicPr>
            <a:picLocks noChangeAspect="1" noChangeArrowheads="1"/>
          </p:cNvPicPr>
          <p:nvPr/>
        </p:nvPicPr>
        <p:blipFill>
          <a:blip r:embed="rId3"/>
          <a:srcRect/>
          <a:stretch>
            <a:fillRect/>
          </a:stretch>
        </p:blipFill>
        <p:spPr bwMode="auto">
          <a:xfrm>
            <a:off x="4419600" y="1919288"/>
            <a:ext cx="4510088" cy="3019425"/>
          </a:xfrm>
          <a:prstGeom prst="rect">
            <a:avLst/>
          </a:prstGeom>
          <a:noFill/>
          <a:ln w="9525">
            <a:noFill/>
            <a:miter lim="800000"/>
            <a:headEnd/>
            <a:tailEnd/>
          </a:ln>
        </p:spPr>
      </p:pic>
      <p:sp>
        <p:nvSpPr>
          <p:cNvPr id="4" name="Rectangle 2"/>
          <p:cNvSpPr txBox="1">
            <a:spLocks noChangeArrowheads="1"/>
          </p:cNvSpPr>
          <p:nvPr/>
        </p:nvSpPr>
        <p:spPr bwMode="auto">
          <a:xfrm>
            <a:off x="74613" y="1752600"/>
            <a:ext cx="4344987" cy="4038600"/>
          </a:xfrm>
          <a:prstGeom prst="rect">
            <a:avLst/>
          </a:prstGeom>
          <a:noFill/>
          <a:ln w="9525">
            <a:noFill/>
            <a:miter lim="800000"/>
            <a:headEnd/>
            <a:tailEnd/>
          </a:ln>
        </p:spPr>
        <p:txBody>
          <a:bodyPr lIns="90000" tIns="46800" rIns="90000" bIns="46800"/>
          <a:lstStyle/>
          <a:p>
            <a:pPr marL="415925" indent="-311150" defTabSz="449263">
              <a:spcBef>
                <a:spcPts val="800"/>
              </a:spcBef>
              <a:buClr>
                <a:srgbClr val="000000"/>
              </a:buClr>
              <a:buSzPct val="100000"/>
              <a:buFont typeface="Times New Roman" pitchFamily="18" charset="0"/>
              <a:buChar char="•"/>
              <a:tabLst>
                <a:tab pos="446088" algn="l"/>
                <a:tab pos="895350" algn="l"/>
                <a:tab pos="1344613" algn="l"/>
                <a:tab pos="1793875" algn="l"/>
                <a:tab pos="2244725" algn="l"/>
                <a:tab pos="2690813" algn="l"/>
                <a:tab pos="3141663" algn="l"/>
                <a:tab pos="3590925" algn="l"/>
                <a:tab pos="4040188" algn="l"/>
                <a:tab pos="4484688" algn="l"/>
                <a:tab pos="4938713" algn="l"/>
                <a:tab pos="5387975" algn="l"/>
                <a:tab pos="5834063" algn="l"/>
                <a:tab pos="6281738" algn="l"/>
                <a:tab pos="6735763" algn="l"/>
                <a:tab pos="7185025" algn="l"/>
                <a:tab pos="7629525" algn="l"/>
                <a:tab pos="8083550" algn="l"/>
                <a:tab pos="8532813" algn="l"/>
                <a:tab pos="8978900" algn="l"/>
              </a:tabLst>
              <a:defRPr/>
            </a:pPr>
            <a:r>
              <a:rPr lang="en-GB" sz="2800" kern="0" dirty="0" smtClean="0">
                <a:solidFill>
                  <a:srgbClr val="000000"/>
                </a:solidFill>
                <a:latin typeface="Arial" pitchFamily="34" charset="0"/>
                <a:cs typeface="Arial" pitchFamily="34" charset="0"/>
              </a:rPr>
              <a:t>Spin-off </a:t>
            </a:r>
            <a:r>
              <a:rPr lang="en-GB" sz="2800" kern="0" dirty="0">
                <a:solidFill>
                  <a:srgbClr val="000000"/>
                </a:solidFill>
                <a:latin typeface="Arial" pitchFamily="34" charset="0"/>
                <a:cs typeface="Arial" pitchFamily="34" charset="0"/>
              </a:rPr>
              <a:t>company Univ. Canterbury, NZ</a:t>
            </a:r>
            <a:endParaRPr lang="en-GB" sz="2800" kern="0" dirty="0" smtClean="0">
              <a:solidFill>
                <a:srgbClr val="000000"/>
              </a:solidFill>
              <a:latin typeface="Arial" pitchFamily="34" charset="0"/>
              <a:cs typeface="Arial" pitchFamily="34" charset="0"/>
            </a:endParaRPr>
          </a:p>
          <a:p>
            <a:pPr marL="415925" indent="-311150" defTabSz="449263">
              <a:spcBef>
                <a:spcPts val="800"/>
              </a:spcBef>
              <a:buClr>
                <a:srgbClr val="000000"/>
              </a:buClr>
              <a:buSzPct val="100000"/>
              <a:buFont typeface="Times New Roman" pitchFamily="18" charset="0"/>
              <a:buChar char="•"/>
              <a:tabLst>
                <a:tab pos="446088" algn="l"/>
                <a:tab pos="895350" algn="l"/>
                <a:tab pos="1344613" algn="l"/>
                <a:tab pos="1793875" algn="l"/>
                <a:tab pos="2244725" algn="l"/>
                <a:tab pos="2690813" algn="l"/>
                <a:tab pos="3141663" algn="l"/>
                <a:tab pos="3590925" algn="l"/>
                <a:tab pos="4040188" algn="l"/>
                <a:tab pos="4484688" algn="l"/>
                <a:tab pos="4938713" algn="l"/>
                <a:tab pos="5387975" algn="l"/>
                <a:tab pos="5834063" algn="l"/>
                <a:tab pos="6281738" algn="l"/>
                <a:tab pos="6735763" algn="l"/>
                <a:tab pos="7185025" algn="l"/>
                <a:tab pos="7629525" algn="l"/>
                <a:tab pos="8083550" algn="l"/>
                <a:tab pos="8532813" algn="l"/>
                <a:tab pos="8978900" algn="l"/>
              </a:tabLst>
              <a:defRPr/>
            </a:pPr>
            <a:r>
              <a:rPr lang="en-GB" sz="2800" kern="0" dirty="0" err="1" smtClean="0">
                <a:solidFill>
                  <a:srgbClr val="000000"/>
                </a:solidFill>
                <a:latin typeface="Arial" pitchFamily="34" charset="0"/>
                <a:cs typeface="Arial" pitchFamily="34" charset="0"/>
              </a:rPr>
              <a:t>Cieľ</a:t>
            </a:r>
            <a:r>
              <a:rPr lang="en-GB" sz="2800" kern="0" dirty="0" smtClean="0">
                <a:solidFill>
                  <a:srgbClr val="000000"/>
                </a:solidFill>
                <a:latin typeface="Arial" pitchFamily="34" charset="0"/>
                <a:cs typeface="Arial" pitchFamily="34" charset="0"/>
              </a:rPr>
              <a:t>: </a:t>
            </a:r>
            <a:r>
              <a:rPr lang="en-GB" sz="2800" kern="0" dirty="0" err="1" smtClean="0">
                <a:solidFill>
                  <a:srgbClr val="000000"/>
                </a:solidFill>
                <a:latin typeface="Arial" pitchFamily="34" charset="0"/>
                <a:cs typeface="Arial" pitchFamily="34" charset="0"/>
              </a:rPr>
              <a:t>vývoj</a:t>
            </a:r>
            <a:r>
              <a:rPr lang="en-GB" sz="2800" kern="0" dirty="0" smtClean="0">
                <a:solidFill>
                  <a:srgbClr val="000000"/>
                </a:solidFill>
                <a:latin typeface="Arial" pitchFamily="34" charset="0"/>
                <a:cs typeface="Arial" pitchFamily="34" charset="0"/>
              </a:rPr>
              <a:t> </a:t>
            </a:r>
            <a:r>
              <a:rPr lang="en-GB" sz="2800" kern="0" dirty="0" err="1" smtClean="0">
                <a:solidFill>
                  <a:srgbClr val="000000"/>
                </a:solidFill>
                <a:latin typeface="Arial" pitchFamily="34" charset="0"/>
                <a:cs typeface="Arial" pitchFamily="34" charset="0"/>
              </a:rPr>
              <a:t>klinických</a:t>
            </a:r>
            <a:r>
              <a:rPr lang="en-GB" sz="2800" kern="0" dirty="0" smtClean="0">
                <a:solidFill>
                  <a:srgbClr val="000000"/>
                </a:solidFill>
                <a:latin typeface="Arial" pitchFamily="34" charset="0"/>
                <a:cs typeface="Arial" pitchFamily="34" charset="0"/>
              </a:rPr>
              <a:t> </a:t>
            </a:r>
            <a:r>
              <a:rPr lang="en-GB" sz="2800" kern="0" dirty="0" err="1" smtClean="0">
                <a:solidFill>
                  <a:srgbClr val="000000"/>
                </a:solidFill>
                <a:latin typeface="Arial" pitchFamily="34" charset="0"/>
                <a:cs typeface="Arial" pitchFamily="34" charset="0"/>
              </a:rPr>
              <a:t>aplikácií</a:t>
            </a:r>
            <a:endParaRPr lang="en-GB" sz="2800" kern="0" dirty="0" smtClean="0">
              <a:solidFill>
                <a:srgbClr val="000000"/>
              </a:solidFill>
              <a:latin typeface="Arial" pitchFamily="34" charset="0"/>
              <a:cs typeface="Arial" pitchFamily="34" charset="0"/>
            </a:endParaRPr>
          </a:p>
          <a:p>
            <a:pPr marL="415925" indent="-311150" defTabSz="449263">
              <a:spcBef>
                <a:spcPts val="800"/>
              </a:spcBef>
              <a:buClr>
                <a:srgbClr val="000000"/>
              </a:buClr>
              <a:buSzPct val="100000"/>
              <a:buFont typeface="Times New Roman" pitchFamily="18" charset="0"/>
              <a:buChar char="•"/>
              <a:tabLst>
                <a:tab pos="446088" algn="l"/>
                <a:tab pos="895350" algn="l"/>
                <a:tab pos="1344613" algn="l"/>
                <a:tab pos="1793875" algn="l"/>
                <a:tab pos="2244725" algn="l"/>
                <a:tab pos="2690813" algn="l"/>
                <a:tab pos="3141663" algn="l"/>
                <a:tab pos="3590925" algn="l"/>
                <a:tab pos="4040188" algn="l"/>
                <a:tab pos="4484688" algn="l"/>
                <a:tab pos="4938713" algn="l"/>
                <a:tab pos="5387975" algn="l"/>
                <a:tab pos="5834063" algn="l"/>
                <a:tab pos="6281738" algn="l"/>
                <a:tab pos="6735763" algn="l"/>
                <a:tab pos="7185025" algn="l"/>
                <a:tab pos="7629525" algn="l"/>
                <a:tab pos="8083550" algn="l"/>
                <a:tab pos="8532813" algn="l"/>
                <a:tab pos="8978900" algn="l"/>
              </a:tabLst>
              <a:defRPr/>
            </a:pPr>
            <a:r>
              <a:rPr lang="en-GB" sz="2800" kern="0" dirty="0" err="1" smtClean="0">
                <a:solidFill>
                  <a:srgbClr val="000000"/>
                </a:solidFill>
                <a:latin typeface="Arial" pitchFamily="34" charset="0"/>
                <a:cs typeface="Arial" pitchFamily="34" charset="0"/>
              </a:rPr>
              <a:t>Prvé</a:t>
            </a:r>
            <a:r>
              <a:rPr lang="en-GB" sz="2800" kern="0" dirty="0" smtClean="0">
                <a:solidFill>
                  <a:srgbClr val="000000"/>
                </a:solidFill>
                <a:latin typeface="Arial" pitchFamily="34" charset="0"/>
                <a:cs typeface="Arial" pitchFamily="34" charset="0"/>
              </a:rPr>
              <a:t> </a:t>
            </a:r>
            <a:r>
              <a:rPr lang="en-GB" sz="2800" kern="0" dirty="0" err="1" smtClean="0">
                <a:solidFill>
                  <a:srgbClr val="000000"/>
                </a:solidFill>
                <a:latin typeface="Arial" pitchFamily="34" charset="0"/>
                <a:cs typeface="Arial" pitchFamily="34" charset="0"/>
              </a:rPr>
              <a:t>kroky</a:t>
            </a:r>
            <a:r>
              <a:rPr lang="en-GB" sz="2800" kern="0" dirty="0" smtClean="0">
                <a:solidFill>
                  <a:srgbClr val="000000"/>
                </a:solidFill>
                <a:latin typeface="Arial" pitchFamily="34" charset="0"/>
                <a:cs typeface="Arial" pitchFamily="34" charset="0"/>
              </a:rPr>
              <a:t>:</a:t>
            </a:r>
          </a:p>
          <a:p>
            <a:pPr marL="873125" lvl="1" indent="-311150" defTabSz="449263">
              <a:spcBef>
                <a:spcPts val="800"/>
              </a:spcBef>
              <a:buClr>
                <a:srgbClr val="000000"/>
              </a:buClr>
              <a:buSzPct val="100000"/>
              <a:buFont typeface="Times New Roman" pitchFamily="18" charset="0"/>
              <a:buChar char="•"/>
              <a:tabLst>
                <a:tab pos="446088" algn="l"/>
                <a:tab pos="895350" algn="l"/>
                <a:tab pos="1344613" algn="l"/>
                <a:tab pos="1793875" algn="l"/>
                <a:tab pos="2244725" algn="l"/>
                <a:tab pos="2690813" algn="l"/>
                <a:tab pos="3141663" algn="l"/>
                <a:tab pos="3590925" algn="l"/>
                <a:tab pos="4040188" algn="l"/>
                <a:tab pos="4484688" algn="l"/>
                <a:tab pos="4938713" algn="l"/>
                <a:tab pos="5387975" algn="l"/>
                <a:tab pos="5834063" algn="l"/>
                <a:tab pos="6281738" algn="l"/>
                <a:tab pos="6735763" algn="l"/>
                <a:tab pos="7185025" algn="l"/>
                <a:tab pos="7629525" algn="l"/>
                <a:tab pos="8083550" algn="l"/>
                <a:tab pos="8532813" algn="l"/>
                <a:tab pos="8978900" algn="l"/>
              </a:tabLst>
              <a:defRPr/>
            </a:pPr>
            <a:r>
              <a:rPr lang="en-GB" kern="0" dirty="0" err="1" smtClean="0">
                <a:solidFill>
                  <a:srgbClr val="000000"/>
                </a:solidFill>
                <a:latin typeface="Arial" pitchFamily="34" charset="0"/>
                <a:cs typeface="Arial" pitchFamily="34" charset="0"/>
              </a:rPr>
              <a:t>Malé</a:t>
            </a:r>
            <a:r>
              <a:rPr lang="en-GB" kern="0" dirty="0" smtClean="0">
                <a:solidFill>
                  <a:srgbClr val="000000"/>
                </a:solidFill>
                <a:latin typeface="Arial" pitchFamily="34" charset="0"/>
                <a:cs typeface="Arial" pitchFamily="34" charset="0"/>
              </a:rPr>
              <a:t> </a:t>
            </a:r>
            <a:r>
              <a:rPr lang="en-GB" kern="0" dirty="0" err="1" smtClean="0">
                <a:solidFill>
                  <a:srgbClr val="000000"/>
                </a:solidFill>
                <a:latin typeface="Arial" pitchFamily="34" charset="0"/>
                <a:cs typeface="Arial" pitchFamily="34" charset="0"/>
              </a:rPr>
              <a:t>živočíchy</a:t>
            </a:r>
            <a:endParaRPr lang="en-GB" sz="2000" kern="0" dirty="0" smtClean="0">
              <a:solidFill>
                <a:srgbClr val="000000"/>
              </a:solidFill>
              <a:latin typeface="Arial" pitchFamily="34" charset="0"/>
              <a:cs typeface="Arial" pitchFamily="34" charset="0"/>
            </a:endParaRPr>
          </a:p>
          <a:p>
            <a:pPr marL="873125" lvl="1" indent="-311150" defTabSz="449263">
              <a:spcBef>
                <a:spcPts val="800"/>
              </a:spcBef>
              <a:buClr>
                <a:srgbClr val="000000"/>
              </a:buClr>
              <a:buSzPct val="100000"/>
              <a:buFont typeface="Times New Roman" pitchFamily="18" charset="0"/>
              <a:buChar char="•"/>
              <a:tabLst>
                <a:tab pos="446088" algn="l"/>
                <a:tab pos="895350" algn="l"/>
                <a:tab pos="1344613" algn="l"/>
                <a:tab pos="1793875" algn="l"/>
                <a:tab pos="2244725" algn="l"/>
                <a:tab pos="2690813" algn="l"/>
                <a:tab pos="3141663" algn="l"/>
                <a:tab pos="3590925" algn="l"/>
                <a:tab pos="4040188" algn="l"/>
                <a:tab pos="4484688" algn="l"/>
                <a:tab pos="4938713" algn="l"/>
                <a:tab pos="5387975" algn="l"/>
                <a:tab pos="5834063" algn="l"/>
                <a:tab pos="6281738" algn="l"/>
                <a:tab pos="6735763" algn="l"/>
                <a:tab pos="7185025" algn="l"/>
                <a:tab pos="7629525" algn="l"/>
                <a:tab pos="8083550" algn="l"/>
                <a:tab pos="8532813" algn="l"/>
                <a:tab pos="8978900" algn="l"/>
              </a:tabLst>
              <a:defRPr/>
            </a:pPr>
            <a:r>
              <a:rPr lang="en-GB" kern="0" dirty="0" err="1" smtClean="0">
                <a:solidFill>
                  <a:srgbClr val="000000"/>
                </a:solidFill>
                <a:latin typeface="Arial" pitchFamily="34" charset="0"/>
                <a:cs typeface="Arial" pitchFamily="34" charset="0"/>
              </a:rPr>
              <a:t>Patologické</a:t>
            </a:r>
            <a:r>
              <a:rPr lang="en-GB" kern="0" dirty="0" smtClean="0">
                <a:solidFill>
                  <a:srgbClr val="000000"/>
                </a:solidFill>
                <a:latin typeface="Arial" pitchFamily="34" charset="0"/>
                <a:cs typeface="Arial" pitchFamily="34" charset="0"/>
              </a:rPr>
              <a:t> </a:t>
            </a:r>
            <a:r>
              <a:rPr lang="en-GB" kern="0" dirty="0" err="1" smtClean="0">
                <a:solidFill>
                  <a:srgbClr val="000000"/>
                </a:solidFill>
                <a:latin typeface="Arial" pitchFamily="34" charset="0"/>
                <a:cs typeface="Arial" pitchFamily="34" charset="0"/>
              </a:rPr>
              <a:t>specimeny</a:t>
            </a:r>
            <a:endParaRPr lang="en-GB" kern="0" dirty="0">
              <a:solidFill>
                <a:srgbClr val="000000"/>
              </a:solidFill>
              <a:latin typeface="Arial" pitchFamily="34" charset="0"/>
              <a:cs typeface="Arial" pitchFamily="34" charset="0"/>
            </a:endParaRPr>
          </a:p>
        </p:txBody>
      </p:sp>
      <p:pic>
        <p:nvPicPr>
          <p:cNvPr id="18437" name="Picture 4" descr="logo.gif"/>
          <p:cNvPicPr>
            <a:picLocks noChangeAspect="1"/>
          </p:cNvPicPr>
          <p:nvPr/>
        </p:nvPicPr>
        <p:blipFill>
          <a:blip r:embed="rId4"/>
          <a:srcRect/>
          <a:stretch>
            <a:fillRect/>
          </a:stretch>
        </p:blipFill>
        <p:spPr bwMode="auto">
          <a:xfrm>
            <a:off x="7405688" y="0"/>
            <a:ext cx="1738312" cy="828675"/>
          </a:xfrm>
          <a:prstGeom prst="rect">
            <a:avLst/>
          </a:prstGeom>
          <a:noFill/>
          <a:ln w="9525">
            <a:noFill/>
            <a:miter lim="800000"/>
            <a:headEnd/>
            <a:tailEnd/>
          </a:ln>
        </p:spPr>
      </p:pic>
      <p:sp>
        <p:nvSpPr>
          <p:cNvPr id="6" name="Footer Placeholder 5"/>
          <p:cNvSpPr>
            <a:spLocks noGrp="1"/>
          </p:cNvSpPr>
          <p:nvPr>
            <p:ph type="ftr" sz="quarter" idx="10"/>
          </p:nvPr>
        </p:nvSpPr>
        <p:spPr/>
        <p:txBody>
          <a:bodyPr/>
          <a:lstStyle/>
          <a:p>
            <a:r>
              <a:rPr lang="en-US" smtClean="0"/>
              <a:t>High School Teachers at CERN  -----  Bettina + Ivan Mikulec  -----  Apr 2009</a:t>
            </a:r>
            <a:endParaRPr lang="en-US"/>
          </a:p>
        </p:txBody>
      </p:sp>
      <p:sp>
        <p:nvSpPr>
          <p:cNvPr id="7" name="Slide Number Placeholder 6"/>
          <p:cNvSpPr>
            <a:spLocks noGrp="1"/>
          </p:cNvSpPr>
          <p:nvPr>
            <p:ph type="sldNum" sz="quarter" idx="11"/>
          </p:nvPr>
        </p:nvSpPr>
        <p:spPr/>
        <p:txBody>
          <a:bodyPr/>
          <a:lstStyle/>
          <a:p>
            <a:pPr>
              <a:defRPr/>
            </a:pPr>
            <a:fld id="{C1603305-08FB-224C-9641-C59DC35FFBF6}" type="slidenum">
              <a:rPr lang="en-US" smtClean="0"/>
              <a:pPr>
                <a:defRPr/>
              </a:pPr>
              <a:t>38</a:t>
            </a:fld>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High School Teachers at CERN  -----  Bettina + Ivan Mikulec  -----  Apr 2009</a:t>
            </a:r>
            <a:endParaRPr lang="en-US"/>
          </a:p>
        </p:txBody>
      </p:sp>
      <p:sp>
        <p:nvSpPr>
          <p:cNvPr id="128003" name="Rectangle 2"/>
          <p:cNvSpPr txBox="1">
            <a:spLocks noChangeArrowheads="1"/>
          </p:cNvSpPr>
          <p:nvPr/>
        </p:nvSpPr>
        <p:spPr bwMode="auto">
          <a:xfrm>
            <a:off x="685800" y="228600"/>
            <a:ext cx="7770813" cy="912813"/>
          </a:xfrm>
          <a:prstGeom prst="rect">
            <a:avLst/>
          </a:prstGeom>
          <a:noFill/>
          <a:ln w="9525">
            <a:noFill/>
            <a:miter lim="800000"/>
            <a:headEnd/>
            <a:tailEnd/>
          </a:ln>
        </p:spPr>
        <p:txBody>
          <a:bodyPr lIns="90000" tIns="46800" rIns="90000" bIns="46800" anchor="ctr">
            <a:prstTxWarp prst="textNoShape">
              <a:avLst/>
            </a:prstTxWarp>
          </a:bodyPr>
          <a:lstStyle/>
          <a:p>
            <a:pPr algn="ctr" defTabSz="449263" eaLnBrk="1" hangingPunct="1">
              <a:buClr>
                <a:srgbClr val="000000"/>
              </a:buClr>
              <a:buSzPct val="100000"/>
            </a:pPr>
            <a:r>
              <a:rPr lang="en-US" sz="4400" dirty="0" err="1" smtClean="0">
                <a:solidFill>
                  <a:srgbClr val="80FF00"/>
                </a:solidFill>
                <a:latin typeface="Times New Roman" pitchFamily="-110" charset="0"/>
              </a:rPr>
              <a:t>Timepix</a:t>
            </a:r>
            <a:endParaRPr lang="en-US" sz="4400" dirty="0">
              <a:solidFill>
                <a:srgbClr val="80FF00"/>
              </a:solidFill>
              <a:latin typeface="Times New Roman" pitchFamily="-110" charset="0"/>
            </a:endParaRPr>
          </a:p>
        </p:txBody>
      </p:sp>
      <p:pic>
        <p:nvPicPr>
          <p:cNvPr id="128004" name="Picture 4" descr="12"/>
          <p:cNvPicPr>
            <a:picLocks noChangeAspect="1" noChangeArrowheads="1"/>
          </p:cNvPicPr>
          <p:nvPr/>
        </p:nvPicPr>
        <p:blipFill>
          <a:blip r:embed="rId2"/>
          <a:srcRect l="7220" t="19154" r="2797" b="21788"/>
          <a:stretch>
            <a:fillRect/>
          </a:stretch>
        </p:blipFill>
        <p:spPr bwMode="auto">
          <a:xfrm>
            <a:off x="2057400" y="2667000"/>
            <a:ext cx="6553200" cy="3492500"/>
          </a:xfrm>
          <a:prstGeom prst="rect">
            <a:avLst/>
          </a:prstGeom>
          <a:noFill/>
          <a:ln w="9525">
            <a:noFill/>
            <a:miter lim="800000"/>
            <a:headEnd/>
            <a:tailEnd/>
          </a:ln>
        </p:spPr>
      </p:pic>
      <p:sp>
        <p:nvSpPr>
          <p:cNvPr id="4" name="Rectangle 3"/>
          <p:cNvSpPr txBox="1">
            <a:spLocks noChangeArrowheads="1"/>
          </p:cNvSpPr>
          <p:nvPr/>
        </p:nvSpPr>
        <p:spPr bwMode="auto">
          <a:xfrm>
            <a:off x="228600" y="1295400"/>
            <a:ext cx="7770813" cy="2209800"/>
          </a:xfrm>
          <a:prstGeom prst="rect">
            <a:avLst/>
          </a:prstGeom>
          <a:noFill/>
          <a:ln w="9525">
            <a:noFill/>
            <a:miter lim="800000"/>
            <a:headEnd/>
            <a:tailEnd/>
          </a:ln>
          <a:effectLst/>
        </p:spPr>
        <p:txBody>
          <a:bodyPr lIns="90000" tIns="46800" rIns="90000" bIns="46800">
            <a:prstTxWarp prst="textNoShape">
              <a:avLst/>
            </a:prstTxWarp>
          </a:bodyPr>
          <a:lstStyle/>
          <a:p>
            <a:pPr marL="341313" indent="-341313" defTabSz="449263" eaLnBrk="1" hangingPunct="1">
              <a:spcBef>
                <a:spcPts val="800"/>
              </a:spcBef>
              <a:buClr>
                <a:srgbClr val="000000"/>
              </a:buClr>
              <a:buSzPct val="100000"/>
              <a:buFont typeface="Times New Roman" pitchFamily="-112" charset="0"/>
              <a:buChar char="•"/>
              <a:defRPr/>
            </a:pPr>
            <a:r>
              <a:rPr lang="en-US" sz="2800" kern="0" dirty="0">
                <a:solidFill>
                  <a:srgbClr val="000000"/>
                </a:solidFill>
                <a:latin typeface="+mn-lt"/>
                <a:ea typeface="+mn-ea"/>
                <a:cs typeface="+mn-cs"/>
              </a:rPr>
              <a:t>Nov</a:t>
            </a:r>
            <a:r>
              <a:rPr lang="en-US" sz="2800" kern="0" dirty="0" err="1">
                <a:solidFill>
                  <a:srgbClr val="000000"/>
                </a:solidFill>
                <a:latin typeface="+mn-lt"/>
                <a:ea typeface="+mn-ea"/>
                <a:cs typeface="+mn-cs"/>
              </a:rPr>
              <a:t>ý</a:t>
            </a:r>
            <a:r>
              <a:rPr lang="en-US" sz="2800" kern="0" dirty="0">
                <a:solidFill>
                  <a:srgbClr val="000000"/>
                </a:solidFill>
                <a:latin typeface="+mn-lt"/>
                <a:ea typeface="+mn-ea"/>
                <a:cs typeface="+mn-cs"/>
              </a:rPr>
              <a:t> </a:t>
            </a:r>
            <a:r>
              <a:rPr lang="en-US" sz="2800" kern="0" dirty="0" err="1">
                <a:solidFill>
                  <a:srgbClr val="000000"/>
                </a:solidFill>
                <a:latin typeface="+mn-lt"/>
                <a:ea typeface="+mn-ea"/>
                <a:cs typeface="+mn-cs"/>
              </a:rPr>
              <a:t>čítací</a:t>
            </a:r>
            <a:r>
              <a:rPr lang="en-US" sz="2800" kern="0" dirty="0">
                <a:solidFill>
                  <a:srgbClr val="000000"/>
                </a:solidFill>
                <a:latin typeface="+mn-lt"/>
                <a:ea typeface="+mn-ea"/>
                <a:cs typeface="+mn-cs"/>
              </a:rPr>
              <a:t> </a:t>
            </a:r>
            <a:r>
              <a:rPr lang="en-US" sz="2800" kern="0" dirty="0" err="1">
                <a:solidFill>
                  <a:srgbClr val="000000"/>
                </a:solidFill>
                <a:latin typeface="+mn-lt"/>
                <a:ea typeface="+mn-ea"/>
                <a:cs typeface="+mn-cs"/>
              </a:rPr>
              <a:t>čip</a:t>
            </a:r>
            <a:r>
              <a:rPr lang="en-US" sz="2800" kern="0" dirty="0">
                <a:solidFill>
                  <a:srgbClr val="000000"/>
                </a:solidFill>
                <a:latin typeface="+mn-lt"/>
                <a:ea typeface="+mn-ea"/>
                <a:cs typeface="+mn-cs"/>
              </a:rPr>
              <a:t> </a:t>
            </a:r>
            <a:r>
              <a:rPr lang="en-US" sz="2800" kern="0" dirty="0" err="1">
                <a:solidFill>
                  <a:srgbClr val="000000"/>
                </a:solidFill>
                <a:latin typeface="+mn-lt"/>
                <a:ea typeface="+mn-ea"/>
                <a:cs typeface="+mn-cs"/>
              </a:rPr>
              <a:t>podobný</a:t>
            </a:r>
            <a:r>
              <a:rPr lang="en-US" sz="2800" kern="0" dirty="0">
                <a:solidFill>
                  <a:srgbClr val="000000"/>
                </a:solidFill>
                <a:latin typeface="+mn-lt"/>
                <a:ea typeface="+mn-ea"/>
                <a:cs typeface="+mn-cs"/>
              </a:rPr>
              <a:t> Medipix2</a:t>
            </a:r>
          </a:p>
          <a:p>
            <a:pPr marL="341313" indent="-341313" defTabSz="449263" eaLnBrk="1" hangingPunct="1">
              <a:spcBef>
                <a:spcPts val="800"/>
              </a:spcBef>
              <a:buClr>
                <a:srgbClr val="000000"/>
              </a:buClr>
              <a:buSzPct val="100000"/>
              <a:buFont typeface="Times New Roman" pitchFamily="-112" charset="0"/>
              <a:buChar char="•"/>
              <a:defRPr/>
            </a:pPr>
            <a:r>
              <a:rPr lang="en-US" sz="2800" kern="0" dirty="0">
                <a:solidFill>
                  <a:srgbClr val="000000"/>
                </a:solidFill>
                <a:latin typeface="+mn-lt"/>
                <a:ea typeface="+mn-ea"/>
                <a:cs typeface="+mn-cs"/>
              </a:rPr>
              <a:t>3 </a:t>
            </a:r>
            <a:r>
              <a:rPr lang="en-US" sz="2800" kern="0" dirty="0" err="1">
                <a:solidFill>
                  <a:srgbClr val="000000"/>
                </a:solidFill>
                <a:latin typeface="+mn-lt"/>
                <a:ea typeface="+mn-ea"/>
                <a:cs typeface="+mn-cs"/>
              </a:rPr>
              <a:t>operačné</a:t>
            </a:r>
            <a:r>
              <a:rPr lang="en-US" sz="2800" kern="0" dirty="0">
                <a:solidFill>
                  <a:srgbClr val="000000"/>
                </a:solidFill>
                <a:latin typeface="+mn-lt"/>
                <a:ea typeface="+mn-ea"/>
                <a:cs typeface="+mn-cs"/>
              </a:rPr>
              <a:t> </a:t>
            </a:r>
            <a:r>
              <a:rPr lang="en-US" sz="2800" kern="0" dirty="0" err="1">
                <a:solidFill>
                  <a:srgbClr val="000000"/>
                </a:solidFill>
                <a:latin typeface="+mn-lt"/>
                <a:ea typeface="+mn-ea"/>
                <a:cs typeface="+mn-cs"/>
              </a:rPr>
              <a:t>módy</a:t>
            </a:r>
            <a:r>
              <a:rPr lang="en-US" sz="2800" kern="0" dirty="0">
                <a:solidFill>
                  <a:srgbClr val="000000"/>
                </a:solidFill>
                <a:latin typeface="+mn-lt"/>
                <a:ea typeface="+mn-ea"/>
                <a:cs typeface="+mn-cs"/>
              </a:rPr>
              <a:t> – </a:t>
            </a:r>
            <a:r>
              <a:rPr lang="en-US" sz="2800" kern="0" dirty="0" err="1">
                <a:solidFill>
                  <a:srgbClr val="000000"/>
                </a:solidFill>
                <a:latin typeface="+mn-lt"/>
                <a:ea typeface="+mn-ea"/>
                <a:cs typeface="+mn-cs"/>
              </a:rPr>
              <a:t>individuálne</a:t>
            </a:r>
            <a:r>
              <a:rPr lang="en-US" sz="2800" kern="0" dirty="0">
                <a:solidFill>
                  <a:srgbClr val="000000"/>
                </a:solidFill>
                <a:latin typeface="+mn-lt"/>
                <a:ea typeface="+mn-ea"/>
                <a:cs typeface="+mn-cs"/>
              </a:rPr>
              <a:t> pre </a:t>
            </a:r>
            <a:r>
              <a:rPr lang="en-US" sz="2800" kern="0" dirty="0" err="1">
                <a:solidFill>
                  <a:srgbClr val="000000"/>
                </a:solidFill>
                <a:latin typeface="+mn-lt"/>
                <a:ea typeface="+mn-ea"/>
                <a:cs typeface="+mn-cs"/>
              </a:rPr>
              <a:t>každý</a:t>
            </a:r>
            <a:r>
              <a:rPr lang="en-US" sz="2800" kern="0" dirty="0">
                <a:solidFill>
                  <a:srgbClr val="000000"/>
                </a:solidFill>
                <a:latin typeface="+mn-lt"/>
                <a:ea typeface="+mn-ea"/>
                <a:cs typeface="+mn-cs"/>
              </a:rPr>
              <a:t> pixel</a:t>
            </a:r>
          </a:p>
        </p:txBody>
      </p:sp>
      <p:sp>
        <p:nvSpPr>
          <p:cNvPr id="6" name="Rectangle 3"/>
          <p:cNvSpPr txBox="1">
            <a:spLocks noChangeArrowheads="1"/>
          </p:cNvSpPr>
          <p:nvPr/>
        </p:nvSpPr>
        <p:spPr bwMode="auto">
          <a:xfrm>
            <a:off x="0" y="2667000"/>
            <a:ext cx="2286000" cy="2819400"/>
          </a:xfrm>
          <a:prstGeom prst="rect">
            <a:avLst/>
          </a:prstGeom>
          <a:noFill/>
          <a:ln w="9525">
            <a:noFill/>
            <a:miter lim="800000"/>
            <a:headEnd/>
            <a:tailEnd/>
          </a:ln>
          <a:effectLst/>
        </p:spPr>
        <p:txBody>
          <a:bodyPr lIns="90000" tIns="46800" rIns="90000" bIns="46800">
            <a:prstTxWarp prst="textNoShape">
              <a:avLst/>
            </a:prstTxWarp>
          </a:bodyPr>
          <a:lstStyle/>
          <a:p>
            <a:pPr marL="360363" lvl="1" indent="-266700" defTabSz="449263" eaLnBrk="1" hangingPunct="1">
              <a:spcBef>
                <a:spcPts val="700"/>
              </a:spcBef>
              <a:buClr>
                <a:srgbClr val="000000"/>
              </a:buClr>
              <a:buSzPct val="100000"/>
              <a:buFont typeface="Times New Roman" pitchFamily="-112" charset="0"/>
              <a:buChar char="–"/>
              <a:defRPr/>
            </a:pPr>
            <a:r>
              <a:rPr lang="en-US" kern="0" dirty="0" err="1">
                <a:solidFill>
                  <a:srgbClr val="000000"/>
                </a:solidFill>
                <a:latin typeface="+mn-lt"/>
                <a:ea typeface="+mn-ea"/>
                <a:cs typeface="+mn-cs"/>
              </a:rPr>
              <a:t>Počítanie</a:t>
            </a:r>
            <a:r>
              <a:rPr lang="en-US" kern="0" dirty="0">
                <a:solidFill>
                  <a:srgbClr val="000000"/>
                </a:solidFill>
                <a:latin typeface="+mn-lt"/>
                <a:ea typeface="+mn-ea"/>
                <a:cs typeface="+mn-cs"/>
              </a:rPr>
              <a:t>      </a:t>
            </a:r>
            <a:r>
              <a:rPr lang="en-US" sz="2000" kern="0" dirty="0">
                <a:solidFill>
                  <a:srgbClr val="000000"/>
                </a:solidFill>
                <a:latin typeface="+mn-lt"/>
                <a:ea typeface="+mn-ea"/>
                <a:cs typeface="+mn-cs"/>
              </a:rPr>
              <a:t>(= Medipix2)</a:t>
            </a:r>
            <a:endParaRPr lang="en-US" kern="0" dirty="0">
              <a:solidFill>
                <a:srgbClr val="000000"/>
              </a:solidFill>
              <a:latin typeface="+mn-lt"/>
              <a:ea typeface="+mn-ea"/>
              <a:cs typeface="+mn-cs"/>
            </a:endParaRPr>
          </a:p>
          <a:p>
            <a:pPr marL="360363" lvl="1" indent="-266700" defTabSz="449263" eaLnBrk="1" hangingPunct="1">
              <a:spcBef>
                <a:spcPts val="700"/>
              </a:spcBef>
              <a:buClr>
                <a:srgbClr val="000000"/>
              </a:buClr>
              <a:buSzPct val="100000"/>
              <a:buFont typeface="Times New Roman" pitchFamily="-112" charset="0"/>
              <a:buChar char="–"/>
              <a:defRPr/>
            </a:pPr>
            <a:r>
              <a:rPr lang="en-US" kern="0" dirty="0" err="1">
                <a:solidFill>
                  <a:srgbClr val="000000"/>
                </a:solidFill>
                <a:latin typeface="+mn-lt"/>
                <a:ea typeface="+mn-ea"/>
                <a:cs typeface="+mn-cs"/>
              </a:rPr>
              <a:t>Čas</a:t>
            </a:r>
            <a:r>
              <a:rPr lang="en-US" kern="0" dirty="0">
                <a:solidFill>
                  <a:srgbClr val="000000"/>
                </a:solidFill>
                <a:latin typeface="+mn-lt"/>
                <a:ea typeface="+mn-ea"/>
                <a:cs typeface="+mn-cs"/>
              </a:rPr>
              <a:t> </a:t>
            </a:r>
            <a:r>
              <a:rPr lang="en-US" kern="0" dirty="0" err="1">
                <a:solidFill>
                  <a:srgbClr val="000000"/>
                </a:solidFill>
                <a:latin typeface="+mn-lt"/>
                <a:ea typeface="+mn-ea"/>
                <a:cs typeface="+mn-cs"/>
              </a:rPr>
              <a:t>detekcie</a:t>
            </a:r>
            <a:endParaRPr lang="en-US" kern="0" dirty="0">
              <a:solidFill>
                <a:srgbClr val="000000"/>
              </a:solidFill>
              <a:latin typeface="+mn-lt"/>
              <a:ea typeface="+mn-ea"/>
              <a:cs typeface="+mn-cs"/>
            </a:endParaRPr>
          </a:p>
          <a:p>
            <a:pPr marL="360363" lvl="1" indent="-266700" defTabSz="449263" eaLnBrk="1" hangingPunct="1">
              <a:spcBef>
                <a:spcPts val="700"/>
              </a:spcBef>
              <a:buClr>
                <a:srgbClr val="000000"/>
              </a:buClr>
              <a:buSzPct val="100000"/>
              <a:buFont typeface="Times New Roman" pitchFamily="-112" charset="0"/>
              <a:buChar char="–"/>
              <a:defRPr/>
            </a:pPr>
            <a:r>
              <a:rPr lang="en-US" kern="0" dirty="0" err="1">
                <a:solidFill>
                  <a:srgbClr val="000000"/>
                </a:solidFill>
                <a:latin typeface="+mn-lt"/>
                <a:ea typeface="+mn-ea"/>
                <a:cs typeface="+mn-cs"/>
              </a:rPr>
              <a:t>Doba</a:t>
            </a:r>
            <a:r>
              <a:rPr lang="en-US" kern="0" dirty="0">
                <a:solidFill>
                  <a:srgbClr val="000000"/>
                </a:solidFill>
                <a:latin typeface="+mn-lt"/>
                <a:ea typeface="+mn-ea"/>
                <a:cs typeface="+mn-cs"/>
              </a:rPr>
              <a:t> </a:t>
            </a:r>
            <a:r>
              <a:rPr lang="en-US" kern="0" dirty="0" err="1">
                <a:solidFill>
                  <a:srgbClr val="000000"/>
                </a:solidFill>
                <a:latin typeface="+mn-lt"/>
                <a:ea typeface="+mn-ea"/>
                <a:cs typeface="+mn-cs"/>
              </a:rPr>
              <a:t>nad</a:t>
            </a:r>
            <a:r>
              <a:rPr lang="en-US" kern="0" dirty="0">
                <a:solidFill>
                  <a:srgbClr val="000000"/>
                </a:solidFill>
                <a:latin typeface="+mn-lt"/>
                <a:ea typeface="+mn-ea"/>
                <a:cs typeface="+mn-cs"/>
              </a:rPr>
              <a:t> </a:t>
            </a:r>
            <a:r>
              <a:rPr lang="en-US" kern="0" dirty="0" err="1">
                <a:solidFill>
                  <a:srgbClr val="000000"/>
                </a:solidFill>
                <a:latin typeface="+mn-lt"/>
                <a:ea typeface="+mn-ea"/>
                <a:cs typeface="+mn-cs"/>
              </a:rPr>
              <a:t>prahovou</a:t>
            </a:r>
            <a:r>
              <a:rPr lang="en-US" kern="0" dirty="0">
                <a:solidFill>
                  <a:srgbClr val="000000"/>
                </a:solidFill>
                <a:latin typeface="+mn-lt"/>
                <a:ea typeface="+mn-ea"/>
                <a:cs typeface="+mn-cs"/>
              </a:rPr>
              <a:t> </a:t>
            </a:r>
            <a:r>
              <a:rPr lang="en-US" kern="0" dirty="0" err="1">
                <a:solidFill>
                  <a:srgbClr val="000000"/>
                </a:solidFill>
                <a:latin typeface="+mn-lt"/>
                <a:ea typeface="+mn-ea"/>
                <a:cs typeface="+mn-cs"/>
              </a:rPr>
              <a:t>energiou</a:t>
            </a:r>
            <a:endParaRPr lang="en-US" kern="0" dirty="0">
              <a:solidFill>
                <a:srgbClr val="000000"/>
              </a:solidFill>
              <a:latin typeface="+mn-lt"/>
              <a:ea typeface="+mn-ea"/>
              <a:cs typeface="+mn-cs"/>
            </a:endParaRPr>
          </a:p>
        </p:txBody>
      </p:sp>
      <p:sp>
        <p:nvSpPr>
          <p:cNvPr id="7" name="Slide Number Placeholder 6"/>
          <p:cNvSpPr>
            <a:spLocks noGrp="1"/>
          </p:cNvSpPr>
          <p:nvPr>
            <p:ph type="sldNum" sz="quarter" idx="11"/>
          </p:nvPr>
        </p:nvSpPr>
        <p:spPr/>
        <p:txBody>
          <a:bodyPr/>
          <a:lstStyle/>
          <a:p>
            <a:pPr>
              <a:defRPr/>
            </a:pPr>
            <a:fld id="{9BBAEE1A-C415-004C-89D3-E92FF64AAE29}" type="slidenum">
              <a:rPr lang="en-US" smtClean="0"/>
              <a:pPr>
                <a:defRPr/>
              </a:pPr>
              <a:t>39</a:t>
            </a:fld>
            <a:endParaRPr lang="en-US"/>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pPr>
              <a:defRPr/>
            </a:pPr>
            <a:r>
              <a:rPr lang="en-US" smtClean="0">
                <a:latin typeface="+mn-lt"/>
                <a:ea typeface="ＭＳ Ｐゴシック" pitchFamily="-112" charset="-128"/>
                <a:cs typeface="ＭＳ Ｐゴシック" pitchFamily="-112" charset="-128"/>
              </a:rPr>
              <a:t>High School Teachers at CERN  -----  Bettina + Ivan Mikulec  -----  Apr 2009</a:t>
            </a:r>
            <a:endParaRPr lang="en-US">
              <a:latin typeface="+mn-lt"/>
              <a:ea typeface="ＭＳ Ｐゴシック" pitchFamily="-112" charset="-128"/>
              <a:cs typeface="ＭＳ Ｐゴシック" pitchFamily="-112" charset="-128"/>
            </a:endParaRPr>
          </a:p>
        </p:txBody>
      </p:sp>
      <p:sp>
        <p:nvSpPr>
          <p:cNvPr id="24579" name="Rectangle 2"/>
          <p:cNvSpPr>
            <a:spLocks noGrp="1" noChangeArrowheads="1"/>
          </p:cNvSpPr>
          <p:nvPr>
            <p:ph type="title"/>
          </p:nvPr>
        </p:nvSpPr>
        <p:spPr/>
        <p:txBody>
          <a:bodyPr/>
          <a:lstStyle/>
          <a:p>
            <a:pPr eaLnBrk="1" hangingPunct="1"/>
            <a:r>
              <a:rPr lang="en-US"/>
              <a:t>Pramene MEDIPIXu...</a:t>
            </a:r>
          </a:p>
        </p:txBody>
      </p:sp>
      <p:sp>
        <p:nvSpPr>
          <p:cNvPr id="24580" name="Rectangle 3"/>
          <p:cNvSpPr>
            <a:spLocks noGrp="1" noChangeArrowheads="1"/>
          </p:cNvSpPr>
          <p:nvPr>
            <p:ph type="body" idx="1"/>
          </p:nvPr>
        </p:nvSpPr>
        <p:spPr>
          <a:xfrm>
            <a:off x="457200" y="1143000"/>
            <a:ext cx="8229600" cy="5308600"/>
          </a:xfrm>
        </p:spPr>
        <p:txBody>
          <a:bodyPr/>
          <a:lstStyle/>
          <a:p>
            <a:pPr eaLnBrk="1" hangingPunct="1"/>
            <a:r>
              <a:rPr lang="en-US" dirty="0" err="1" smtClean="0"/>
              <a:t>Pixelové</a:t>
            </a:r>
            <a:r>
              <a:rPr lang="en-US" dirty="0" smtClean="0"/>
              <a:t> </a:t>
            </a:r>
            <a:r>
              <a:rPr lang="en-US" dirty="0" err="1"/>
              <a:t>detektory</a:t>
            </a:r>
            <a:r>
              <a:rPr lang="en-US" dirty="0"/>
              <a:t> </a:t>
            </a:r>
            <a:r>
              <a:rPr lang="en-US" dirty="0" err="1"/>
              <a:t>vo</a:t>
            </a:r>
            <a:r>
              <a:rPr lang="en-US" dirty="0"/>
              <a:t> </a:t>
            </a:r>
            <a:r>
              <a:rPr lang="en-US" dirty="0" err="1"/>
              <a:t>fyzike</a:t>
            </a:r>
            <a:r>
              <a:rPr lang="en-US" dirty="0"/>
              <a:t> </a:t>
            </a:r>
            <a:r>
              <a:rPr lang="en-US" dirty="0" err="1"/>
              <a:t>vysokých</a:t>
            </a:r>
            <a:r>
              <a:rPr lang="en-US" dirty="0"/>
              <a:t> </a:t>
            </a:r>
            <a:r>
              <a:rPr lang="en-US" dirty="0" err="1" smtClean="0"/>
              <a:t>energií</a:t>
            </a:r>
            <a:endParaRPr lang="en-US" dirty="0" smtClean="0"/>
          </a:p>
          <a:p>
            <a:pPr lvl="1" eaLnBrk="1" hangingPunct="1"/>
            <a:r>
              <a:rPr lang="en-US" dirty="0" err="1"/>
              <a:t>jednoznačná</a:t>
            </a:r>
            <a:r>
              <a:rPr lang="en-US" dirty="0"/>
              <a:t> </a:t>
            </a:r>
            <a:r>
              <a:rPr lang="en-US" dirty="0" err="1"/>
              <a:t>rekonštrukcia</a:t>
            </a:r>
            <a:r>
              <a:rPr lang="en-US" dirty="0"/>
              <a:t> </a:t>
            </a:r>
            <a:r>
              <a:rPr lang="en-US" dirty="0" err="1"/>
              <a:t>stôp</a:t>
            </a:r>
            <a:r>
              <a:rPr lang="en-US" dirty="0"/>
              <a:t> </a:t>
            </a:r>
            <a:r>
              <a:rPr lang="en-US" dirty="0" err="1"/>
              <a:t>častíc</a:t>
            </a:r>
            <a:r>
              <a:rPr lang="en-US" dirty="0"/>
              <a:t> </a:t>
            </a:r>
            <a:r>
              <a:rPr lang="en-US" dirty="0" err="1"/>
              <a:t>s</a:t>
            </a:r>
            <a:r>
              <a:rPr lang="en-US" dirty="0"/>
              <a:t> </a:t>
            </a:r>
            <a:r>
              <a:rPr lang="en-US" dirty="0" err="1"/>
              <a:t>mikrometrovou</a:t>
            </a:r>
            <a:r>
              <a:rPr lang="en-US" dirty="0"/>
              <a:t> </a:t>
            </a:r>
            <a:r>
              <a:rPr lang="en-US" dirty="0" err="1"/>
              <a:t>presnosťou</a:t>
            </a:r>
            <a:endParaRPr lang="en-US" dirty="0"/>
          </a:p>
          <a:p>
            <a:pPr lvl="1" eaLnBrk="1" hangingPunct="1"/>
            <a:r>
              <a:rPr lang="en-US" dirty="0" err="1"/>
              <a:t>nízky</a:t>
            </a:r>
            <a:r>
              <a:rPr lang="en-US" dirty="0"/>
              <a:t> </a:t>
            </a:r>
            <a:r>
              <a:rPr lang="en-US" dirty="0" err="1"/>
              <a:t>vstupný</a:t>
            </a:r>
            <a:r>
              <a:rPr lang="en-US" dirty="0"/>
              <a:t> </a:t>
            </a:r>
            <a:r>
              <a:rPr lang="en-US" dirty="0" err="1"/>
              <a:t>šum</a:t>
            </a:r>
            <a:r>
              <a:rPr lang="en-US" dirty="0"/>
              <a:t> </a:t>
            </a:r>
            <a:r>
              <a:rPr lang="en-US" dirty="0" err="1"/>
              <a:t>vďaka</a:t>
            </a:r>
            <a:r>
              <a:rPr lang="en-US" dirty="0"/>
              <a:t> </a:t>
            </a:r>
            <a:r>
              <a:rPr lang="en-US" dirty="0" err="1"/>
              <a:t>malej</a:t>
            </a:r>
            <a:r>
              <a:rPr lang="en-US" dirty="0"/>
              <a:t> el. </a:t>
            </a:r>
            <a:r>
              <a:rPr lang="en-US" dirty="0" err="1"/>
              <a:t>kapacite</a:t>
            </a:r>
            <a:r>
              <a:rPr lang="en-US" dirty="0"/>
              <a:t> </a:t>
            </a:r>
            <a:r>
              <a:rPr lang="en-US" dirty="0" err="1"/>
              <a:t>pixelov</a:t>
            </a:r>
            <a:endParaRPr lang="en-US" dirty="0"/>
          </a:p>
        </p:txBody>
      </p:sp>
      <p:sp>
        <p:nvSpPr>
          <p:cNvPr id="24581" name="Text Box 4"/>
          <p:cNvSpPr txBox="1">
            <a:spLocks noChangeArrowheads="1"/>
          </p:cNvSpPr>
          <p:nvPr/>
        </p:nvSpPr>
        <p:spPr bwMode="auto">
          <a:xfrm>
            <a:off x="5029200" y="3733800"/>
            <a:ext cx="3657600" cy="2047875"/>
          </a:xfrm>
          <a:prstGeom prst="rect">
            <a:avLst/>
          </a:prstGeom>
          <a:noFill/>
          <a:ln w="9525">
            <a:noFill/>
            <a:miter lim="800000"/>
            <a:headEnd/>
            <a:tailEnd/>
          </a:ln>
        </p:spPr>
        <p:txBody>
          <a:bodyPr>
            <a:prstTxWarp prst="textNoShape">
              <a:avLst/>
            </a:prstTxWarp>
            <a:spAutoFit/>
          </a:bodyPr>
          <a:lstStyle/>
          <a:p>
            <a:r>
              <a:rPr lang="en-US" sz="1600" b="1">
                <a:solidFill>
                  <a:schemeClr val="bg1"/>
                </a:solidFill>
                <a:latin typeface="AvantGarde" pitchFamily="34" charset="0"/>
              </a:rPr>
              <a:t>WA97, RD19 (CERN):</a:t>
            </a:r>
          </a:p>
          <a:p>
            <a:endParaRPr lang="en-US" sz="1600" b="1">
              <a:solidFill>
                <a:schemeClr val="bg1"/>
              </a:solidFill>
              <a:latin typeface="AvantGarde" pitchFamily="34" charset="0"/>
            </a:endParaRPr>
          </a:p>
          <a:p>
            <a:r>
              <a:rPr lang="en-US" sz="1600" b="1" baseline="30000">
                <a:solidFill>
                  <a:schemeClr val="bg1"/>
                </a:solidFill>
                <a:latin typeface="AvantGarde" pitchFamily="34" charset="0"/>
              </a:rPr>
              <a:t>208</a:t>
            </a:r>
            <a:r>
              <a:rPr lang="en-US" sz="1600" b="1">
                <a:solidFill>
                  <a:schemeClr val="bg1"/>
                </a:solidFill>
                <a:latin typeface="AvantGarde" pitchFamily="34" charset="0"/>
              </a:rPr>
              <a:t>Pb ióny na Pb terčíku</a:t>
            </a:r>
          </a:p>
          <a:p>
            <a:r>
              <a:rPr lang="en-US" sz="1600" b="1">
                <a:solidFill>
                  <a:schemeClr val="bg1"/>
                </a:solidFill>
                <a:latin typeface="AvantGarde" pitchFamily="34" charset="0"/>
              </a:rPr>
              <a:t>7 vrstiev kremíkových pixelových štruktúr; 1.1 M pixelov</a:t>
            </a:r>
          </a:p>
          <a:p>
            <a:endParaRPr lang="en-US" sz="1600" b="1">
              <a:solidFill>
                <a:schemeClr val="bg1"/>
              </a:solidFill>
              <a:latin typeface="AvantGarde" pitchFamily="34" charset="0"/>
            </a:endParaRPr>
          </a:p>
          <a:p>
            <a:r>
              <a:rPr lang="en-US" sz="1600" b="1">
                <a:solidFill>
                  <a:schemeClr val="bg1"/>
                </a:solidFill>
                <a:latin typeface="AvantGarde" pitchFamily="34" charset="0"/>
              </a:rPr>
              <a:t>Prvý veľkoplošný CMOS pixel systém.</a:t>
            </a:r>
            <a:endParaRPr lang="en-US" sz="1400" b="1">
              <a:solidFill>
                <a:schemeClr val="bg1"/>
              </a:solidFill>
              <a:latin typeface="AvantGarde" pitchFamily="34" charset="0"/>
            </a:endParaRPr>
          </a:p>
        </p:txBody>
      </p:sp>
      <p:pic>
        <p:nvPicPr>
          <p:cNvPr id="24582" name="Picture 5"/>
          <p:cNvPicPr>
            <a:picLocks noChangeAspect="1"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1066800" y="2895600"/>
            <a:ext cx="3556000" cy="3581400"/>
          </a:xfrm>
          <a:prstGeom prst="rect">
            <a:avLst/>
          </a:prstGeom>
          <a:noFill/>
          <a:ln w="9525">
            <a:noFill/>
            <a:miter lim="800000"/>
            <a:headEnd/>
            <a:tailEnd/>
          </a:ln>
        </p:spPr>
      </p:pic>
      <p:sp>
        <p:nvSpPr>
          <p:cNvPr id="7" name="Slide Number Placeholder 6"/>
          <p:cNvSpPr>
            <a:spLocks noGrp="1"/>
          </p:cNvSpPr>
          <p:nvPr>
            <p:ph type="sldNum" sz="quarter" idx="11"/>
          </p:nvPr>
        </p:nvSpPr>
        <p:spPr/>
        <p:txBody>
          <a:bodyPr/>
          <a:lstStyle/>
          <a:p>
            <a:pPr>
              <a:defRPr/>
            </a:pPr>
            <a:fld id="{C1603305-08FB-224C-9641-C59DC35FFBF6}" type="slidenum">
              <a:rPr lang="en-US" smtClean="0"/>
              <a:pPr>
                <a:defRPr/>
              </a:pPr>
              <a:t>4</a:t>
            </a:fld>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Footer Placeholder 6"/>
          <p:cNvSpPr>
            <a:spLocks noGrp="1"/>
          </p:cNvSpPr>
          <p:nvPr>
            <p:ph type="ftr" sz="quarter" idx="10"/>
          </p:nvPr>
        </p:nvSpPr>
        <p:spPr/>
        <p:txBody>
          <a:bodyPr/>
          <a:lstStyle/>
          <a:p>
            <a:pPr>
              <a:defRPr/>
            </a:pPr>
            <a:r>
              <a:rPr lang="en-US" smtClean="0">
                <a:latin typeface="+mn-lt"/>
                <a:ea typeface="ＭＳ Ｐゴシック" pitchFamily="-112" charset="-128"/>
                <a:cs typeface="ＭＳ Ｐゴシック" pitchFamily="-112" charset="-128"/>
              </a:rPr>
              <a:t>High School Teachers at CERN  -----  Bettina + Ivan Mikulec  -----  Apr 2009</a:t>
            </a:r>
            <a:endParaRPr lang="en-US">
              <a:latin typeface="+mn-lt"/>
              <a:ea typeface="ＭＳ Ｐゴシック" pitchFamily="-112" charset="-128"/>
              <a:cs typeface="ＭＳ Ｐゴシック" pitchFamily="-112" charset="-128"/>
            </a:endParaRPr>
          </a:p>
        </p:txBody>
      </p:sp>
      <p:sp>
        <p:nvSpPr>
          <p:cNvPr id="121859" name="Rectangle 2"/>
          <p:cNvSpPr>
            <a:spLocks noGrp="1" noChangeArrowheads="1"/>
          </p:cNvSpPr>
          <p:nvPr>
            <p:ph type="title" sz="quarter"/>
          </p:nvPr>
        </p:nvSpPr>
        <p:spPr>
          <a:xfrm>
            <a:off x="609600" y="152400"/>
            <a:ext cx="7589838" cy="990600"/>
          </a:xfrm>
        </p:spPr>
        <p:txBody>
          <a:bodyPr/>
          <a:lstStyle/>
          <a:p>
            <a:pPr eaLnBrk="1" hangingPunct="1"/>
            <a:r>
              <a:rPr lang="en-US" sz="4400"/>
              <a:t>Aplik</a:t>
            </a:r>
            <a:r>
              <a:rPr lang="en-US" altLang="ja-JP" sz="4400"/>
              <a:t>á</a:t>
            </a:r>
            <a:r>
              <a:rPr lang="en-US" sz="4400"/>
              <a:t>cia v dozimetrii</a:t>
            </a:r>
            <a:endParaRPr lang="cs-CZ" sz="4400"/>
          </a:p>
        </p:txBody>
      </p:sp>
      <p:sp>
        <p:nvSpPr>
          <p:cNvPr id="90115" name="Rectangle 3"/>
          <p:cNvSpPr>
            <a:spLocks noGrp="1" noChangeArrowheads="1"/>
          </p:cNvSpPr>
          <p:nvPr>
            <p:ph sz="quarter" idx="3"/>
          </p:nvPr>
        </p:nvSpPr>
        <p:spPr>
          <a:xfrm>
            <a:off x="533400" y="1143000"/>
            <a:ext cx="8077200" cy="1828800"/>
          </a:xfrm>
        </p:spPr>
        <p:txBody>
          <a:bodyPr/>
          <a:lstStyle/>
          <a:p>
            <a:pPr eaLnBrk="1" hangingPunct="1">
              <a:defRPr/>
            </a:pPr>
            <a:r>
              <a:rPr lang="cs-CZ" sz="2400" dirty="0"/>
              <a:t>R</a:t>
            </a:r>
            <a:r>
              <a:rPr lang="cs-CZ" altLang="ja-JP" sz="2400" dirty="0"/>
              <a:t>ôzne častice zanechávajú</a:t>
            </a:r>
            <a:r>
              <a:rPr lang="cs-CZ" sz="2400" dirty="0"/>
              <a:t> </a:t>
            </a:r>
            <a:r>
              <a:rPr lang="cs-CZ" sz="2400" dirty="0">
                <a:solidFill>
                  <a:schemeClr val="tx1"/>
                </a:solidFill>
              </a:rPr>
              <a:t>r</a:t>
            </a:r>
            <a:r>
              <a:rPr lang="cs-CZ" altLang="ja-JP" sz="2400" dirty="0">
                <a:solidFill>
                  <a:schemeClr val="tx1"/>
                </a:solidFill>
              </a:rPr>
              <a:t>ôzne stopy</a:t>
            </a:r>
            <a:r>
              <a:rPr lang="cs-CZ" sz="2400" dirty="0"/>
              <a:t> </a:t>
            </a:r>
          </a:p>
          <a:p>
            <a:pPr eaLnBrk="1" hangingPunct="1">
              <a:defRPr/>
            </a:pPr>
            <a:r>
              <a:rPr lang="cs-CZ" sz="2400" dirty="0">
                <a:sym typeface="Symbol" pitchFamily="-112" charset="2"/>
              </a:rPr>
              <a:t>+ Spektroskopick</a:t>
            </a:r>
            <a:r>
              <a:rPr lang="cs-CZ" altLang="ja-JP" sz="2400" dirty="0">
                <a:sym typeface="Symbol" pitchFamily="-112" charset="2"/>
              </a:rPr>
              <a:t>á informácia</a:t>
            </a:r>
            <a:endParaRPr lang="cs-CZ" sz="2400" dirty="0">
              <a:sym typeface="Symbol" pitchFamily="-112" charset="2"/>
            </a:endParaRPr>
          </a:p>
          <a:p>
            <a:pPr eaLnBrk="1" hangingPunct="1">
              <a:buFont typeface="Wingdings" pitchFamily="-112" charset="2"/>
              <a:buChar char="ü"/>
              <a:defRPr/>
            </a:pPr>
            <a:r>
              <a:rPr lang="cs-CZ" sz="2400" dirty="0">
                <a:sym typeface="Symbol" pitchFamily="-112" charset="2"/>
              </a:rPr>
              <a:t>Nov</a:t>
            </a:r>
            <a:r>
              <a:rPr lang="cs-CZ" altLang="ja-JP" sz="2400" dirty="0">
                <a:sym typeface="Symbol" pitchFamily="-112" charset="2"/>
              </a:rPr>
              <a:t>á</a:t>
            </a:r>
            <a:r>
              <a:rPr lang="cs-CZ" sz="2400" dirty="0">
                <a:sym typeface="Symbol" pitchFamily="-112" charset="2"/>
              </a:rPr>
              <a:t> aplik</a:t>
            </a:r>
            <a:r>
              <a:rPr lang="cs-CZ" altLang="ja-JP" sz="2400" dirty="0">
                <a:sym typeface="Symbol" pitchFamily="-112" charset="2"/>
              </a:rPr>
              <a:t>ácia</a:t>
            </a:r>
            <a:r>
              <a:rPr lang="cs-CZ" sz="2400" dirty="0">
                <a:sym typeface="Symbol" pitchFamily="-112" charset="2"/>
              </a:rPr>
              <a:t>: </a:t>
            </a:r>
            <a:r>
              <a:rPr lang="cs-CZ" sz="2400" b="1" u="sng" dirty="0">
                <a:effectLst>
                  <a:outerShdw blurRad="38100" dist="38100" dir="2700000" algn="tl">
                    <a:srgbClr val="000000"/>
                  </a:outerShdw>
                </a:effectLst>
                <a:sym typeface="Symbol" pitchFamily="-112" charset="2"/>
              </a:rPr>
              <a:t>online dozimetria</a:t>
            </a:r>
            <a:endParaRPr lang="cs-CZ" sz="2400" b="1" u="sng" dirty="0" smtClean="0">
              <a:sym typeface="Symbol" pitchFamily="-112" charset="2"/>
            </a:endParaRPr>
          </a:p>
          <a:p>
            <a:pPr eaLnBrk="1" hangingPunct="1">
              <a:buFont typeface="Wingdings" pitchFamily="-112" charset="2"/>
              <a:buChar char="ü"/>
              <a:defRPr/>
            </a:pPr>
            <a:r>
              <a:rPr lang="cs-CZ" sz="2400" smtClean="0">
                <a:sym typeface="Symbol" pitchFamily="-112" charset="2"/>
              </a:rPr>
              <a:t>In</a:t>
            </a:r>
            <a:r>
              <a:rPr lang="cs-CZ" altLang="ja-JP" sz="2400" smtClean="0">
                <a:sym typeface="Symbol" pitchFamily="-112" charset="2"/>
              </a:rPr>
              <a:t>štalovaná </a:t>
            </a:r>
            <a:r>
              <a:rPr lang="cs-CZ" altLang="ja-JP" sz="2400">
                <a:sym typeface="Symbol" pitchFamily="-112" charset="2"/>
              </a:rPr>
              <a:t>v</a:t>
            </a:r>
            <a:r>
              <a:rPr lang="cs-CZ" sz="2400">
                <a:sym typeface="Symbol" pitchFamily="-112" charset="2"/>
              </a:rPr>
              <a:t> </a:t>
            </a:r>
            <a:r>
              <a:rPr lang="cs-CZ" sz="2400" smtClean="0">
                <a:sym typeface="Symbol" pitchFamily="-112" charset="2"/>
              </a:rPr>
              <a:t>ATLAS a iných experimentoch</a:t>
            </a:r>
            <a:endParaRPr lang="cs-CZ" sz="2400">
              <a:sym typeface="Symbol" pitchFamily="-112" charset="2"/>
            </a:endParaRPr>
          </a:p>
        </p:txBody>
      </p:sp>
      <p:grpSp>
        <p:nvGrpSpPr>
          <p:cNvPr id="121861" name="Group 4"/>
          <p:cNvGrpSpPr>
            <a:grpSpLocks/>
          </p:cNvGrpSpPr>
          <p:nvPr/>
        </p:nvGrpSpPr>
        <p:grpSpPr bwMode="auto">
          <a:xfrm>
            <a:off x="533400" y="3352800"/>
            <a:ext cx="8197850" cy="2646363"/>
            <a:chOff x="384" y="1066"/>
            <a:chExt cx="5164" cy="1667"/>
          </a:xfrm>
        </p:grpSpPr>
        <p:pic>
          <p:nvPicPr>
            <p:cNvPr id="121865" name="Picture 5" descr="alpha"/>
            <p:cNvPicPr>
              <a:picLocks noChangeAspect="1" noChangeArrowheads="1"/>
            </p:cNvPicPr>
            <p:nvPr/>
          </p:nvPicPr>
          <p:blipFill>
            <a:blip r:embed="rId3">
              <a:lum bright="-48000" contrast="50000"/>
            </a:blip>
            <a:srcRect/>
            <a:stretch>
              <a:fillRect/>
            </a:stretch>
          </p:blipFill>
          <p:spPr bwMode="auto">
            <a:xfrm>
              <a:off x="384" y="1066"/>
              <a:ext cx="1574" cy="1651"/>
            </a:xfrm>
            <a:prstGeom prst="rect">
              <a:avLst/>
            </a:prstGeom>
            <a:noFill/>
            <a:ln w="9525">
              <a:solidFill>
                <a:srgbClr val="000000"/>
              </a:solidFill>
              <a:miter lim="800000"/>
              <a:headEnd/>
              <a:tailEnd/>
            </a:ln>
          </p:spPr>
        </p:pic>
        <p:pic>
          <p:nvPicPr>
            <p:cNvPr id="121866" name="Picture 6"/>
            <p:cNvPicPr>
              <a:picLocks noChangeAspect="1" noChangeArrowheads="1"/>
            </p:cNvPicPr>
            <p:nvPr/>
          </p:nvPicPr>
          <p:blipFill>
            <a:blip r:embed="rId4">
              <a:lum bright="-30000" contrast="40000"/>
            </a:blip>
            <a:srcRect l="9225" t="3374" r="7751" b="3847"/>
            <a:stretch>
              <a:fillRect/>
            </a:stretch>
          </p:blipFill>
          <p:spPr bwMode="auto">
            <a:xfrm>
              <a:off x="384" y="1774"/>
              <a:ext cx="960" cy="943"/>
            </a:xfrm>
            <a:prstGeom prst="rect">
              <a:avLst/>
            </a:prstGeom>
            <a:solidFill>
              <a:srgbClr val="ECD882"/>
            </a:solidFill>
            <a:ln w="12700">
              <a:solidFill>
                <a:srgbClr val="40458C"/>
              </a:solidFill>
              <a:miter lim="800000"/>
              <a:headEnd/>
              <a:tailEnd/>
            </a:ln>
          </p:spPr>
        </p:pic>
        <p:pic>
          <p:nvPicPr>
            <p:cNvPr id="121867" name="Picture 7" descr="xrays"/>
            <p:cNvPicPr>
              <a:picLocks noChangeAspect="1" noChangeArrowheads="1"/>
            </p:cNvPicPr>
            <p:nvPr/>
          </p:nvPicPr>
          <p:blipFill>
            <a:blip r:embed="rId5">
              <a:lum bright="-50000" contrast="50000"/>
            </a:blip>
            <a:srcRect/>
            <a:stretch>
              <a:fillRect/>
            </a:stretch>
          </p:blipFill>
          <p:spPr bwMode="auto">
            <a:xfrm>
              <a:off x="2084" y="1082"/>
              <a:ext cx="1651" cy="1651"/>
            </a:xfrm>
            <a:prstGeom prst="rect">
              <a:avLst/>
            </a:prstGeom>
            <a:solidFill>
              <a:schemeClr val="accent1"/>
            </a:solidFill>
            <a:ln w="9525">
              <a:solidFill>
                <a:srgbClr val="000000"/>
              </a:solidFill>
              <a:miter lim="800000"/>
              <a:headEnd/>
              <a:tailEnd/>
            </a:ln>
          </p:spPr>
        </p:pic>
        <p:pic>
          <p:nvPicPr>
            <p:cNvPr id="121868" name="Picture 8" descr="beta"/>
            <p:cNvPicPr>
              <a:picLocks noChangeAspect="1" noChangeArrowheads="1"/>
            </p:cNvPicPr>
            <p:nvPr/>
          </p:nvPicPr>
          <p:blipFill>
            <a:blip r:embed="rId6">
              <a:lum bright="-50000" contrast="50000"/>
            </a:blip>
            <a:srcRect/>
            <a:stretch>
              <a:fillRect/>
            </a:stretch>
          </p:blipFill>
          <p:spPr bwMode="auto">
            <a:xfrm>
              <a:off x="3869" y="1066"/>
              <a:ext cx="1679" cy="1651"/>
            </a:xfrm>
            <a:prstGeom prst="rect">
              <a:avLst/>
            </a:prstGeom>
            <a:noFill/>
            <a:ln w="9525">
              <a:solidFill>
                <a:srgbClr val="000000"/>
              </a:solidFill>
              <a:miter lim="800000"/>
              <a:headEnd/>
              <a:tailEnd/>
            </a:ln>
          </p:spPr>
        </p:pic>
      </p:grpSp>
      <p:sp>
        <p:nvSpPr>
          <p:cNvPr id="121862" name="Text Box 9"/>
          <p:cNvSpPr txBox="1">
            <a:spLocks noChangeArrowheads="1"/>
          </p:cNvSpPr>
          <p:nvPr/>
        </p:nvSpPr>
        <p:spPr bwMode="auto">
          <a:xfrm>
            <a:off x="762000" y="6019800"/>
            <a:ext cx="1962150" cy="366713"/>
          </a:xfrm>
          <a:prstGeom prst="rect">
            <a:avLst/>
          </a:prstGeom>
          <a:noFill/>
          <a:ln w="9525">
            <a:noFill/>
            <a:miter lim="800000"/>
            <a:headEnd/>
            <a:tailEnd/>
          </a:ln>
        </p:spPr>
        <p:txBody>
          <a:bodyPr wrap="none">
            <a:prstTxWarp prst="textNoShape">
              <a:avLst/>
            </a:prstTxWarp>
            <a:spAutoFit/>
          </a:bodyPr>
          <a:lstStyle/>
          <a:p>
            <a:r>
              <a:rPr lang="en-US" sz="1800" baseline="30000">
                <a:latin typeface="Times New Roman" pitchFamily="-110" charset="0"/>
              </a:rPr>
              <a:t>241</a:t>
            </a:r>
            <a:r>
              <a:rPr lang="en-US" sz="1800">
                <a:latin typeface="Times New Roman" pitchFamily="-110" charset="0"/>
              </a:rPr>
              <a:t>Am alpha source</a:t>
            </a:r>
          </a:p>
        </p:txBody>
      </p:sp>
      <p:sp>
        <p:nvSpPr>
          <p:cNvPr id="121863" name="Text Box 10"/>
          <p:cNvSpPr txBox="1">
            <a:spLocks noChangeArrowheads="1"/>
          </p:cNvSpPr>
          <p:nvPr/>
        </p:nvSpPr>
        <p:spPr bwMode="auto">
          <a:xfrm>
            <a:off x="3581400" y="6019800"/>
            <a:ext cx="1809750" cy="366713"/>
          </a:xfrm>
          <a:prstGeom prst="rect">
            <a:avLst/>
          </a:prstGeom>
          <a:noFill/>
          <a:ln w="9525">
            <a:noFill/>
            <a:miter lim="800000"/>
            <a:headEnd/>
            <a:tailEnd/>
          </a:ln>
        </p:spPr>
        <p:txBody>
          <a:bodyPr wrap="none">
            <a:prstTxWarp prst="textNoShape">
              <a:avLst/>
            </a:prstTxWarp>
            <a:spAutoFit/>
          </a:bodyPr>
          <a:lstStyle/>
          <a:p>
            <a:r>
              <a:rPr lang="en-US" sz="1800" baseline="30000">
                <a:latin typeface="Times New Roman" pitchFamily="-110" charset="0"/>
              </a:rPr>
              <a:t>55</a:t>
            </a:r>
            <a:r>
              <a:rPr lang="en-US" sz="1800">
                <a:latin typeface="Times New Roman" pitchFamily="-110" charset="0"/>
              </a:rPr>
              <a:t>Fe X-ray source</a:t>
            </a:r>
          </a:p>
        </p:txBody>
      </p:sp>
      <p:sp>
        <p:nvSpPr>
          <p:cNvPr id="121864" name="Text Box 11"/>
          <p:cNvSpPr txBox="1">
            <a:spLocks noChangeArrowheads="1"/>
          </p:cNvSpPr>
          <p:nvPr/>
        </p:nvSpPr>
        <p:spPr bwMode="auto">
          <a:xfrm>
            <a:off x="6400800" y="6019800"/>
            <a:ext cx="1631950" cy="366713"/>
          </a:xfrm>
          <a:prstGeom prst="rect">
            <a:avLst/>
          </a:prstGeom>
          <a:noFill/>
          <a:ln w="9525">
            <a:noFill/>
            <a:miter lim="800000"/>
            <a:headEnd/>
            <a:tailEnd/>
          </a:ln>
        </p:spPr>
        <p:txBody>
          <a:bodyPr wrap="none">
            <a:prstTxWarp prst="textNoShape">
              <a:avLst/>
            </a:prstTxWarp>
            <a:spAutoFit/>
          </a:bodyPr>
          <a:lstStyle/>
          <a:p>
            <a:r>
              <a:rPr lang="en-US" sz="1800" baseline="30000">
                <a:latin typeface="Times New Roman" pitchFamily="-110" charset="0"/>
              </a:rPr>
              <a:t>90</a:t>
            </a:r>
            <a:r>
              <a:rPr lang="en-US" sz="1800">
                <a:latin typeface="Times New Roman" pitchFamily="-110" charset="0"/>
              </a:rPr>
              <a:t>Sr beta source</a:t>
            </a:r>
          </a:p>
        </p:txBody>
      </p:sp>
      <p:sp>
        <p:nvSpPr>
          <p:cNvPr id="13" name="Slide Number Placeholder 12"/>
          <p:cNvSpPr>
            <a:spLocks noGrp="1"/>
          </p:cNvSpPr>
          <p:nvPr>
            <p:ph type="sldNum" sz="quarter" idx="11"/>
          </p:nvPr>
        </p:nvSpPr>
        <p:spPr/>
        <p:txBody>
          <a:bodyPr/>
          <a:lstStyle/>
          <a:p>
            <a:pPr>
              <a:defRPr/>
            </a:pPr>
            <a:fld id="{04273280-347D-B241-BB38-5A98E2D10190}" type="slidenum">
              <a:rPr lang="en-US" smtClean="0"/>
              <a:pPr>
                <a:defRPr/>
              </a:pPr>
              <a:t>40</a:t>
            </a:fld>
            <a:endParaRPr lang="en-US"/>
          </a:p>
        </p:txBody>
      </p:sp>
    </p:spTree>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latin typeface="+mn-lt"/>
                <a:ea typeface="ＭＳ Ｐゴシック" pitchFamily="-112" charset="-128"/>
                <a:cs typeface="ＭＳ Ｐゴシック" pitchFamily="-112" charset="-128"/>
              </a:rPr>
              <a:t>High School Teachers at CERN  -----  Bettina + Ivan Mikulec  -----  Apr 2009</a:t>
            </a:r>
            <a:endParaRPr lang="en-US">
              <a:latin typeface="+mn-lt"/>
              <a:ea typeface="ＭＳ Ｐゴシック" pitchFamily="-112" charset="-128"/>
              <a:cs typeface="ＭＳ Ｐゴシック" pitchFamily="-112" charset="-128"/>
            </a:endParaRPr>
          </a:p>
        </p:txBody>
      </p:sp>
      <p:sp>
        <p:nvSpPr>
          <p:cNvPr id="133123" name="Rectangle 2"/>
          <p:cNvSpPr txBox="1">
            <a:spLocks noChangeArrowheads="1"/>
          </p:cNvSpPr>
          <p:nvPr/>
        </p:nvSpPr>
        <p:spPr bwMode="auto">
          <a:xfrm>
            <a:off x="685800" y="228600"/>
            <a:ext cx="5715000" cy="912813"/>
          </a:xfrm>
          <a:prstGeom prst="rect">
            <a:avLst/>
          </a:prstGeom>
          <a:noFill/>
          <a:ln w="9525">
            <a:noFill/>
            <a:miter lim="800000"/>
            <a:headEnd/>
            <a:tailEnd/>
          </a:ln>
        </p:spPr>
        <p:txBody>
          <a:bodyPr lIns="90000" tIns="46800" rIns="90000" bIns="46800" anchor="ctr">
            <a:prstTxWarp prst="textNoShape">
              <a:avLst/>
            </a:prstTxWarp>
          </a:bodyPr>
          <a:lstStyle/>
          <a:p>
            <a:pPr algn="ctr" defTabSz="449263" eaLnBrk="1" hangingPunct="1">
              <a:buClr>
                <a:srgbClr val="000000"/>
              </a:buClr>
              <a:buSzPct val="100000"/>
              <a:buFont typeface="Times New Roman" pitchFamily="-110" charset="0"/>
              <a:buNone/>
            </a:pPr>
            <a:r>
              <a:rPr lang="en-US" sz="4000">
                <a:solidFill>
                  <a:srgbClr val="000000"/>
                </a:solidFill>
                <a:latin typeface="Times New Roman" pitchFamily="-110" charset="0"/>
              </a:rPr>
              <a:t>USB Lite</a:t>
            </a:r>
          </a:p>
        </p:txBody>
      </p:sp>
      <p:sp>
        <p:nvSpPr>
          <p:cNvPr id="133124" name="Text Box 3"/>
          <p:cNvSpPr txBox="1">
            <a:spLocks noChangeArrowheads="1"/>
          </p:cNvSpPr>
          <p:nvPr/>
        </p:nvSpPr>
        <p:spPr bwMode="auto">
          <a:xfrm>
            <a:off x="1133475" y="1581150"/>
            <a:ext cx="3019425" cy="396875"/>
          </a:xfrm>
          <a:prstGeom prst="rect">
            <a:avLst/>
          </a:prstGeom>
          <a:noFill/>
          <a:ln w="9525">
            <a:noFill/>
            <a:miter lim="800000"/>
            <a:headEnd/>
            <a:tailEnd/>
          </a:ln>
        </p:spPr>
        <p:txBody>
          <a:bodyPr>
            <a:prstTxWarp prst="textNoShape">
              <a:avLst/>
            </a:prstTxWarp>
            <a:spAutoFit/>
          </a:bodyPr>
          <a:lstStyle/>
          <a:p>
            <a:pPr eaLnBrk="1" hangingPunct="1">
              <a:spcBef>
                <a:spcPct val="50000"/>
              </a:spcBef>
            </a:pPr>
            <a:endParaRPr lang="en-US" sz="2000"/>
          </a:p>
        </p:txBody>
      </p:sp>
      <p:sp>
        <p:nvSpPr>
          <p:cNvPr id="133125" name="Rectangle 4" descr="Rectangle: Click to edit Master text styles&#10;Second level&#10;Third level&#10;Fourth level&#10;Fifth level"/>
          <p:cNvSpPr>
            <a:spLocks noChangeArrowheads="1"/>
          </p:cNvSpPr>
          <p:nvPr/>
        </p:nvSpPr>
        <p:spPr bwMode="auto">
          <a:xfrm>
            <a:off x="765175" y="1685925"/>
            <a:ext cx="3948113" cy="3495675"/>
          </a:xfrm>
          <a:prstGeom prst="rect">
            <a:avLst/>
          </a:prstGeom>
          <a:noFill/>
          <a:ln w="9525">
            <a:noFill/>
            <a:miter lim="800000"/>
            <a:headEnd/>
            <a:tailEnd/>
          </a:ln>
        </p:spPr>
        <p:txBody>
          <a:bodyPr>
            <a:prstTxWarp prst="textNoShape">
              <a:avLst/>
            </a:prstTxWarp>
          </a:bodyPr>
          <a:lstStyle/>
          <a:p>
            <a:pPr marL="341313" indent="-341313" defTabSz="449263" eaLnBrk="1" hangingPunct="1">
              <a:spcBef>
                <a:spcPts val="800"/>
              </a:spcBef>
              <a:buClr>
                <a:srgbClr val="000000"/>
              </a:buClr>
              <a:buSzPct val="100000"/>
              <a:buFont typeface="Times New Roman" pitchFamily="-110" charset="0"/>
              <a:buChar char="•"/>
            </a:pPr>
            <a:endParaRPr lang="en-US" sz="1800">
              <a:solidFill>
                <a:srgbClr val="417ACD"/>
              </a:solidFill>
              <a:ea typeface="Lucida Sans Unicode" pitchFamily="-110" charset="-52"/>
              <a:cs typeface="Lucida Sans Unicode" pitchFamily="-110" charset="-52"/>
            </a:endParaRPr>
          </a:p>
          <a:p>
            <a:pPr marL="741363" lvl="1" indent="-284163" defTabSz="449263" eaLnBrk="1" hangingPunct="1">
              <a:spcBef>
                <a:spcPts val="700"/>
              </a:spcBef>
              <a:buClr>
                <a:srgbClr val="000000"/>
              </a:buClr>
              <a:buSzPct val="100000"/>
              <a:buFont typeface="Symbol" pitchFamily="-110" charset="2"/>
              <a:buBlip>
                <a:blip r:embed="rId2"/>
              </a:buBlip>
            </a:pPr>
            <a:endParaRPr lang="en-US" sz="1600">
              <a:solidFill>
                <a:srgbClr val="000000"/>
              </a:solidFill>
              <a:ea typeface="Lucida Sans Unicode" pitchFamily="-110" charset="-52"/>
              <a:cs typeface="Lucida Sans Unicode" pitchFamily="-110" charset="-52"/>
            </a:endParaRPr>
          </a:p>
        </p:txBody>
      </p:sp>
      <p:sp>
        <p:nvSpPr>
          <p:cNvPr id="133126" name="Text Box 5"/>
          <p:cNvSpPr txBox="1">
            <a:spLocks noChangeArrowheads="1"/>
          </p:cNvSpPr>
          <p:nvPr/>
        </p:nvSpPr>
        <p:spPr bwMode="auto">
          <a:xfrm>
            <a:off x="900113" y="1268413"/>
            <a:ext cx="4537075" cy="396875"/>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lang="en-US" sz="2000"/>
              <a:t>with bonded bare chip</a:t>
            </a:r>
          </a:p>
        </p:txBody>
      </p:sp>
      <p:pic>
        <p:nvPicPr>
          <p:cNvPr id="133127" name="Picture 6" descr="LiteFlash"/>
          <p:cNvPicPr>
            <a:picLocks noChangeAspect="1" noChangeArrowheads="1"/>
          </p:cNvPicPr>
          <p:nvPr/>
        </p:nvPicPr>
        <p:blipFill>
          <a:blip r:embed="rId3"/>
          <a:srcRect/>
          <a:stretch>
            <a:fillRect/>
          </a:stretch>
        </p:blipFill>
        <p:spPr bwMode="auto">
          <a:xfrm>
            <a:off x="4932363" y="533400"/>
            <a:ext cx="4211637" cy="3163888"/>
          </a:xfrm>
          <a:prstGeom prst="rect">
            <a:avLst/>
          </a:prstGeom>
          <a:noFill/>
          <a:ln w="9525">
            <a:noFill/>
            <a:miter lim="800000"/>
            <a:headEnd/>
            <a:tailEnd/>
          </a:ln>
        </p:spPr>
      </p:pic>
      <p:pic>
        <p:nvPicPr>
          <p:cNvPr id="133128" name="Picture 7" descr="Image3"/>
          <p:cNvPicPr>
            <a:picLocks noChangeAspect="1" noChangeArrowheads="1"/>
          </p:cNvPicPr>
          <p:nvPr/>
        </p:nvPicPr>
        <p:blipFill>
          <a:blip r:embed="rId4"/>
          <a:srcRect/>
          <a:stretch>
            <a:fillRect/>
          </a:stretch>
        </p:blipFill>
        <p:spPr bwMode="auto">
          <a:xfrm>
            <a:off x="228600" y="1828800"/>
            <a:ext cx="5041900" cy="3198813"/>
          </a:xfrm>
          <a:prstGeom prst="rect">
            <a:avLst/>
          </a:prstGeom>
          <a:noFill/>
          <a:ln w="9525">
            <a:noFill/>
            <a:miter lim="800000"/>
            <a:headEnd/>
            <a:tailEnd/>
          </a:ln>
        </p:spPr>
      </p:pic>
      <p:pic>
        <p:nvPicPr>
          <p:cNvPr id="133129" name="Picture 8" descr="IMG_4792 "/>
          <p:cNvPicPr>
            <a:picLocks noChangeAspect="1" noChangeArrowheads="1"/>
          </p:cNvPicPr>
          <p:nvPr/>
        </p:nvPicPr>
        <p:blipFill>
          <a:blip r:embed="rId5"/>
          <a:srcRect/>
          <a:stretch>
            <a:fillRect/>
          </a:stretch>
        </p:blipFill>
        <p:spPr bwMode="auto">
          <a:xfrm>
            <a:off x="3851275" y="3757613"/>
            <a:ext cx="5292725" cy="3100387"/>
          </a:xfrm>
          <a:prstGeom prst="rect">
            <a:avLst/>
          </a:prstGeom>
          <a:noFill/>
          <a:ln w="9525">
            <a:noFill/>
            <a:miter lim="800000"/>
            <a:headEnd/>
            <a:tailEnd/>
          </a:ln>
        </p:spPr>
      </p:pic>
      <p:pic>
        <p:nvPicPr>
          <p:cNvPr id="133130" name="Picture 9"/>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304800" y="5181600"/>
            <a:ext cx="990600" cy="879475"/>
          </a:xfrm>
          <a:prstGeom prst="rect">
            <a:avLst/>
          </a:prstGeom>
          <a:noFill/>
          <a:ln w="9525">
            <a:noFill/>
            <a:miter lim="800000"/>
            <a:headEnd/>
            <a:tailEnd/>
          </a:ln>
        </p:spPr>
      </p:pic>
      <p:sp>
        <p:nvSpPr>
          <p:cNvPr id="11" name="Slide Number Placeholder 10"/>
          <p:cNvSpPr>
            <a:spLocks noGrp="1"/>
          </p:cNvSpPr>
          <p:nvPr>
            <p:ph type="sldNum" sz="quarter" idx="11"/>
          </p:nvPr>
        </p:nvSpPr>
        <p:spPr/>
        <p:txBody>
          <a:bodyPr/>
          <a:lstStyle/>
          <a:p>
            <a:pPr>
              <a:defRPr/>
            </a:pPr>
            <a:fld id="{9BBAEE1A-C415-004C-89D3-E92FF64AAE29}" type="slidenum">
              <a:rPr lang="en-US" smtClean="0"/>
              <a:pPr>
                <a:defRPr/>
              </a:pPr>
              <a:t>41</a:t>
            </a:fld>
            <a:endParaRPr lang="en-US"/>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pPr>
              <a:defRPr/>
            </a:pPr>
            <a:r>
              <a:rPr lang="en-US" smtClean="0">
                <a:latin typeface="+mn-lt"/>
                <a:ea typeface="ＭＳ Ｐゴシック" pitchFamily="-112" charset="-128"/>
                <a:cs typeface="ＭＳ Ｐゴシック" pitchFamily="-112" charset="-128"/>
              </a:rPr>
              <a:t>High School Teachers at CERN  -----  Bettina + Ivan Mikulec  -----  Apr 2009</a:t>
            </a:r>
            <a:endParaRPr lang="en-US">
              <a:latin typeface="+mn-lt"/>
              <a:ea typeface="ＭＳ Ｐゴシック" pitchFamily="-112" charset="-128"/>
              <a:cs typeface="ＭＳ Ｐゴシック" pitchFamily="-112" charset="-128"/>
            </a:endParaRPr>
          </a:p>
        </p:txBody>
      </p:sp>
      <p:sp>
        <p:nvSpPr>
          <p:cNvPr id="125955" name="Rectangle 2"/>
          <p:cNvSpPr>
            <a:spLocks noGrp="1" noChangeArrowheads="1"/>
          </p:cNvSpPr>
          <p:nvPr>
            <p:ph type="title"/>
          </p:nvPr>
        </p:nvSpPr>
        <p:spPr/>
        <p:txBody>
          <a:bodyPr/>
          <a:lstStyle/>
          <a:p>
            <a:pPr eaLnBrk="1" hangingPunct="1"/>
            <a:r>
              <a:rPr lang="en-US"/>
              <a:t>The Medipix2 Consortium</a:t>
            </a:r>
          </a:p>
        </p:txBody>
      </p:sp>
      <p:sp>
        <p:nvSpPr>
          <p:cNvPr id="123908" name="Rectangle 3"/>
          <p:cNvSpPr>
            <a:spLocks noGrp="1" noChangeArrowheads="1"/>
          </p:cNvSpPr>
          <p:nvPr>
            <p:ph type="body" idx="1"/>
          </p:nvPr>
        </p:nvSpPr>
        <p:spPr>
          <a:xfrm>
            <a:off x="914400" y="1447800"/>
            <a:ext cx="7162800" cy="5410200"/>
          </a:xfrm>
        </p:spPr>
        <p:txBody>
          <a:bodyPr/>
          <a:lstStyle/>
          <a:p>
            <a:pPr eaLnBrk="1" hangingPunct="1">
              <a:lnSpc>
                <a:spcPct val="70000"/>
              </a:lnSpc>
            </a:pPr>
            <a:r>
              <a:rPr lang="en-US" sz="2000"/>
              <a:t>Institut de Fisca d'Altes Energies, Barcelona, Spain </a:t>
            </a:r>
          </a:p>
          <a:p>
            <a:pPr eaLnBrk="1" hangingPunct="1">
              <a:lnSpc>
                <a:spcPct val="70000"/>
              </a:lnSpc>
            </a:pPr>
            <a:r>
              <a:rPr lang="en-US" sz="2000"/>
              <a:t>University of Cagliari and INFN Section thereof, Italy</a:t>
            </a:r>
          </a:p>
          <a:p>
            <a:pPr eaLnBrk="1" hangingPunct="1">
              <a:lnSpc>
                <a:spcPct val="70000"/>
              </a:lnSpc>
            </a:pPr>
            <a:r>
              <a:rPr lang="en-US" sz="2000"/>
              <a:t>CEA, Paris, France</a:t>
            </a:r>
          </a:p>
          <a:p>
            <a:pPr eaLnBrk="1" hangingPunct="1">
              <a:lnSpc>
                <a:spcPct val="70000"/>
              </a:lnSpc>
            </a:pPr>
            <a:r>
              <a:rPr lang="en-US" sz="2000"/>
              <a:t>CERN, Geneva, Switzerland, </a:t>
            </a:r>
          </a:p>
          <a:p>
            <a:pPr eaLnBrk="1" hangingPunct="1">
              <a:lnSpc>
                <a:spcPct val="70000"/>
              </a:lnSpc>
            </a:pPr>
            <a:r>
              <a:rPr lang="en-US" sz="2000"/>
              <a:t>Universit</a:t>
            </a:r>
            <a:r>
              <a:rPr lang="de-DE" sz="2000"/>
              <a:t>ä</a:t>
            </a:r>
            <a:r>
              <a:rPr lang="en-US" sz="2000"/>
              <a:t>t Freiburg, Freiburg, Germany, </a:t>
            </a:r>
          </a:p>
          <a:p>
            <a:pPr eaLnBrk="1" hangingPunct="1">
              <a:lnSpc>
                <a:spcPct val="70000"/>
              </a:lnSpc>
            </a:pPr>
            <a:r>
              <a:rPr lang="en-US" sz="2000"/>
              <a:t>University of Glasgow, Scotland</a:t>
            </a:r>
          </a:p>
          <a:p>
            <a:pPr eaLnBrk="1" hangingPunct="1">
              <a:lnSpc>
                <a:spcPct val="70000"/>
              </a:lnSpc>
            </a:pPr>
            <a:r>
              <a:rPr lang="en-US" sz="2000"/>
              <a:t>Universita' di Napoli and INFN Section thereof, Italy</a:t>
            </a:r>
          </a:p>
          <a:p>
            <a:pPr eaLnBrk="1" hangingPunct="1">
              <a:lnSpc>
                <a:spcPct val="70000"/>
              </a:lnSpc>
            </a:pPr>
            <a:r>
              <a:rPr lang="en-US" sz="2000"/>
              <a:t>NIKHEF, Amsterdam, The Netherlands</a:t>
            </a:r>
          </a:p>
          <a:p>
            <a:pPr eaLnBrk="1" hangingPunct="1">
              <a:lnSpc>
                <a:spcPct val="70000"/>
              </a:lnSpc>
            </a:pPr>
            <a:r>
              <a:rPr lang="en-US" sz="2000"/>
              <a:t>University of Pisa and INFN Section thereof, Italy</a:t>
            </a:r>
          </a:p>
          <a:p>
            <a:pPr eaLnBrk="1" hangingPunct="1">
              <a:lnSpc>
                <a:spcPct val="70000"/>
              </a:lnSpc>
            </a:pPr>
            <a:r>
              <a:rPr lang="en-US" sz="2000"/>
              <a:t>Laboratory of Molecular Biology, Cambridge, England</a:t>
            </a:r>
          </a:p>
          <a:p>
            <a:pPr eaLnBrk="1" hangingPunct="1">
              <a:lnSpc>
                <a:spcPct val="70000"/>
              </a:lnSpc>
            </a:pPr>
            <a:r>
              <a:rPr lang="en-US" sz="2000"/>
              <a:t>Mitthogskolan, Sundsvall, Sweden, </a:t>
            </a:r>
          </a:p>
          <a:p>
            <a:pPr eaLnBrk="1" hangingPunct="1">
              <a:lnSpc>
                <a:spcPct val="70000"/>
              </a:lnSpc>
            </a:pPr>
            <a:r>
              <a:rPr lang="en-US" sz="2000"/>
              <a:t>Czech Technical University, Prague, Czech Republic</a:t>
            </a:r>
          </a:p>
          <a:p>
            <a:pPr eaLnBrk="1" hangingPunct="1">
              <a:lnSpc>
                <a:spcPct val="70000"/>
              </a:lnSpc>
            </a:pPr>
            <a:r>
              <a:rPr lang="en-US" sz="2000"/>
              <a:t>ESRF, Grenoble, France</a:t>
            </a:r>
          </a:p>
          <a:p>
            <a:pPr eaLnBrk="1" hangingPunct="1">
              <a:lnSpc>
                <a:spcPct val="70000"/>
              </a:lnSpc>
            </a:pPr>
            <a:r>
              <a:rPr lang="en-US" sz="2000"/>
              <a:t>Academy of Sciences of the Czech Republic, Prague</a:t>
            </a:r>
          </a:p>
          <a:p>
            <a:pPr eaLnBrk="1" hangingPunct="1">
              <a:lnSpc>
                <a:spcPct val="70000"/>
              </a:lnSpc>
            </a:pPr>
            <a:r>
              <a:rPr lang="de-DE" sz="2000"/>
              <a:t>Universität Erlangen-Nürnberg, Erlangen, Germany</a:t>
            </a:r>
          </a:p>
          <a:p>
            <a:pPr eaLnBrk="1" hangingPunct="1">
              <a:lnSpc>
                <a:spcPct val="70000"/>
              </a:lnSpc>
            </a:pPr>
            <a:r>
              <a:rPr lang="de-DE" sz="2000"/>
              <a:t>University of California, Berkeley, USA</a:t>
            </a:r>
          </a:p>
          <a:p>
            <a:pPr eaLnBrk="1" hangingPunct="1">
              <a:lnSpc>
                <a:spcPct val="70000"/>
              </a:lnSpc>
            </a:pPr>
            <a:r>
              <a:rPr lang="de-DE" sz="2000">
                <a:effectLst>
                  <a:outerShdw blurRad="38100" dist="38100" dir="2700000" algn="tl">
                    <a:srgbClr val="000000"/>
                  </a:outerShdw>
                </a:effectLst>
              </a:rPr>
              <a:t>University of Houston, Texas, USA</a:t>
            </a:r>
            <a:endParaRPr lang="en-US" sz="2000">
              <a:effectLst>
                <a:outerShdw blurRad="38100" dist="38100" dir="2700000" algn="tl">
                  <a:srgbClr val="000000"/>
                </a:outerShdw>
              </a:effectLst>
            </a:endParaRPr>
          </a:p>
        </p:txBody>
      </p:sp>
      <p:sp>
        <p:nvSpPr>
          <p:cNvPr id="125957" name="WordArt 4"/>
          <p:cNvSpPr>
            <a:spLocks noChangeArrowheads="1" noChangeShapeType="1" noTextEdit="1"/>
          </p:cNvSpPr>
          <p:nvPr/>
        </p:nvSpPr>
        <p:spPr bwMode="auto">
          <a:xfrm>
            <a:off x="5181600" y="5943600"/>
            <a:ext cx="3111500" cy="4064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gradFill rotWithShape="1">
                  <a:gsLst>
                    <a:gs pos="0">
                      <a:srgbClr val="FFFF00"/>
                    </a:gs>
                    <a:gs pos="100000">
                      <a:srgbClr val="FF9933"/>
                    </a:gs>
                  </a:gsLst>
                  <a:path path="rect">
                    <a:fillToRect l="50000" t="50000" r="50000" b="50000"/>
                  </a:path>
                </a:gradFill>
                <a:effectLst>
                  <a:outerShdw blurRad="63500" dist="35921" dir="2700000" algn="ctr" rotWithShape="0">
                    <a:srgbClr val="C0C0C0"/>
                  </a:outerShdw>
                </a:effectLst>
                <a:latin typeface="Impact"/>
                <a:ea typeface="Impact"/>
                <a:cs typeface="Impact"/>
              </a:rPr>
              <a:t>Thanks for the material!</a:t>
            </a:r>
          </a:p>
        </p:txBody>
      </p:sp>
      <p:sp>
        <p:nvSpPr>
          <p:cNvPr id="92165" name="Text Box 5"/>
          <p:cNvSpPr txBox="1">
            <a:spLocks noChangeArrowheads="1"/>
          </p:cNvSpPr>
          <p:nvPr/>
        </p:nvSpPr>
        <p:spPr bwMode="auto">
          <a:xfrm>
            <a:off x="1905000" y="838200"/>
            <a:ext cx="4899025" cy="457200"/>
          </a:xfrm>
          <a:prstGeom prst="rect">
            <a:avLst/>
          </a:prstGeom>
          <a:noFill/>
          <a:ln w="9525">
            <a:noFill/>
            <a:miter lim="800000"/>
            <a:headEnd/>
            <a:tailEnd/>
          </a:ln>
        </p:spPr>
        <p:txBody>
          <a:bodyPr wrap="none">
            <a:prstTxWarp prst="textNoShape">
              <a:avLst/>
            </a:prstTxWarp>
            <a:spAutoFit/>
          </a:bodyPr>
          <a:lstStyle/>
          <a:p>
            <a:pPr>
              <a:defRPr/>
            </a:pPr>
            <a:r>
              <a:rPr lang="en-US">
                <a:solidFill>
                  <a:srgbClr val="FF0000"/>
                </a:solidFill>
                <a:effectLst>
                  <a:outerShdw blurRad="38100" dist="38100" dir="2700000" algn="tl">
                    <a:srgbClr val="000000"/>
                  </a:outerShdw>
                </a:effectLst>
                <a:latin typeface="Times New Roman" pitchFamily="-112" charset="0"/>
                <a:ea typeface="ＭＳ Ｐゴシック" pitchFamily="-112" charset="-128"/>
                <a:cs typeface="ＭＳ Ｐゴシック" pitchFamily="-112" charset="-128"/>
              </a:rPr>
              <a:t>http://medipix.web.cern.ch/MEDIPIX/</a:t>
            </a:r>
          </a:p>
        </p:txBody>
      </p:sp>
      <p:sp>
        <p:nvSpPr>
          <p:cNvPr id="7" name="Slide Number Placeholder 6"/>
          <p:cNvSpPr>
            <a:spLocks noGrp="1"/>
          </p:cNvSpPr>
          <p:nvPr>
            <p:ph type="sldNum" sz="quarter" idx="11"/>
          </p:nvPr>
        </p:nvSpPr>
        <p:spPr/>
        <p:txBody>
          <a:bodyPr/>
          <a:lstStyle/>
          <a:p>
            <a:pPr>
              <a:defRPr/>
            </a:pPr>
            <a:fld id="{C1603305-08FB-224C-9641-C59DC35FFBF6}" type="slidenum">
              <a:rPr lang="en-US" smtClean="0"/>
              <a:pPr>
                <a:defRPr/>
              </a:pPr>
              <a:t>42</a:t>
            </a:fld>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 name="Footer Placeholder 1"/>
          <p:cNvSpPr>
            <a:spLocks noGrp="1"/>
          </p:cNvSpPr>
          <p:nvPr>
            <p:ph type="ftr" sz="quarter" idx="10"/>
          </p:nvPr>
        </p:nvSpPr>
        <p:spPr/>
        <p:txBody>
          <a:bodyPr/>
          <a:lstStyle/>
          <a:p>
            <a:pPr>
              <a:defRPr/>
            </a:pPr>
            <a:r>
              <a:rPr lang="en-US" smtClean="0">
                <a:latin typeface="+mn-lt"/>
                <a:ea typeface="ＭＳ Ｐゴシック" pitchFamily="-112" charset="-128"/>
                <a:cs typeface="ＭＳ Ｐゴシック" pitchFamily="-112" charset="-128"/>
              </a:rPr>
              <a:t>High School Teachers at CERN  -----  Bettina + Ivan Mikulec  -----  Apr 2009</a:t>
            </a:r>
            <a:endParaRPr lang="en-US">
              <a:latin typeface="+mn-lt"/>
              <a:ea typeface="ＭＳ Ｐゴシック" pitchFamily="-112" charset="-128"/>
              <a:cs typeface="ＭＳ Ｐゴシック" pitchFamily="-112" charset="-128"/>
            </a:endParaRPr>
          </a:p>
        </p:txBody>
      </p:sp>
      <p:pic>
        <p:nvPicPr>
          <p:cNvPr id="131075" name="Picture 2"/>
          <p:cNvPicPr>
            <a:picLocks noChangeAspect="1" noChangeArrowheads="1"/>
          </p:cNvPicPr>
          <p:nvPr/>
        </p:nvPicPr>
        <p:blipFill>
          <a:blip r:embed="rId4"/>
          <a:srcRect b="2341"/>
          <a:stretch>
            <a:fillRect/>
          </a:stretch>
        </p:blipFill>
        <p:spPr bwMode="auto">
          <a:xfrm>
            <a:off x="622300" y="130175"/>
            <a:ext cx="5842000" cy="6313488"/>
          </a:xfrm>
          <a:prstGeom prst="rect">
            <a:avLst/>
          </a:prstGeom>
          <a:noFill/>
          <a:ln w="12700">
            <a:noFill/>
            <a:miter lim="800000"/>
            <a:headEnd type="none" w="sm" len="sm"/>
            <a:tailEnd type="none" w="sm" len="sm"/>
          </a:ln>
        </p:spPr>
      </p:pic>
      <p:sp>
        <p:nvSpPr>
          <p:cNvPr id="131076" name="Rectangle 3"/>
          <p:cNvSpPr>
            <a:spLocks noChangeArrowheads="1"/>
          </p:cNvSpPr>
          <p:nvPr/>
        </p:nvSpPr>
        <p:spPr bwMode="auto">
          <a:xfrm>
            <a:off x="622300" y="838200"/>
            <a:ext cx="5842000" cy="1143000"/>
          </a:xfrm>
          <a:prstGeom prst="rect">
            <a:avLst/>
          </a:prstGeom>
          <a:noFill/>
          <a:ln w="25400">
            <a:solidFill>
              <a:schemeClr val="hlink"/>
            </a:solidFill>
            <a:miter lim="800000"/>
            <a:headEnd type="none" w="sm" len="sm"/>
            <a:tailEnd type="none" w="sm" len="sm"/>
          </a:ln>
        </p:spPr>
        <p:txBody>
          <a:bodyPr wrap="none" anchor="ctr">
            <a:prstTxWarp prst="textNoShape">
              <a:avLst/>
            </a:prstTxWarp>
          </a:bodyPr>
          <a:lstStyle/>
          <a:p>
            <a:endParaRPr lang="en-US"/>
          </a:p>
        </p:txBody>
      </p:sp>
      <p:sp>
        <p:nvSpPr>
          <p:cNvPr id="131077" name="Rectangle 4"/>
          <p:cNvSpPr>
            <a:spLocks noChangeArrowheads="1"/>
          </p:cNvSpPr>
          <p:nvPr/>
        </p:nvSpPr>
        <p:spPr bwMode="auto">
          <a:xfrm>
            <a:off x="622300" y="2057400"/>
            <a:ext cx="4229100" cy="533400"/>
          </a:xfrm>
          <a:prstGeom prst="rect">
            <a:avLst/>
          </a:prstGeom>
          <a:noFill/>
          <a:ln w="25400">
            <a:solidFill>
              <a:schemeClr val="hlink"/>
            </a:solidFill>
            <a:miter lim="800000"/>
            <a:headEnd type="none" w="sm" len="sm"/>
            <a:tailEnd type="none" w="sm" len="sm"/>
          </a:ln>
        </p:spPr>
        <p:txBody>
          <a:bodyPr wrap="none" anchor="ctr">
            <a:prstTxWarp prst="textNoShape">
              <a:avLst/>
            </a:prstTxWarp>
          </a:bodyPr>
          <a:lstStyle/>
          <a:p>
            <a:endParaRPr lang="en-US"/>
          </a:p>
        </p:txBody>
      </p:sp>
      <p:sp>
        <p:nvSpPr>
          <p:cNvPr id="131078" name="Rectangle 5"/>
          <p:cNvSpPr>
            <a:spLocks noChangeArrowheads="1"/>
          </p:cNvSpPr>
          <p:nvPr/>
        </p:nvSpPr>
        <p:spPr bwMode="auto">
          <a:xfrm>
            <a:off x="4984750" y="2057400"/>
            <a:ext cx="1479550" cy="533400"/>
          </a:xfrm>
          <a:prstGeom prst="rect">
            <a:avLst/>
          </a:prstGeom>
          <a:noFill/>
          <a:ln w="25400">
            <a:solidFill>
              <a:schemeClr val="hlink"/>
            </a:solidFill>
            <a:miter lim="800000"/>
            <a:headEnd type="none" w="sm" len="sm"/>
            <a:tailEnd type="none" w="sm" len="sm"/>
          </a:ln>
        </p:spPr>
        <p:txBody>
          <a:bodyPr wrap="none" anchor="ctr">
            <a:prstTxWarp prst="textNoShape">
              <a:avLst/>
            </a:prstTxWarp>
          </a:bodyPr>
          <a:lstStyle/>
          <a:p>
            <a:endParaRPr lang="en-US"/>
          </a:p>
        </p:txBody>
      </p:sp>
      <p:sp>
        <p:nvSpPr>
          <p:cNvPr id="131079" name="Rectangle 6"/>
          <p:cNvSpPr>
            <a:spLocks noChangeArrowheads="1"/>
          </p:cNvSpPr>
          <p:nvPr/>
        </p:nvSpPr>
        <p:spPr bwMode="auto">
          <a:xfrm>
            <a:off x="622300" y="228600"/>
            <a:ext cx="5842000" cy="533400"/>
          </a:xfrm>
          <a:prstGeom prst="rect">
            <a:avLst/>
          </a:prstGeom>
          <a:noFill/>
          <a:ln w="25400">
            <a:solidFill>
              <a:schemeClr val="hlink"/>
            </a:solidFill>
            <a:miter lim="800000"/>
            <a:headEnd type="none" w="sm" len="sm"/>
            <a:tailEnd type="none" w="sm" len="sm"/>
          </a:ln>
        </p:spPr>
        <p:txBody>
          <a:bodyPr wrap="none" anchor="ctr">
            <a:prstTxWarp prst="textNoShape">
              <a:avLst/>
            </a:prstTxWarp>
          </a:bodyPr>
          <a:lstStyle/>
          <a:p>
            <a:endParaRPr lang="en-US"/>
          </a:p>
        </p:txBody>
      </p:sp>
      <p:sp>
        <p:nvSpPr>
          <p:cNvPr id="131080" name="Rectangle 7"/>
          <p:cNvSpPr>
            <a:spLocks noChangeArrowheads="1"/>
          </p:cNvSpPr>
          <p:nvPr/>
        </p:nvSpPr>
        <p:spPr bwMode="auto">
          <a:xfrm>
            <a:off x="622300" y="5181600"/>
            <a:ext cx="3949700" cy="1219200"/>
          </a:xfrm>
          <a:prstGeom prst="rect">
            <a:avLst/>
          </a:prstGeom>
          <a:noFill/>
          <a:ln w="25400">
            <a:solidFill>
              <a:schemeClr val="hlink"/>
            </a:solidFill>
            <a:miter lim="800000"/>
            <a:headEnd type="none" w="sm" len="sm"/>
            <a:tailEnd type="none" w="sm" len="sm"/>
          </a:ln>
        </p:spPr>
        <p:txBody>
          <a:bodyPr wrap="none" anchor="ctr">
            <a:prstTxWarp prst="textNoShape">
              <a:avLst/>
            </a:prstTxWarp>
          </a:bodyPr>
          <a:lstStyle/>
          <a:p>
            <a:endParaRPr lang="en-US"/>
          </a:p>
        </p:txBody>
      </p:sp>
      <p:sp>
        <p:nvSpPr>
          <p:cNvPr id="131081" name="Rectangle 8"/>
          <p:cNvSpPr>
            <a:spLocks noChangeArrowheads="1"/>
          </p:cNvSpPr>
          <p:nvPr/>
        </p:nvSpPr>
        <p:spPr bwMode="auto">
          <a:xfrm>
            <a:off x="622300" y="2895600"/>
            <a:ext cx="3949700" cy="2209800"/>
          </a:xfrm>
          <a:prstGeom prst="rect">
            <a:avLst/>
          </a:prstGeom>
          <a:noFill/>
          <a:ln w="25400">
            <a:solidFill>
              <a:schemeClr val="hlink"/>
            </a:solidFill>
            <a:miter lim="800000"/>
            <a:headEnd type="none" w="sm" len="sm"/>
            <a:tailEnd type="none" w="sm" len="sm"/>
          </a:ln>
        </p:spPr>
        <p:txBody>
          <a:bodyPr wrap="none" anchor="ctr">
            <a:prstTxWarp prst="textNoShape">
              <a:avLst/>
            </a:prstTxWarp>
          </a:bodyPr>
          <a:lstStyle/>
          <a:p>
            <a:endParaRPr lang="en-US"/>
          </a:p>
        </p:txBody>
      </p:sp>
      <p:sp>
        <p:nvSpPr>
          <p:cNvPr id="131082" name="Rectangle 9"/>
          <p:cNvSpPr>
            <a:spLocks noChangeArrowheads="1"/>
          </p:cNvSpPr>
          <p:nvPr/>
        </p:nvSpPr>
        <p:spPr bwMode="auto">
          <a:xfrm>
            <a:off x="4641850" y="2895600"/>
            <a:ext cx="1822450" cy="3505200"/>
          </a:xfrm>
          <a:prstGeom prst="rect">
            <a:avLst/>
          </a:prstGeom>
          <a:noFill/>
          <a:ln w="25400">
            <a:solidFill>
              <a:schemeClr val="hlink"/>
            </a:solidFill>
            <a:miter lim="800000"/>
            <a:headEnd type="none" w="sm" len="sm"/>
            <a:tailEnd type="none" w="sm" len="sm"/>
          </a:ln>
        </p:spPr>
        <p:txBody>
          <a:bodyPr wrap="none" anchor="ctr">
            <a:prstTxWarp prst="textNoShape">
              <a:avLst/>
            </a:prstTxWarp>
          </a:bodyPr>
          <a:lstStyle/>
          <a:p>
            <a:endParaRPr lang="en-US"/>
          </a:p>
        </p:txBody>
      </p:sp>
      <p:sp>
        <p:nvSpPr>
          <p:cNvPr id="131083" name="Text Box 10"/>
          <p:cNvSpPr txBox="1">
            <a:spLocks noChangeArrowheads="1"/>
          </p:cNvSpPr>
          <p:nvPr/>
        </p:nvSpPr>
        <p:spPr bwMode="auto">
          <a:xfrm>
            <a:off x="639763" y="4705350"/>
            <a:ext cx="280987" cy="379413"/>
          </a:xfrm>
          <a:prstGeom prst="rect">
            <a:avLst/>
          </a:prstGeom>
          <a:solidFill>
            <a:schemeClr val="tx1"/>
          </a:solidFill>
          <a:ln w="12700">
            <a:solidFill>
              <a:schemeClr val="tx1"/>
            </a:solidFill>
            <a:miter lim="800000"/>
            <a:headEnd type="none" w="sm" len="sm"/>
            <a:tailEnd type="none" w="sm" len="sm"/>
          </a:ln>
        </p:spPr>
        <p:txBody>
          <a:bodyPr>
            <a:prstTxWarp prst="textNoShape">
              <a:avLst/>
            </a:prstTxWarp>
            <a:spAutoFit/>
          </a:bodyPr>
          <a:lstStyle/>
          <a:p>
            <a:pPr>
              <a:spcBef>
                <a:spcPct val="50000"/>
              </a:spcBef>
            </a:pPr>
            <a:r>
              <a:rPr lang="en-US" sz="1800" b="1">
                <a:solidFill>
                  <a:schemeClr val="bg1"/>
                </a:solidFill>
                <a:latin typeface="Times New Roman" pitchFamily="-110" charset="0"/>
              </a:rPr>
              <a:t>2</a:t>
            </a:r>
            <a:endParaRPr lang="en-US" sz="1800" b="1" baseline="-25000">
              <a:solidFill>
                <a:schemeClr val="bg1"/>
              </a:solidFill>
              <a:latin typeface="Times New Roman" pitchFamily="-110" charset="0"/>
            </a:endParaRPr>
          </a:p>
        </p:txBody>
      </p:sp>
      <p:sp>
        <p:nvSpPr>
          <p:cNvPr id="131084" name="Text Box 11"/>
          <p:cNvSpPr txBox="1">
            <a:spLocks noChangeArrowheads="1"/>
          </p:cNvSpPr>
          <p:nvPr/>
        </p:nvSpPr>
        <p:spPr bwMode="auto">
          <a:xfrm>
            <a:off x="639763" y="6000750"/>
            <a:ext cx="280987" cy="379413"/>
          </a:xfrm>
          <a:prstGeom prst="rect">
            <a:avLst/>
          </a:prstGeom>
          <a:solidFill>
            <a:schemeClr val="tx1"/>
          </a:solidFill>
          <a:ln w="12700">
            <a:solidFill>
              <a:schemeClr val="tx1"/>
            </a:solidFill>
            <a:miter lim="800000"/>
            <a:headEnd type="none" w="sm" len="sm"/>
            <a:tailEnd type="none" w="sm" len="sm"/>
          </a:ln>
        </p:spPr>
        <p:txBody>
          <a:bodyPr>
            <a:prstTxWarp prst="textNoShape">
              <a:avLst/>
            </a:prstTxWarp>
            <a:spAutoFit/>
          </a:bodyPr>
          <a:lstStyle/>
          <a:p>
            <a:pPr>
              <a:spcBef>
                <a:spcPct val="50000"/>
              </a:spcBef>
            </a:pPr>
            <a:r>
              <a:rPr lang="en-US" sz="1800" b="1">
                <a:solidFill>
                  <a:schemeClr val="bg1"/>
                </a:solidFill>
                <a:latin typeface="Times New Roman" pitchFamily="-110" charset="0"/>
              </a:rPr>
              <a:t>1</a:t>
            </a:r>
            <a:endParaRPr lang="en-US" sz="1800" b="1" baseline="-25000">
              <a:solidFill>
                <a:schemeClr val="bg1"/>
              </a:solidFill>
              <a:latin typeface="Times New Roman" pitchFamily="-110" charset="0"/>
            </a:endParaRPr>
          </a:p>
        </p:txBody>
      </p:sp>
      <p:sp>
        <p:nvSpPr>
          <p:cNvPr id="131085" name="Text Box 12"/>
          <p:cNvSpPr txBox="1">
            <a:spLocks noChangeArrowheads="1"/>
          </p:cNvSpPr>
          <p:nvPr/>
        </p:nvSpPr>
        <p:spPr bwMode="auto">
          <a:xfrm>
            <a:off x="4659313" y="6000750"/>
            <a:ext cx="282575" cy="379413"/>
          </a:xfrm>
          <a:prstGeom prst="rect">
            <a:avLst/>
          </a:prstGeom>
          <a:solidFill>
            <a:schemeClr val="tx1"/>
          </a:solidFill>
          <a:ln w="12700">
            <a:solidFill>
              <a:schemeClr val="tx1"/>
            </a:solidFill>
            <a:miter lim="800000"/>
            <a:headEnd type="none" w="sm" len="sm"/>
            <a:tailEnd type="none" w="sm" len="sm"/>
          </a:ln>
        </p:spPr>
        <p:txBody>
          <a:bodyPr>
            <a:prstTxWarp prst="textNoShape">
              <a:avLst/>
            </a:prstTxWarp>
            <a:spAutoFit/>
          </a:bodyPr>
          <a:lstStyle/>
          <a:p>
            <a:pPr>
              <a:spcBef>
                <a:spcPct val="50000"/>
              </a:spcBef>
            </a:pPr>
            <a:r>
              <a:rPr lang="en-US" sz="1800" b="1">
                <a:solidFill>
                  <a:schemeClr val="bg1"/>
                </a:solidFill>
                <a:latin typeface="Times New Roman" pitchFamily="-110" charset="0"/>
              </a:rPr>
              <a:t>3</a:t>
            </a:r>
            <a:endParaRPr lang="en-US" sz="1800" b="1" baseline="-25000">
              <a:solidFill>
                <a:schemeClr val="bg1"/>
              </a:solidFill>
              <a:latin typeface="Times New Roman" pitchFamily="-110" charset="0"/>
            </a:endParaRPr>
          </a:p>
        </p:txBody>
      </p:sp>
      <p:sp>
        <p:nvSpPr>
          <p:cNvPr id="131086" name="Text Box 13"/>
          <p:cNvSpPr txBox="1">
            <a:spLocks noChangeArrowheads="1"/>
          </p:cNvSpPr>
          <p:nvPr/>
        </p:nvSpPr>
        <p:spPr bwMode="auto">
          <a:xfrm>
            <a:off x="635000" y="371475"/>
            <a:ext cx="280988" cy="379413"/>
          </a:xfrm>
          <a:prstGeom prst="rect">
            <a:avLst/>
          </a:prstGeom>
          <a:solidFill>
            <a:schemeClr val="tx1"/>
          </a:solidFill>
          <a:ln w="12700">
            <a:solidFill>
              <a:schemeClr val="tx1"/>
            </a:solidFill>
            <a:miter lim="800000"/>
            <a:headEnd type="none" w="sm" len="sm"/>
            <a:tailEnd type="none" w="sm" len="sm"/>
          </a:ln>
        </p:spPr>
        <p:txBody>
          <a:bodyPr>
            <a:prstTxWarp prst="textNoShape">
              <a:avLst/>
            </a:prstTxWarp>
            <a:spAutoFit/>
          </a:bodyPr>
          <a:lstStyle/>
          <a:p>
            <a:pPr>
              <a:spcBef>
                <a:spcPct val="50000"/>
              </a:spcBef>
            </a:pPr>
            <a:r>
              <a:rPr lang="en-US" sz="1800" b="1">
                <a:solidFill>
                  <a:schemeClr val="bg1"/>
                </a:solidFill>
                <a:latin typeface="Times New Roman" pitchFamily="-110" charset="0"/>
              </a:rPr>
              <a:t>4</a:t>
            </a:r>
            <a:endParaRPr lang="en-US" sz="1800" b="1" baseline="-25000">
              <a:solidFill>
                <a:schemeClr val="bg1"/>
              </a:solidFill>
              <a:latin typeface="Times New Roman" pitchFamily="-110" charset="0"/>
            </a:endParaRPr>
          </a:p>
        </p:txBody>
      </p:sp>
      <p:sp>
        <p:nvSpPr>
          <p:cNvPr id="131087" name="Text Box 14"/>
          <p:cNvSpPr txBox="1">
            <a:spLocks noChangeArrowheads="1"/>
          </p:cNvSpPr>
          <p:nvPr/>
        </p:nvSpPr>
        <p:spPr bwMode="auto">
          <a:xfrm>
            <a:off x="639763" y="1590675"/>
            <a:ext cx="280987" cy="379413"/>
          </a:xfrm>
          <a:prstGeom prst="rect">
            <a:avLst/>
          </a:prstGeom>
          <a:solidFill>
            <a:schemeClr val="tx1"/>
          </a:solidFill>
          <a:ln w="12700">
            <a:solidFill>
              <a:schemeClr val="tx1"/>
            </a:solidFill>
            <a:miter lim="800000"/>
            <a:headEnd type="none" w="sm" len="sm"/>
            <a:tailEnd type="none" w="sm" len="sm"/>
          </a:ln>
        </p:spPr>
        <p:txBody>
          <a:bodyPr>
            <a:prstTxWarp prst="textNoShape">
              <a:avLst/>
            </a:prstTxWarp>
            <a:spAutoFit/>
          </a:bodyPr>
          <a:lstStyle/>
          <a:p>
            <a:pPr>
              <a:spcBef>
                <a:spcPct val="50000"/>
              </a:spcBef>
            </a:pPr>
            <a:r>
              <a:rPr lang="en-US" sz="1800" b="1">
                <a:solidFill>
                  <a:schemeClr val="bg1"/>
                </a:solidFill>
                <a:latin typeface="Times New Roman" pitchFamily="-110" charset="0"/>
              </a:rPr>
              <a:t>5</a:t>
            </a:r>
            <a:endParaRPr lang="en-US" sz="1800" b="1" baseline="-25000">
              <a:solidFill>
                <a:schemeClr val="bg1"/>
              </a:solidFill>
              <a:latin typeface="Times New Roman" pitchFamily="-110" charset="0"/>
            </a:endParaRPr>
          </a:p>
        </p:txBody>
      </p:sp>
      <p:sp>
        <p:nvSpPr>
          <p:cNvPr id="131088" name="Text Box 15"/>
          <p:cNvSpPr txBox="1">
            <a:spLocks noChangeArrowheads="1"/>
          </p:cNvSpPr>
          <p:nvPr/>
        </p:nvSpPr>
        <p:spPr bwMode="auto">
          <a:xfrm>
            <a:off x="639763" y="2200275"/>
            <a:ext cx="280987" cy="379413"/>
          </a:xfrm>
          <a:prstGeom prst="rect">
            <a:avLst/>
          </a:prstGeom>
          <a:solidFill>
            <a:schemeClr val="tx1"/>
          </a:solidFill>
          <a:ln w="12700">
            <a:solidFill>
              <a:schemeClr val="tx1"/>
            </a:solidFill>
            <a:miter lim="800000"/>
            <a:headEnd type="none" w="sm" len="sm"/>
            <a:tailEnd type="none" w="sm" len="sm"/>
          </a:ln>
        </p:spPr>
        <p:txBody>
          <a:bodyPr>
            <a:prstTxWarp prst="textNoShape">
              <a:avLst/>
            </a:prstTxWarp>
            <a:spAutoFit/>
          </a:bodyPr>
          <a:lstStyle/>
          <a:p>
            <a:pPr>
              <a:spcBef>
                <a:spcPct val="50000"/>
              </a:spcBef>
            </a:pPr>
            <a:r>
              <a:rPr lang="en-US" sz="1800" b="1">
                <a:solidFill>
                  <a:schemeClr val="bg1"/>
                </a:solidFill>
                <a:latin typeface="Times New Roman" pitchFamily="-110" charset="0"/>
              </a:rPr>
              <a:t>6</a:t>
            </a:r>
            <a:endParaRPr lang="en-US" sz="1800" b="1" baseline="-25000">
              <a:solidFill>
                <a:schemeClr val="bg1"/>
              </a:solidFill>
              <a:latin typeface="Times New Roman" pitchFamily="-110" charset="0"/>
            </a:endParaRPr>
          </a:p>
        </p:txBody>
      </p:sp>
      <p:sp>
        <p:nvSpPr>
          <p:cNvPr id="131089" name="Text Box 16"/>
          <p:cNvSpPr txBox="1">
            <a:spLocks noChangeArrowheads="1"/>
          </p:cNvSpPr>
          <p:nvPr/>
        </p:nvSpPr>
        <p:spPr bwMode="auto">
          <a:xfrm>
            <a:off x="5002213" y="2200275"/>
            <a:ext cx="282575" cy="379413"/>
          </a:xfrm>
          <a:prstGeom prst="rect">
            <a:avLst/>
          </a:prstGeom>
          <a:solidFill>
            <a:schemeClr val="tx1"/>
          </a:solidFill>
          <a:ln w="12700">
            <a:solidFill>
              <a:schemeClr val="tx1"/>
            </a:solidFill>
            <a:miter lim="800000"/>
            <a:headEnd type="none" w="sm" len="sm"/>
            <a:tailEnd type="none" w="sm" len="sm"/>
          </a:ln>
        </p:spPr>
        <p:txBody>
          <a:bodyPr>
            <a:prstTxWarp prst="textNoShape">
              <a:avLst/>
            </a:prstTxWarp>
            <a:spAutoFit/>
          </a:bodyPr>
          <a:lstStyle/>
          <a:p>
            <a:pPr>
              <a:spcBef>
                <a:spcPct val="50000"/>
              </a:spcBef>
            </a:pPr>
            <a:r>
              <a:rPr lang="en-US" sz="1800" b="1">
                <a:solidFill>
                  <a:schemeClr val="bg1"/>
                </a:solidFill>
                <a:latin typeface="Times New Roman" pitchFamily="-110" charset="0"/>
              </a:rPr>
              <a:t>7</a:t>
            </a:r>
            <a:endParaRPr lang="en-US" sz="1800" b="1" baseline="-25000">
              <a:solidFill>
                <a:schemeClr val="bg1"/>
              </a:solidFill>
              <a:latin typeface="Times New Roman" pitchFamily="-110" charset="0"/>
            </a:endParaRPr>
          </a:p>
        </p:txBody>
      </p:sp>
      <p:sp>
        <p:nvSpPr>
          <p:cNvPr id="131090" name="Text Box 17"/>
          <p:cNvSpPr txBox="1">
            <a:spLocks noChangeArrowheads="1"/>
          </p:cNvSpPr>
          <p:nvPr/>
        </p:nvSpPr>
        <p:spPr bwMode="auto">
          <a:xfrm>
            <a:off x="6477000" y="457200"/>
            <a:ext cx="2443163" cy="3155950"/>
          </a:xfrm>
          <a:prstGeom prst="rect">
            <a:avLst/>
          </a:prstGeom>
          <a:noFill/>
          <a:ln w="12700">
            <a:noFill/>
            <a:miter lim="800000"/>
            <a:headEnd type="none" w="sm" len="sm"/>
            <a:tailEnd type="none" w="sm" len="sm"/>
          </a:ln>
        </p:spPr>
        <p:txBody>
          <a:bodyPr>
            <a:prstTxWarp prst="textNoShape">
              <a:avLst/>
            </a:prstTxWarp>
            <a:spAutoFit/>
          </a:bodyPr>
          <a:lstStyle/>
          <a:p>
            <a:pPr marL="457200" indent="-457200">
              <a:spcBef>
                <a:spcPct val="50000"/>
              </a:spcBef>
            </a:pPr>
            <a:r>
              <a:rPr lang="en-US" sz="1600" b="1">
                <a:solidFill>
                  <a:schemeClr val="bg1"/>
                </a:solidFill>
                <a:latin typeface="Times New Roman" pitchFamily="-110" charset="0"/>
              </a:rPr>
              <a:t>DIGITAL CIRCUITRY </a:t>
            </a:r>
          </a:p>
          <a:p>
            <a:pPr marL="457200" indent="-457200">
              <a:spcBef>
                <a:spcPct val="50000"/>
              </a:spcBef>
              <a:buFontTx/>
              <a:buAutoNum type="arabicPeriod" startAt="4"/>
            </a:pPr>
            <a:r>
              <a:rPr lang="en-US" sz="1600" b="1">
                <a:solidFill>
                  <a:schemeClr val="bg1"/>
                </a:solidFill>
                <a:latin typeface="Times New Roman" pitchFamily="-110" charset="0"/>
              </a:rPr>
              <a:t>Control logic (124)</a:t>
            </a:r>
          </a:p>
          <a:p>
            <a:pPr marL="457200" indent="-457200">
              <a:spcBef>
                <a:spcPct val="50000"/>
              </a:spcBef>
              <a:buFontTx/>
              <a:buAutoNum type="arabicPeriod" startAt="4"/>
            </a:pPr>
            <a:r>
              <a:rPr lang="en-US" sz="1600" b="1">
                <a:solidFill>
                  <a:schemeClr val="bg1"/>
                </a:solidFill>
                <a:latin typeface="Times New Roman" pitchFamily="-110" charset="0"/>
              </a:rPr>
              <a:t>2x15bit counters / shift registers (480)</a:t>
            </a:r>
          </a:p>
          <a:p>
            <a:pPr marL="457200" indent="-457200">
              <a:spcBef>
                <a:spcPct val="50000"/>
              </a:spcBef>
              <a:buFontTx/>
              <a:buAutoNum type="arabicPeriod" startAt="4"/>
            </a:pPr>
            <a:r>
              <a:rPr lang="en-US" sz="1600" b="1">
                <a:solidFill>
                  <a:schemeClr val="bg1"/>
                </a:solidFill>
                <a:latin typeface="Times New Roman" pitchFamily="-110" charset="0"/>
              </a:rPr>
              <a:t>Configuration latches (152)</a:t>
            </a:r>
          </a:p>
          <a:p>
            <a:pPr marL="457200" indent="-457200">
              <a:spcBef>
                <a:spcPct val="50000"/>
              </a:spcBef>
              <a:buFontTx/>
              <a:buAutoNum type="arabicPeriod" startAt="4"/>
            </a:pPr>
            <a:r>
              <a:rPr lang="en-US" sz="1600" b="1">
                <a:solidFill>
                  <a:schemeClr val="bg1"/>
                </a:solidFill>
                <a:latin typeface="Times New Roman" pitchFamily="-110" charset="0"/>
              </a:rPr>
              <a:t>Arbitration circuits (100)</a:t>
            </a:r>
          </a:p>
          <a:p>
            <a:pPr marL="457200" indent="-457200">
              <a:spcBef>
                <a:spcPct val="50000"/>
              </a:spcBef>
            </a:pPr>
            <a:r>
              <a:rPr lang="en-US" sz="1600" b="1">
                <a:solidFill>
                  <a:schemeClr val="bg1"/>
                </a:solidFill>
                <a:latin typeface="Times New Roman" pitchFamily="-110" charset="0"/>
              </a:rPr>
              <a:t>#transistors digital: 856</a:t>
            </a:r>
          </a:p>
          <a:p>
            <a:pPr marL="457200" indent="-457200">
              <a:spcBef>
                <a:spcPct val="50000"/>
              </a:spcBef>
            </a:pPr>
            <a:endParaRPr lang="en-US" sz="1600" b="1" baseline="-25000">
              <a:solidFill>
                <a:schemeClr val="bg1"/>
              </a:solidFill>
              <a:latin typeface="Times New Roman" pitchFamily="-110" charset="0"/>
            </a:endParaRPr>
          </a:p>
        </p:txBody>
      </p:sp>
      <p:sp>
        <p:nvSpPr>
          <p:cNvPr id="131091" name="Text Box 18"/>
          <p:cNvSpPr txBox="1">
            <a:spLocks noChangeArrowheads="1"/>
          </p:cNvSpPr>
          <p:nvPr/>
        </p:nvSpPr>
        <p:spPr bwMode="auto">
          <a:xfrm>
            <a:off x="6553200" y="3657600"/>
            <a:ext cx="2433638" cy="2536825"/>
          </a:xfrm>
          <a:prstGeom prst="rect">
            <a:avLst/>
          </a:prstGeom>
          <a:noFill/>
          <a:ln w="12700">
            <a:noFill/>
            <a:miter lim="800000"/>
            <a:headEnd type="none" w="sm" len="sm"/>
            <a:tailEnd type="none" w="sm" len="sm"/>
          </a:ln>
        </p:spPr>
        <p:txBody>
          <a:bodyPr>
            <a:prstTxWarp prst="textNoShape">
              <a:avLst/>
            </a:prstTxWarp>
            <a:spAutoFit/>
          </a:bodyPr>
          <a:lstStyle/>
          <a:p>
            <a:pPr marL="457200" indent="-457200">
              <a:spcBef>
                <a:spcPct val="50000"/>
              </a:spcBef>
            </a:pPr>
            <a:r>
              <a:rPr lang="en-US" sz="1600" b="1">
                <a:solidFill>
                  <a:schemeClr val="accent1"/>
                </a:solidFill>
                <a:latin typeface="Times New Roman" pitchFamily="-110" charset="0"/>
              </a:rPr>
              <a:t>ANALOG CIRCUITRY </a:t>
            </a:r>
          </a:p>
          <a:p>
            <a:pPr marL="457200" indent="-457200">
              <a:spcBef>
                <a:spcPct val="50000"/>
              </a:spcBef>
              <a:buFontTx/>
              <a:buAutoNum type="arabicPeriod"/>
            </a:pPr>
            <a:r>
              <a:rPr lang="en-US" sz="1600" b="1">
                <a:solidFill>
                  <a:schemeClr val="accent1"/>
                </a:solidFill>
                <a:latin typeface="Times New Roman" pitchFamily="-110" charset="0"/>
              </a:rPr>
              <a:t>Preamplifier (24)</a:t>
            </a:r>
          </a:p>
          <a:p>
            <a:pPr marL="457200" indent="-457200">
              <a:spcBef>
                <a:spcPct val="50000"/>
              </a:spcBef>
              <a:buFontTx/>
              <a:buAutoNum type="arabicPeriod"/>
            </a:pPr>
            <a:r>
              <a:rPr lang="en-US" sz="1600" b="1">
                <a:solidFill>
                  <a:schemeClr val="accent1"/>
                </a:solidFill>
                <a:latin typeface="Times New Roman" pitchFamily="-110" charset="0"/>
              </a:rPr>
              <a:t>Shaper (134)</a:t>
            </a:r>
          </a:p>
          <a:p>
            <a:pPr marL="457200" indent="-457200">
              <a:spcBef>
                <a:spcPct val="50000"/>
              </a:spcBef>
              <a:buFontTx/>
              <a:buAutoNum type="arabicPeriod"/>
            </a:pPr>
            <a:r>
              <a:rPr lang="en-US" sz="1600" b="1">
                <a:solidFill>
                  <a:schemeClr val="accent1"/>
                </a:solidFill>
                <a:latin typeface="Times New Roman" pitchFamily="-110" charset="0"/>
              </a:rPr>
              <a:t>Discriminators and Threshold Adjustment Circuits (72)</a:t>
            </a:r>
          </a:p>
          <a:p>
            <a:pPr marL="457200" indent="-457200">
              <a:spcBef>
                <a:spcPct val="50000"/>
              </a:spcBef>
            </a:pPr>
            <a:r>
              <a:rPr lang="en-US" sz="1600" b="1">
                <a:solidFill>
                  <a:schemeClr val="accent1"/>
                </a:solidFill>
                <a:latin typeface="Times New Roman" pitchFamily="-110" charset="0"/>
              </a:rPr>
              <a:t>#transistors analog: 230</a:t>
            </a:r>
            <a:endParaRPr lang="en-US" sz="1600" b="1" baseline="-25000">
              <a:solidFill>
                <a:schemeClr val="accent1"/>
              </a:solidFill>
              <a:latin typeface="Times New Roman" pitchFamily="-110" charset="0"/>
            </a:endParaRPr>
          </a:p>
        </p:txBody>
      </p:sp>
      <p:sp>
        <p:nvSpPr>
          <p:cNvPr id="131092" name="Line 19"/>
          <p:cNvSpPr>
            <a:spLocks noChangeShapeType="1"/>
          </p:cNvSpPr>
          <p:nvPr/>
        </p:nvSpPr>
        <p:spPr bwMode="auto">
          <a:xfrm>
            <a:off x="296863" y="88900"/>
            <a:ext cx="0" cy="6299200"/>
          </a:xfrm>
          <a:prstGeom prst="line">
            <a:avLst/>
          </a:prstGeom>
          <a:noFill/>
          <a:ln w="38100">
            <a:solidFill>
              <a:schemeClr val="hlink"/>
            </a:solidFill>
            <a:round/>
            <a:headEnd type="triangle" w="med" len="med"/>
            <a:tailEnd type="triangle" w="med" len="med"/>
          </a:ln>
        </p:spPr>
        <p:txBody>
          <a:bodyPr>
            <a:prstTxWarp prst="textNoShape">
              <a:avLst/>
            </a:prstTxWarp>
          </a:bodyPr>
          <a:lstStyle/>
          <a:p>
            <a:endParaRPr lang="en-US"/>
          </a:p>
        </p:txBody>
      </p:sp>
      <p:sp>
        <p:nvSpPr>
          <p:cNvPr id="131093" name="Line 20"/>
          <p:cNvSpPr>
            <a:spLocks noChangeShapeType="1"/>
          </p:cNvSpPr>
          <p:nvPr/>
        </p:nvSpPr>
        <p:spPr bwMode="auto">
          <a:xfrm flipH="1">
            <a:off x="647700" y="6616700"/>
            <a:ext cx="5816600" cy="1588"/>
          </a:xfrm>
          <a:prstGeom prst="line">
            <a:avLst/>
          </a:prstGeom>
          <a:noFill/>
          <a:ln w="38100">
            <a:solidFill>
              <a:schemeClr val="hlink"/>
            </a:solidFill>
            <a:round/>
            <a:headEnd type="triangle" w="med" len="med"/>
            <a:tailEnd type="triangle" w="med" len="med"/>
          </a:ln>
        </p:spPr>
        <p:txBody>
          <a:bodyPr>
            <a:prstTxWarp prst="textNoShape">
              <a:avLst/>
            </a:prstTxWarp>
          </a:bodyPr>
          <a:lstStyle/>
          <a:p>
            <a:endParaRPr lang="en-US"/>
          </a:p>
        </p:txBody>
      </p:sp>
      <p:sp>
        <p:nvSpPr>
          <p:cNvPr id="131094" name="Text Box 21"/>
          <p:cNvSpPr txBox="1">
            <a:spLocks noChangeArrowheads="1"/>
          </p:cNvSpPr>
          <p:nvPr/>
        </p:nvSpPr>
        <p:spPr bwMode="auto">
          <a:xfrm>
            <a:off x="2438400" y="6461125"/>
            <a:ext cx="1066800" cy="396875"/>
          </a:xfrm>
          <a:prstGeom prst="rect">
            <a:avLst/>
          </a:prstGeom>
          <a:noFill/>
          <a:ln w="12700">
            <a:noFill/>
            <a:miter lim="800000"/>
            <a:headEnd type="none" w="sm" len="sm"/>
            <a:tailEnd type="none" w="sm" len="sm"/>
          </a:ln>
        </p:spPr>
        <p:txBody>
          <a:bodyPr>
            <a:prstTxWarp prst="textNoShape">
              <a:avLst/>
            </a:prstTxWarp>
            <a:spAutoFit/>
          </a:bodyPr>
          <a:lstStyle/>
          <a:p>
            <a:pPr>
              <a:spcBef>
                <a:spcPct val="50000"/>
              </a:spcBef>
            </a:pPr>
            <a:r>
              <a:rPr lang="en-US" sz="2000" b="1">
                <a:latin typeface="Times New Roman" pitchFamily="-110" charset="0"/>
              </a:rPr>
              <a:t>55 </a:t>
            </a:r>
            <a:r>
              <a:rPr lang="en-US" sz="2000" b="1">
                <a:latin typeface="Times New Roman" pitchFamily="-110" charset="0"/>
                <a:sym typeface="Symbol" pitchFamily="-110" charset="2"/>
              </a:rPr>
              <a:t></a:t>
            </a:r>
            <a:r>
              <a:rPr lang="en-US" sz="2000" b="1">
                <a:latin typeface="Times New Roman" pitchFamily="-110" charset="0"/>
              </a:rPr>
              <a:t>m</a:t>
            </a:r>
          </a:p>
        </p:txBody>
      </p:sp>
      <p:sp>
        <p:nvSpPr>
          <p:cNvPr id="131095" name="Rectangle 22"/>
          <p:cNvSpPr>
            <a:spLocks noChangeArrowheads="1"/>
          </p:cNvSpPr>
          <p:nvPr/>
        </p:nvSpPr>
        <p:spPr bwMode="auto">
          <a:xfrm>
            <a:off x="609600" y="5181600"/>
            <a:ext cx="3941763" cy="1219200"/>
          </a:xfrm>
          <a:prstGeom prst="rect">
            <a:avLst/>
          </a:prstGeom>
          <a:noFill/>
          <a:ln w="76200">
            <a:solidFill>
              <a:schemeClr val="accent2"/>
            </a:solidFill>
            <a:miter lim="800000"/>
            <a:headEnd type="none" w="sm" len="sm"/>
            <a:tailEnd type="none" w="sm" len="sm"/>
          </a:ln>
        </p:spPr>
        <p:txBody>
          <a:bodyPr wrap="none" anchor="ctr">
            <a:prstTxWarp prst="textNoShape">
              <a:avLst/>
            </a:prstTxWarp>
          </a:bodyPr>
          <a:lstStyle/>
          <a:p>
            <a:endParaRPr lang="en-US"/>
          </a:p>
        </p:txBody>
      </p:sp>
      <p:sp>
        <p:nvSpPr>
          <p:cNvPr id="131096" name="Rectangle 23"/>
          <p:cNvSpPr>
            <a:spLocks noChangeArrowheads="1"/>
          </p:cNvSpPr>
          <p:nvPr/>
        </p:nvSpPr>
        <p:spPr bwMode="auto">
          <a:xfrm>
            <a:off x="630238" y="2897188"/>
            <a:ext cx="3941762" cy="2201862"/>
          </a:xfrm>
          <a:prstGeom prst="rect">
            <a:avLst/>
          </a:prstGeom>
          <a:noFill/>
          <a:ln w="76200">
            <a:solidFill>
              <a:schemeClr val="accent2"/>
            </a:solidFill>
            <a:miter lim="800000"/>
            <a:headEnd type="none" w="sm" len="sm"/>
            <a:tailEnd type="none" w="sm" len="sm"/>
          </a:ln>
        </p:spPr>
        <p:txBody>
          <a:bodyPr wrap="none" anchor="ctr">
            <a:prstTxWarp prst="textNoShape">
              <a:avLst/>
            </a:prstTxWarp>
          </a:bodyPr>
          <a:lstStyle/>
          <a:p>
            <a:endParaRPr lang="en-US"/>
          </a:p>
        </p:txBody>
      </p:sp>
      <p:sp>
        <p:nvSpPr>
          <p:cNvPr id="131097" name="Rectangle 24"/>
          <p:cNvSpPr>
            <a:spLocks noChangeArrowheads="1"/>
          </p:cNvSpPr>
          <p:nvPr/>
        </p:nvSpPr>
        <p:spPr bwMode="auto">
          <a:xfrm>
            <a:off x="4651375" y="2897188"/>
            <a:ext cx="1812925" cy="3490912"/>
          </a:xfrm>
          <a:prstGeom prst="rect">
            <a:avLst/>
          </a:prstGeom>
          <a:noFill/>
          <a:ln w="76200">
            <a:solidFill>
              <a:schemeClr val="accent2"/>
            </a:solidFill>
            <a:miter lim="800000"/>
            <a:headEnd type="none" w="sm" len="sm"/>
            <a:tailEnd type="none" w="sm" len="sm"/>
          </a:ln>
        </p:spPr>
        <p:txBody>
          <a:bodyPr wrap="none" anchor="ctr">
            <a:prstTxWarp prst="textNoShape">
              <a:avLst/>
            </a:prstTxWarp>
          </a:bodyPr>
          <a:lstStyle/>
          <a:p>
            <a:endParaRPr lang="en-US"/>
          </a:p>
        </p:txBody>
      </p:sp>
      <p:sp>
        <p:nvSpPr>
          <p:cNvPr id="131098" name="Rectangle 25"/>
          <p:cNvSpPr>
            <a:spLocks noChangeArrowheads="1"/>
          </p:cNvSpPr>
          <p:nvPr/>
        </p:nvSpPr>
        <p:spPr bwMode="auto">
          <a:xfrm>
            <a:off x="622300" y="165100"/>
            <a:ext cx="5842000" cy="608013"/>
          </a:xfrm>
          <a:prstGeom prst="rect">
            <a:avLst/>
          </a:prstGeom>
          <a:noFill/>
          <a:ln w="76200">
            <a:solidFill>
              <a:schemeClr val="accent2"/>
            </a:solidFill>
            <a:miter lim="800000"/>
            <a:headEnd type="none" w="sm" len="sm"/>
            <a:tailEnd type="none" w="sm" len="sm"/>
          </a:ln>
        </p:spPr>
        <p:txBody>
          <a:bodyPr wrap="none" anchor="ctr">
            <a:prstTxWarp prst="textNoShape">
              <a:avLst/>
            </a:prstTxWarp>
          </a:bodyPr>
          <a:lstStyle/>
          <a:p>
            <a:endParaRPr lang="en-US"/>
          </a:p>
        </p:txBody>
      </p:sp>
      <p:sp>
        <p:nvSpPr>
          <p:cNvPr id="131099" name="Rectangle 26"/>
          <p:cNvSpPr>
            <a:spLocks noChangeArrowheads="1"/>
          </p:cNvSpPr>
          <p:nvPr/>
        </p:nvSpPr>
        <p:spPr bwMode="auto">
          <a:xfrm>
            <a:off x="622300" y="849313"/>
            <a:ext cx="5842000" cy="1138237"/>
          </a:xfrm>
          <a:prstGeom prst="rect">
            <a:avLst/>
          </a:prstGeom>
          <a:noFill/>
          <a:ln w="76200">
            <a:solidFill>
              <a:schemeClr val="accent2"/>
            </a:solidFill>
            <a:miter lim="800000"/>
            <a:headEnd type="none" w="sm" len="sm"/>
            <a:tailEnd type="none" w="sm" len="sm"/>
          </a:ln>
        </p:spPr>
        <p:txBody>
          <a:bodyPr wrap="none" anchor="ctr">
            <a:prstTxWarp prst="textNoShape">
              <a:avLst/>
            </a:prstTxWarp>
          </a:bodyPr>
          <a:lstStyle/>
          <a:p>
            <a:endParaRPr lang="en-US"/>
          </a:p>
        </p:txBody>
      </p:sp>
      <p:sp>
        <p:nvSpPr>
          <p:cNvPr id="131100" name="Rectangle 27"/>
          <p:cNvSpPr>
            <a:spLocks noChangeArrowheads="1"/>
          </p:cNvSpPr>
          <p:nvPr/>
        </p:nvSpPr>
        <p:spPr bwMode="auto">
          <a:xfrm>
            <a:off x="612775" y="2081213"/>
            <a:ext cx="4238625" cy="531812"/>
          </a:xfrm>
          <a:prstGeom prst="rect">
            <a:avLst/>
          </a:prstGeom>
          <a:noFill/>
          <a:ln w="76200">
            <a:solidFill>
              <a:schemeClr val="accent2"/>
            </a:solidFill>
            <a:miter lim="800000"/>
            <a:headEnd type="none" w="sm" len="sm"/>
            <a:tailEnd type="none" w="sm" len="sm"/>
          </a:ln>
        </p:spPr>
        <p:txBody>
          <a:bodyPr wrap="none" anchor="ctr">
            <a:prstTxWarp prst="textNoShape">
              <a:avLst/>
            </a:prstTxWarp>
          </a:bodyPr>
          <a:lstStyle/>
          <a:p>
            <a:endParaRPr lang="en-US"/>
          </a:p>
        </p:txBody>
      </p:sp>
      <p:sp>
        <p:nvSpPr>
          <p:cNvPr id="131101" name="Rectangle 28"/>
          <p:cNvSpPr>
            <a:spLocks noChangeArrowheads="1"/>
          </p:cNvSpPr>
          <p:nvPr/>
        </p:nvSpPr>
        <p:spPr bwMode="auto">
          <a:xfrm>
            <a:off x="4992688" y="2081213"/>
            <a:ext cx="1471612" cy="531812"/>
          </a:xfrm>
          <a:prstGeom prst="rect">
            <a:avLst/>
          </a:prstGeom>
          <a:noFill/>
          <a:ln w="76200">
            <a:solidFill>
              <a:schemeClr val="accent2"/>
            </a:solidFill>
            <a:miter lim="800000"/>
            <a:headEnd type="none" w="sm" len="sm"/>
            <a:tailEnd type="none" w="sm" len="sm"/>
          </a:ln>
        </p:spPr>
        <p:txBody>
          <a:bodyPr wrap="none" anchor="ctr">
            <a:prstTxWarp prst="textNoShape">
              <a:avLst/>
            </a:prstTxWarp>
          </a:bodyPr>
          <a:lstStyle/>
          <a:p>
            <a:endParaRPr lang="en-US"/>
          </a:p>
        </p:txBody>
      </p:sp>
      <p:sp>
        <p:nvSpPr>
          <p:cNvPr id="131102" name="Text Box 29"/>
          <p:cNvSpPr txBox="1">
            <a:spLocks noChangeArrowheads="1"/>
          </p:cNvSpPr>
          <p:nvPr/>
        </p:nvSpPr>
        <p:spPr bwMode="auto">
          <a:xfrm rot="-5400000">
            <a:off x="-182562" y="3286125"/>
            <a:ext cx="1066800" cy="396875"/>
          </a:xfrm>
          <a:prstGeom prst="rect">
            <a:avLst/>
          </a:prstGeom>
          <a:noFill/>
          <a:ln w="12700">
            <a:noFill/>
            <a:miter lim="800000"/>
            <a:headEnd type="none" w="sm" len="sm"/>
            <a:tailEnd type="none" w="sm" len="sm"/>
          </a:ln>
        </p:spPr>
        <p:txBody>
          <a:bodyPr>
            <a:prstTxWarp prst="textNoShape">
              <a:avLst/>
            </a:prstTxWarp>
            <a:spAutoFit/>
          </a:bodyPr>
          <a:lstStyle/>
          <a:p>
            <a:pPr>
              <a:spcBef>
                <a:spcPct val="50000"/>
              </a:spcBef>
            </a:pPr>
            <a:r>
              <a:rPr lang="en-US" sz="2000" b="1">
                <a:latin typeface="Times New Roman" pitchFamily="-110" charset="0"/>
              </a:rPr>
              <a:t>55 </a:t>
            </a:r>
            <a:r>
              <a:rPr lang="en-US" sz="2000" b="1">
                <a:latin typeface="Times New Roman" pitchFamily="-110" charset="0"/>
                <a:sym typeface="Symbol" pitchFamily="-110" charset="2"/>
              </a:rPr>
              <a:t></a:t>
            </a:r>
            <a:r>
              <a:rPr lang="en-US" sz="2000" b="1">
                <a:latin typeface="Times New Roman" pitchFamily="-110" charset="0"/>
              </a:rPr>
              <a:t>m</a:t>
            </a:r>
          </a:p>
        </p:txBody>
      </p:sp>
      <p:sp>
        <p:nvSpPr>
          <p:cNvPr id="131103" name="Text Box 30"/>
          <p:cNvSpPr txBox="1">
            <a:spLocks noChangeArrowheads="1"/>
          </p:cNvSpPr>
          <p:nvPr/>
        </p:nvSpPr>
        <p:spPr bwMode="auto">
          <a:xfrm rot="-1190690">
            <a:off x="319088" y="2671763"/>
            <a:ext cx="7788275" cy="1187450"/>
          </a:xfrm>
          <a:prstGeom prst="rect">
            <a:avLst/>
          </a:prstGeom>
          <a:solidFill>
            <a:srgbClr val="FFF2E9"/>
          </a:solidFill>
          <a:ln w="9525">
            <a:noFill/>
            <a:miter lim="800000"/>
            <a:headEnd/>
            <a:tailEnd/>
          </a:ln>
        </p:spPr>
        <p:txBody>
          <a:bodyPr wrap="none">
            <a:prstTxWarp prst="textNoShape">
              <a:avLst/>
            </a:prstTxWarp>
            <a:spAutoFit/>
          </a:bodyPr>
          <a:lstStyle/>
          <a:p>
            <a:r>
              <a:rPr lang="en-US" b="1" i="1">
                <a:solidFill>
                  <a:srgbClr val="FF0000"/>
                </a:solidFill>
                <a:latin typeface="Times New Roman" pitchFamily="-110" charset="0"/>
              </a:rPr>
              <a:t>&gt;1000 transistorov/pixel</a:t>
            </a:r>
          </a:p>
          <a:p>
            <a:r>
              <a:rPr lang="en-US" b="1" i="1">
                <a:solidFill>
                  <a:srgbClr val="FF0000"/>
                </a:solidFill>
                <a:latin typeface="Times New Roman" pitchFamily="-110" charset="0"/>
              </a:rPr>
              <a:t>&gt;70 000 000 transistorov/Medipix3 </a:t>
            </a:r>
            <a:r>
              <a:rPr lang="en-US" altLang="ja-JP" b="1" i="1">
                <a:solidFill>
                  <a:srgbClr val="FF0000"/>
                </a:solidFill>
                <a:latin typeface="Times New Roman" pitchFamily="-110" charset="0"/>
              </a:rPr>
              <a:t>č</a:t>
            </a:r>
            <a:r>
              <a:rPr lang="en-US" b="1" i="1">
                <a:solidFill>
                  <a:srgbClr val="FF0000"/>
                </a:solidFill>
                <a:latin typeface="Times New Roman" pitchFamily="-110" charset="0"/>
              </a:rPr>
              <a:t>ip!</a:t>
            </a:r>
          </a:p>
          <a:p>
            <a:r>
              <a:rPr lang="en-US" b="1" i="1">
                <a:solidFill>
                  <a:srgbClr val="FF0000"/>
                </a:solidFill>
                <a:latin typeface="Times New Roman" pitchFamily="-110" charset="0"/>
              </a:rPr>
              <a:t>Technologick</a:t>
            </a:r>
            <a:r>
              <a:rPr lang="en-US" altLang="ja-JP" b="1" i="1">
                <a:solidFill>
                  <a:srgbClr val="FF0000"/>
                </a:solidFill>
                <a:latin typeface="Times New Roman" pitchFamily="-110" charset="0"/>
              </a:rPr>
              <a:t>ý progres vedie k neustálemu rastu</a:t>
            </a:r>
            <a:r>
              <a:rPr lang="en-US" b="1" i="1">
                <a:solidFill>
                  <a:srgbClr val="FF0000"/>
                </a:solidFill>
                <a:latin typeface="Times New Roman" pitchFamily="-110" charset="0"/>
              </a:rPr>
              <a:t> funk</a:t>
            </a:r>
            <a:r>
              <a:rPr lang="en-US" altLang="ja-JP" b="1" i="1">
                <a:solidFill>
                  <a:srgbClr val="FF0000"/>
                </a:solidFill>
                <a:latin typeface="Times New Roman" pitchFamily="-110" charset="0"/>
              </a:rPr>
              <a:t>čnosti</a:t>
            </a:r>
            <a:r>
              <a:rPr lang="en-US" b="1" i="1">
                <a:solidFill>
                  <a:srgbClr val="FF0000"/>
                </a:solidFill>
                <a:latin typeface="Times New Roman" pitchFamily="-110" charset="0"/>
              </a:rPr>
              <a:t>!</a:t>
            </a:r>
          </a:p>
        </p:txBody>
      </p:sp>
      <p:sp>
        <p:nvSpPr>
          <p:cNvPr id="131104" name="Rectangle 31"/>
          <p:cNvSpPr>
            <a:spLocks noChangeArrowheads="1"/>
          </p:cNvSpPr>
          <p:nvPr/>
        </p:nvSpPr>
        <p:spPr bwMode="auto">
          <a:xfrm>
            <a:off x="5181600" y="5105400"/>
            <a:ext cx="3157538" cy="822325"/>
          </a:xfrm>
          <a:prstGeom prst="rect">
            <a:avLst/>
          </a:prstGeom>
          <a:solidFill>
            <a:schemeClr val="bg2">
              <a:alpha val="63136"/>
            </a:schemeClr>
          </a:solidFill>
          <a:ln w="9525">
            <a:noFill/>
            <a:miter lim="800000"/>
            <a:headEnd/>
            <a:tailEnd/>
          </a:ln>
        </p:spPr>
        <p:txBody>
          <a:bodyPr>
            <a:prstTxWarp prst="textNoShape">
              <a:avLst/>
            </a:prstTxWarp>
            <a:spAutoFit/>
          </a:bodyPr>
          <a:lstStyle/>
          <a:p>
            <a:pPr eaLnBrk="1" hangingPunct="1">
              <a:spcBef>
                <a:spcPct val="20000"/>
              </a:spcBef>
              <a:buFontTx/>
              <a:buChar char="•"/>
            </a:pPr>
            <a:r>
              <a:rPr lang="en-US">
                <a:solidFill>
                  <a:srgbClr val="FFDD07"/>
                </a:solidFill>
                <a:latin typeface="Times New Roman" pitchFamily="-110" charset="0"/>
              </a:rPr>
              <a:t>  0.13 </a:t>
            </a:r>
            <a:r>
              <a:rPr lang="en-US">
                <a:solidFill>
                  <a:srgbClr val="FFDD07"/>
                </a:solidFill>
                <a:latin typeface="Times New Roman" pitchFamily="-110" charset="0"/>
                <a:sym typeface="Symbol" pitchFamily="-110" charset="2"/>
              </a:rPr>
              <a:t>m technol</a:t>
            </a:r>
            <a:r>
              <a:rPr lang="en-US" altLang="ja-JP">
                <a:solidFill>
                  <a:srgbClr val="FFDD07"/>
                </a:solidFill>
                <a:latin typeface="Times New Roman" pitchFamily="-110" charset="0"/>
                <a:sym typeface="Symbol" pitchFamily="-110" charset="2"/>
              </a:rPr>
              <a:t>ógia</a:t>
            </a:r>
            <a:r>
              <a:rPr lang="en-US">
                <a:solidFill>
                  <a:srgbClr val="FFDD07"/>
                </a:solidFill>
                <a:latin typeface="Times New Roman" pitchFamily="-110" charset="0"/>
                <a:sym typeface="Symbol" pitchFamily="-110" charset="2"/>
              </a:rPr>
              <a:t> (8 vrstiev)</a:t>
            </a:r>
          </a:p>
        </p:txBody>
      </p:sp>
      <p:sp>
        <p:nvSpPr>
          <p:cNvPr id="33" name="Slide Number Placeholder 32"/>
          <p:cNvSpPr>
            <a:spLocks noGrp="1"/>
          </p:cNvSpPr>
          <p:nvPr>
            <p:ph type="sldNum" sz="quarter" idx="11"/>
          </p:nvPr>
        </p:nvSpPr>
        <p:spPr/>
        <p:txBody>
          <a:bodyPr/>
          <a:lstStyle/>
          <a:p>
            <a:pPr>
              <a:defRPr/>
            </a:pPr>
            <a:fld id="{9BBAEE1A-C415-004C-89D3-E92FF64AAE29}" type="slidenum">
              <a:rPr lang="en-US" smtClean="0"/>
              <a:pPr>
                <a:defRPr/>
              </a:pPr>
              <a:t>43</a:t>
            </a:fld>
            <a:endParaRPr lang="en-US"/>
          </a:p>
        </p:txBody>
      </p:sp>
    </p:spTree>
    <p:custDataLst>
      <p:tags r:id="rId1"/>
    </p:custData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8" name="Footer Placeholder 1"/>
          <p:cNvSpPr>
            <a:spLocks noGrp="1"/>
          </p:cNvSpPr>
          <p:nvPr>
            <p:ph type="ftr" sz="quarter" idx="10"/>
          </p:nvPr>
        </p:nvSpPr>
        <p:spPr/>
        <p:txBody>
          <a:bodyPr/>
          <a:lstStyle/>
          <a:p>
            <a:pPr>
              <a:defRPr/>
            </a:pPr>
            <a:r>
              <a:rPr lang="en-US">
                <a:latin typeface="+mn-lt"/>
                <a:ea typeface="ＭＳ Ｐゴシック" pitchFamily="-112" charset="-128"/>
                <a:cs typeface="ＭＳ Ｐゴシック" pitchFamily="-112" charset="-128"/>
              </a:rPr>
              <a:t>High School Teachers at CERN  -----  Bettina + Ivan Mikulec  -----  Nov 2008</a:t>
            </a:r>
          </a:p>
        </p:txBody>
      </p:sp>
      <p:pic>
        <p:nvPicPr>
          <p:cNvPr id="129027" name="Picture 2"/>
          <p:cNvPicPr>
            <a:picLocks noChangeAspect="1"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436563" y="1047750"/>
            <a:ext cx="4765675" cy="5168900"/>
          </a:xfrm>
          <a:prstGeom prst="rect">
            <a:avLst/>
          </a:prstGeom>
          <a:noFill/>
          <a:ln w="9525">
            <a:noFill/>
            <a:miter lim="800000"/>
            <a:headEnd/>
            <a:tailEnd/>
          </a:ln>
        </p:spPr>
      </p:pic>
      <p:sp>
        <p:nvSpPr>
          <p:cNvPr id="129028" name="Line 3"/>
          <p:cNvSpPr>
            <a:spLocks noChangeShapeType="1"/>
          </p:cNvSpPr>
          <p:nvPr/>
        </p:nvSpPr>
        <p:spPr bwMode="auto">
          <a:xfrm flipV="1">
            <a:off x="5272088" y="5459413"/>
            <a:ext cx="0" cy="685800"/>
          </a:xfrm>
          <a:prstGeom prst="line">
            <a:avLst/>
          </a:prstGeom>
          <a:noFill/>
          <a:ln w="38100">
            <a:solidFill>
              <a:schemeClr val="tx1"/>
            </a:solidFill>
            <a:round/>
            <a:headEnd type="triangle" w="med" len="med"/>
            <a:tailEnd type="triangle" w="med" len="med"/>
          </a:ln>
        </p:spPr>
        <p:txBody>
          <a:bodyPr>
            <a:prstTxWarp prst="textNoShape">
              <a:avLst/>
            </a:prstTxWarp>
          </a:bodyPr>
          <a:lstStyle/>
          <a:p>
            <a:endParaRPr lang="en-US"/>
          </a:p>
        </p:txBody>
      </p:sp>
      <p:sp>
        <p:nvSpPr>
          <p:cNvPr id="129029" name="Text Box 4"/>
          <p:cNvSpPr txBox="1">
            <a:spLocks noChangeArrowheads="1"/>
          </p:cNvSpPr>
          <p:nvPr/>
        </p:nvSpPr>
        <p:spPr bwMode="auto">
          <a:xfrm>
            <a:off x="5343525" y="5554663"/>
            <a:ext cx="979488" cy="366712"/>
          </a:xfrm>
          <a:prstGeom prst="rect">
            <a:avLst/>
          </a:prstGeom>
          <a:noFill/>
          <a:ln w="12700">
            <a:noFill/>
            <a:miter lim="800000"/>
            <a:headEnd type="none" w="sm" len="sm"/>
            <a:tailEnd type="none" w="sm" len="sm"/>
          </a:ln>
        </p:spPr>
        <p:txBody>
          <a:bodyPr>
            <a:prstTxWarp prst="textNoShape">
              <a:avLst/>
            </a:prstTxWarp>
            <a:spAutoFit/>
          </a:bodyPr>
          <a:lstStyle/>
          <a:p>
            <a:pPr>
              <a:spcBef>
                <a:spcPct val="50000"/>
              </a:spcBef>
            </a:pPr>
            <a:r>
              <a:rPr lang="en-US" sz="1800" b="1">
                <a:latin typeface="Times New Roman" pitchFamily="-110" charset="0"/>
              </a:rPr>
              <a:t>55 </a:t>
            </a:r>
            <a:r>
              <a:rPr lang="en-US" sz="1800" b="1">
                <a:latin typeface="Times New Roman" pitchFamily="-110" charset="0"/>
                <a:sym typeface="Symbol" pitchFamily="-110" charset="2"/>
              </a:rPr>
              <a:t></a:t>
            </a:r>
            <a:r>
              <a:rPr lang="en-US" sz="1800" b="1">
                <a:latin typeface="Times New Roman" pitchFamily="-110" charset="0"/>
              </a:rPr>
              <a:t>m</a:t>
            </a:r>
            <a:endParaRPr lang="en-US" sz="1800" b="1" baseline="-25000">
              <a:latin typeface="Times New Roman" pitchFamily="-110" charset="0"/>
            </a:endParaRPr>
          </a:p>
        </p:txBody>
      </p:sp>
      <p:sp>
        <p:nvSpPr>
          <p:cNvPr id="130053" name="Oval 5"/>
          <p:cNvSpPr>
            <a:spLocks noChangeArrowheads="1"/>
          </p:cNvSpPr>
          <p:nvPr/>
        </p:nvSpPr>
        <p:spPr bwMode="auto">
          <a:xfrm>
            <a:off x="2049463" y="2822575"/>
            <a:ext cx="630237" cy="684213"/>
          </a:xfrm>
          <a:prstGeom prst="ellipse">
            <a:avLst/>
          </a:prstGeom>
          <a:solidFill>
            <a:schemeClr val="hlink"/>
          </a:solidFill>
          <a:ln w="12700">
            <a:solidFill>
              <a:schemeClr val="hlink"/>
            </a:solidFill>
            <a:round/>
            <a:headEnd type="none" w="sm" len="sm"/>
            <a:tailEnd type="none" w="sm" len="sm"/>
          </a:ln>
        </p:spPr>
        <p:txBody>
          <a:bodyPr wrap="none" anchor="ctr">
            <a:prstTxWarp prst="textNoShape">
              <a:avLst/>
            </a:prstTxWarp>
          </a:bodyPr>
          <a:lstStyle/>
          <a:p>
            <a:endParaRPr lang="en-US"/>
          </a:p>
        </p:txBody>
      </p:sp>
      <p:sp>
        <p:nvSpPr>
          <p:cNvPr id="130054" name="Line 6"/>
          <p:cNvSpPr>
            <a:spLocks noChangeShapeType="1"/>
          </p:cNvSpPr>
          <p:nvPr/>
        </p:nvSpPr>
        <p:spPr bwMode="auto">
          <a:xfrm flipH="1" flipV="1">
            <a:off x="2119313" y="2897188"/>
            <a:ext cx="209550" cy="228600"/>
          </a:xfrm>
          <a:prstGeom prst="line">
            <a:avLst/>
          </a:prstGeom>
          <a:noFill/>
          <a:ln w="38100">
            <a:solidFill>
              <a:srgbClr val="0033CC"/>
            </a:solidFill>
            <a:round/>
            <a:headEnd type="none" w="sm" len="sm"/>
            <a:tailEnd type="triangle" w="sm" len="sm"/>
          </a:ln>
        </p:spPr>
        <p:txBody>
          <a:bodyPr>
            <a:prstTxWarp prst="textNoShape">
              <a:avLst/>
            </a:prstTxWarp>
          </a:bodyPr>
          <a:lstStyle/>
          <a:p>
            <a:endParaRPr lang="en-US"/>
          </a:p>
        </p:txBody>
      </p:sp>
      <p:sp>
        <p:nvSpPr>
          <p:cNvPr id="130055" name="Line 7"/>
          <p:cNvSpPr>
            <a:spLocks noChangeShapeType="1"/>
          </p:cNvSpPr>
          <p:nvPr/>
        </p:nvSpPr>
        <p:spPr bwMode="auto">
          <a:xfrm flipV="1">
            <a:off x="2609850" y="2897188"/>
            <a:ext cx="211138" cy="228600"/>
          </a:xfrm>
          <a:prstGeom prst="line">
            <a:avLst/>
          </a:prstGeom>
          <a:noFill/>
          <a:ln w="38100">
            <a:solidFill>
              <a:srgbClr val="0033CC"/>
            </a:solidFill>
            <a:round/>
            <a:headEnd type="none" w="sm" len="sm"/>
            <a:tailEnd type="triangle" w="sm" len="sm"/>
          </a:ln>
        </p:spPr>
        <p:txBody>
          <a:bodyPr>
            <a:prstTxWarp prst="textNoShape">
              <a:avLst/>
            </a:prstTxWarp>
          </a:bodyPr>
          <a:lstStyle/>
          <a:p>
            <a:endParaRPr lang="en-US"/>
          </a:p>
        </p:txBody>
      </p:sp>
      <p:sp>
        <p:nvSpPr>
          <p:cNvPr id="130056" name="Line 8"/>
          <p:cNvSpPr>
            <a:spLocks noChangeShapeType="1"/>
          </p:cNvSpPr>
          <p:nvPr/>
        </p:nvSpPr>
        <p:spPr bwMode="auto">
          <a:xfrm>
            <a:off x="2609850" y="3429000"/>
            <a:ext cx="211138" cy="227013"/>
          </a:xfrm>
          <a:prstGeom prst="line">
            <a:avLst/>
          </a:prstGeom>
          <a:noFill/>
          <a:ln w="38100">
            <a:solidFill>
              <a:srgbClr val="0033CC"/>
            </a:solidFill>
            <a:round/>
            <a:headEnd type="none" w="sm" len="sm"/>
            <a:tailEnd type="triangle" w="sm" len="sm"/>
          </a:ln>
        </p:spPr>
        <p:txBody>
          <a:bodyPr>
            <a:prstTxWarp prst="textNoShape">
              <a:avLst/>
            </a:prstTxWarp>
          </a:bodyPr>
          <a:lstStyle/>
          <a:p>
            <a:endParaRPr lang="en-US"/>
          </a:p>
        </p:txBody>
      </p:sp>
      <p:sp>
        <p:nvSpPr>
          <p:cNvPr id="130057" name="Line 9"/>
          <p:cNvSpPr>
            <a:spLocks noChangeShapeType="1"/>
          </p:cNvSpPr>
          <p:nvPr/>
        </p:nvSpPr>
        <p:spPr bwMode="auto">
          <a:xfrm flipH="1">
            <a:off x="2119313" y="3429000"/>
            <a:ext cx="209550" cy="227013"/>
          </a:xfrm>
          <a:prstGeom prst="line">
            <a:avLst/>
          </a:prstGeom>
          <a:noFill/>
          <a:ln w="38100">
            <a:solidFill>
              <a:srgbClr val="0033CC"/>
            </a:solidFill>
            <a:round/>
            <a:headEnd type="none" w="sm" len="sm"/>
            <a:tailEnd type="triangle" w="sm" len="sm"/>
          </a:ln>
        </p:spPr>
        <p:txBody>
          <a:bodyPr>
            <a:prstTxWarp prst="textNoShape">
              <a:avLst/>
            </a:prstTxWarp>
          </a:bodyPr>
          <a:lstStyle/>
          <a:p>
            <a:endParaRPr lang="en-US"/>
          </a:p>
        </p:txBody>
      </p:sp>
      <p:sp>
        <p:nvSpPr>
          <p:cNvPr id="130058" name="Oval 10"/>
          <p:cNvSpPr>
            <a:spLocks noChangeArrowheads="1"/>
          </p:cNvSpPr>
          <p:nvPr/>
        </p:nvSpPr>
        <p:spPr bwMode="auto">
          <a:xfrm>
            <a:off x="1903413" y="2657475"/>
            <a:ext cx="420687" cy="455613"/>
          </a:xfrm>
          <a:prstGeom prst="ellipse">
            <a:avLst/>
          </a:prstGeom>
          <a:solidFill>
            <a:schemeClr val="hlink"/>
          </a:solidFill>
          <a:ln w="12700">
            <a:solidFill>
              <a:schemeClr val="hlink"/>
            </a:solidFill>
            <a:round/>
            <a:headEnd type="none" w="sm" len="sm"/>
            <a:tailEnd type="none" w="sm" len="sm"/>
          </a:ln>
        </p:spPr>
        <p:txBody>
          <a:bodyPr wrap="none" anchor="ctr">
            <a:prstTxWarp prst="textNoShape">
              <a:avLst/>
            </a:prstTxWarp>
          </a:bodyPr>
          <a:lstStyle/>
          <a:p>
            <a:endParaRPr lang="en-US"/>
          </a:p>
        </p:txBody>
      </p:sp>
      <p:sp>
        <p:nvSpPr>
          <p:cNvPr id="130059" name="Oval 11"/>
          <p:cNvSpPr>
            <a:spLocks noChangeArrowheads="1"/>
          </p:cNvSpPr>
          <p:nvPr/>
        </p:nvSpPr>
        <p:spPr bwMode="auto">
          <a:xfrm>
            <a:off x="2638425" y="2695575"/>
            <a:ext cx="350838" cy="379413"/>
          </a:xfrm>
          <a:prstGeom prst="ellipse">
            <a:avLst/>
          </a:prstGeom>
          <a:solidFill>
            <a:schemeClr val="hlink"/>
          </a:solidFill>
          <a:ln w="12700">
            <a:solidFill>
              <a:schemeClr val="hlink"/>
            </a:solidFill>
            <a:round/>
            <a:headEnd type="none" w="sm" len="sm"/>
            <a:tailEnd type="none" w="sm" len="sm"/>
          </a:ln>
        </p:spPr>
        <p:txBody>
          <a:bodyPr wrap="none" anchor="ctr">
            <a:prstTxWarp prst="textNoShape">
              <a:avLst/>
            </a:prstTxWarp>
          </a:bodyPr>
          <a:lstStyle/>
          <a:p>
            <a:endParaRPr lang="en-US"/>
          </a:p>
        </p:txBody>
      </p:sp>
      <p:sp>
        <p:nvSpPr>
          <p:cNvPr id="130060" name="Oval 12"/>
          <p:cNvSpPr>
            <a:spLocks noChangeArrowheads="1"/>
          </p:cNvSpPr>
          <p:nvPr/>
        </p:nvSpPr>
        <p:spPr bwMode="auto">
          <a:xfrm>
            <a:off x="2708275" y="3536950"/>
            <a:ext cx="209550" cy="227013"/>
          </a:xfrm>
          <a:prstGeom prst="ellipse">
            <a:avLst/>
          </a:prstGeom>
          <a:solidFill>
            <a:schemeClr val="hlink"/>
          </a:solidFill>
          <a:ln w="12700">
            <a:solidFill>
              <a:schemeClr val="hlink"/>
            </a:solidFill>
            <a:round/>
            <a:headEnd type="none" w="sm" len="sm"/>
            <a:tailEnd type="none" w="sm" len="sm"/>
          </a:ln>
        </p:spPr>
        <p:txBody>
          <a:bodyPr wrap="none" anchor="ctr">
            <a:prstTxWarp prst="textNoShape">
              <a:avLst/>
            </a:prstTxWarp>
          </a:bodyPr>
          <a:lstStyle/>
          <a:p>
            <a:endParaRPr lang="en-US"/>
          </a:p>
        </p:txBody>
      </p:sp>
      <p:sp>
        <p:nvSpPr>
          <p:cNvPr id="130061" name="Oval 13"/>
          <p:cNvSpPr>
            <a:spLocks noChangeArrowheads="1"/>
          </p:cNvSpPr>
          <p:nvPr/>
        </p:nvSpPr>
        <p:spPr bwMode="auto">
          <a:xfrm>
            <a:off x="1984375" y="3505200"/>
            <a:ext cx="279400" cy="303213"/>
          </a:xfrm>
          <a:prstGeom prst="ellipse">
            <a:avLst/>
          </a:prstGeom>
          <a:solidFill>
            <a:schemeClr val="hlink"/>
          </a:solidFill>
          <a:ln w="12700">
            <a:solidFill>
              <a:schemeClr val="hlink"/>
            </a:solidFill>
            <a:round/>
            <a:headEnd type="none" w="sm" len="sm"/>
            <a:tailEnd type="none" w="sm" len="sm"/>
          </a:ln>
        </p:spPr>
        <p:txBody>
          <a:bodyPr wrap="none" anchor="ctr">
            <a:prstTxWarp prst="textNoShape">
              <a:avLst/>
            </a:prstTxWarp>
          </a:bodyPr>
          <a:lstStyle/>
          <a:p>
            <a:endParaRPr lang="en-US"/>
          </a:p>
        </p:txBody>
      </p:sp>
      <p:grpSp>
        <p:nvGrpSpPr>
          <p:cNvPr id="2" name="Group 14"/>
          <p:cNvGrpSpPr>
            <a:grpSpLocks/>
          </p:cNvGrpSpPr>
          <p:nvPr/>
        </p:nvGrpSpPr>
        <p:grpSpPr bwMode="auto">
          <a:xfrm>
            <a:off x="1195388" y="3340100"/>
            <a:ext cx="1192212" cy="1290638"/>
            <a:chOff x="2657" y="1642"/>
            <a:chExt cx="813" cy="813"/>
          </a:xfrm>
        </p:grpSpPr>
        <p:sp>
          <p:nvSpPr>
            <p:cNvPr id="129133" name="Rectangle 15"/>
            <p:cNvSpPr>
              <a:spLocks noChangeArrowheads="1"/>
            </p:cNvSpPr>
            <p:nvPr/>
          </p:nvSpPr>
          <p:spPr bwMode="auto">
            <a:xfrm>
              <a:off x="2657" y="1642"/>
              <a:ext cx="813" cy="813"/>
            </a:xfrm>
            <a:prstGeom prst="rect">
              <a:avLst/>
            </a:prstGeom>
            <a:noFill/>
            <a:ln w="38100">
              <a:solidFill>
                <a:schemeClr val="accent2"/>
              </a:solidFill>
              <a:miter lim="800000"/>
              <a:headEnd type="none" w="sm" len="sm"/>
              <a:tailEnd type="none" w="sm" len="sm"/>
            </a:ln>
          </p:spPr>
          <p:txBody>
            <a:bodyPr wrap="none" anchor="ctr">
              <a:prstTxWarp prst="textNoShape">
                <a:avLst/>
              </a:prstTxWarp>
            </a:bodyPr>
            <a:lstStyle/>
            <a:p>
              <a:endParaRPr lang="en-US"/>
            </a:p>
          </p:txBody>
        </p:sp>
        <p:sp>
          <p:nvSpPr>
            <p:cNvPr id="129134" name="Oval 16"/>
            <p:cNvSpPr>
              <a:spLocks noChangeArrowheads="1"/>
            </p:cNvSpPr>
            <p:nvPr/>
          </p:nvSpPr>
          <p:spPr bwMode="auto">
            <a:xfrm>
              <a:off x="2940" y="1933"/>
              <a:ext cx="240" cy="240"/>
            </a:xfrm>
            <a:prstGeom prst="ellipse">
              <a:avLst/>
            </a:prstGeom>
            <a:noFill/>
            <a:ln w="28575">
              <a:solidFill>
                <a:schemeClr val="tx1"/>
              </a:solidFill>
              <a:round/>
              <a:headEnd/>
              <a:tailEnd/>
            </a:ln>
          </p:spPr>
          <p:txBody>
            <a:bodyPr wrap="none" anchor="ctr">
              <a:prstTxWarp prst="textNoShape">
                <a:avLst/>
              </a:prstTxWarp>
            </a:bodyPr>
            <a:lstStyle/>
            <a:p>
              <a:endParaRPr lang="en-US"/>
            </a:p>
          </p:txBody>
        </p:sp>
        <p:sp>
          <p:nvSpPr>
            <p:cNvPr id="129135" name="Oval 17"/>
            <p:cNvSpPr>
              <a:spLocks noChangeArrowheads="1"/>
            </p:cNvSpPr>
            <p:nvPr/>
          </p:nvSpPr>
          <p:spPr bwMode="auto">
            <a:xfrm>
              <a:off x="2940" y="1929"/>
              <a:ext cx="240" cy="240"/>
            </a:xfrm>
            <a:prstGeom prst="ellipse">
              <a:avLst/>
            </a:prstGeom>
            <a:solidFill>
              <a:schemeClr val="bg1"/>
            </a:solidFill>
            <a:ln w="28575">
              <a:solidFill>
                <a:schemeClr val="tx1"/>
              </a:solidFill>
              <a:round/>
              <a:headEnd/>
              <a:tailEnd/>
            </a:ln>
          </p:spPr>
          <p:txBody>
            <a:bodyPr wrap="none" anchor="ctr">
              <a:prstTxWarp prst="textNoShape">
                <a:avLst/>
              </a:prstTxWarp>
            </a:bodyPr>
            <a:lstStyle/>
            <a:p>
              <a:endParaRPr lang="en-US"/>
            </a:p>
          </p:txBody>
        </p:sp>
        <p:sp>
          <p:nvSpPr>
            <p:cNvPr id="129136" name="Line 18"/>
            <p:cNvSpPr>
              <a:spLocks noChangeAspect="1" noChangeShapeType="1"/>
            </p:cNvSpPr>
            <p:nvPr/>
          </p:nvSpPr>
          <p:spPr bwMode="auto">
            <a:xfrm>
              <a:off x="2971" y="2054"/>
              <a:ext cx="181" cy="0"/>
            </a:xfrm>
            <a:prstGeom prst="line">
              <a:avLst/>
            </a:prstGeom>
            <a:noFill/>
            <a:ln w="28575">
              <a:solidFill>
                <a:schemeClr val="tx1"/>
              </a:solidFill>
              <a:round/>
              <a:headEnd/>
              <a:tailEnd/>
            </a:ln>
          </p:spPr>
          <p:txBody>
            <a:bodyPr lIns="91405" tIns="45702" rIns="91405" bIns="45702">
              <a:prstTxWarp prst="textNoShape">
                <a:avLst/>
              </a:prstTxWarp>
              <a:spAutoFit/>
            </a:bodyPr>
            <a:lstStyle/>
            <a:p>
              <a:endParaRPr lang="en-US"/>
            </a:p>
          </p:txBody>
        </p:sp>
        <p:sp>
          <p:nvSpPr>
            <p:cNvPr id="129137" name="Line 19"/>
            <p:cNvSpPr>
              <a:spLocks noChangeAspect="1" noChangeShapeType="1"/>
            </p:cNvSpPr>
            <p:nvPr/>
          </p:nvSpPr>
          <p:spPr bwMode="auto">
            <a:xfrm>
              <a:off x="3056" y="1964"/>
              <a:ext cx="0" cy="178"/>
            </a:xfrm>
            <a:prstGeom prst="line">
              <a:avLst/>
            </a:prstGeom>
            <a:noFill/>
            <a:ln w="28575">
              <a:solidFill>
                <a:schemeClr val="tx1"/>
              </a:solidFill>
              <a:round/>
              <a:headEnd/>
              <a:tailEnd/>
            </a:ln>
          </p:spPr>
          <p:txBody>
            <a:bodyPr lIns="91405" tIns="45702" rIns="91405" bIns="45702">
              <a:prstTxWarp prst="textNoShape">
                <a:avLst/>
              </a:prstTxWarp>
              <a:spAutoFit/>
            </a:bodyPr>
            <a:lstStyle/>
            <a:p>
              <a:endParaRPr lang="en-US"/>
            </a:p>
          </p:txBody>
        </p:sp>
        <p:sp>
          <p:nvSpPr>
            <p:cNvPr id="129138" name="Line 20"/>
            <p:cNvSpPr>
              <a:spLocks noChangeAspect="1" noChangeShapeType="1"/>
            </p:cNvSpPr>
            <p:nvPr/>
          </p:nvSpPr>
          <p:spPr bwMode="auto">
            <a:xfrm>
              <a:off x="3056" y="1960"/>
              <a:ext cx="0" cy="178"/>
            </a:xfrm>
            <a:prstGeom prst="line">
              <a:avLst/>
            </a:prstGeom>
            <a:noFill/>
            <a:ln w="28575">
              <a:solidFill>
                <a:schemeClr val="tx1"/>
              </a:solidFill>
              <a:round/>
              <a:headEnd/>
              <a:tailEnd/>
            </a:ln>
          </p:spPr>
          <p:txBody>
            <a:bodyPr lIns="91405" tIns="45702" rIns="91405" bIns="45702">
              <a:prstTxWarp prst="textNoShape">
                <a:avLst/>
              </a:prstTxWarp>
              <a:spAutoFit/>
            </a:bodyPr>
            <a:lstStyle/>
            <a:p>
              <a:endParaRPr lang="en-US"/>
            </a:p>
          </p:txBody>
        </p:sp>
        <p:sp>
          <p:nvSpPr>
            <p:cNvPr id="129139" name="Line 21"/>
            <p:cNvSpPr>
              <a:spLocks noChangeShapeType="1"/>
            </p:cNvSpPr>
            <p:nvPr/>
          </p:nvSpPr>
          <p:spPr bwMode="auto">
            <a:xfrm flipV="1">
              <a:off x="3167" y="1825"/>
              <a:ext cx="143" cy="144"/>
            </a:xfrm>
            <a:prstGeom prst="line">
              <a:avLst/>
            </a:prstGeom>
            <a:noFill/>
            <a:ln w="28575">
              <a:solidFill>
                <a:schemeClr val="tx1"/>
              </a:solidFill>
              <a:round/>
              <a:headEnd type="triangle" w="med" len="med"/>
              <a:tailEnd type="none" w="sm" len="sm"/>
            </a:ln>
          </p:spPr>
          <p:txBody>
            <a:bodyPr>
              <a:prstTxWarp prst="textNoShape">
                <a:avLst/>
              </a:prstTxWarp>
            </a:bodyPr>
            <a:lstStyle/>
            <a:p>
              <a:endParaRPr lang="en-US"/>
            </a:p>
          </p:txBody>
        </p:sp>
        <p:sp>
          <p:nvSpPr>
            <p:cNvPr id="129140" name="Line 22"/>
            <p:cNvSpPr>
              <a:spLocks noChangeShapeType="1"/>
            </p:cNvSpPr>
            <p:nvPr/>
          </p:nvSpPr>
          <p:spPr bwMode="auto">
            <a:xfrm flipV="1">
              <a:off x="2833" y="2152"/>
              <a:ext cx="143" cy="144"/>
            </a:xfrm>
            <a:prstGeom prst="line">
              <a:avLst/>
            </a:prstGeom>
            <a:noFill/>
            <a:ln w="28575">
              <a:solidFill>
                <a:schemeClr val="tx1"/>
              </a:solidFill>
              <a:round/>
              <a:headEnd type="none" w="sm" len="sm"/>
              <a:tailEnd type="triangle" w="med" len="med"/>
            </a:ln>
          </p:spPr>
          <p:txBody>
            <a:bodyPr>
              <a:prstTxWarp prst="textNoShape">
                <a:avLst/>
              </a:prstTxWarp>
            </a:bodyPr>
            <a:lstStyle/>
            <a:p>
              <a:endParaRPr lang="en-US"/>
            </a:p>
          </p:txBody>
        </p:sp>
        <p:sp>
          <p:nvSpPr>
            <p:cNvPr id="129141" name="Line 23"/>
            <p:cNvSpPr>
              <a:spLocks noChangeShapeType="1"/>
            </p:cNvSpPr>
            <p:nvPr/>
          </p:nvSpPr>
          <p:spPr bwMode="auto">
            <a:xfrm rot="5400000" flipV="1">
              <a:off x="3163" y="2144"/>
              <a:ext cx="143" cy="144"/>
            </a:xfrm>
            <a:prstGeom prst="line">
              <a:avLst/>
            </a:prstGeom>
            <a:noFill/>
            <a:ln w="28575">
              <a:solidFill>
                <a:schemeClr val="tx1"/>
              </a:solidFill>
              <a:round/>
              <a:headEnd type="triangle" w="med" len="med"/>
              <a:tailEnd type="none" w="sm" len="sm"/>
            </a:ln>
          </p:spPr>
          <p:txBody>
            <a:bodyPr>
              <a:prstTxWarp prst="textNoShape">
                <a:avLst/>
              </a:prstTxWarp>
            </a:bodyPr>
            <a:lstStyle/>
            <a:p>
              <a:endParaRPr lang="en-US"/>
            </a:p>
          </p:txBody>
        </p:sp>
        <p:sp>
          <p:nvSpPr>
            <p:cNvPr id="129142" name="Line 24"/>
            <p:cNvSpPr>
              <a:spLocks noChangeShapeType="1"/>
            </p:cNvSpPr>
            <p:nvPr/>
          </p:nvSpPr>
          <p:spPr bwMode="auto">
            <a:xfrm rot="16200000" flipV="1">
              <a:off x="2816" y="1825"/>
              <a:ext cx="143" cy="144"/>
            </a:xfrm>
            <a:prstGeom prst="line">
              <a:avLst/>
            </a:prstGeom>
            <a:noFill/>
            <a:ln w="28575">
              <a:solidFill>
                <a:schemeClr val="tx1"/>
              </a:solidFill>
              <a:round/>
              <a:headEnd type="triangle" w="med" len="med"/>
              <a:tailEnd type="none" w="sm" len="sm"/>
            </a:ln>
          </p:spPr>
          <p:txBody>
            <a:bodyPr>
              <a:prstTxWarp prst="textNoShape">
                <a:avLst/>
              </a:prstTxWarp>
            </a:bodyPr>
            <a:lstStyle/>
            <a:p>
              <a:endParaRPr lang="en-US"/>
            </a:p>
          </p:txBody>
        </p:sp>
      </p:grpSp>
      <p:grpSp>
        <p:nvGrpSpPr>
          <p:cNvPr id="3" name="Group 25"/>
          <p:cNvGrpSpPr>
            <a:grpSpLocks/>
          </p:cNvGrpSpPr>
          <p:nvPr/>
        </p:nvGrpSpPr>
        <p:grpSpPr bwMode="auto">
          <a:xfrm>
            <a:off x="1201738" y="2613025"/>
            <a:ext cx="1192212" cy="1290638"/>
            <a:chOff x="2657" y="1642"/>
            <a:chExt cx="813" cy="813"/>
          </a:xfrm>
        </p:grpSpPr>
        <p:sp>
          <p:nvSpPr>
            <p:cNvPr id="129123" name="Rectangle 26"/>
            <p:cNvSpPr>
              <a:spLocks noChangeArrowheads="1"/>
            </p:cNvSpPr>
            <p:nvPr/>
          </p:nvSpPr>
          <p:spPr bwMode="auto">
            <a:xfrm>
              <a:off x="2657" y="1642"/>
              <a:ext cx="813" cy="813"/>
            </a:xfrm>
            <a:prstGeom prst="rect">
              <a:avLst/>
            </a:prstGeom>
            <a:noFill/>
            <a:ln w="38100">
              <a:solidFill>
                <a:schemeClr val="accent2"/>
              </a:solidFill>
              <a:miter lim="800000"/>
              <a:headEnd type="none" w="sm" len="sm"/>
              <a:tailEnd type="none" w="sm" len="sm"/>
            </a:ln>
          </p:spPr>
          <p:txBody>
            <a:bodyPr wrap="none" anchor="ctr">
              <a:prstTxWarp prst="textNoShape">
                <a:avLst/>
              </a:prstTxWarp>
            </a:bodyPr>
            <a:lstStyle/>
            <a:p>
              <a:endParaRPr lang="en-US"/>
            </a:p>
          </p:txBody>
        </p:sp>
        <p:sp>
          <p:nvSpPr>
            <p:cNvPr id="129124" name="Oval 27"/>
            <p:cNvSpPr>
              <a:spLocks noChangeArrowheads="1"/>
            </p:cNvSpPr>
            <p:nvPr/>
          </p:nvSpPr>
          <p:spPr bwMode="auto">
            <a:xfrm>
              <a:off x="2940" y="1933"/>
              <a:ext cx="240" cy="240"/>
            </a:xfrm>
            <a:prstGeom prst="ellipse">
              <a:avLst/>
            </a:prstGeom>
            <a:noFill/>
            <a:ln w="28575">
              <a:solidFill>
                <a:schemeClr val="tx1"/>
              </a:solidFill>
              <a:round/>
              <a:headEnd/>
              <a:tailEnd/>
            </a:ln>
          </p:spPr>
          <p:txBody>
            <a:bodyPr wrap="none" anchor="ctr">
              <a:prstTxWarp prst="textNoShape">
                <a:avLst/>
              </a:prstTxWarp>
            </a:bodyPr>
            <a:lstStyle/>
            <a:p>
              <a:endParaRPr lang="en-US"/>
            </a:p>
          </p:txBody>
        </p:sp>
        <p:sp>
          <p:nvSpPr>
            <p:cNvPr id="129125" name="Oval 28"/>
            <p:cNvSpPr>
              <a:spLocks noChangeArrowheads="1"/>
            </p:cNvSpPr>
            <p:nvPr/>
          </p:nvSpPr>
          <p:spPr bwMode="auto">
            <a:xfrm>
              <a:off x="2940" y="1929"/>
              <a:ext cx="240" cy="240"/>
            </a:xfrm>
            <a:prstGeom prst="ellipse">
              <a:avLst/>
            </a:prstGeom>
            <a:solidFill>
              <a:schemeClr val="bg1"/>
            </a:solidFill>
            <a:ln w="28575">
              <a:solidFill>
                <a:schemeClr val="tx1"/>
              </a:solidFill>
              <a:round/>
              <a:headEnd/>
              <a:tailEnd/>
            </a:ln>
          </p:spPr>
          <p:txBody>
            <a:bodyPr wrap="none" anchor="ctr">
              <a:prstTxWarp prst="textNoShape">
                <a:avLst/>
              </a:prstTxWarp>
            </a:bodyPr>
            <a:lstStyle/>
            <a:p>
              <a:endParaRPr lang="en-US"/>
            </a:p>
          </p:txBody>
        </p:sp>
        <p:sp>
          <p:nvSpPr>
            <p:cNvPr id="129126" name="Line 29"/>
            <p:cNvSpPr>
              <a:spLocks noChangeAspect="1" noChangeShapeType="1"/>
            </p:cNvSpPr>
            <p:nvPr/>
          </p:nvSpPr>
          <p:spPr bwMode="auto">
            <a:xfrm>
              <a:off x="2971" y="2054"/>
              <a:ext cx="181" cy="0"/>
            </a:xfrm>
            <a:prstGeom prst="line">
              <a:avLst/>
            </a:prstGeom>
            <a:noFill/>
            <a:ln w="28575">
              <a:solidFill>
                <a:schemeClr val="tx1"/>
              </a:solidFill>
              <a:round/>
              <a:headEnd/>
              <a:tailEnd/>
            </a:ln>
          </p:spPr>
          <p:txBody>
            <a:bodyPr lIns="91405" tIns="45702" rIns="91405" bIns="45702">
              <a:prstTxWarp prst="textNoShape">
                <a:avLst/>
              </a:prstTxWarp>
              <a:spAutoFit/>
            </a:bodyPr>
            <a:lstStyle/>
            <a:p>
              <a:endParaRPr lang="en-US"/>
            </a:p>
          </p:txBody>
        </p:sp>
        <p:sp>
          <p:nvSpPr>
            <p:cNvPr id="129127" name="Line 30"/>
            <p:cNvSpPr>
              <a:spLocks noChangeAspect="1" noChangeShapeType="1"/>
            </p:cNvSpPr>
            <p:nvPr/>
          </p:nvSpPr>
          <p:spPr bwMode="auto">
            <a:xfrm>
              <a:off x="3056" y="1964"/>
              <a:ext cx="0" cy="178"/>
            </a:xfrm>
            <a:prstGeom prst="line">
              <a:avLst/>
            </a:prstGeom>
            <a:noFill/>
            <a:ln w="28575">
              <a:solidFill>
                <a:schemeClr val="tx1"/>
              </a:solidFill>
              <a:round/>
              <a:headEnd/>
              <a:tailEnd/>
            </a:ln>
          </p:spPr>
          <p:txBody>
            <a:bodyPr lIns="91405" tIns="45702" rIns="91405" bIns="45702">
              <a:prstTxWarp prst="textNoShape">
                <a:avLst/>
              </a:prstTxWarp>
              <a:spAutoFit/>
            </a:bodyPr>
            <a:lstStyle/>
            <a:p>
              <a:endParaRPr lang="en-US"/>
            </a:p>
          </p:txBody>
        </p:sp>
        <p:sp>
          <p:nvSpPr>
            <p:cNvPr id="129128" name="Line 31"/>
            <p:cNvSpPr>
              <a:spLocks noChangeAspect="1" noChangeShapeType="1"/>
            </p:cNvSpPr>
            <p:nvPr/>
          </p:nvSpPr>
          <p:spPr bwMode="auto">
            <a:xfrm>
              <a:off x="3056" y="1960"/>
              <a:ext cx="0" cy="178"/>
            </a:xfrm>
            <a:prstGeom prst="line">
              <a:avLst/>
            </a:prstGeom>
            <a:noFill/>
            <a:ln w="28575">
              <a:solidFill>
                <a:schemeClr val="tx1"/>
              </a:solidFill>
              <a:round/>
              <a:headEnd/>
              <a:tailEnd/>
            </a:ln>
          </p:spPr>
          <p:txBody>
            <a:bodyPr lIns="91405" tIns="45702" rIns="91405" bIns="45702">
              <a:prstTxWarp prst="textNoShape">
                <a:avLst/>
              </a:prstTxWarp>
              <a:spAutoFit/>
            </a:bodyPr>
            <a:lstStyle/>
            <a:p>
              <a:endParaRPr lang="en-US"/>
            </a:p>
          </p:txBody>
        </p:sp>
        <p:sp>
          <p:nvSpPr>
            <p:cNvPr id="129129" name="Line 32"/>
            <p:cNvSpPr>
              <a:spLocks noChangeShapeType="1"/>
            </p:cNvSpPr>
            <p:nvPr/>
          </p:nvSpPr>
          <p:spPr bwMode="auto">
            <a:xfrm flipV="1">
              <a:off x="3167" y="1825"/>
              <a:ext cx="143" cy="144"/>
            </a:xfrm>
            <a:prstGeom prst="line">
              <a:avLst/>
            </a:prstGeom>
            <a:noFill/>
            <a:ln w="28575">
              <a:solidFill>
                <a:schemeClr val="tx1"/>
              </a:solidFill>
              <a:round/>
              <a:headEnd type="triangle" w="med" len="med"/>
              <a:tailEnd type="none" w="sm" len="sm"/>
            </a:ln>
          </p:spPr>
          <p:txBody>
            <a:bodyPr>
              <a:prstTxWarp prst="textNoShape">
                <a:avLst/>
              </a:prstTxWarp>
            </a:bodyPr>
            <a:lstStyle/>
            <a:p>
              <a:endParaRPr lang="en-US"/>
            </a:p>
          </p:txBody>
        </p:sp>
        <p:sp>
          <p:nvSpPr>
            <p:cNvPr id="129130" name="Line 33"/>
            <p:cNvSpPr>
              <a:spLocks noChangeShapeType="1"/>
            </p:cNvSpPr>
            <p:nvPr/>
          </p:nvSpPr>
          <p:spPr bwMode="auto">
            <a:xfrm flipV="1">
              <a:off x="2833" y="2152"/>
              <a:ext cx="143" cy="144"/>
            </a:xfrm>
            <a:prstGeom prst="line">
              <a:avLst/>
            </a:prstGeom>
            <a:noFill/>
            <a:ln w="28575">
              <a:solidFill>
                <a:schemeClr val="tx1"/>
              </a:solidFill>
              <a:round/>
              <a:headEnd type="none" w="sm" len="sm"/>
              <a:tailEnd type="triangle" w="med" len="med"/>
            </a:ln>
          </p:spPr>
          <p:txBody>
            <a:bodyPr>
              <a:prstTxWarp prst="textNoShape">
                <a:avLst/>
              </a:prstTxWarp>
            </a:bodyPr>
            <a:lstStyle/>
            <a:p>
              <a:endParaRPr lang="en-US"/>
            </a:p>
          </p:txBody>
        </p:sp>
        <p:sp>
          <p:nvSpPr>
            <p:cNvPr id="129131" name="Line 34"/>
            <p:cNvSpPr>
              <a:spLocks noChangeShapeType="1"/>
            </p:cNvSpPr>
            <p:nvPr/>
          </p:nvSpPr>
          <p:spPr bwMode="auto">
            <a:xfrm rot="5400000" flipV="1">
              <a:off x="3163" y="2144"/>
              <a:ext cx="143" cy="144"/>
            </a:xfrm>
            <a:prstGeom prst="line">
              <a:avLst/>
            </a:prstGeom>
            <a:noFill/>
            <a:ln w="28575">
              <a:solidFill>
                <a:schemeClr val="tx1"/>
              </a:solidFill>
              <a:round/>
              <a:headEnd type="triangle" w="med" len="med"/>
              <a:tailEnd type="none" w="sm" len="sm"/>
            </a:ln>
          </p:spPr>
          <p:txBody>
            <a:bodyPr>
              <a:prstTxWarp prst="textNoShape">
                <a:avLst/>
              </a:prstTxWarp>
            </a:bodyPr>
            <a:lstStyle/>
            <a:p>
              <a:endParaRPr lang="en-US"/>
            </a:p>
          </p:txBody>
        </p:sp>
        <p:sp>
          <p:nvSpPr>
            <p:cNvPr id="129132" name="Line 35"/>
            <p:cNvSpPr>
              <a:spLocks noChangeShapeType="1"/>
            </p:cNvSpPr>
            <p:nvPr/>
          </p:nvSpPr>
          <p:spPr bwMode="auto">
            <a:xfrm rot="16200000" flipV="1">
              <a:off x="2816" y="1825"/>
              <a:ext cx="143" cy="144"/>
            </a:xfrm>
            <a:prstGeom prst="line">
              <a:avLst/>
            </a:prstGeom>
            <a:noFill/>
            <a:ln w="28575">
              <a:solidFill>
                <a:schemeClr val="tx1"/>
              </a:solidFill>
              <a:round/>
              <a:headEnd type="triangle" w="med" len="med"/>
              <a:tailEnd type="none" w="sm" len="sm"/>
            </a:ln>
          </p:spPr>
          <p:txBody>
            <a:bodyPr>
              <a:prstTxWarp prst="textNoShape">
                <a:avLst/>
              </a:prstTxWarp>
            </a:bodyPr>
            <a:lstStyle/>
            <a:p>
              <a:endParaRPr lang="en-US"/>
            </a:p>
          </p:txBody>
        </p:sp>
      </p:grpSp>
      <p:grpSp>
        <p:nvGrpSpPr>
          <p:cNvPr id="4" name="Group 36"/>
          <p:cNvGrpSpPr>
            <a:grpSpLocks/>
          </p:cNvGrpSpPr>
          <p:nvPr/>
        </p:nvGrpSpPr>
        <p:grpSpPr bwMode="auto">
          <a:xfrm>
            <a:off x="1195388" y="1879600"/>
            <a:ext cx="1192212" cy="1290638"/>
            <a:chOff x="2657" y="1642"/>
            <a:chExt cx="813" cy="813"/>
          </a:xfrm>
        </p:grpSpPr>
        <p:sp>
          <p:nvSpPr>
            <p:cNvPr id="129113" name="Rectangle 37"/>
            <p:cNvSpPr>
              <a:spLocks noChangeArrowheads="1"/>
            </p:cNvSpPr>
            <p:nvPr/>
          </p:nvSpPr>
          <p:spPr bwMode="auto">
            <a:xfrm>
              <a:off x="2657" y="1642"/>
              <a:ext cx="813" cy="813"/>
            </a:xfrm>
            <a:prstGeom prst="rect">
              <a:avLst/>
            </a:prstGeom>
            <a:noFill/>
            <a:ln w="38100">
              <a:solidFill>
                <a:schemeClr val="accent2"/>
              </a:solidFill>
              <a:miter lim="800000"/>
              <a:headEnd type="none" w="sm" len="sm"/>
              <a:tailEnd type="none" w="sm" len="sm"/>
            </a:ln>
          </p:spPr>
          <p:txBody>
            <a:bodyPr wrap="none" anchor="ctr">
              <a:prstTxWarp prst="textNoShape">
                <a:avLst/>
              </a:prstTxWarp>
            </a:bodyPr>
            <a:lstStyle/>
            <a:p>
              <a:endParaRPr lang="en-US"/>
            </a:p>
          </p:txBody>
        </p:sp>
        <p:sp>
          <p:nvSpPr>
            <p:cNvPr id="129114" name="Oval 38"/>
            <p:cNvSpPr>
              <a:spLocks noChangeArrowheads="1"/>
            </p:cNvSpPr>
            <p:nvPr/>
          </p:nvSpPr>
          <p:spPr bwMode="auto">
            <a:xfrm>
              <a:off x="2940" y="1933"/>
              <a:ext cx="240" cy="240"/>
            </a:xfrm>
            <a:prstGeom prst="ellipse">
              <a:avLst/>
            </a:prstGeom>
            <a:noFill/>
            <a:ln w="28575">
              <a:solidFill>
                <a:schemeClr val="tx1"/>
              </a:solidFill>
              <a:round/>
              <a:headEnd/>
              <a:tailEnd/>
            </a:ln>
          </p:spPr>
          <p:txBody>
            <a:bodyPr wrap="none" anchor="ctr">
              <a:prstTxWarp prst="textNoShape">
                <a:avLst/>
              </a:prstTxWarp>
            </a:bodyPr>
            <a:lstStyle/>
            <a:p>
              <a:endParaRPr lang="en-US"/>
            </a:p>
          </p:txBody>
        </p:sp>
        <p:sp>
          <p:nvSpPr>
            <p:cNvPr id="129115" name="Oval 39"/>
            <p:cNvSpPr>
              <a:spLocks noChangeArrowheads="1"/>
            </p:cNvSpPr>
            <p:nvPr/>
          </p:nvSpPr>
          <p:spPr bwMode="auto">
            <a:xfrm>
              <a:off x="2940" y="1929"/>
              <a:ext cx="240" cy="240"/>
            </a:xfrm>
            <a:prstGeom prst="ellipse">
              <a:avLst/>
            </a:prstGeom>
            <a:solidFill>
              <a:schemeClr val="bg1"/>
            </a:solidFill>
            <a:ln w="28575">
              <a:solidFill>
                <a:schemeClr val="tx1"/>
              </a:solidFill>
              <a:round/>
              <a:headEnd/>
              <a:tailEnd/>
            </a:ln>
          </p:spPr>
          <p:txBody>
            <a:bodyPr wrap="none" anchor="ctr">
              <a:prstTxWarp prst="textNoShape">
                <a:avLst/>
              </a:prstTxWarp>
            </a:bodyPr>
            <a:lstStyle/>
            <a:p>
              <a:endParaRPr lang="en-US"/>
            </a:p>
          </p:txBody>
        </p:sp>
        <p:sp>
          <p:nvSpPr>
            <p:cNvPr id="129116" name="Line 40"/>
            <p:cNvSpPr>
              <a:spLocks noChangeAspect="1" noChangeShapeType="1"/>
            </p:cNvSpPr>
            <p:nvPr/>
          </p:nvSpPr>
          <p:spPr bwMode="auto">
            <a:xfrm>
              <a:off x="2971" y="2054"/>
              <a:ext cx="181" cy="0"/>
            </a:xfrm>
            <a:prstGeom prst="line">
              <a:avLst/>
            </a:prstGeom>
            <a:noFill/>
            <a:ln w="28575">
              <a:solidFill>
                <a:schemeClr val="tx1"/>
              </a:solidFill>
              <a:round/>
              <a:headEnd/>
              <a:tailEnd/>
            </a:ln>
          </p:spPr>
          <p:txBody>
            <a:bodyPr lIns="91405" tIns="45702" rIns="91405" bIns="45702">
              <a:prstTxWarp prst="textNoShape">
                <a:avLst/>
              </a:prstTxWarp>
              <a:spAutoFit/>
            </a:bodyPr>
            <a:lstStyle/>
            <a:p>
              <a:endParaRPr lang="en-US"/>
            </a:p>
          </p:txBody>
        </p:sp>
        <p:sp>
          <p:nvSpPr>
            <p:cNvPr id="129117" name="Line 41"/>
            <p:cNvSpPr>
              <a:spLocks noChangeAspect="1" noChangeShapeType="1"/>
            </p:cNvSpPr>
            <p:nvPr/>
          </p:nvSpPr>
          <p:spPr bwMode="auto">
            <a:xfrm>
              <a:off x="3056" y="1964"/>
              <a:ext cx="0" cy="178"/>
            </a:xfrm>
            <a:prstGeom prst="line">
              <a:avLst/>
            </a:prstGeom>
            <a:noFill/>
            <a:ln w="28575">
              <a:solidFill>
                <a:schemeClr val="tx1"/>
              </a:solidFill>
              <a:round/>
              <a:headEnd/>
              <a:tailEnd/>
            </a:ln>
          </p:spPr>
          <p:txBody>
            <a:bodyPr lIns="91405" tIns="45702" rIns="91405" bIns="45702">
              <a:prstTxWarp prst="textNoShape">
                <a:avLst/>
              </a:prstTxWarp>
              <a:spAutoFit/>
            </a:bodyPr>
            <a:lstStyle/>
            <a:p>
              <a:endParaRPr lang="en-US"/>
            </a:p>
          </p:txBody>
        </p:sp>
        <p:sp>
          <p:nvSpPr>
            <p:cNvPr id="129118" name="Line 42"/>
            <p:cNvSpPr>
              <a:spLocks noChangeAspect="1" noChangeShapeType="1"/>
            </p:cNvSpPr>
            <p:nvPr/>
          </p:nvSpPr>
          <p:spPr bwMode="auto">
            <a:xfrm>
              <a:off x="3056" y="1960"/>
              <a:ext cx="0" cy="178"/>
            </a:xfrm>
            <a:prstGeom prst="line">
              <a:avLst/>
            </a:prstGeom>
            <a:noFill/>
            <a:ln w="28575">
              <a:solidFill>
                <a:schemeClr val="tx1"/>
              </a:solidFill>
              <a:round/>
              <a:headEnd/>
              <a:tailEnd/>
            </a:ln>
          </p:spPr>
          <p:txBody>
            <a:bodyPr lIns="91405" tIns="45702" rIns="91405" bIns="45702">
              <a:prstTxWarp prst="textNoShape">
                <a:avLst/>
              </a:prstTxWarp>
              <a:spAutoFit/>
            </a:bodyPr>
            <a:lstStyle/>
            <a:p>
              <a:endParaRPr lang="en-US"/>
            </a:p>
          </p:txBody>
        </p:sp>
        <p:sp>
          <p:nvSpPr>
            <p:cNvPr id="129119" name="Line 43"/>
            <p:cNvSpPr>
              <a:spLocks noChangeShapeType="1"/>
            </p:cNvSpPr>
            <p:nvPr/>
          </p:nvSpPr>
          <p:spPr bwMode="auto">
            <a:xfrm flipV="1">
              <a:off x="3167" y="1825"/>
              <a:ext cx="143" cy="144"/>
            </a:xfrm>
            <a:prstGeom prst="line">
              <a:avLst/>
            </a:prstGeom>
            <a:noFill/>
            <a:ln w="28575">
              <a:solidFill>
                <a:schemeClr val="tx1"/>
              </a:solidFill>
              <a:round/>
              <a:headEnd type="triangle" w="med" len="med"/>
              <a:tailEnd type="none" w="sm" len="sm"/>
            </a:ln>
          </p:spPr>
          <p:txBody>
            <a:bodyPr>
              <a:prstTxWarp prst="textNoShape">
                <a:avLst/>
              </a:prstTxWarp>
            </a:bodyPr>
            <a:lstStyle/>
            <a:p>
              <a:endParaRPr lang="en-US"/>
            </a:p>
          </p:txBody>
        </p:sp>
        <p:sp>
          <p:nvSpPr>
            <p:cNvPr id="129120" name="Line 44"/>
            <p:cNvSpPr>
              <a:spLocks noChangeShapeType="1"/>
            </p:cNvSpPr>
            <p:nvPr/>
          </p:nvSpPr>
          <p:spPr bwMode="auto">
            <a:xfrm flipV="1">
              <a:off x="2833" y="2152"/>
              <a:ext cx="143" cy="144"/>
            </a:xfrm>
            <a:prstGeom prst="line">
              <a:avLst/>
            </a:prstGeom>
            <a:noFill/>
            <a:ln w="28575">
              <a:solidFill>
                <a:schemeClr val="tx1"/>
              </a:solidFill>
              <a:round/>
              <a:headEnd type="none" w="sm" len="sm"/>
              <a:tailEnd type="triangle" w="med" len="med"/>
            </a:ln>
          </p:spPr>
          <p:txBody>
            <a:bodyPr>
              <a:prstTxWarp prst="textNoShape">
                <a:avLst/>
              </a:prstTxWarp>
            </a:bodyPr>
            <a:lstStyle/>
            <a:p>
              <a:endParaRPr lang="en-US"/>
            </a:p>
          </p:txBody>
        </p:sp>
        <p:sp>
          <p:nvSpPr>
            <p:cNvPr id="129121" name="Line 45"/>
            <p:cNvSpPr>
              <a:spLocks noChangeShapeType="1"/>
            </p:cNvSpPr>
            <p:nvPr/>
          </p:nvSpPr>
          <p:spPr bwMode="auto">
            <a:xfrm rot="5400000" flipV="1">
              <a:off x="3163" y="2144"/>
              <a:ext cx="143" cy="144"/>
            </a:xfrm>
            <a:prstGeom prst="line">
              <a:avLst/>
            </a:prstGeom>
            <a:noFill/>
            <a:ln w="28575">
              <a:solidFill>
                <a:schemeClr val="tx1"/>
              </a:solidFill>
              <a:round/>
              <a:headEnd type="triangle" w="med" len="med"/>
              <a:tailEnd type="none" w="sm" len="sm"/>
            </a:ln>
          </p:spPr>
          <p:txBody>
            <a:bodyPr>
              <a:prstTxWarp prst="textNoShape">
                <a:avLst/>
              </a:prstTxWarp>
            </a:bodyPr>
            <a:lstStyle/>
            <a:p>
              <a:endParaRPr lang="en-US"/>
            </a:p>
          </p:txBody>
        </p:sp>
        <p:sp>
          <p:nvSpPr>
            <p:cNvPr id="129122" name="Line 46"/>
            <p:cNvSpPr>
              <a:spLocks noChangeShapeType="1"/>
            </p:cNvSpPr>
            <p:nvPr/>
          </p:nvSpPr>
          <p:spPr bwMode="auto">
            <a:xfrm rot="16200000" flipV="1">
              <a:off x="2816" y="1825"/>
              <a:ext cx="143" cy="144"/>
            </a:xfrm>
            <a:prstGeom prst="line">
              <a:avLst/>
            </a:prstGeom>
            <a:noFill/>
            <a:ln w="28575">
              <a:solidFill>
                <a:schemeClr val="tx1"/>
              </a:solidFill>
              <a:round/>
              <a:headEnd type="triangle" w="med" len="med"/>
              <a:tailEnd type="none" w="sm" len="sm"/>
            </a:ln>
          </p:spPr>
          <p:txBody>
            <a:bodyPr>
              <a:prstTxWarp prst="textNoShape">
                <a:avLst/>
              </a:prstTxWarp>
            </a:bodyPr>
            <a:lstStyle/>
            <a:p>
              <a:endParaRPr lang="en-US"/>
            </a:p>
          </p:txBody>
        </p:sp>
      </p:grpSp>
      <p:grpSp>
        <p:nvGrpSpPr>
          <p:cNvPr id="5" name="Group 47"/>
          <p:cNvGrpSpPr>
            <a:grpSpLocks/>
          </p:cNvGrpSpPr>
          <p:nvPr/>
        </p:nvGrpSpPr>
        <p:grpSpPr bwMode="auto">
          <a:xfrm>
            <a:off x="1874838" y="1879600"/>
            <a:ext cx="1192212" cy="1290638"/>
            <a:chOff x="2657" y="1642"/>
            <a:chExt cx="813" cy="813"/>
          </a:xfrm>
        </p:grpSpPr>
        <p:sp>
          <p:nvSpPr>
            <p:cNvPr id="129103" name="Rectangle 48"/>
            <p:cNvSpPr>
              <a:spLocks noChangeArrowheads="1"/>
            </p:cNvSpPr>
            <p:nvPr/>
          </p:nvSpPr>
          <p:spPr bwMode="auto">
            <a:xfrm>
              <a:off x="2657" y="1642"/>
              <a:ext cx="813" cy="813"/>
            </a:xfrm>
            <a:prstGeom prst="rect">
              <a:avLst/>
            </a:prstGeom>
            <a:noFill/>
            <a:ln w="38100">
              <a:solidFill>
                <a:schemeClr val="accent2"/>
              </a:solidFill>
              <a:miter lim="800000"/>
              <a:headEnd type="none" w="sm" len="sm"/>
              <a:tailEnd type="none" w="sm" len="sm"/>
            </a:ln>
          </p:spPr>
          <p:txBody>
            <a:bodyPr wrap="none" anchor="ctr">
              <a:prstTxWarp prst="textNoShape">
                <a:avLst/>
              </a:prstTxWarp>
            </a:bodyPr>
            <a:lstStyle/>
            <a:p>
              <a:endParaRPr lang="en-US"/>
            </a:p>
          </p:txBody>
        </p:sp>
        <p:sp>
          <p:nvSpPr>
            <p:cNvPr id="129104" name="Oval 49"/>
            <p:cNvSpPr>
              <a:spLocks noChangeArrowheads="1"/>
            </p:cNvSpPr>
            <p:nvPr/>
          </p:nvSpPr>
          <p:spPr bwMode="auto">
            <a:xfrm>
              <a:off x="2940" y="1933"/>
              <a:ext cx="240" cy="240"/>
            </a:xfrm>
            <a:prstGeom prst="ellipse">
              <a:avLst/>
            </a:prstGeom>
            <a:noFill/>
            <a:ln w="28575">
              <a:solidFill>
                <a:schemeClr val="tx1"/>
              </a:solidFill>
              <a:round/>
              <a:headEnd/>
              <a:tailEnd/>
            </a:ln>
          </p:spPr>
          <p:txBody>
            <a:bodyPr wrap="none" anchor="ctr">
              <a:prstTxWarp prst="textNoShape">
                <a:avLst/>
              </a:prstTxWarp>
            </a:bodyPr>
            <a:lstStyle/>
            <a:p>
              <a:endParaRPr lang="en-US"/>
            </a:p>
          </p:txBody>
        </p:sp>
        <p:sp>
          <p:nvSpPr>
            <p:cNvPr id="129105" name="Oval 50"/>
            <p:cNvSpPr>
              <a:spLocks noChangeArrowheads="1"/>
            </p:cNvSpPr>
            <p:nvPr/>
          </p:nvSpPr>
          <p:spPr bwMode="auto">
            <a:xfrm>
              <a:off x="2940" y="1929"/>
              <a:ext cx="240" cy="240"/>
            </a:xfrm>
            <a:prstGeom prst="ellipse">
              <a:avLst/>
            </a:prstGeom>
            <a:solidFill>
              <a:schemeClr val="bg1"/>
            </a:solidFill>
            <a:ln w="28575">
              <a:solidFill>
                <a:schemeClr val="tx1"/>
              </a:solidFill>
              <a:round/>
              <a:headEnd/>
              <a:tailEnd/>
            </a:ln>
          </p:spPr>
          <p:txBody>
            <a:bodyPr wrap="none" anchor="ctr">
              <a:prstTxWarp prst="textNoShape">
                <a:avLst/>
              </a:prstTxWarp>
            </a:bodyPr>
            <a:lstStyle/>
            <a:p>
              <a:endParaRPr lang="en-US"/>
            </a:p>
          </p:txBody>
        </p:sp>
        <p:sp>
          <p:nvSpPr>
            <p:cNvPr id="129106" name="Line 51"/>
            <p:cNvSpPr>
              <a:spLocks noChangeAspect="1" noChangeShapeType="1"/>
            </p:cNvSpPr>
            <p:nvPr/>
          </p:nvSpPr>
          <p:spPr bwMode="auto">
            <a:xfrm>
              <a:off x="2971" y="2054"/>
              <a:ext cx="181" cy="0"/>
            </a:xfrm>
            <a:prstGeom prst="line">
              <a:avLst/>
            </a:prstGeom>
            <a:noFill/>
            <a:ln w="28575">
              <a:solidFill>
                <a:schemeClr val="tx1"/>
              </a:solidFill>
              <a:round/>
              <a:headEnd/>
              <a:tailEnd/>
            </a:ln>
          </p:spPr>
          <p:txBody>
            <a:bodyPr lIns="91405" tIns="45702" rIns="91405" bIns="45702">
              <a:prstTxWarp prst="textNoShape">
                <a:avLst/>
              </a:prstTxWarp>
              <a:spAutoFit/>
            </a:bodyPr>
            <a:lstStyle/>
            <a:p>
              <a:endParaRPr lang="en-US"/>
            </a:p>
          </p:txBody>
        </p:sp>
        <p:sp>
          <p:nvSpPr>
            <p:cNvPr id="129107" name="Line 52"/>
            <p:cNvSpPr>
              <a:spLocks noChangeAspect="1" noChangeShapeType="1"/>
            </p:cNvSpPr>
            <p:nvPr/>
          </p:nvSpPr>
          <p:spPr bwMode="auto">
            <a:xfrm>
              <a:off x="3056" y="1964"/>
              <a:ext cx="0" cy="178"/>
            </a:xfrm>
            <a:prstGeom prst="line">
              <a:avLst/>
            </a:prstGeom>
            <a:noFill/>
            <a:ln w="28575">
              <a:solidFill>
                <a:schemeClr val="tx1"/>
              </a:solidFill>
              <a:round/>
              <a:headEnd/>
              <a:tailEnd/>
            </a:ln>
          </p:spPr>
          <p:txBody>
            <a:bodyPr lIns="91405" tIns="45702" rIns="91405" bIns="45702">
              <a:prstTxWarp prst="textNoShape">
                <a:avLst/>
              </a:prstTxWarp>
              <a:spAutoFit/>
            </a:bodyPr>
            <a:lstStyle/>
            <a:p>
              <a:endParaRPr lang="en-US"/>
            </a:p>
          </p:txBody>
        </p:sp>
        <p:sp>
          <p:nvSpPr>
            <p:cNvPr id="129108" name="Line 53"/>
            <p:cNvSpPr>
              <a:spLocks noChangeAspect="1" noChangeShapeType="1"/>
            </p:cNvSpPr>
            <p:nvPr/>
          </p:nvSpPr>
          <p:spPr bwMode="auto">
            <a:xfrm>
              <a:off x="3056" y="1960"/>
              <a:ext cx="0" cy="178"/>
            </a:xfrm>
            <a:prstGeom prst="line">
              <a:avLst/>
            </a:prstGeom>
            <a:noFill/>
            <a:ln w="28575">
              <a:solidFill>
                <a:schemeClr val="tx1"/>
              </a:solidFill>
              <a:round/>
              <a:headEnd/>
              <a:tailEnd/>
            </a:ln>
          </p:spPr>
          <p:txBody>
            <a:bodyPr lIns="91405" tIns="45702" rIns="91405" bIns="45702">
              <a:prstTxWarp prst="textNoShape">
                <a:avLst/>
              </a:prstTxWarp>
              <a:spAutoFit/>
            </a:bodyPr>
            <a:lstStyle/>
            <a:p>
              <a:endParaRPr lang="en-US"/>
            </a:p>
          </p:txBody>
        </p:sp>
        <p:sp>
          <p:nvSpPr>
            <p:cNvPr id="129109" name="Line 54"/>
            <p:cNvSpPr>
              <a:spLocks noChangeShapeType="1"/>
            </p:cNvSpPr>
            <p:nvPr/>
          </p:nvSpPr>
          <p:spPr bwMode="auto">
            <a:xfrm flipV="1">
              <a:off x="3167" y="1825"/>
              <a:ext cx="143" cy="144"/>
            </a:xfrm>
            <a:prstGeom prst="line">
              <a:avLst/>
            </a:prstGeom>
            <a:noFill/>
            <a:ln w="28575">
              <a:solidFill>
                <a:schemeClr val="tx1"/>
              </a:solidFill>
              <a:round/>
              <a:headEnd type="triangle" w="med" len="med"/>
              <a:tailEnd type="none" w="sm" len="sm"/>
            </a:ln>
          </p:spPr>
          <p:txBody>
            <a:bodyPr>
              <a:prstTxWarp prst="textNoShape">
                <a:avLst/>
              </a:prstTxWarp>
            </a:bodyPr>
            <a:lstStyle/>
            <a:p>
              <a:endParaRPr lang="en-US"/>
            </a:p>
          </p:txBody>
        </p:sp>
        <p:sp>
          <p:nvSpPr>
            <p:cNvPr id="129110" name="Line 55"/>
            <p:cNvSpPr>
              <a:spLocks noChangeShapeType="1"/>
            </p:cNvSpPr>
            <p:nvPr/>
          </p:nvSpPr>
          <p:spPr bwMode="auto">
            <a:xfrm flipV="1">
              <a:off x="2833" y="2152"/>
              <a:ext cx="143" cy="144"/>
            </a:xfrm>
            <a:prstGeom prst="line">
              <a:avLst/>
            </a:prstGeom>
            <a:noFill/>
            <a:ln w="28575">
              <a:solidFill>
                <a:schemeClr val="tx1"/>
              </a:solidFill>
              <a:round/>
              <a:headEnd type="none" w="sm" len="sm"/>
              <a:tailEnd type="triangle" w="med" len="med"/>
            </a:ln>
          </p:spPr>
          <p:txBody>
            <a:bodyPr>
              <a:prstTxWarp prst="textNoShape">
                <a:avLst/>
              </a:prstTxWarp>
            </a:bodyPr>
            <a:lstStyle/>
            <a:p>
              <a:endParaRPr lang="en-US"/>
            </a:p>
          </p:txBody>
        </p:sp>
        <p:sp>
          <p:nvSpPr>
            <p:cNvPr id="129111" name="Line 56"/>
            <p:cNvSpPr>
              <a:spLocks noChangeShapeType="1"/>
            </p:cNvSpPr>
            <p:nvPr/>
          </p:nvSpPr>
          <p:spPr bwMode="auto">
            <a:xfrm rot="5400000" flipV="1">
              <a:off x="3163" y="2144"/>
              <a:ext cx="143" cy="144"/>
            </a:xfrm>
            <a:prstGeom prst="line">
              <a:avLst/>
            </a:prstGeom>
            <a:noFill/>
            <a:ln w="28575">
              <a:solidFill>
                <a:schemeClr val="tx1"/>
              </a:solidFill>
              <a:round/>
              <a:headEnd type="triangle" w="med" len="med"/>
              <a:tailEnd type="none" w="sm" len="sm"/>
            </a:ln>
          </p:spPr>
          <p:txBody>
            <a:bodyPr>
              <a:prstTxWarp prst="textNoShape">
                <a:avLst/>
              </a:prstTxWarp>
            </a:bodyPr>
            <a:lstStyle/>
            <a:p>
              <a:endParaRPr lang="en-US"/>
            </a:p>
          </p:txBody>
        </p:sp>
        <p:sp>
          <p:nvSpPr>
            <p:cNvPr id="129112" name="Line 57"/>
            <p:cNvSpPr>
              <a:spLocks noChangeShapeType="1"/>
            </p:cNvSpPr>
            <p:nvPr/>
          </p:nvSpPr>
          <p:spPr bwMode="auto">
            <a:xfrm rot="16200000" flipV="1">
              <a:off x="2816" y="1825"/>
              <a:ext cx="143" cy="144"/>
            </a:xfrm>
            <a:prstGeom prst="line">
              <a:avLst/>
            </a:prstGeom>
            <a:noFill/>
            <a:ln w="28575">
              <a:solidFill>
                <a:schemeClr val="tx1"/>
              </a:solidFill>
              <a:round/>
              <a:headEnd type="triangle" w="med" len="med"/>
              <a:tailEnd type="none" w="sm" len="sm"/>
            </a:ln>
          </p:spPr>
          <p:txBody>
            <a:bodyPr>
              <a:prstTxWarp prst="textNoShape">
                <a:avLst/>
              </a:prstTxWarp>
            </a:bodyPr>
            <a:lstStyle/>
            <a:p>
              <a:endParaRPr lang="en-US"/>
            </a:p>
          </p:txBody>
        </p:sp>
      </p:grpSp>
      <p:grpSp>
        <p:nvGrpSpPr>
          <p:cNvPr id="6" name="Group 58"/>
          <p:cNvGrpSpPr>
            <a:grpSpLocks/>
          </p:cNvGrpSpPr>
          <p:nvPr/>
        </p:nvGrpSpPr>
        <p:grpSpPr bwMode="auto">
          <a:xfrm>
            <a:off x="1874838" y="2606675"/>
            <a:ext cx="1192212" cy="1290638"/>
            <a:chOff x="2657" y="1642"/>
            <a:chExt cx="813" cy="813"/>
          </a:xfrm>
        </p:grpSpPr>
        <p:sp>
          <p:nvSpPr>
            <p:cNvPr id="129093" name="Rectangle 59"/>
            <p:cNvSpPr>
              <a:spLocks noChangeArrowheads="1"/>
            </p:cNvSpPr>
            <p:nvPr/>
          </p:nvSpPr>
          <p:spPr bwMode="auto">
            <a:xfrm>
              <a:off x="2657" y="1642"/>
              <a:ext cx="813" cy="813"/>
            </a:xfrm>
            <a:prstGeom prst="rect">
              <a:avLst/>
            </a:prstGeom>
            <a:noFill/>
            <a:ln w="38100">
              <a:solidFill>
                <a:schemeClr val="accent2"/>
              </a:solidFill>
              <a:miter lim="800000"/>
              <a:headEnd type="none" w="sm" len="sm"/>
              <a:tailEnd type="none" w="sm" len="sm"/>
            </a:ln>
          </p:spPr>
          <p:txBody>
            <a:bodyPr wrap="none" anchor="ctr">
              <a:prstTxWarp prst="textNoShape">
                <a:avLst/>
              </a:prstTxWarp>
            </a:bodyPr>
            <a:lstStyle/>
            <a:p>
              <a:endParaRPr lang="en-US"/>
            </a:p>
          </p:txBody>
        </p:sp>
        <p:sp>
          <p:nvSpPr>
            <p:cNvPr id="129094" name="Oval 60"/>
            <p:cNvSpPr>
              <a:spLocks noChangeArrowheads="1"/>
            </p:cNvSpPr>
            <p:nvPr/>
          </p:nvSpPr>
          <p:spPr bwMode="auto">
            <a:xfrm>
              <a:off x="2940" y="1933"/>
              <a:ext cx="240" cy="240"/>
            </a:xfrm>
            <a:prstGeom prst="ellipse">
              <a:avLst/>
            </a:prstGeom>
            <a:noFill/>
            <a:ln w="28575">
              <a:solidFill>
                <a:schemeClr val="tx1"/>
              </a:solidFill>
              <a:round/>
              <a:headEnd/>
              <a:tailEnd/>
            </a:ln>
          </p:spPr>
          <p:txBody>
            <a:bodyPr wrap="none" anchor="ctr">
              <a:prstTxWarp prst="textNoShape">
                <a:avLst/>
              </a:prstTxWarp>
            </a:bodyPr>
            <a:lstStyle/>
            <a:p>
              <a:endParaRPr lang="en-US"/>
            </a:p>
          </p:txBody>
        </p:sp>
        <p:sp>
          <p:nvSpPr>
            <p:cNvPr id="129095" name="Oval 61"/>
            <p:cNvSpPr>
              <a:spLocks noChangeArrowheads="1"/>
            </p:cNvSpPr>
            <p:nvPr/>
          </p:nvSpPr>
          <p:spPr bwMode="auto">
            <a:xfrm>
              <a:off x="2940" y="1929"/>
              <a:ext cx="240" cy="240"/>
            </a:xfrm>
            <a:prstGeom prst="ellipse">
              <a:avLst/>
            </a:prstGeom>
            <a:solidFill>
              <a:schemeClr val="bg1"/>
            </a:solidFill>
            <a:ln w="28575">
              <a:solidFill>
                <a:schemeClr val="tx1"/>
              </a:solidFill>
              <a:round/>
              <a:headEnd/>
              <a:tailEnd/>
            </a:ln>
          </p:spPr>
          <p:txBody>
            <a:bodyPr wrap="none" anchor="ctr">
              <a:prstTxWarp prst="textNoShape">
                <a:avLst/>
              </a:prstTxWarp>
            </a:bodyPr>
            <a:lstStyle/>
            <a:p>
              <a:endParaRPr lang="en-US"/>
            </a:p>
          </p:txBody>
        </p:sp>
        <p:sp>
          <p:nvSpPr>
            <p:cNvPr id="129096" name="Line 62"/>
            <p:cNvSpPr>
              <a:spLocks noChangeAspect="1" noChangeShapeType="1"/>
            </p:cNvSpPr>
            <p:nvPr/>
          </p:nvSpPr>
          <p:spPr bwMode="auto">
            <a:xfrm>
              <a:off x="2971" y="2054"/>
              <a:ext cx="181" cy="0"/>
            </a:xfrm>
            <a:prstGeom prst="line">
              <a:avLst/>
            </a:prstGeom>
            <a:noFill/>
            <a:ln w="28575">
              <a:solidFill>
                <a:schemeClr val="tx1"/>
              </a:solidFill>
              <a:round/>
              <a:headEnd/>
              <a:tailEnd/>
            </a:ln>
          </p:spPr>
          <p:txBody>
            <a:bodyPr lIns="91405" tIns="45702" rIns="91405" bIns="45702">
              <a:prstTxWarp prst="textNoShape">
                <a:avLst/>
              </a:prstTxWarp>
              <a:spAutoFit/>
            </a:bodyPr>
            <a:lstStyle/>
            <a:p>
              <a:endParaRPr lang="en-US"/>
            </a:p>
          </p:txBody>
        </p:sp>
        <p:sp>
          <p:nvSpPr>
            <p:cNvPr id="129097" name="Line 63"/>
            <p:cNvSpPr>
              <a:spLocks noChangeAspect="1" noChangeShapeType="1"/>
            </p:cNvSpPr>
            <p:nvPr/>
          </p:nvSpPr>
          <p:spPr bwMode="auto">
            <a:xfrm>
              <a:off x="3056" y="1964"/>
              <a:ext cx="0" cy="178"/>
            </a:xfrm>
            <a:prstGeom prst="line">
              <a:avLst/>
            </a:prstGeom>
            <a:noFill/>
            <a:ln w="28575">
              <a:solidFill>
                <a:schemeClr val="tx1"/>
              </a:solidFill>
              <a:round/>
              <a:headEnd/>
              <a:tailEnd/>
            </a:ln>
          </p:spPr>
          <p:txBody>
            <a:bodyPr lIns="91405" tIns="45702" rIns="91405" bIns="45702">
              <a:prstTxWarp prst="textNoShape">
                <a:avLst/>
              </a:prstTxWarp>
              <a:spAutoFit/>
            </a:bodyPr>
            <a:lstStyle/>
            <a:p>
              <a:endParaRPr lang="en-US"/>
            </a:p>
          </p:txBody>
        </p:sp>
        <p:sp>
          <p:nvSpPr>
            <p:cNvPr id="129098" name="Line 64"/>
            <p:cNvSpPr>
              <a:spLocks noChangeAspect="1" noChangeShapeType="1"/>
            </p:cNvSpPr>
            <p:nvPr/>
          </p:nvSpPr>
          <p:spPr bwMode="auto">
            <a:xfrm>
              <a:off x="3056" y="1960"/>
              <a:ext cx="0" cy="178"/>
            </a:xfrm>
            <a:prstGeom prst="line">
              <a:avLst/>
            </a:prstGeom>
            <a:noFill/>
            <a:ln w="28575">
              <a:solidFill>
                <a:schemeClr val="tx1"/>
              </a:solidFill>
              <a:round/>
              <a:headEnd/>
              <a:tailEnd/>
            </a:ln>
          </p:spPr>
          <p:txBody>
            <a:bodyPr lIns="91405" tIns="45702" rIns="91405" bIns="45702">
              <a:prstTxWarp prst="textNoShape">
                <a:avLst/>
              </a:prstTxWarp>
              <a:spAutoFit/>
            </a:bodyPr>
            <a:lstStyle/>
            <a:p>
              <a:endParaRPr lang="en-US"/>
            </a:p>
          </p:txBody>
        </p:sp>
        <p:sp>
          <p:nvSpPr>
            <p:cNvPr id="129099" name="Line 65"/>
            <p:cNvSpPr>
              <a:spLocks noChangeShapeType="1"/>
            </p:cNvSpPr>
            <p:nvPr/>
          </p:nvSpPr>
          <p:spPr bwMode="auto">
            <a:xfrm flipV="1">
              <a:off x="3167" y="1825"/>
              <a:ext cx="143" cy="144"/>
            </a:xfrm>
            <a:prstGeom prst="line">
              <a:avLst/>
            </a:prstGeom>
            <a:noFill/>
            <a:ln w="28575">
              <a:solidFill>
                <a:schemeClr val="tx1"/>
              </a:solidFill>
              <a:round/>
              <a:headEnd type="triangle" w="med" len="med"/>
              <a:tailEnd type="none" w="sm" len="sm"/>
            </a:ln>
          </p:spPr>
          <p:txBody>
            <a:bodyPr>
              <a:prstTxWarp prst="textNoShape">
                <a:avLst/>
              </a:prstTxWarp>
            </a:bodyPr>
            <a:lstStyle/>
            <a:p>
              <a:endParaRPr lang="en-US"/>
            </a:p>
          </p:txBody>
        </p:sp>
        <p:sp>
          <p:nvSpPr>
            <p:cNvPr id="129100" name="Line 66"/>
            <p:cNvSpPr>
              <a:spLocks noChangeShapeType="1"/>
            </p:cNvSpPr>
            <p:nvPr/>
          </p:nvSpPr>
          <p:spPr bwMode="auto">
            <a:xfrm flipV="1">
              <a:off x="2833" y="2152"/>
              <a:ext cx="143" cy="144"/>
            </a:xfrm>
            <a:prstGeom prst="line">
              <a:avLst/>
            </a:prstGeom>
            <a:noFill/>
            <a:ln w="28575">
              <a:solidFill>
                <a:schemeClr val="tx1"/>
              </a:solidFill>
              <a:round/>
              <a:headEnd type="none" w="sm" len="sm"/>
              <a:tailEnd type="triangle" w="med" len="med"/>
            </a:ln>
          </p:spPr>
          <p:txBody>
            <a:bodyPr>
              <a:prstTxWarp prst="textNoShape">
                <a:avLst/>
              </a:prstTxWarp>
            </a:bodyPr>
            <a:lstStyle/>
            <a:p>
              <a:endParaRPr lang="en-US"/>
            </a:p>
          </p:txBody>
        </p:sp>
        <p:sp>
          <p:nvSpPr>
            <p:cNvPr id="129101" name="Line 67"/>
            <p:cNvSpPr>
              <a:spLocks noChangeShapeType="1"/>
            </p:cNvSpPr>
            <p:nvPr/>
          </p:nvSpPr>
          <p:spPr bwMode="auto">
            <a:xfrm rot="5400000" flipV="1">
              <a:off x="3163" y="2144"/>
              <a:ext cx="143" cy="144"/>
            </a:xfrm>
            <a:prstGeom prst="line">
              <a:avLst/>
            </a:prstGeom>
            <a:noFill/>
            <a:ln w="28575">
              <a:solidFill>
                <a:schemeClr val="tx1"/>
              </a:solidFill>
              <a:round/>
              <a:headEnd type="triangle" w="med" len="med"/>
              <a:tailEnd type="none" w="sm" len="sm"/>
            </a:ln>
          </p:spPr>
          <p:txBody>
            <a:bodyPr>
              <a:prstTxWarp prst="textNoShape">
                <a:avLst/>
              </a:prstTxWarp>
            </a:bodyPr>
            <a:lstStyle/>
            <a:p>
              <a:endParaRPr lang="en-US"/>
            </a:p>
          </p:txBody>
        </p:sp>
        <p:sp>
          <p:nvSpPr>
            <p:cNvPr id="129102" name="Line 68"/>
            <p:cNvSpPr>
              <a:spLocks noChangeShapeType="1"/>
            </p:cNvSpPr>
            <p:nvPr/>
          </p:nvSpPr>
          <p:spPr bwMode="auto">
            <a:xfrm rot="16200000" flipV="1">
              <a:off x="2816" y="1825"/>
              <a:ext cx="143" cy="144"/>
            </a:xfrm>
            <a:prstGeom prst="line">
              <a:avLst/>
            </a:prstGeom>
            <a:noFill/>
            <a:ln w="28575">
              <a:solidFill>
                <a:schemeClr val="tx1"/>
              </a:solidFill>
              <a:round/>
              <a:headEnd type="triangle" w="med" len="med"/>
              <a:tailEnd type="none" w="sm" len="sm"/>
            </a:ln>
          </p:spPr>
          <p:txBody>
            <a:bodyPr>
              <a:prstTxWarp prst="textNoShape">
                <a:avLst/>
              </a:prstTxWarp>
            </a:bodyPr>
            <a:lstStyle/>
            <a:p>
              <a:endParaRPr lang="en-US"/>
            </a:p>
          </p:txBody>
        </p:sp>
      </p:grpSp>
      <p:grpSp>
        <p:nvGrpSpPr>
          <p:cNvPr id="7" name="Group 69"/>
          <p:cNvGrpSpPr>
            <a:grpSpLocks/>
          </p:cNvGrpSpPr>
          <p:nvPr/>
        </p:nvGrpSpPr>
        <p:grpSpPr bwMode="auto">
          <a:xfrm>
            <a:off x="1874838" y="3340100"/>
            <a:ext cx="1192212" cy="1290638"/>
            <a:chOff x="2657" y="1642"/>
            <a:chExt cx="813" cy="813"/>
          </a:xfrm>
        </p:grpSpPr>
        <p:sp>
          <p:nvSpPr>
            <p:cNvPr id="129083" name="Rectangle 70"/>
            <p:cNvSpPr>
              <a:spLocks noChangeArrowheads="1"/>
            </p:cNvSpPr>
            <p:nvPr/>
          </p:nvSpPr>
          <p:spPr bwMode="auto">
            <a:xfrm>
              <a:off x="2657" y="1642"/>
              <a:ext cx="813" cy="813"/>
            </a:xfrm>
            <a:prstGeom prst="rect">
              <a:avLst/>
            </a:prstGeom>
            <a:noFill/>
            <a:ln w="38100">
              <a:solidFill>
                <a:schemeClr val="accent2"/>
              </a:solidFill>
              <a:miter lim="800000"/>
              <a:headEnd type="none" w="sm" len="sm"/>
              <a:tailEnd type="none" w="sm" len="sm"/>
            </a:ln>
          </p:spPr>
          <p:txBody>
            <a:bodyPr wrap="none" anchor="ctr">
              <a:prstTxWarp prst="textNoShape">
                <a:avLst/>
              </a:prstTxWarp>
            </a:bodyPr>
            <a:lstStyle/>
            <a:p>
              <a:endParaRPr lang="en-US"/>
            </a:p>
          </p:txBody>
        </p:sp>
        <p:sp>
          <p:nvSpPr>
            <p:cNvPr id="129084" name="Oval 71"/>
            <p:cNvSpPr>
              <a:spLocks noChangeArrowheads="1"/>
            </p:cNvSpPr>
            <p:nvPr/>
          </p:nvSpPr>
          <p:spPr bwMode="auto">
            <a:xfrm>
              <a:off x="2940" y="1933"/>
              <a:ext cx="240" cy="240"/>
            </a:xfrm>
            <a:prstGeom prst="ellipse">
              <a:avLst/>
            </a:prstGeom>
            <a:noFill/>
            <a:ln w="28575">
              <a:solidFill>
                <a:schemeClr val="tx1"/>
              </a:solidFill>
              <a:round/>
              <a:headEnd/>
              <a:tailEnd/>
            </a:ln>
          </p:spPr>
          <p:txBody>
            <a:bodyPr wrap="none" anchor="ctr">
              <a:prstTxWarp prst="textNoShape">
                <a:avLst/>
              </a:prstTxWarp>
            </a:bodyPr>
            <a:lstStyle/>
            <a:p>
              <a:endParaRPr lang="en-US"/>
            </a:p>
          </p:txBody>
        </p:sp>
        <p:sp>
          <p:nvSpPr>
            <p:cNvPr id="129085" name="Oval 72"/>
            <p:cNvSpPr>
              <a:spLocks noChangeArrowheads="1"/>
            </p:cNvSpPr>
            <p:nvPr/>
          </p:nvSpPr>
          <p:spPr bwMode="auto">
            <a:xfrm>
              <a:off x="2940" y="1929"/>
              <a:ext cx="240" cy="240"/>
            </a:xfrm>
            <a:prstGeom prst="ellipse">
              <a:avLst/>
            </a:prstGeom>
            <a:solidFill>
              <a:schemeClr val="bg1"/>
            </a:solidFill>
            <a:ln w="28575">
              <a:solidFill>
                <a:schemeClr val="tx1"/>
              </a:solidFill>
              <a:round/>
              <a:headEnd/>
              <a:tailEnd/>
            </a:ln>
          </p:spPr>
          <p:txBody>
            <a:bodyPr wrap="none" anchor="ctr">
              <a:prstTxWarp prst="textNoShape">
                <a:avLst/>
              </a:prstTxWarp>
            </a:bodyPr>
            <a:lstStyle/>
            <a:p>
              <a:endParaRPr lang="en-US"/>
            </a:p>
          </p:txBody>
        </p:sp>
        <p:sp>
          <p:nvSpPr>
            <p:cNvPr id="129086" name="Line 73"/>
            <p:cNvSpPr>
              <a:spLocks noChangeAspect="1" noChangeShapeType="1"/>
            </p:cNvSpPr>
            <p:nvPr/>
          </p:nvSpPr>
          <p:spPr bwMode="auto">
            <a:xfrm>
              <a:off x="2971" y="2054"/>
              <a:ext cx="181" cy="0"/>
            </a:xfrm>
            <a:prstGeom prst="line">
              <a:avLst/>
            </a:prstGeom>
            <a:noFill/>
            <a:ln w="28575">
              <a:solidFill>
                <a:schemeClr val="tx1"/>
              </a:solidFill>
              <a:round/>
              <a:headEnd/>
              <a:tailEnd/>
            </a:ln>
          </p:spPr>
          <p:txBody>
            <a:bodyPr lIns="91405" tIns="45702" rIns="91405" bIns="45702">
              <a:prstTxWarp prst="textNoShape">
                <a:avLst/>
              </a:prstTxWarp>
              <a:spAutoFit/>
            </a:bodyPr>
            <a:lstStyle/>
            <a:p>
              <a:endParaRPr lang="en-US"/>
            </a:p>
          </p:txBody>
        </p:sp>
        <p:sp>
          <p:nvSpPr>
            <p:cNvPr id="129087" name="Line 74"/>
            <p:cNvSpPr>
              <a:spLocks noChangeAspect="1" noChangeShapeType="1"/>
            </p:cNvSpPr>
            <p:nvPr/>
          </p:nvSpPr>
          <p:spPr bwMode="auto">
            <a:xfrm>
              <a:off x="3056" y="1964"/>
              <a:ext cx="0" cy="178"/>
            </a:xfrm>
            <a:prstGeom prst="line">
              <a:avLst/>
            </a:prstGeom>
            <a:noFill/>
            <a:ln w="28575">
              <a:solidFill>
                <a:schemeClr val="tx1"/>
              </a:solidFill>
              <a:round/>
              <a:headEnd/>
              <a:tailEnd/>
            </a:ln>
          </p:spPr>
          <p:txBody>
            <a:bodyPr lIns="91405" tIns="45702" rIns="91405" bIns="45702">
              <a:prstTxWarp prst="textNoShape">
                <a:avLst/>
              </a:prstTxWarp>
              <a:spAutoFit/>
            </a:bodyPr>
            <a:lstStyle/>
            <a:p>
              <a:endParaRPr lang="en-US"/>
            </a:p>
          </p:txBody>
        </p:sp>
        <p:sp>
          <p:nvSpPr>
            <p:cNvPr id="129088" name="Line 75"/>
            <p:cNvSpPr>
              <a:spLocks noChangeAspect="1" noChangeShapeType="1"/>
            </p:cNvSpPr>
            <p:nvPr/>
          </p:nvSpPr>
          <p:spPr bwMode="auto">
            <a:xfrm>
              <a:off x="3056" y="1960"/>
              <a:ext cx="0" cy="178"/>
            </a:xfrm>
            <a:prstGeom prst="line">
              <a:avLst/>
            </a:prstGeom>
            <a:noFill/>
            <a:ln w="28575">
              <a:solidFill>
                <a:schemeClr val="tx1"/>
              </a:solidFill>
              <a:round/>
              <a:headEnd/>
              <a:tailEnd/>
            </a:ln>
          </p:spPr>
          <p:txBody>
            <a:bodyPr lIns="91405" tIns="45702" rIns="91405" bIns="45702">
              <a:prstTxWarp prst="textNoShape">
                <a:avLst/>
              </a:prstTxWarp>
              <a:spAutoFit/>
            </a:bodyPr>
            <a:lstStyle/>
            <a:p>
              <a:endParaRPr lang="en-US"/>
            </a:p>
          </p:txBody>
        </p:sp>
        <p:sp>
          <p:nvSpPr>
            <p:cNvPr id="129089" name="Line 76"/>
            <p:cNvSpPr>
              <a:spLocks noChangeShapeType="1"/>
            </p:cNvSpPr>
            <p:nvPr/>
          </p:nvSpPr>
          <p:spPr bwMode="auto">
            <a:xfrm flipV="1">
              <a:off x="3167" y="1825"/>
              <a:ext cx="143" cy="144"/>
            </a:xfrm>
            <a:prstGeom prst="line">
              <a:avLst/>
            </a:prstGeom>
            <a:noFill/>
            <a:ln w="28575">
              <a:solidFill>
                <a:schemeClr val="tx1"/>
              </a:solidFill>
              <a:round/>
              <a:headEnd type="triangle" w="med" len="med"/>
              <a:tailEnd type="none" w="sm" len="sm"/>
            </a:ln>
          </p:spPr>
          <p:txBody>
            <a:bodyPr>
              <a:prstTxWarp prst="textNoShape">
                <a:avLst/>
              </a:prstTxWarp>
            </a:bodyPr>
            <a:lstStyle/>
            <a:p>
              <a:endParaRPr lang="en-US"/>
            </a:p>
          </p:txBody>
        </p:sp>
        <p:sp>
          <p:nvSpPr>
            <p:cNvPr id="129090" name="Line 77"/>
            <p:cNvSpPr>
              <a:spLocks noChangeShapeType="1"/>
            </p:cNvSpPr>
            <p:nvPr/>
          </p:nvSpPr>
          <p:spPr bwMode="auto">
            <a:xfrm flipV="1">
              <a:off x="2833" y="2152"/>
              <a:ext cx="143" cy="144"/>
            </a:xfrm>
            <a:prstGeom prst="line">
              <a:avLst/>
            </a:prstGeom>
            <a:noFill/>
            <a:ln w="28575">
              <a:solidFill>
                <a:schemeClr val="tx1"/>
              </a:solidFill>
              <a:round/>
              <a:headEnd type="none" w="sm" len="sm"/>
              <a:tailEnd type="triangle" w="med" len="med"/>
            </a:ln>
          </p:spPr>
          <p:txBody>
            <a:bodyPr>
              <a:prstTxWarp prst="textNoShape">
                <a:avLst/>
              </a:prstTxWarp>
            </a:bodyPr>
            <a:lstStyle/>
            <a:p>
              <a:endParaRPr lang="en-US"/>
            </a:p>
          </p:txBody>
        </p:sp>
        <p:sp>
          <p:nvSpPr>
            <p:cNvPr id="129091" name="Line 78"/>
            <p:cNvSpPr>
              <a:spLocks noChangeShapeType="1"/>
            </p:cNvSpPr>
            <p:nvPr/>
          </p:nvSpPr>
          <p:spPr bwMode="auto">
            <a:xfrm rot="5400000" flipV="1">
              <a:off x="3163" y="2144"/>
              <a:ext cx="143" cy="144"/>
            </a:xfrm>
            <a:prstGeom prst="line">
              <a:avLst/>
            </a:prstGeom>
            <a:noFill/>
            <a:ln w="28575">
              <a:solidFill>
                <a:schemeClr val="tx1"/>
              </a:solidFill>
              <a:round/>
              <a:headEnd type="triangle" w="med" len="med"/>
              <a:tailEnd type="none" w="sm" len="sm"/>
            </a:ln>
          </p:spPr>
          <p:txBody>
            <a:bodyPr>
              <a:prstTxWarp prst="textNoShape">
                <a:avLst/>
              </a:prstTxWarp>
            </a:bodyPr>
            <a:lstStyle/>
            <a:p>
              <a:endParaRPr lang="en-US"/>
            </a:p>
          </p:txBody>
        </p:sp>
        <p:sp>
          <p:nvSpPr>
            <p:cNvPr id="129092" name="Line 79"/>
            <p:cNvSpPr>
              <a:spLocks noChangeShapeType="1"/>
            </p:cNvSpPr>
            <p:nvPr/>
          </p:nvSpPr>
          <p:spPr bwMode="auto">
            <a:xfrm rot="16200000" flipV="1">
              <a:off x="2816" y="1825"/>
              <a:ext cx="143" cy="144"/>
            </a:xfrm>
            <a:prstGeom prst="line">
              <a:avLst/>
            </a:prstGeom>
            <a:noFill/>
            <a:ln w="28575">
              <a:solidFill>
                <a:schemeClr val="tx1"/>
              </a:solidFill>
              <a:round/>
              <a:headEnd type="triangle" w="med" len="med"/>
              <a:tailEnd type="none" w="sm" len="sm"/>
            </a:ln>
          </p:spPr>
          <p:txBody>
            <a:bodyPr>
              <a:prstTxWarp prst="textNoShape">
                <a:avLst/>
              </a:prstTxWarp>
            </a:bodyPr>
            <a:lstStyle/>
            <a:p>
              <a:endParaRPr lang="en-US"/>
            </a:p>
          </p:txBody>
        </p:sp>
      </p:grpSp>
      <p:grpSp>
        <p:nvGrpSpPr>
          <p:cNvPr id="8" name="Group 80"/>
          <p:cNvGrpSpPr>
            <a:grpSpLocks/>
          </p:cNvGrpSpPr>
          <p:nvPr/>
        </p:nvGrpSpPr>
        <p:grpSpPr bwMode="auto">
          <a:xfrm>
            <a:off x="2552700" y="3340100"/>
            <a:ext cx="1190625" cy="1290638"/>
            <a:chOff x="2657" y="1642"/>
            <a:chExt cx="813" cy="813"/>
          </a:xfrm>
        </p:grpSpPr>
        <p:sp>
          <p:nvSpPr>
            <p:cNvPr id="129073" name="Rectangle 81"/>
            <p:cNvSpPr>
              <a:spLocks noChangeArrowheads="1"/>
            </p:cNvSpPr>
            <p:nvPr/>
          </p:nvSpPr>
          <p:spPr bwMode="auto">
            <a:xfrm>
              <a:off x="2657" y="1642"/>
              <a:ext cx="813" cy="813"/>
            </a:xfrm>
            <a:prstGeom prst="rect">
              <a:avLst/>
            </a:prstGeom>
            <a:noFill/>
            <a:ln w="38100">
              <a:solidFill>
                <a:schemeClr val="accent2"/>
              </a:solidFill>
              <a:miter lim="800000"/>
              <a:headEnd type="none" w="sm" len="sm"/>
              <a:tailEnd type="none" w="sm" len="sm"/>
            </a:ln>
          </p:spPr>
          <p:txBody>
            <a:bodyPr wrap="none" anchor="ctr">
              <a:prstTxWarp prst="textNoShape">
                <a:avLst/>
              </a:prstTxWarp>
            </a:bodyPr>
            <a:lstStyle/>
            <a:p>
              <a:endParaRPr lang="en-US"/>
            </a:p>
          </p:txBody>
        </p:sp>
        <p:sp>
          <p:nvSpPr>
            <p:cNvPr id="129074" name="Oval 82"/>
            <p:cNvSpPr>
              <a:spLocks noChangeArrowheads="1"/>
            </p:cNvSpPr>
            <p:nvPr/>
          </p:nvSpPr>
          <p:spPr bwMode="auto">
            <a:xfrm>
              <a:off x="2940" y="1933"/>
              <a:ext cx="240" cy="240"/>
            </a:xfrm>
            <a:prstGeom prst="ellipse">
              <a:avLst/>
            </a:prstGeom>
            <a:noFill/>
            <a:ln w="28575">
              <a:solidFill>
                <a:schemeClr val="tx1"/>
              </a:solidFill>
              <a:round/>
              <a:headEnd/>
              <a:tailEnd/>
            </a:ln>
          </p:spPr>
          <p:txBody>
            <a:bodyPr wrap="none" anchor="ctr">
              <a:prstTxWarp prst="textNoShape">
                <a:avLst/>
              </a:prstTxWarp>
            </a:bodyPr>
            <a:lstStyle/>
            <a:p>
              <a:endParaRPr lang="en-US"/>
            </a:p>
          </p:txBody>
        </p:sp>
        <p:sp>
          <p:nvSpPr>
            <p:cNvPr id="129075" name="Oval 83"/>
            <p:cNvSpPr>
              <a:spLocks noChangeArrowheads="1"/>
            </p:cNvSpPr>
            <p:nvPr/>
          </p:nvSpPr>
          <p:spPr bwMode="auto">
            <a:xfrm>
              <a:off x="2940" y="1929"/>
              <a:ext cx="240" cy="240"/>
            </a:xfrm>
            <a:prstGeom prst="ellipse">
              <a:avLst/>
            </a:prstGeom>
            <a:solidFill>
              <a:schemeClr val="bg1"/>
            </a:solidFill>
            <a:ln w="28575">
              <a:solidFill>
                <a:schemeClr val="tx1"/>
              </a:solidFill>
              <a:round/>
              <a:headEnd/>
              <a:tailEnd/>
            </a:ln>
          </p:spPr>
          <p:txBody>
            <a:bodyPr wrap="none" anchor="ctr">
              <a:prstTxWarp prst="textNoShape">
                <a:avLst/>
              </a:prstTxWarp>
            </a:bodyPr>
            <a:lstStyle/>
            <a:p>
              <a:endParaRPr lang="en-US"/>
            </a:p>
          </p:txBody>
        </p:sp>
        <p:sp>
          <p:nvSpPr>
            <p:cNvPr id="129076" name="Line 84"/>
            <p:cNvSpPr>
              <a:spLocks noChangeAspect="1" noChangeShapeType="1"/>
            </p:cNvSpPr>
            <p:nvPr/>
          </p:nvSpPr>
          <p:spPr bwMode="auto">
            <a:xfrm>
              <a:off x="2971" y="2054"/>
              <a:ext cx="181" cy="0"/>
            </a:xfrm>
            <a:prstGeom prst="line">
              <a:avLst/>
            </a:prstGeom>
            <a:noFill/>
            <a:ln w="28575">
              <a:solidFill>
                <a:schemeClr val="tx1"/>
              </a:solidFill>
              <a:round/>
              <a:headEnd/>
              <a:tailEnd/>
            </a:ln>
          </p:spPr>
          <p:txBody>
            <a:bodyPr lIns="91405" tIns="45702" rIns="91405" bIns="45702">
              <a:prstTxWarp prst="textNoShape">
                <a:avLst/>
              </a:prstTxWarp>
              <a:spAutoFit/>
            </a:bodyPr>
            <a:lstStyle/>
            <a:p>
              <a:endParaRPr lang="en-US"/>
            </a:p>
          </p:txBody>
        </p:sp>
        <p:sp>
          <p:nvSpPr>
            <p:cNvPr id="129077" name="Line 85"/>
            <p:cNvSpPr>
              <a:spLocks noChangeAspect="1" noChangeShapeType="1"/>
            </p:cNvSpPr>
            <p:nvPr/>
          </p:nvSpPr>
          <p:spPr bwMode="auto">
            <a:xfrm>
              <a:off x="3056" y="1964"/>
              <a:ext cx="0" cy="178"/>
            </a:xfrm>
            <a:prstGeom prst="line">
              <a:avLst/>
            </a:prstGeom>
            <a:noFill/>
            <a:ln w="28575">
              <a:solidFill>
                <a:schemeClr val="tx1"/>
              </a:solidFill>
              <a:round/>
              <a:headEnd/>
              <a:tailEnd/>
            </a:ln>
          </p:spPr>
          <p:txBody>
            <a:bodyPr lIns="91405" tIns="45702" rIns="91405" bIns="45702">
              <a:prstTxWarp prst="textNoShape">
                <a:avLst/>
              </a:prstTxWarp>
              <a:spAutoFit/>
            </a:bodyPr>
            <a:lstStyle/>
            <a:p>
              <a:endParaRPr lang="en-US"/>
            </a:p>
          </p:txBody>
        </p:sp>
        <p:sp>
          <p:nvSpPr>
            <p:cNvPr id="129078" name="Line 86"/>
            <p:cNvSpPr>
              <a:spLocks noChangeAspect="1" noChangeShapeType="1"/>
            </p:cNvSpPr>
            <p:nvPr/>
          </p:nvSpPr>
          <p:spPr bwMode="auto">
            <a:xfrm>
              <a:off x="3056" y="1960"/>
              <a:ext cx="0" cy="178"/>
            </a:xfrm>
            <a:prstGeom prst="line">
              <a:avLst/>
            </a:prstGeom>
            <a:noFill/>
            <a:ln w="28575">
              <a:solidFill>
                <a:schemeClr val="tx1"/>
              </a:solidFill>
              <a:round/>
              <a:headEnd/>
              <a:tailEnd/>
            </a:ln>
          </p:spPr>
          <p:txBody>
            <a:bodyPr lIns="91405" tIns="45702" rIns="91405" bIns="45702">
              <a:prstTxWarp prst="textNoShape">
                <a:avLst/>
              </a:prstTxWarp>
              <a:spAutoFit/>
            </a:bodyPr>
            <a:lstStyle/>
            <a:p>
              <a:endParaRPr lang="en-US"/>
            </a:p>
          </p:txBody>
        </p:sp>
        <p:sp>
          <p:nvSpPr>
            <p:cNvPr id="129079" name="Line 87"/>
            <p:cNvSpPr>
              <a:spLocks noChangeShapeType="1"/>
            </p:cNvSpPr>
            <p:nvPr/>
          </p:nvSpPr>
          <p:spPr bwMode="auto">
            <a:xfrm flipV="1">
              <a:off x="3167" y="1825"/>
              <a:ext cx="143" cy="144"/>
            </a:xfrm>
            <a:prstGeom prst="line">
              <a:avLst/>
            </a:prstGeom>
            <a:noFill/>
            <a:ln w="28575">
              <a:solidFill>
                <a:schemeClr val="tx1"/>
              </a:solidFill>
              <a:round/>
              <a:headEnd type="triangle" w="med" len="med"/>
              <a:tailEnd type="none" w="sm" len="sm"/>
            </a:ln>
          </p:spPr>
          <p:txBody>
            <a:bodyPr>
              <a:prstTxWarp prst="textNoShape">
                <a:avLst/>
              </a:prstTxWarp>
            </a:bodyPr>
            <a:lstStyle/>
            <a:p>
              <a:endParaRPr lang="en-US"/>
            </a:p>
          </p:txBody>
        </p:sp>
        <p:sp>
          <p:nvSpPr>
            <p:cNvPr id="129080" name="Line 88"/>
            <p:cNvSpPr>
              <a:spLocks noChangeShapeType="1"/>
            </p:cNvSpPr>
            <p:nvPr/>
          </p:nvSpPr>
          <p:spPr bwMode="auto">
            <a:xfrm flipV="1">
              <a:off x="2833" y="2152"/>
              <a:ext cx="143" cy="144"/>
            </a:xfrm>
            <a:prstGeom prst="line">
              <a:avLst/>
            </a:prstGeom>
            <a:noFill/>
            <a:ln w="28575">
              <a:solidFill>
                <a:schemeClr val="tx1"/>
              </a:solidFill>
              <a:round/>
              <a:headEnd type="none" w="sm" len="sm"/>
              <a:tailEnd type="triangle" w="med" len="med"/>
            </a:ln>
          </p:spPr>
          <p:txBody>
            <a:bodyPr>
              <a:prstTxWarp prst="textNoShape">
                <a:avLst/>
              </a:prstTxWarp>
            </a:bodyPr>
            <a:lstStyle/>
            <a:p>
              <a:endParaRPr lang="en-US"/>
            </a:p>
          </p:txBody>
        </p:sp>
        <p:sp>
          <p:nvSpPr>
            <p:cNvPr id="129081" name="Line 89"/>
            <p:cNvSpPr>
              <a:spLocks noChangeShapeType="1"/>
            </p:cNvSpPr>
            <p:nvPr/>
          </p:nvSpPr>
          <p:spPr bwMode="auto">
            <a:xfrm rot="5400000" flipV="1">
              <a:off x="3163" y="2144"/>
              <a:ext cx="143" cy="144"/>
            </a:xfrm>
            <a:prstGeom prst="line">
              <a:avLst/>
            </a:prstGeom>
            <a:noFill/>
            <a:ln w="28575">
              <a:solidFill>
                <a:schemeClr val="tx1"/>
              </a:solidFill>
              <a:round/>
              <a:headEnd type="triangle" w="med" len="med"/>
              <a:tailEnd type="none" w="sm" len="sm"/>
            </a:ln>
          </p:spPr>
          <p:txBody>
            <a:bodyPr>
              <a:prstTxWarp prst="textNoShape">
                <a:avLst/>
              </a:prstTxWarp>
            </a:bodyPr>
            <a:lstStyle/>
            <a:p>
              <a:endParaRPr lang="en-US"/>
            </a:p>
          </p:txBody>
        </p:sp>
        <p:sp>
          <p:nvSpPr>
            <p:cNvPr id="129082" name="Line 90"/>
            <p:cNvSpPr>
              <a:spLocks noChangeShapeType="1"/>
            </p:cNvSpPr>
            <p:nvPr/>
          </p:nvSpPr>
          <p:spPr bwMode="auto">
            <a:xfrm rot="16200000" flipV="1">
              <a:off x="2816" y="1825"/>
              <a:ext cx="143" cy="144"/>
            </a:xfrm>
            <a:prstGeom prst="line">
              <a:avLst/>
            </a:prstGeom>
            <a:noFill/>
            <a:ln w="28575">
              <a:solidFill>
                <a:schemeClr val="tx1"/>
              </a:solidFill>
              <a:round/>
              <a:headEnd type="triangle" w="med" len="med"/>
              <a:tailEnd type="none" w="sm" len="sm"/>
            </a:ln>
          </p:spPr>
          <p:txBody>
            <a:bodyPr>
              <a:prstTxWarp prst="textNoShape">
                <a:avLst/>
              </a:prstTxWarp>
            </a:bodyPr>
            <a:lstStyle/>
            <a:p>
              <a:endParaRPr lang="en-US"/>
            </a:p>
          </p:txBody>
        </p:sp>
      </p:grpSp>
      <p:grpSp>
        <p:nvGrpSpPr>
          <p:cNvPr id="9" name="Group 91"/>
          <p:cNvGrpSpPr>
            <a:grpSpLocks/>
          </p:cNvGrpSpPr>
          <p:nvPr/>
        </p:nvGrpSpPr>
        <p:grpSpPr bwMode="auto">
          <a:xfrm>
            <a:off x="2552700" y="2613025"/>
            <a:ext cx="1190625" cy="1290638"/>
            <a:chOff x="2657" y="1642"/>
            <a:chExt cx="813" cy="813"/>
          </a:xfrm>
        </p:grpSpPr>
        <p:sp>
          <p:nvSpPr>
            <p:cNvPr id="129063" name="Rectangle 92"/>
            <p:cNvSpPr>
              <a:spLocks noChangeArrowheads="1"/>
            </p:cNvSpPr>
            <p:nvPr/>
          </p:nvSpPr>
          <p:spPr bwMode="auto">
            <a:xfrm>
              <a:off x="2657" y="1642"/>
              <a:ext cx="813" cy="813"/>
            </a:xfrm>
            <a:prstGeom prst="rect">
              <a:avLst/>
            </a:prstGeom>
            <a:noFill/>
            <a:ln w="38100">
              <a:solidFill>
                <a:schemeClr val="accent2"/>
              </a:solidFill>
              <a:miter lim="800000"/>
              <a:headEnd type="none" w="sm" len="sm"/>
              <a:tailEnd type="none" w="sm" len="sm"/>
            </a:ln>
          </p:spPr>
          <p:txBody>
            <a:bodyPr wrap="none" anchor="ctr">
              <a:prstTxWarp prst="textNoShape">
                <a:avLst/>
              </a:prstTxWarp>
            </a:bodyPr>
            <a:lstStyle/>
            <a:p>
              <a:endParaRPr lang="en-US"/>
            </a:p>
          </p:txBody>
        </p:sp>
        <p:sp>
          <p:nvSpPr>
            <p:cNvPr id="129064" name="Oval 93"/>
            <p:cNvSpPr>
              <a:spLocks noChangeArrowheads="1"/>
            </p:cNvSpPr>
            <p:nvPr/>
          </p:nvSpPr>
          <p:spPr bwMode="auto">
            <a:xfrm>
              <a:off x="2940" y="1933"/>
              <a:ext cx="240" cy="240"/>
            </a:xfrm>
            <a:prstGeom prst="ellipse">
              <a:avLst/>
            </a:prstGeom>
            <a:noFill/>
            <a:ln w="28575">
              <a:solidFill>
                <a:schemeClr val="tx1"/>
              </a:solidFill>
              <a:round/>
              <a:headEnd/>
              <a:tailEnd/>
            </a:ln>
          </p:spPr>
          <p:txBody>
            <a:bodyPr wrap="none" anchor="ctr">
              <a:prstTxWarp prst="textNoShape">
                <a:avLst/>
              </a:prstTxWarp>
            </a:bodyPr>
            <a:lstStyle/>
            <a:p>
              <a:endParaRPr lang="en-US"/>
            </a:p>
          </p:txBody>
        </p:sp>
        <p:sp>
          <p:nvSpPr>
            <p:cNvPr id="129065" name="Oval 94"/>
            <p:cNvSpPr>
              <a:spLocks noChangeArrowheads="1"/>
            </p:cNvSpPr>
            <p:nvPr/>
          </p:nvSpPr>
          <p:spPr bwMode="auto">
            <a:xfrm>
              <a:off x="2940" y="1929"/>
              <a:ext cx="240" cy="240"/>
            </a:xfrm>
            <a:prstGeom prst="ellipse">
              <a:avLst/>
            </a:prstGeom>
            <a:solidFill>
              <a:schemeClr val="bg1"/>
            </a:solidFill>
            <a:ln w="28575">
              <a:solidFill>
                <a:schemeClr val="tx1"/>
              </a:solidFill>
              <a:round/>
              <a:headEnd/>
              <a:tailEnd/>
            </a:ln>
          </p:spPr>
          <p:txBody>
            <a:bodyPr wrap="none" anchor="ctr">
              <a:prstTxWarp prst="textNoShape">
                <a:avLst/>
              </a:prstTxWarp>
            </a:bodyPr>
            <a:lstStyle/>
            <a:p>
              <a:endParaRPr lang="en-US"/>
            </a:p>
          </p:txBody>
        </p:sp>
        <p:sp>
          <p:nvSpPr>
            <p:cNvPr id="129066" name="Line 95"/>
            <p:cNvSpPr>
              <a:spLocks noChangeAspect="1" noChangeShapeType="1"/>
            </p:cNvSpPr>
            <p:nvPr/>
          </p:nvSpPr>
          <p:spPr bwMode="auto">
            <a:xfrm>
              <a:off x="2971" y="2054"/>
              <a:ext cx="181" cy="0"/>
            </a:xfrm>
            <a:prstGeom prst="line">
              <a:avLst/>
            </a:prstGeom>
            <a:noFill/>
            <a:ln w="28575">
              <a:solidFill>
                <a:schemeClr val="tx1"/>
              </a:solidFill>
              <a:round/>
              <a:headEnd/>
              <a:tailEnd/>
            </a:ln>
          </p:spPr>
          <p:txBody>
            <a:bodyPr lIns="91405" tIns="45702" rIns="91405" bIns="45702">
              <a:prstTxWarp prst="textNoShape">
                <a:avLst/>
              </a:prstTxWarp>
              <a:spAutoFit/>
            </a:bodyPr>
            <a:lstStyle/>
            <a:p>
              <a:endParaRPr lang="en-US"/>
            </a:p>
          </p:txBody>
        </p:sp>
        <p:sp>
          <p:nvSpPr>
            <p:cNvPr id="129067" name="Line 96"/>
            <p:cNvSpPr>
              <a:spLocks noChangeAspect="1" noChangeShapeType="1"/>
            </p:cNvSpPr>
            <p:nvPr/>
          </p:nvSpPr>
          <p:spPr bwMode="auto">
            <a:xfrm>
              <a:off x="3056" y="1964"/>
              <a:ext cx="0" cy="178"/>
            </a:xfrm>
            <a:prstGeom prst="line">
              <a:avLst/>
            </a:prstGeom>
            <a:noFill/>
            <a:ln w="28575">
              <a:solidFill>
                <a:schemeClr val="tx1"/>
              </a:solidFill>
              <a:round/>
              <a:headEnd/>
              <a:tailEnd/>
            </a:ln>
          </p:spPr>
          <p:txBody>
            <a:bodyPr lIns="91405" tIns="45702" rIns="91405" bIns="45702">
              <a:prstTxWarp prst="textNoShape">
                <a:avLst/>
              </a:prstTxWarp>
              <a:spAutoFit/>
            </a:bodyPr>
            <a:lstStyle/>
            <a:p>
              <a:endParaRPr lang="en-US"/>
            </a:p>
          </p:txBody>
        </p:sp>
        <p:sp>
          <p:nvSpPr>
            <p:cNvPr id="129068" name="Line 97"/>
            <p:cNvSpPr>
              <a:spLocks noChangeAspect="1" noChangeShapeType="1"/>
            </p:cNvSpPr>
            <p:nvPr/>
          </p:nvSpPr>
          <p:spPr bwMode="auto">
            <a:xfrm>
              <a:off x="3056" y="1960"/>
              <a:ext cx="0" cy="178"/>
            </a:xfrm>
            <a:prstGeom prst="line">
              <a:avLst/>
            </a:prstGeom>
            <a:noFill/>
            <a:ln w="28575">
              <a:solidFill>
                <a:schemeClr val="tx1"/>
              </a:solidFill>
              <a:round/>
              <a:headEnd/>
              <a:tailEnd/>
            </a:ln>
          </p:spPr>
          <p:txBody>
            <a:bodyPr lIns="91405" tIns="45702" rIns="91405" bIns="45702">
              <a:prstTxWarp prst="textNoShape">
                <a:avLst/>
              </a:prstTxWarp>
              <a:spAutoFit/>
            </a:bodyPr>
            <a:lstStyle/>
            <a:p>
              <a:endParaRPr lang="en-US"/>
            </a:p>
          </p:txBody>
        </p:sp>
        <p:sp>
          <p:nvSpPr>
            <p:cNvPr id="129069" name="Line 98"/>
            <p:cNvSpPr>
              <a:spLocks noChangeShapeType="1"/>
            </p:cNvSpPr>
            <p:nvPr/>
          </p:nvSpPr>
          <p:spPr bwMode="auto">
            <a:xfrm flipV="1">
              <a:off x="3167" y="1825"/>
              <a:ext cx="143" cy="144"/>
            </a:xfrm>
            <a:prstGeom prst="line">
              <a:avLst/>
            </a:prstGeom>
            <a:noFill/>
            <a:ln w="28575">
              <a:solidFill>
                <a:schemeClr val="tx1"/>
              </a:solidFill>
              <a:round/>
              <a:headEnd type="triangle" w="med" len="med"/>
              <a:tailEnd type="none" w="sm" len="sm"/>
            </a:ln>
          </p:spPr>
          <p:txBody>
            <a:bodyPr>
              <a:prstTxWarp prst="textNoShape">
                <a:avLst/>
              </a:prstTxWarp>
            </a:bodyPr>
            <a:lstStyle/>
            <a:p>
              <a:endParaRPr lang="en-US"/>
            </a:p>
          </p:txBody>
        </p:sp>
        <p:sp>
          <p:nvSpPr>
            <p:cNvPr id="129070" name="Line 99"/>
            <p:cNvSpPr>
              <a:spLocks noChangeShapeType="1"/>
            </p:cNvSpPr>
            <p:nvPr/>
          </p:nvSpPr>
          <p:spPr bwMode="auto">
            <a:xfrm flipV="1">
              <a:off x="2833" y="2152"/>
              <a:ext cx="143" cy="144"/>
            </a:xfrm>
            <a:prstGeom prst="line">
              <a:avLst/>
            </a:prstGeom>
            <a:noFill/>
            <a:ln w="28575">
              <a:solidFill>
                <a:schemeClr val="tx1"/>
              </a:solidFill>
              <a:round/>
              <a:headEnd type="none" w="sm" len="sm"/>
              <a:tailEnd type="triangle" w="med" len="med"/>
            </a:ln>
          </p:spPr>
          <p:txBody>
            <a:bodyPr>
              <a:prstTxWarp prst="textNoShape">
                <a:avLst/>
              </a:prstTxWarp>
            </a:bodyPr>
            <a:lstStyle/>
            <a:p>
              <a:endParaRPr lang="en-US"/>
            </a:p>
          </p:txBody>
        </p:sp>
        <p:sp>
          <p:nvSpPr>
            <p:cNvPr id="129071" name="Line 100"/>
            <p:cNvSpPr>
              <a:spLocks noChangeShapeType="1"/>
            </p:cNvSpPr>
            <p:nvPr/>
          </p:nvSpPr>
          <p:spPr bwMode="auto">
            <a:xfrm rot="5400000" flipV="1">
              <a:off x="3163" y="2144"/>
              <a:ext cx="143" cy="144"/>
            </a:xfrm>
            <a:prstGeom prst="line">
              <a:avLst/>
            </a:prstGeom>
            <a:noFill/>
            <a:ln w="28575">
              <a:solidFill>
                <a:schemeClr val="tx1"/>
              </a:solidFill>
              <a:round/>
              <a:headEnd type="triangle" w="med" len="med"/>
              <a:tailEnd type="none" w="sm" len="sm"/>
            </a:ln>
          </p:spPr>
          <p:txBody>
            <a:bodyPr>
              <a:prstTxWarp prst="textNoShape">
                <a:avLst/>
              </a:prstTxWarp>
            </a:bodyPr>
            <a:lstStyle/>
            <a:p>
              <a:endParaRPr lang="en-US"/>
            </a:p>
          </p:txBody>
        </p:sp>
        <p:sp>
          <p:nvSpPr>
            <p:cNvPr id="129072" name="Line 101"/>
            <p:cNvSpPr>
              <a:spLocks noChangeShapeType="1"/>
            </p:cNvSpPr>
            <p:nvPr/>
          </p:nvSpPr>
          <p:spPr bwMode="auto">
            <a:xfrm rot="16200000" flipV="1">
              <a:off x="2816" y="1825"/>
              <a:ext cx="143" cy="144"/>
            </a:xfrm>
            <a:prstGeom prst="line">
              <a:avLst/>
            </a:prstGeom>
            <a:noFill/>
            <a:ln w="28575">
              <a:solidFill>
                <a:schemeClr val="tx1"/>
              </a:solidFill>
              <a:round/>
              <a:headEnd type="triangle" w="med" len="med"/>
              <a:tailEnd type="none" w="sm" len="sm"/>
            </a:ln>
          </p:spPr>
          <p:txBody>
            <a:bodyPr>
              <a:prstTxWarp prst="textNoShape">
                <a:avLst/>
              </a:prstTxWarp>
            </a:bodyPr>
            <a:lstStyle/>
            <a:p>
              <a:endParaRPr lang="en-US"/>
            </a:p>
          </p:txBody>
        </p:sp>
      </p:grpSp>
      <p:grpSp>
        <p:nvGrpSpPr>
          <p:cNvPr id="10" name="Group 102"/>
          <p:cNvGrpSpPr>
            <a:grpSpLocks/>
          </p:cNvGrpSpPr>
          <p:nvPr/>
        </p:nvGrpSpPr>
        <p:grpSpPr bwMode="auto">
          <a:xfrm>
            <a:off x="2552700" y="1879600"/>
            <a:ext cx="1190625" cy="1290638"/>
            <a:chOff x="2657" y="1642"/>
            <a:chExt cx="813" cy="813"/>
          </a:xfrm>
        </p:grpSpPr>
        <p:sp>
          <p:nvSpPr>
            <p:cNvPr id="129053" name="Rectangle 103"/>
            <p:cNvSpPr>
              <a:spLocks noChangeArrowheads="1"/>
            </p:cNvSpPr>
            <p:nvPr/>
          </p:nvSpPr>
          <p:spPr bwMode="auto">
            <a:xfrm>
              <a:off x="2657" y="1642"/>
              <a:ext cx="813" cy="813"/>
            </a:xfrm>
            <a:prstGeom prst="rect">
              <a:avLst/>
            </a:prstGeom>
            <a:noFill/>
            <a:ln w="38100">
              <a:solidFill>
                <a:schemeClr val="accent2"/>
              </a:solidFill>
              <a:miter lim="800000"/>
              <a:headEnd type="none" w="sm" len="sm"/>
              <a:tailEnd type="none" w="sm" len="sm"/>
            </a:ln>
          </p:spPr>
          <p:txBody>
            <a:bodyPr wrap="none" anchor="ctr">
              <a:prstTxWarp prst="textNoShape">
                <a:avLst/>
              </a:prstTxWarp>
            </a:bodyPr>
            <a:lstStyle/>
            <a:p>
              <a:endParaRPr lang="en-US"/>
            </a:p>
          </p:txBody>
        </p:sp>
        <p:sp>
          <p:nvSpPr>
            <p:cNvPr id="129054" name="Oval 104"/>
            <p:cNvSpPr>
              <a:spLocks noChangeArrowheads="1"/>
            </p:cNvSpPr>
            <p:nvPr/>
          </p:nvSpPr>
          <p:spPr bwMode="auto">
            <a:xfrm>
              <a:off x="2940" y="1933"/>
              <a:ext cx="240" cy="240"/>
            </a:xfrm>
            <a:prstGeom prst="ellipse">
              <a:avLst/>
            </a:prstGeom>
            <a:noFill/>
            <a:ln w="28575">
              <a:solidFill>
                <a:schemeClr val="tx1"/>
              </a:solidFill>
              <a:round/>
              <a:headEnd/>
              <a:tailEnd/>
            </a:ln>
          </p:spPr>
          <p:txBody>
            <a:bodyPr wrap="none" anchor="ctr">
              <a:prstTxWarp prst="textNoShape">
                <a:avLst/>
              </a:prstTxWarp>
            </a:bodyPr>
            <a:lstStyle/>
            <a:p>
              <a:endParaRPr lang="en-US"/>
            </a:p>
          </p:txBody>
        </p:sp>
        <p:sp>
          <p:nvSpPr>
            <p:cNvPr id="129055" name="Oval 105"/>
            <p:cNvSpPr>
              <a:spLocks noChangeArrowheads="1"/>
            </p:cNvSpPr>
            <p:nvPr/>
          </p:nvSpPr>
          <p:spPr bwMode="auto">
            <a:xfrm>
              <a:off x="2940" y="1929"/>
              <a:ext cx="240" cy="240"/>
            </a:xfrm>
            <a:prstGeom prst="ellipse">
              <a:avLst/>
            </a:prstGeom>
            <a:solidFill>
              <a:schemeClr val="bg1"/>
            </a:solidFill>
            <a:ln w="28575">
              <a:solidFill>
                <a:schemeClr val="tx1"/>
              </a:solidFill>
              <a:round/>
              <a:headEnd/>
              <a:tailEnd/>
            </a:ln>
          </p:spPr>
          <p:txBody>
            <a:bodyPr wrap="none" anchor="ctr">
              <a:prstTxWarp prst="textNoShape">
                <a:avLst/>
              </a:prstTxWarp>
            </a:bodyPr>
            <a:lstStyle/>
            <a:p>
              <a:endParaRPr lang="en-US"/>
            </a:p>
          </p:txBody>
        </p:sp>
        <p:sp>
          <p:nvSpPr>
            <p:cNvPr id="129056" name="Line 106"/>
            <p:cNvSpPr>
              <a:spLocks noChangeAspect="1" noChangeShapeType="1"/>
            </p:cNvSpPr>
            <p:nvPr/>
          </p:nvSpPr>
          <p:spPr bwMode="auto">
            <a:xfrm>
              <a:off x="2971" y="2054"/>
              <a:ext cx="181" cy="0"/>
            </a:xfrm>
            <a:prstGeom prst="line">
              <a:avLst/>
            </a:prstGeom>
            <a:noFill/>
            <a:ln w="28575">
              <a:solidFill>
                <a:schemeClr val="tx1"/>
              </a:solidFill>
              <a:round/>
              <a:headEnd/>
              <a:tailEnd/>
            </a:ln>
          </p:spPr>
          <p:txBody>
            <a:bodyPr lIns="91405" tIns="45702" rIns="91405" bIns="45702">
              <a:prstTxWarp prst="textNoShape">
                <a:avLst/>
              </a:prstTxWarp>
              <a:spAutoFit/>
            </a:bodyPr>
            <a:lstStyle/>
            <a:p>
              <a:endParaRPr lang="en-US"/>
            </a:p>
          </p:txBody>
        </p:sp>
        <p:sp>
          <p:nvSpPr>
            <p:cNvPr id="129057" name="Line 107"/>
            <p:cNvSpPr>
              <a:spLocks noChangeAspect="1" noChangeShapeType="1"/>
            </p:cNvSpPr>
            <p:nvPr/>
          </p:nvSpPr>
          <p:spPr bwMode="auto">
            <a:xfrm>
              <a:off x="3056" y="1964"/>
              <a:ext cx="0" cy="178"/>
            </a:xfrm>
            <a:prstGeom prst="line">
              <a:avLst/>
            </a:prstGeom>
            <a:noFill/>
            <a:ln w="28575">
              <a:solidFill>
                <a:schemeClr val="tx1"/>
              </a:solidFill>
              <a:round/>
              <a:headEnd/>
              <a:tailEnd/>
            </a:ln>
          </p:spPr>
          <p:txBody>
            <a:bodyPr lIns="91405" tIns="45702" rIns="91405" bIns="45702">
              <a:prstTxWarp prst="textNoShape">
                <a:avLst/>
              </a:prstTxWarp>
              <a:spAutoFit/>
            </a:bodyPr>
            <a:lstStyle/>
            <a:p>
              <a:endParaRPr lang="en-US"/>
            </a:p>
          </p:txBody>
        </p:sp>
        <p:sp>
          <p:nvSpPr>
            <p:cNvPr id="129058" name="Line 108"/>
            <p:cNvSpPr>
              <a:spLocks noChangeAspect="1" noChangeShapeType="1"/>
            </p:cNvSpPr>
            <p:nvPr/>
          </p:nvSpPr>
          <p:spPr bwMode="auto">
            <a:xfrm>
              <a:off x="3056" y="1960"/>
              <a:ext cx="0" cy="178"/>
            </a:xfrm>
            <a:prstGeom prst="line">
              <a:avLst/>
            </a:prstGeom>
            <a:noFill/>
            <a:ln w="28575">
              <a:solidFill>
                <a:schemeClr val="tx1"/>
              </a:solidFill>
              <a:round/>
              <a:headEnd/>
              <a:tailEnd/>
            </a:ln>
          </p:spPr>
          <p:txBody>
            <a:bodyPr lIns="91405" tIns="45702" rIns="91405" bIns="45702">
              <a:prstTxWarp prst="textNoShape">
                <a:avLst/>
              </a:prstTxWarp>
              <a:spAutoFit/>
            </a:bodyPr>
            <a:lstStyle/>
            <a:p>
              <a:endParaRPr lang="en-US"/>
            </a:p>
          </p:txBody>
        </p:sp>
        <p:sp>
          <p:nvSpPr>
            <p:cNvPr id="129059" name="Line 109"/>
            <p:cNvSpPr>
              <a:spLocks noChangeShapeType="1"/>
            </p:cNvSpPr>
            <p:nvPr/>
          </p:nvSpPr>
          <p:spPr bwMode="auto">
            <a:xfrm flipV="1">
              <a:off x="3167" y="1825"/>
              <a:ext cx="143" cy="144"/>
            </a:xfrm>
            <a:prstGeom prst="line">
              <a:avLst/>
            </a:prstGeom>
            <a:noFill/>
            <a:ln w="28575">
              <a:solidFill>
                <a:schemeClr val="tx1"/>
              </a:solidFill>
              <a:round/>
              <a:headEnd type="triangle" w="med" len="med"/>
              <a:tailEnd type="none" w="sm" len="sm"/>
            </a:ln>
          </p:spPr>
          <p:txBody>
            <a:bodyPr>
              <a:prstTxWarp prst="textNoShape">
                <a:avLst/>
              </a:prstTxWarp>
            </a:bodyPr>
            <a:lstStyle/>
            <a:p>
              <a:endParaRPr lang="en-US"/>
            </a:p>
          </p:txBody>
        </p:sp>
        <p:sp>
          <p:nvSpPr>
            <p:cNvPr id="129060" name="Line 110"/>
            <p:cNvSpPr>
              <a:spLocks noChangeShapeType="1"/>
            </p:cNvSpPr>
            <p:nvPr/>
          </p:nvSpPr>
          <p:spPr bwMode="auto">
            <a:xfrm flipV="1">
              <a:off x="2833" y="2152"/>
              <a:ext cx="143" cy="144"/>
            </a:xfrm>
            <a:prstGeom prst="line">
              <a:avLst/>
            </a:prstGeom>
            <a:noFill/>
            <a:ln w="28575">
              <a:solidFill>
                <a:schemeClr val="tx1"/>
              </a:solidFill>
              <a:round/>
              <a:headEnd type="none" w="sm" len="sm"/>
              <a:tailEnd type="triangle" w="med" len="med"/>
            </a:ln>
          </p:spPr>
          <p:txBody>
            <a:bodyPr>
              <a:prstTxWarp prst="textNoShape">
                <a:avLst/>
              </a:prstTxWarp>
            </a:bodyPr>
            <a:lstStyle/>
            <a:p>
              <a:endParaRPr lang="en-US"/>
            </a:p>
          </p:txBody>
        </p:sp>
        <p:sp>
          <p:nvSpPr>
            <p:cNvPr id="129061" name="Line 111"/>
            <p:cNvSpPr>
              <a:spLocks noChangeShapeType="1"/>
            </p:cNvSpPr>
            <p:nvPr/>
          </p:nvSpPr>
          <p:spPr bwMode="auto">
            <a:xfrm rot="5400000" flipV="1">
              <a:off x="3163" y="2144"/>
              <a:ext cx="143" cy="144"/>
            </a:xfrm>
            <a:prstGeom prst="line">
              <a:avLst/>
            </a:prstGeom>
            <a:noFill/>
            <a:ln w="28575">
              <a:solidFill>
                <a:schemeClr val="tx1"/>
              </a:solidFill>
              <a:round/>
              <a:headEnd type="triangle" w="med" len="med"/>
              <a:tailEnd type="none" w="sm" len="sm"/>
            </a:ln>
          </p:spPr>
          <p:txBody>
            <a:bodyPr>
              <a:prstTxWarp prst="textNoShape">
                <a:avLst/>
              </a:prstTxWarp>
            </a:bodyPr>
            <a:lstStyle/>
            <a:p>
              <a:endParaRPr lang="en-US"/>
            </a:p>
          </p:txBody>
        </p:sp>
        <p:sp>
          <p:nvSpPr>
            <p:cNvPr id="129062" name="Line 112"/>
            <p:cNvSpPr>
              <a:spLocks noChangeShapeType="1"/>
            </p:cNvSpPr>
            <p:nvPr/>
          </p:nvSpPr>
          <p:spPr bwMode="auto">
            <a:xfrm rot="16200000" flipV="1">
              <a:off x="2816" y="1825"/>
              <a:ext cx="143" cy="144"/>
            </a:xfrm>
            <a:prstGeom prst="line">
              <a:avLst/>
            </a:prstGeom>
            <a:noFill/>
            <a:ln w="28575">
              <a:solidFill>
                <a:schemeClr val="tx1"/>
              </a:solidFill>
              <a:round/>
              <a:headEnd type="triangle" w="med" len="med"/>
              <a:tailEnd type="none" w="sm" len="sm"/>
            </a:ln>
          </p:spPr>
          <p:txBody>
            <a:bodyPr>
              <a:prstTxWarp prst="textNoShape">
                <a:avLst/>
              </a:prstTxWarp>
            </a:bodyPr>
            <a:lstStyle/>
            <a:p>
              <a:endParaRPr lang="en-US"/>
            </a:p>
          </p:txBody>
        </p:sp>
      </p:grpSp>
      <p:sp>
        <p:nvSpPr>
          <p:cNvPr id="130161" name="Text Box 113"/>
          <p:cNvSpPr txBox="1">
            <a:spLocks noChangeArrowheads="1"/>
          </p:cNvSpPr>
          <p:nvPr/>
        </p:nvSpPr>
        <p:spPr bwMode="auto">
          <a:xfrm>
            <a:off x="1558925" y="1228725"/>
            <a:ext cx="1793875" cy="396875"/>
          </a:xfrm>
          <a:prstGeom prst="rect">
            <a:avLst/>
          </a:prstGeom>
          <a:solidFill>
            <a:schemeClr val="bg1"/>
          </a:solidFill>
          <a:ln w="12700">
            <a:noFill/>
            <a:miter lim="800000"/>
            <a:headEnd type="none" w="sm" len="sm"/>
            <a:tailEnd type="none" w="sm" len="sm"/>
          </a:ln>
        </p:spPr>
        <p:txBody>
          <a:bodyPr wrap="square">
            <a:prstTxWarp prst="textNoShape">
              <a:avLst/>
            </a:prstTxWarp>
            <a:spAutoFit/>
          </a:bodyPr>
          <a:lstStyle/>
          <a:p>
            <a:pPr>
              <a:spcBef>
                <a:spcPct val="50000"/>
              </a:spcBef>
            </a:pPr>
            <a:r>
              <a:rPr lang="en-US" sz="2000" b="1" i="1" dirty="0" err="1" smtClean="0">
                <a:solidFill>
                  <a:srgbClr val="0033CC"/>
                </a:solidFill>
                <a:latin typeface="Times New Roman" pitchFamily="-110" charset="0"/>
              </a:rPr>
              <a:t>Naväčšia</a:t>
            </a:r>
            <a:r>
              <a:rPr lang="en-US" sz="2000" b="1" i="1" dirty="0" smtClean="0">
                <a:solidFill>
                  <a:srgbClr val="0033CC"/>
                </a:solidFill>
                <a:latin typeface="Times New Roman" pitchFamily="-110" charset="0"/>
              </a:rPr>
              <a:t> </a:t>
            </a:r>
            <a:r>
              <a:rPr lang="en-US" sz="2000" b="1" i="1" dirty="0" err="1" smtClean="0">
                <a:solidFill>
                  <a:srgbClr val="0033CC"/>
                </a:solidFill>
                <a:latin typeface="Times New Roman" pitchFamily="-110" charset="0"/>
              </a:rPr>
              <a:t>suma</a:t>
            </a:r>
            <a:endParaRPr lang="en-US" sz="2000" b="1" i="1" dirty="0">
              <a:solidFill>
                <a:srgbClr val="0033CC"/>
              </a:solidFill>
              <a:latin typeface="Times New Roman" pitchFamily="-110" charset="0"/>
            </a:endParaRPr>
          </a:p>
        </p:txBody>
      </p:sp>
      <p:sp>
        <p:nvSpPr>
          <p:cNvPr id="130162" name="Text Box 114"/>
          <p:cNvSpPr txBox="1">
            <a:spLocks noChangeArrowheads="1"/>
          </p:cNvSpPr>
          <p:nvPr/>
        </p:nvSpPr>
        <p:spPr bwMode="auto">
          <a:xfrm>
            <a:off x="5272088" y="3076575"/>
            <a:ext cx="3644900" cy="822325"/>
          </a:xfrm>
          <a:prstGeom prst="rect">
            <a:avLst/>
          </a:prstGeom>
          <a:noFill/>
          <a:ln w="12700">
            <a:noFill/>
            <a:miter lim="800000"/>
            <a:headEnd type="none" w="sm" len="sm"/>
            <a:tailEnd type="none" w="sm" len="sm"/>
          </a:ln>
        </p:spPr>
        <p:txBody>
          <a:bodyPr>
            <a:prstTxWarp prst="textNoShape">
              <a:avLst/>
            </a:prstTxWarp>
            <a:spAutoFit/>
          </a:bodyPr>
          <a:lstStyle/>
          <a:p>
            <a:pPr>
              <a:spcBef>
                <a:spcPct val="50000"/>
              </a:spcBef>
              <a:buFontTx/>
              <a:buChar char="•"/>
            </a:pPr>
            <a:r>
              <a:rPr lang="en-US" b="1" i="1">
                <a:latin typeface="Times New Roman" pitchFamily="-110" charset="0"/>
              </a:rPr>
              <a:t> N</a:t>
            </a:r>
            <a:r>
              <a:rPr lang="en-US" altLang="ja-JP" b="1" i="1">
                <a:latin typeface="Times New Roman" pitchFamily="-110" charset="0"/>
              </a:rPr>
              <a:t>áboj je sumou</a:t>
            </a:r>
            <a:r>
              <a:rPr lang="en-US" b="1" i="1">
                <a:latin typeface="Times New Roman" pitchFamily="-110" charset="0"/>
              </a:rPr>
              <a:t> v skupine 4 pixelov</a:t>
            </a:r>
          </a:p>
        </p:txBody>
      </p:sp>
      <p:sp>
        <p:nvSpPr>
          <p:cNvPr id="129050" name="Rectangle 115"/>
          <p:cNvSpPr>
            <a:spLocks noChangeArrowheads="1"/>
          </p:cNvSpPr>
          <p:nvPr/>
        </p:nvSpPr>
        <p:spPr bwMode="auto">
          <a:xfrm>
            <a:off x="5486400" y="1447800"/>
            <a:ext cx="3429000" cy="1066800"/>
          </a:xfrm>
          <a:prstGeom prst="rect">
            <a:avLst/>
          </a:prstGeom>
          <a:noFill/>
          <a:ln w="9525">
            <a:noFill/>
            <a:miter lim="800000"/>
            <a:headEnd/>
            <a:tailEnd/>
          </a:ln>
        </p:spPr>
        <p:txBody>
          <a:bodyPr lIns="92075" tIns="46038" rIns="92075" bIns="46038" anchor="ctr">
            <a:prstTxWarp prst="textNoShape">
              <a:avLst/>
            </a:prstTxWarp>
          </a:bodyPr>
          <a:lstStyle/>
          <a:p>
            <a:pPr algn="ctr" eaLnBrk="1" hangingPunct="1"/>
            <a:r>
              <a:rPr lang="en-US" sz="3600">
                <a:solidFill>
                  <a:srgbClr val="80FF00"/>
                </a:solidFill>
                <a:latin typeface="Times New Roman" pitchFamily="-110" charset="0"/>
              </a:rPr>
              <a:t>Architekt</a:t>
            </a:r>
            <a:r>
              <a:rPr lang="en-US" altLang="ja-JP" sz="3600">
                <a:solidFill>
                  <a:srgbClr val="80FF00"/>
                </a:solidFill>
                <a:latin typeface="Times New Roman" pitchFamily="-110" charset="0"/>
              </a:rPr>
              <a:t>úra sumovania náboja</a:t>
            </a:r>
            <a:endParaRPr lang="en-US" sz="3600">
              <a:solidFill>
                <a:srgbClr val="80FF00"/>
              </a:solidFill>
              <a:latin typeface="Times New Roman" pitchFamily="-110" charset="0"/>
            </a:endParaRPr>
          </a:p>
        </p:txBody>
      </p:sp>
      <p:sp>
        <p:nvSpPr>
          <p:cNvPr id="130164" name="Text Box 116"/>
          <p:cNvSpPr txBox="1">
            <a:spLocks noChangeArrowheads="1"/>
          </p:cNvSpPr>
          <p:nvPr/>
        </p:nvSpPr>
        <p:spPr bwMode="auto">
          <a:xfrm>
            <a:off x="5272088" y="3062288"/>
            <a:ext cx="3644900" cy="822325"/>
          </a:xfrm>
          <a:prstGeom prst="rect">
            <a:avLst/>
          </a:prstGeom>
          <a:noFill/>
          <a:ln w="12700">
            <a:noFill/>
            <a:miter lim="800000"/>
            <a:headEnd type="none" w="sm" len="sm"/>
            <a:tailEnd type="none" w="sm" len="sm"/>
          </a:ln>
        </p:spPr>
        <p:txBody>
          <a:bodyPr>
            <a:prstTxWarp prst="textNoShape">
              <a:avLst/>
            </a:prstTxWarp>
            <a:spAutoFit/>
          </a:bodyPr>
          <a:lstStyle/>
          <a:p>
            <a:pPr>
              <a:spcBef>
                <a:spcPct val="50000"/>
              </a:spcBef>
              <a:buFontTx/>
              <a:buChar char="•"/>
            </a:pPr>
            <a:r>
              <a:rPr lang="en-US" b="1" i="1">
                <a:latin typeface="Times New Roman" pitchFamily="-110" charset="0"/>
              </a:rPr>
              <a:t> Ka</a:t>
            </a:r>
            <a:r>
              <a:rPr lang="en-US" altLang="ja-JP" b="1" i="1">
                <a:latin typeface="Times New Roman" pitchFamily="-110" charset="0"/>
              </a:rPr>
              <a:t>ždé kvantum zodpovedá jednému zásahu</a:t>
            </a:r>
            <a:endParaRPr lang="en-US" b="1" i="1">
              <a:latin typeface="Times New Roman" pitchFamily="-110" charset="0"/>
            </a:endParaRPr>
          </a:p>
        </p:txBody>
      </p:sp>
      <p:sp>
        <p:nvSpPr>
          <p:cNvPr id="129052" name="Rectangle 117"/>
          <p:cNvSpPr>
            <a:spLocks noChangeArrowheads="1"/>
          </p:cNvSpPr>
          <p:nvPr/>
        </p:nvSpPr>
        <p:spPr bwMode="auto">
          <a:xfrm>
            <a:off x="762000" y="228600"/>
            <a:ext cx="7315200" cy="762000"/>
          </a:xfrm>
          <a:prstGeom prst="rect">
            <a:avLst/>
          </a:prstGeom>
          <a:noFill/>
          <a:ln w="9525">
            <a:noFill/>
            <a:miter lim="800000"/>
            <a:headEnd/>
            <a:tailEnd/>
          </a:ln>
        </p:spPr>
        <p:txBody>
          <a:bodyPr anchor="ctr">
            <a:prstTxWarp prst="textNoShape">
              <a:avLst/>
            </a:prstTxWarp>
          </a:bodyPr>
          <a:lstStyle/>
          <a:p>
            <a:pPr algn="ctr" eaLnBrk="1" hangingPunct="1"/>
            <a:r>
              <a:rPr lang="en-US" sz="4000" dirty="0" smtClean="0">
                <a:solidFill>
                  <a:srgbClr val="80FF00"/>
                </a:solidFill>
                <a:latin typeface="Times New Roman" pitchFamily="-110" charset="0"/>
              </a:rPr>
              <a:t>Medipix3</a:t>
            </a:r>
            <a:endParaRPr lang="en-US" sz="4000" dirty="0">
              <a:solidFill>
                <a:srgbClr val="80FF00"/>
              </a:solidFill>
              <a:latin typeface="Times New Roman" pitchFamily="-110"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00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005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005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005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0054"/>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13005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005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005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006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0060"/>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130055"/>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30056"/>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30057"/>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3005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016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par>
                                <p:cTn id="47" presetID="1" presetClass="exit" presetSubtype="0" fill="hold" nodeType="withEffect">
                                  <p:stCondLst>
                                    <p:cond delay="0"/>
                                  </p:stCondLst>
                                  <p:childTnLst>
                                    <p:set>
                                      <p:cBhvr>
                                        <p:cTn id="48" dur="1" fill="hold">
                                          <p:stCondLst>
                                            <p:cond delay="0"/>
                                          </p:stCondLst>
                                        </p:cTn>
                                        <p:tgtEl>
                                          <p:spTgt spid="2"/>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childTnLst>
                                </p:cTn>
                              </p:par>
                              <p:par>
                                <p:cTn id="53" presetID="1" presetClass="exit" presetSubtype="0" fill="hold" nodeType="withEffect">
                                  <p:stCondLst>
                                    <p:cond delay="0"/>
                                  </p:stCondLst>
                                  <p:childTnLst>
                                    <p:set>
                                      <p:cBhvr>
                                        <p:cTn id="54" dur="1" fill="hold">
                                          <p:stCondLst>
                                            <p:cond delay="0"/>
                                          </p:stCondLst>
                                        </p:cTn>
                                        <p:tgtEl>
                                          <p:spTgt spid="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
                                        </p:tgtEl>
                                        <p:attrNameLst>
                                          <p:attrName>style.visibility</p:attrName>
                                        </p:attrNameLst>
                                      </p:cBhvr>
                                      <p:to>
                                        <p:strVal val="visible"/>
                                      </p:to>
                                    </p:set>
                                  </p:childTnLst>
                                </p:cTn>
                              </p:par>
                              <p:par>
                                <p:cTn id="59" presetID="1" presetClass="exit" presetSubtype="0" fill="hold" nodeType="withEffect">
                                  <p:stCondLst>
                                    <p:cond delay="0"/>
                                  </p:stCondLst>
                                  <p:childTnLst>
                                    <p:set>
                                      <p:cBhvr>
                                        <p:cTn id="60" dur="1" fill="hold">
                                          <p:stCondLst>
                                            <p:cond delay="0"/>
                                          </p:stCondLst>
                                        </p:cTn>
                                        <p:tgtEl>
                                          <p:spTgt spid="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6"/>
                                        </p:tgtEl>
                                        <p:attrNameLst>
                                          <p:attrName>style.visibility</p:attrName>
                                        </p:attrNameLst>
                                      </p:cBhvr>
                                      <p:to>
                                        <p:strVal val="visible"/>
                                      </p:to>
                                    </p:set>
                                  </p:childTnLst>
                                </p:cTn>
                              </p:par>
                              <p:par>
                                <p:cTn id="65" presetID="1" presetClass="exit" presetSubtype="0" fill="hold" nodeType="withEffect">
                                  <p:stCondLst>
                                    <p:cond delay="0"/>
                                  </p:stCondLst>
                                  <p:childTnLst>
                                    <p:set>
                                      <p:cBhvr>
                                        <p:cTn id="66" dur="1" fill="hold">
                                          <p:stCondLst>
                                            <p:cond delay="0"/>
                                          </p:stCondLst>
                                        </p:cTn>
                                        <p:tgtEl>
                                          <p:spTgt spid="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7"/>
                                        </p:tgtEl>
                                        <p:attrNameLst>
                                          <p:attrName>style.visibility</p:attrName>
                                        </p:attrNameLst>
                                      </p:cBhvr>
                                      <p:to>
                                        <p:strVal val="visible"/>
                                      </p:to>
                                    </p:set>
                                  </p:childTnLst>
                                </p:cTn>
                              </p:par>
                              <p:par>
                                <p:cTn id="71" presetID="1" presetClass="exit" presetSubtype="0" fill="hold" nodeType="withEffect">
                                  <p:stCondLst>
                                    <p:cond delay="0"/>
                                  </p:stCondLst>
                                  <p:childTnLst>
                                    <p:set>
                                      <p:cBhvr>
                                        <p:cTn id="72" dur="1" fill="hold">
                                          <p:stCondLst>
                                            <p:cond delay="0"/>
                                          </p:stCondLst>
                                        </p:cTn>
                                        <p:tgtEl>
                                          <p:spTgt spid="6"/>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8"/>
                                        </p:tgtEl>
                                        <p:attrNameLst>
                                          <p:attrName>style.visibility</p:attrName>
                                        </p:attrNameLst>
                                      </p:cBhvr>
                                      <p:to>
                                        <p:strVal val="visible"/>
                                      </p:to>
                                    </p:set>
                                  </p:childTnLst>
                                </p:cTn>
                              </p:par>
                              <p:par>
                                <p:cTn id="77" presetID="1" presetClass="exit" presetSubtype="0" fill="hold" nodeType="withEffect">
                                  <p:stCondLst>
                                    <p:cond delay="0"/>
                                  </p:stCondLst>
                                  <p:childTnLst>
                                    <p:set>
                                      <p:cBhvr>
                                        <p:cTn id="78" dur="1" fill="hold">
                                          <p:stCondLst>
                                            <p:cond delay="0"/>
                                          </p:stCondLst>
                                        </p:cTn>
                                        <p:tgtEl>
                                          <p:spTgt spid="7"/>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9"/>
                                        </p:tgtEl>
                                        <p:attrNameLst>
                                          <p:attrName>style.visibility</p:attrName>
                                        </p:attrNameLst>
                                      </p:cBhvr>
                                      <p:to>
                                        <p:strVal val="visible"/>
                                      </p:to>
                                    </p:set>
                                  </p:childTnLst>
                                </p:cTn>
                              </p:par>
                              <p:par>
                                <p:cTn id="83" presetID="1" presetClass="exit" presetSubtype="0" fill="hold" nodeType="withEffect">
                                  <p:stCondLst>
                                    <p:cond delay="0"/>
                                  </p:stCondLst>
                                  <p:childTnLst>
                                    <p:set>
                                      <p:cBhvr>
                                        <p:cTn id="84" dur="1" fill="hold">
                                          <p:stCondLst>
                                            <p:cond delay="0"/>
                                          </p:stCondLst>
                                        </p:cTn>
                                        <p:tgtEl>
                                          <p:spTgt spid="8"/>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10"/>
                                        </p:tgtEl>
                                        <p:attrNameLst>
                                          <p:attrName>style.visibility</p:attrName>
                                        </p:attrNameLst>
                                      </p:cBhvr>
                                      <p:to>
                                        <p:strVal val="visible"/>
                                      </p:to>
                                    </p:set>
                                  </p:childTnLst>
                                </p:cTn>
                              </p:par>
                              <p:par>
                                <p:cTn id="89" presetID="1" presetClass="exit" presetSubtype="0" fill="hold" nodeType="withEffect">
                                  <p:stCondLst>
                                    <p:cond delay="0"/>
                                  </p:stCondLst>
                                  <p:childTnLst>
                                    <p:set>
                                      <p:cBhvr>
                                        <p:cTn id="90" dur="1" fill="hold">
                                          <p:stCondLst>
                                            <p:cond delay="0"/>
                                          </p:stCondLst>
                                        </p:cTn>
                                        <p:tgtEl>
                                          <p:spTgt spid="9"/>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6"/>
                                        </p:tgtEl>
                                        <p:attrNameLst>
                                          <p:attrName>style.visibility</p:attrName>
                                        </p:attrNameLst>
                                      </p:cBhvr>
                                      <p:to>
                                        <p:strVal val="visible"/>
                                      </p:to>
                                    </p:set>
                                  </p:childTnLst>
                                </p:cTn>
                              </p:par>
                              <p:par>
                                <p:cTn id="95" presetID="1" presetClass="exit" presetSubtype="0" fill="hold" nodeType="withEffect">
                                  <p:stCondLst>
                                    <p:cond delay="0"/>
                                  </p:stCondLst>
                                  <p:childTnLst>
                                    <p:set>
                                      <p:cBhvr>
                                        <p:cTn id="96" dur="1" fill="hold">
                                          <p:stCondLst>
                                            <p:cond delay="0"/>
                                          </p:stCondLst>
                                        </p:cTn>
                                        <p:tgtEl>
                                          <p:spTgt spid="10"/>
                                        </p:tgtEl>
                                        <p:attrNameLst>
                                          <p:attrName>style.visibility</p:attrName>
                                        </p:attrNameLst>
                                      </p:cBhvr>
                                      <p:to>
                                        <p:strVal val="hidden"/>
                                      </p:to>
                                    </p:set>
                                  </p:childTnLst>
                                </p:cTn>
                              </p:par>
                              <p:par>
                                <p:cTn id="97" presetID="1" presetClass="entr" presetSubtype="0" fill="hold" grpId="0" nodeType="withEffect">
                                  <p:stCondLst>
                                    <p:cond delay="0"/>
                                  </p:stCondLst>
                                  <p:childTnLst>
                                    <p:set>
                                      <p:cBhvr>
                                        <p:cTn id="98" dur="1" fill="hold">
                                          <p:stCondLst>
                                            <p:cond delay="0"/>
                                          </p:stCondLst>
                                        </p:cTn>
                                        <p:tgtEl>
                                          <p:spTgt spid="130161"/>
                                        </p:tgtEl>
                                        <p:attrNameLst>
                                          <p:attrName>style.visibility</p:attrName>
                                        </p:attrNameLst>
                                      </p:cBhvr>
                                      <p:to>
                                        <p:strVal val="visible"/>
                                      </p:to>
                                    </p:set>
                                  </p:childTnLst>
                                </p:cTn>
                              </p:par>
                              <p:par>
                                <p:cTn id="99" presetID="1" presetClass="exit" presetSubtype="0" fill="hold" grpId="1" nodeType="withEffect">
                                  <p:stCondLst>
                                    <p:cond delay="0"/>
                                  </p:stCondLst>
                                  <p:childTnLst>
                                    <p:set>
                                      <p:cBhvr>
                                        <p:cTn id="100" dur="1" fill="hold">
                                          <p:stCondLst>
                                            <p:cond delay="0"/>
                                          </p:stCondLst>
                                        </p:cTn>
                                        <p:tgtEl>
                                          <p:spTgt spid="130162"/>
                                        </p:tgtEl>
                                        <p:attrNameLst>
                                          <p:attrName>style.visibility</p:attrName>
                                        </p:attrNameLst>
                                      </p:cBhvr>
                                      <p:to>
                                        <p:strVal val="hidden"/>
                                      </p:to>
                                    </p:set>
                                  </p:childTnLst>
                                </p:cTn>
                              </p:par>
                              <p:par>
                                <p:cTn id="101" presetID="1" presetClass="entr" presetSubtype="0" fill="hold" grpId="0" nodeType="withEffect">
                                  <p:stCondLst>
                                    <p:cond delay="0"/>
                                  </p:stCondLst>
                                  <p:childTnLst>
                                    <p:set>
                                      <p:cBhvr>
                                        <p:cTn id="102" dur="1" fill="hold">
                                          <p:stCondLst>
                                            <p:cond delay="0"/>
                                          </p:stCondLst>
                                        </p:cTn>
                                        <p:tgtEl>
                                          <p:spTgt spid="1301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3" grpId="0" animBg="1"/>
      <p:bldP spid="130053" grpId="1" animBg="1"/>
      <p:bldP spid="130054" grpId="0" animBg="1"/>
      <p:bldP spid="130054" grpId="1" animBg="1"/>
      <p:bldP spid="130055" grpId="0" animBg="1"/>
      <p:bldP spid="130055" grpId="1" animBg="1"/>
      <p:bldP spid="130056" grpId="0" animBg="1"/>
      <p:bldP spid="130056" grpId="1" animBg="1"/>
      <p:bldP spid="130057" grpId="0" animBg="1"/>
      <p:bldP spid="130057" grpId="1" animBg="1"/>
      <p:bldP spid="130058" grpId="0" animBg="1"/>
      <p:bldP spid="130059" grpId="0" animBg="1"/>
      <p:bldP spid="130060" grpId="0" animBg="1"/>
      <p:bldP spid="130061" grpId="0" animBg="1"/>
      <p:bldP spid="130161" grpId="0" animBg="1"/>
      <p:bldP spid="130162" grpId="0"/>
      <p:bldP spid="130162" grpId="1"/>
      <p:bldP spid="130164" grpId="0"/>
    </p:bld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latin typeface="+mn-lt"/>
                <a:ea typeface="ＭＳ Ｐゴシック" pitchFamily="-112" charset="-128"/>
                <a:cs typeface="ＭＳ Ｐゴシック" pitchFamily="-112" charset="-128"/>
              </a:rPr>
              <a:t>High School Teachers at CERN  -----  Bettina + Ivan Mikulec  -----  Apr 2009</a:t>
            </a:r>
            <a:endParaRPr lang="en-US">
              <a:latin typeface="+mn-lt"/>
              <a:ea typeface="ＭＳ Ｐゴシック" pitchFamily="-112" charset="-128"/>
              <a:cs typeface="ＭＳ Ｐゴシック" pitchFamily="-112" charset="-128"/>
            </a:endParaRPr>
          </a:p>
        </p:txBody>
      </p:sp>
      <p:sp>
        <p:nvSpPr>
          <p:cNvPr id="123907" name="Rectangle 2"/>
          <p:cNvSpPr>
            <a:spLocks noGrp="1" noChangeArrowheads="1"/>
          </p:cNvSpPr>
          <p:nvPr>
            <p:ph type="title"/>
          </p:nvPr>
        </p:nvSpPr>
        <p:spPr/>
        <p:txBody>
          <a:bodyPr/>
          <a:lstStyle/>
          <a:p>
            <a:pPr eaLnBrk="1" hangingPunct="1"/>
            <a:r>
              <a:rPr lang="en-US" dirty="0" err="1" smtClean="0"/>
              <a:t>Súhrn</a:t>
            </a:r>
            <a:r>
              <a:rPr lang="en-US" dirty="0" smtClean="0"/>
              <a:t> </a:t>
            </a:r>
            <a:r>
              <a:rPr lang="en-US" dirty="0" err="1" smtClean="0"/>
              <a:t>Medipix</a:t>
            </a:r>
            <a:endParaRPr lang="en-US" dirty="0"/>
          </a:p>
        </p:txBody>
      </p:sp>
      <p:sp>
        <p:nvSpPr>
          <p:cNvPr id="23558" name="Rectangle 6"/>
          <p:cNvSpPr>
            <a:spLocks noGrp="1" noChangeArrowheads="1"/>
          </p:cNvSpPr>
          <p:nvPr>
            <p:ph type="body" idx="1"/>
          </p:nvPr>
        </p:nvSpPr>
        <p:spPr>
          <a:xfrm>
            <a:off x="304800" y="1143000"/>
            <a:ext cx="8534400" cy="5308600"/>
          </a:xfrm>
          <a:noFill/>
        </p:spPr>
        <p:txBody>
          <a:bodyPr/>
          <a:lstStyle/>
          <a:p>
            <a:pPr marL="287338" indent="-287338" eaLnBrk="1" hangingPunct="1">
              <a:lnSpc>
                <a:spcPct val="95000"/>
              </a:lnSpc>
              <a:spcBef>
                <a:spcPct val="0"/>
              </a:spcBef>
            </a:pPr>
            <a:r>
              <a:rPr lang="en-US" sz="2400"/>
              <a:t> Medipix projekt prenáša princípy detekcie častíc vyvinuté pre fyziku vysokých energií k širšej vedeckej komunite</a:t>
            </a:r>
          </a:p>
          <a:p>
            <a:pPr marL="287338" indent="-287338" eaLnBrk="1" hangingPunct="1">
              <a:lnSpc>
                <a:spcPct val="95000"/>
              </a:lnSpc>
              <a:spcBef>
                <a:spcPct val="0"/>
              </a:spcBef>
            </a:pPr>
            <a:endParaRPr lang="en-US" sz="2400"/>
          </a:p>
          <a:p>
            <a:pPr marL="287338" indent="-287338" eaLnBrk="1" hangingPunct="1">
              <a:lnSpc>
                <a:spcPct val="80000"/>
              </a:lnSpc>
            </a:pPr>
            <a:r>
              <a:rPr lang="en-US" sz="2400"/>
              <a:t> Počítanie jednotlivých fotónov umožňuje </a:t>
            </a:r>
            <a:r>
              <a:rPr lang="en-US" sz="2400">
                <a:solidFill>
                  <a:srgbClr val="80FF00"/>
                </a:solidFill>
              </a:rPr>
              <a:t>rýchle a čisté</a:t>
            </a:r>
            <a:r>
              <a:rPr lang="en-US" sz="2400"/>
              <a:t> simultánne zobrazovanie. </a:t>
            </a:r>
            <a:r>
              <a:rPr lang="en-US" sz="2400">
                <a:solidFill>
                  <a:srgbClr val="80FF00"/>
                </a:solidFill>
              </a:rPr>
              <a:t>V</a:t>
            </a:r>
            <a:r>
              <a:rPr lang="en-US" altLang="ja-JP" sz="2400">
                <a:solidFill>
                  <a:srgbClr val="80FF00"/>
                </a:solidFill>
              </a:rPr>
              <a:t>šetky typy častíc</a:t>
            </a:r>
            <a:r>
              <a:rPr lang="en-US" altLang="ja-JP" sz="2400"/>
              <a:t> sú detekovateľné po adaptácii senzora</a:t>
            </a:r>
            <a:endParaRPr lang="en-US" sz="2400"/>
          </a:p>
          <a:p>
            <a:pPr marL="287338" indent="-287338" eaLnBrk="1" hangingPunct="1">
              <a:lnSpc>
                <a:spcPct val="95000"/>
              </a:lnSpc>
              <a:spcBef>
                <a:spcPct val="0"/>
              </a:spcBef>
              <a:buFontTx/>
              <a:buNone/>
            </a:pPr>
            <a:endParaRPr lang="en-US" sz="2400"/>
          </a:p>
          <a:p>
            <a:pPr marL="287338" indent="-287338" eaLnBrk="1" hangingPunct="1">
              <a:lnSpc>
                <a:spcPct val="95000"/>
              </a:lnSpc>
              <a:spcBef>
                <a:spcPct val="0"/>
              </a:spcBef>
            </a:pPr>
            <a:r>
              <a:rPr lang="en-US" sz="2400"/>
              <a:t> Oblasti aplikácií sú:</a:t>
            </a:r>
          </a:p>
          <a:p>
            <a:pPr marL="484188" lvl="1" indent="0" eaLnBrk="1" hangingPunct="1">
              <a:lnSpc>
                <a:spcPct val="95000"/>
              </a:lnSpc>
              <a:spcBef>
                <a:spcPct val="0"/>
              </a:spcBef>
            </a:pPr>
            <a:r>
              <a:rPr lang="en-US" sz="2000"/>
              <a:t> RTG zobrazovanie v medicíne (mamografia: Univ. Barcelona, INFN Pisa)</a:t>
            </a:r>
          </a:p>
          <a:p>
            <a:pPr marL="484188" lvl="1" indent="0" eaLnBrk="1" hangingPunct="1">
              <a:lnSpc>
                <a:spcPct val="95000"/>
              </a:lnSpc>
              <a:spcBef>
                <a:spcPct val="0"/>
              </a:spcBef>
            </a:pPr>
            <a:r>
              <a:rPr lang="en-US" sz="2000"/>
              <a:t> elektrónová mikroskopia (MRC)</a:t>
            </a:r>
          </a:p>
          <a:p>
            <a:pPr marL="484188" lvl="1" indent="0" eaLnBrk="1" hangingPunct="1">
              <a:lnSpc>
                <a:spcPct val="95000"/>
              </a:lnSpc>
              <a:spcBef>
                <a:spcPct val="0"/>
              </a:spcBef>
            </a:pPr>
            <a:r>
              <a:rPr lang="en-US" sz="2000"/>
              <a:t> astronómia (SSL Berkeley)</a:t>
            </a:r>
          </a:p>
          <a:p>
            <a:pPr marL="484188" lvl="1" indent="0" eaLnBrk="1" hangingPunct="1">
              <a:lnSpc>
                <a:spcPct val="95000"/>
              </a:lnSpc>
              <a:spcBef>
                <a:spcPct val="0"/>
              </a:spcBef>
            </a:pPr>
            <a:r>
              <a:rPr lang="en-US" sz="2000"/>
              <a:t> synchrotr</a:t>
            </a:r>
            <a:r>
              <a:rPr lang="en-US" altLang="ja-JP" sz="2000"/>
              <a:t>ónové aplikácie (ESRF Grenoble)</a:t>
            </a:r>
            <a:endParaRPr lang="en-US" sz="2000"/>
          </a:p>
          <a:p>
            <a:pPr marL="484188" lvl="1" indent="0" eaLnBrk="1" hangingPunct="1">
              <a:lnSpc>
                <a:spcPct val="95000"/>
              </a:lnSpc>
              <a:spcBef>
                <a:spcPct val="0"/>
              </a:spcBef>
            </a:pPr>
            <a:r>
              <a:rPr lang="en-US" sz="2000"/>
              <a:t> analýza materiálov (PANalytical, </a:t>
            </a:r>
            <a:r>
              <a:rPr lang="en-US" altLang="ja-JP" sz="2000"/>
              <a:t>ČTU Praha)</a:t>
            </a:r>
          </a:p>
          <a:p>
            <a:pPr marL="484188" lvl="1" indent="0" eaLnBrk="1" hangingPunct="1">
              <a:lnSpc>
                <a:spcPct val="95000"/>
              </a:lnSpc>
              <a:spcBef>
                <a:spcPct val="0"/>
              </a:spcBef>
            </a:pPr>
            <a:r>
              <a:rPr lang="en-US" altLang="ja-JP" sz="2000"/>
              <a:t> počítačová tomografia (Univ. Erlangen, ČTU Praha)</a:t>
            </a:r>
          </a:p>
          <a:p>
            <a:pPr marL="484188" lvl="1" indent="0" eaLnBrk="1" hangingPunct="1">
              <a:lnSpc>
                <a:spcPct val="95000"/>
              </a:lnSpc>
              <a:spcBef>
                <a:spcPct val="0"/>
              </a:spcBef>
            </a:pPr>
            <a:r>
              <a:rPr lang="en-US" altLang="ja-JP" sz="2000"/>
              <a:t> dozimetria (ČTU Praha, CERN)</a:t>
            </a:r>
          </a:p>
          <a:p>
            <a:pPr marL="484188" lvl="1" indent="0" eaLnBrk="1" hangingPunct="1">
              <a:lnSpc>
                <a:spcPct val="95000"/>
              </a:lnSpc>
              <a:spcBef>
                <a:spcPct val="0"/>
              </a:spcBef>
            </a:pPr>
            <a:r>
              <a:rPr lang="en-US" altLang="ja-JP" sz="2000"/>
              <a:t> …</a:t>
            </a:r>
          </a:p>
        </p:txBody>
      </p:sp>
      <p:sp>
        <p:nvSpPr>
          <p:cNvPr id="5" name="Slide Number Placeholder 4"/>
          <p:cNvSpPr>
            <a:spLocks noGrp="1"/>
          </p:cNvSpPr>
          <p:nvPr>
            <p:ph type="sldNum" sz="quarter" idx="11"/>
          </p:nvPr>
        </p:nvSpPr>
        <p:spPr/>
        <p:txBody>
          <a:bodyPr/>
          <a:lstStyle/>
          <a:p>
            <a:pPr>
              <a:defRPr/>
            </a:pPr>
            <a:fld id="{C1603305-08FB-224C-9641-C59DC35FFBF6}" type="slidenum">
              <a:rPr lang="en-US" smtClean="0"/>
              <a:pPr>
                <a:defRPr/>
              </a:pPr>
              <a:t>45</a:t>
            </a:fld>
            <a:endParaRPr lang="en-US"/>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5" name="Rectangle 2"/>
          <p:cNvSpPr>
            <a:spLocks noGrp="1" noChangeArrowheads="1"/>
          </p:cNvSpPr>
          <p:nvPr>
            <p:ph type="ctrTitle"/>
          </p:nvPr>
        </p:nvSpPr>
        <p:spPr>
          <a:xfrm>
            <a:off x="685800" y="2286000"/>
            <a:ext cx="7772400" cy="1143000"/>
          </a:xfrm>
        </p:spPr>
        <p:txBody>
          <a:bodyPr/>
          <a:lstStyle/>
          <a:p>
            <a:pPr eaLnBrk="1" hangingPunct="1"/>
            <a:r>
              <a:rPr lang="en-US" dirty="0" err="1" smtClean="0"/>
              <a:t>Iný</a:t>
            </a:r>
            <a:r>
              <a:rPr lang="en-US" dirty="0" smtClean="0"/>
              <a:t> </a:t>
            </a:r>
            <a:r>
              <a:rPr lang="en-US" dirty="0" err="1" smtClean="0"/>
              <a:t>príklad</a:t>
            </a:r>
            <a:r>
              <a:rPr lang="en-US" dirty="0" smtClean="0"/>
              <a:t> </a:t>
            </a:r>
            <a:r>
              <a:rPr lang="en-US" dirty="0" err="1" smtClean="0"/>
              <a:t>úspešného</a:t>
            </a:r>
            <a:r>
              <a:rPr lang="en-US" dirty="0" smtClean="0"/>
              <a:t> </a:t>
            </a:r>
            <a:r>
              <a:rPr lang="en-US" dirty="0" err="1" smtClean="0"/>
              <a:t>transféru</a:t>
            </a:r>
            <a:r>
              <a:rPr lang="en-US" dirty="0" smtClean="0"/>
              <a:t> </a:t>
            </a:r>
            <a:r>
              <a:rPr lang="en-US" dirty="0" err="1" smtClean="0"/>
              <a:t>technológií</a:t>
            </a:r>
            <a:r>
              <a:rPr lang="en-US" dirty="0" smtClean="0"/>
              <a:t> </a:t>
            </a:r>
            <a:r>
              <a:rPr lang="en-US" dirty="0" err="1" smtClean="0"/>
              <a:t>z</a:t>
            </a:r>
            <a:r>
              <a:rPr lang="en-US" dirty="0" smtClean="0"/>
              <a:t> </a:t>
            </a:r>
            <a:r>
              <a:rPr lang="en-US" dirty="0" err="1" smtClean="0"/>
              <a:t>CERNu</a:t>
            </a:r>
            <a:r>
              <a:rPr lang="en-US" dirty="0" smtClean="0"/>
              <a:t>:</a:t>
            </a:r>
            <a:br>
              <a:rPr lang="en-US" dirty="0" smtClean="0"/>
            </a:br>
            <a:r>
              <a:rPr lang="en-US" dirty="0" err="1" smtClean="0">
                <a:solidFill>
                  <a:srgbClr val="FFDD07"/>
                </a:solidFill>
              </a:rPr>
              <a:t>ClearPEM</a:t>
            </a:r>
            <a:r>
              <a:rPr lang="en-US" dirty="0" smtClean="0"/>
              <a:t/>
            </a:r>
            <a:br>
              <a:rPr lang="en-US" dirty="0" smtClean="0"/>
            </a:br>
            <a:r>
              <a:rPr lang="en-US" sz="2800" dirty="0" smtClean="0"/>
              <a:t>(Positron Emission Mammography)</a:t>
            </a:r>
            <a:endParaRPr lang="en-US" sz="2800" dirty="0"/>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5" name="Text Box 2"/>
          <p:cNvSpPr txBox="1">
            <a:spLocks noChangeArrowheads="1"/>
          </p:cNvSpPr>
          <p:nvPr/>
        </p:nvSpPr>
        <p:spPr bwMode="auto">
          <a:xfrm>
            <a:off x="2602523" y="173038"/>
            <a:ext cx="4629317" cy="646331"/>
          </a:xfrm>
          <a:prstGeom prst="rect">
            <a:avLst/>
          </a:prstGeom>
          <a:noFill/>
          <a:ln w="9525">
            <a:noFill/>
            <a:miter lim="800000"/>
            <a:headEnd/>
            <a:tailEnd/>
          </a:ln>
        </p:spPr>
        <p:txBody>
          <a:bodyPr wrap="none">
            <a:prstTxWarp prst="textNoShape">
              <a:avLst/>
            </a:prstTxWarp>
            <a:spAutoFit/>
          </a:bodyPr>
          <a:lstStyle/>
          <a:p>
            <a:pPr eaLnBrk="0" hangingPunct="0"/>
            <a:r>
              <a:rPr lang="en-US" sz="3600" b="1" dirty="0" err="1">
                <a:solidFill>
                  <a:srgbClr val="80FF00"/>
                </a:solidFill>
                <a:effectLst>
                  <a:outerShdw blurRad="38100" dist="38100" dir="2700000" algn="tl">
                    <a:srgbClr val="DDDDDD"/>
                  </a:outerShdw>
                </a:effectLst>
                <a:latin typeface="Verdana" pitchFamily="-110" charset="0"/>
              </a:rPr>
              <a:t>ClearPEM</a:t>
            </a:r>
            <a:r>
              <a:rPr lang="en-US" sz="3600" b="1" dirty="0">
                <a:solidFill>
                  <a:srgbClr val="80FF00"/>
                </a:solidFill>
                <a:effectLst>
                  <a:outerShdw blurRad="38100" dist="38100" dir="2700000" algn="tl">
                    <a:srgbClr val="DDDDDD"/>
                  </a:outerShdw>
                </a:effectLst>
                <a:latin typeface="Verdana" pitchFamily="-110" charset="0"/>
              </a:rPr>
              <a:t> Project</a:t>
            </a:r>
          </a:p>
        </p:txBody>
      </p:sp>
      <p:grpSp>
        <p:nvGrpSpPr>
          <p:cNvPr id="3" name="Group 5"/>
          <p:cNvGrpSpPr>
            <a:grpSpLocks/>
          </p:cNvGrpSpPr>
          <p:nvPr/>
        </p:nvGrpSpPr>
        <p:grpSpPr bwMode="auto">
          <a:xfrm>
            <a:off x="6731977" y="914400"/>
            <a:ext cx="1232389" cy="1676400"/>
            <a:chOff x="3696" y="3353"/>
            <a:chExt cx="603" cy="757"/>
          </a:xfrm>
        </p:grpSpPr>
        <p:pic>
          <p:nvPicPr>
            <p:cNvPr id="5130" name="Picture 6" descr="breast2"/>
            <p:cNvPicPr>
              <a:picLocks noChangeAspect="1" noChangeArrowheads="1"/>
            </p:cNvPicPr>
            <p:nvPr/>
          </p:nvPicPr>
          <p:blipFill>
            <a:blip r:embed="rId3">
              <a:lum bright="20000"/>
            </a:blip>
            <a:srcRect/>
            <a:stretch>
              <a:fillRect/>
            </a:stretch>
          </p:blipFill>
          <p:spPr bwMode="auto">
            <a:xfrm>
              <a:off x="3696" y="3353"/>
              <a:ext cx="603" cy="757"/>
            </a:xfrm>
            <a:prstGeom prst="rect">
              <a:avLst/>
            </a:prstGeom>
            <a:noFill/>
            <a:ln w="9525">
              <a:noFill/>
              <a:miter lim="800000"/>
              <a:headEnd/>
              <a:tailEnd/>
            </a:ln>
          </p:spPr>
        </p:pic>
        <p:sp>
          <p:nvSpPr>
            <p:cNvPr id="5131" name="Freeform 7"/>
            <p:cNvSpPr>
              <a:spLocks/>
            </p:cNvSpPr>
            <p:nvPr/>
          </p:nvSpPr>
          <p:spPr bwMode="auto">
            <a:xfrm>
              <a:off x="3895" y="3826"/>
              <a:ext cx="28" cy="71"/>
            </a:xfrm>
            <a:custGeom>
              <a:avLst/>
              <a:gdLst>
                <a:gd name="T0" fmla="*/ 12 w 28"/>
                <a:gd name="T1" fmla="*/ 0 h 71"/>
                <a:gd name="T2" fmla="*/ 4 w 28"/>
                <a:gd name="T3" fmla="*/ 24 h 71"/>
                <a:gd name="T4" fmla="*/ 0 w 28"/>
                <a:gd name="T5" fmla="*/ 36 h 71"/>
                <a:gd name="T6" fmla="*/ 4 w 28"/>
                <a:gd name="T7" fmla="*/ 52 h 71"/>
                <a:gd name="T8" fmla="*/ 28 w 28"/>
                <a:gd name="T9" fmla="*/ 16 h 71"/>
                <a:gd name="T10" fmla="*/ 12 w 28"/>
                <a:gd name="T11" fmla="*/ 0 h 71"/>
                <a:gd name="T12" fmla="*/ 0 60000 65536"/>
                <a:gd name="T13" fmla="*/ 0 60000 65536"/>
                <a:gd name="T14" fmla="*/ 0 60000 65536"/>
                <a:gd name="T15" fmla="*/ 0 60000 65536"/>
                <a:gd name="T16" fmla="*/ 0 60000 65536"/>
                <a:gd name="T17" fmla="*/ 0 60000 65536"/>
                <a:gd name="T18" fmla="*/ 0 w 28"/>
                <a:gd name="T19" fmla="*/ 0 h 71"/>
                <a:gd name="T20" fmla="*/ 28 w 28"/>
                <a:gd name="T21" fmla="*/ 71 h 71"/>
              </a:gdLst>
              <a:ahLst/>
              <a:cxnLst>
                <a:cxn ang="T12">
                  <a:pos x="T0" y="T1"/>
                </a:cxn>
                <a:cxn ang="T13">
                  <a:pos x="T2" y="T3"/>
                </a:cxn>
                <a:cxn ang="T14">
                  <a:pos x="T4" y="T5"/>
                </a:cxn>
                <a:cxn ang="T15">
                  <a:pos x="T6" y="T7"/>
                </a:cxn>
                <a:cxn ang="T16">
                  <a:pos x="T8" y="T9"/>
                </a:cxn>
                <a:cxn ang="T17">
                  <a:pos x="T10" y="T11"/>
                </a:cxn>
              </a:cxnLst>
              <a:rect l="T18" t="T19" r="T20" b="T21"/>
              <a:pathLst>
                <a:path w="28" h="71">
                  <a:moveTo>
                    <a:pt x="12" y="0"/>
                  </a:moveTo>
                  <a:cubicBezTo>
                    <a:pt x="9" y="8"/>
                    <a:pt x="7" y="16"/>
                    <a:pt x="4" y="24"/>
                  </a:cubicBezTo>
                  <a:cubicBezTo>
                    <a:pt x="3" y="28"/>
                    <a:pt x="0" y="36"/>
                    <a:pt x="0" y="36"/>
                  </a:cubicBezTo>
                  <a:cubicBezTo>
                    <a:pt x="1" y="41"/>
                    <a:pt x="1" y="48"/>
                    <a:pt x="4" y="52"/>
                  </a:cubicBezTo>
                  <a:cubicBezTo>
                    <a:pt x="20" y="71"/>
                    <a:pt x="26" y="23"/>
                    <a:pt x="28" y="16"/>
                  </a:cubicBezTo>
                  <a:cubicBezTo>
                    <a:pt x="23" y="0"/>
                    <a:pt x="28" y="5"/>
                    <a:pt x="12" y="0"/>
                  </a:cubicBezTo>
                  <a:close/>
                </a:path>
              </a:pathLst>
            </a:custGeom>
            <a:noFill/>
            <a:ln w="19050">
              <a:solidFill>
                <a:srgbClr val="FF0000"/>
              </a:solidFill>
              <a:round/>
              <a:headEnd/>
              <a:tailEnd/>
            </a:ln>
          </p:spPr>
          <p:txBody>
            <a:bodyPr>
              <a:prstTxWarp prst="textNoShape">
                <a:avLst/>
              </a:prstTxWarp>
            </a:bodyPr>
            <a:lstStyle/>
            <a:p>
              <a:endParaRPr lang="en-US"/>
            </a:p>
          </p:txBody>
        </p:sp>
        <p:sp>
          <p:nvSpPr>
            <p:cNvPr id="5132" name="Freeform 8"/>
            <p:cNvSpPr>
              <a:spLocks/>
            </p:cNvSpPr>
            <p:nvPr/>
          </p:nvSpPr>
          <p:spPr bwMode="auto">
            <a:xfrm>
              <a:off x="3880" y="3362"/>
              <a:ext cx="352" cy="372"/>
            </a:xfrm>
            <a:custGeom>
              <a:avLst/>
              <a:gdLst>
                <a:gd name="T0" fmla="*/ 0 w 352"/>
                <a:gd name="T1" fmla="*/ 0 h 372"/>
                <a:gd name="T2" fmla="*/ 32 w 352"/>
                <a:gd name="T3" fmla="*/ 44 h 372"/>
                <a:gd name="T4" fmla="*/ 128 w 352"/>
                <a:gd name="T5" fmla="*/ 116 h 372"/>
                <a:gd name="T6" fmla="*/ 148 w 352"/>
                <a:gd name="T7" fmla="*/ 132 h 372"/>
                <a:gd name="T8" fmla="*/ 172 w 352"/>
                <a:gd name="T9" fmla="*/ 148 h 372"/>
                <a:gd name="T10" fmla="*/ 200 w 352"/>
                <a:gd name="T11" fmla="*/ 180 h 372"/>
                <a:gd name="T12" fmla="*/ 224 w 352"/>
                <a:gd name="T13" fmla="*/ 196 h 372"/>
                <a:gd name="T14" fmla="*/ 260 w 352"/>
                <a:gd name="T15" fmla="*/ 232 h 372"/>
                <a:gd name="T16" fmla="*/ 352 w 352"/>
                <a:gd name="T17" fmla="*/ 372 h 3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2"/>
                <a:gd name="T28" fmla="*/ 0 h 372"/>
                <a:gd name="T29" fmla="*/ 352 w 352"/>
                <a:gd name="T30" fmla="*/ 372 h 3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2" h="372">
                  <a:moveTo>
                    <a:pt x="0" y="0"/>
                  </a:moveTo>
                  <a:cubicBezTo>
                    <a:pt x="11" y="17"/>
                    <a:pt x="14" y="32"/>
                    <a:pt x="32" y="44"/>
                  </a:cubicBezTo>
                  <a:cubicBezTo>
                    <a:pt x="42" y="73"/>
                    <a:pt x="98" y="106"/>
                    <a:pt x="128" y="116"/>
                  </a:cubicBezTo>
                  <a:cubicBezTo>
                    <a:pt x="143" y="138"/>
                    <a:pt x="128" y="121"/>
                    <a:pt x="148" y="132"/>
                  </a:cubicBezTo>
                  <a:cubicBezTo>
                    <a:pt x="156" y="137"/>
                    <a:pt x="172" y="148"/>
                    <a:pt x="172" y="148"/>
                  </a:cubicBezTo>
                  <a:cubicBezTo>
                    <a:pt x="179" y="159"/>
                    <a:pt x="190" y="172"/>
                    <a:pt x="200" y="180"/>
                  </a:cubicBezTo>
                  <a:cubicBezTo>
                    <a:pt x="207" y="186"/>
                    <a:pt x="224" y="196"/>
                    <a:pt x="224" y="196"/>
                  </a:cubicBezTo>
                  <a:cubicBezTo>
                    <a:pt x="229" y="211"/>
                    <a:pt x="245" y="227"/>
                    <a:pt x="260" y="232"/>
                  </a:cubicBezTo>
                  <a:cubicBezTo>
                    <a:pt x="290" y="278"/>
                    <a:pt x="328" y="323"/>
                    <a:pt x="352" y="372"/>
                  </a:cubicBezTo>
                </a:path>
              </a:pathLst>
            </a:custGeom>
            <a:noFill/>
            <a:ln w="19050">
              <a:solidFill>
                <a:srgbClr val="33CC33"/>
              </a:solidFill>
              <a:round/>
              <a:headEnd/>
              <a:tailEnd/>
            </a:ln>
          </p:spPr>
          <p:txBody>
            <a:bodyPr>
              <a:prstTxWarp prst="textNoShape">
                <a:avLst/>
              </a:prstTxWarp>
            </a:bodyPr>
            <a:lstStyle/>
            <a:p>
              <a:endParaRPr lang="en-US"/>
            </a:p>
          </p:txBody>
        </p:sp>
        <p:sp>
          <p:nvSpPr>
            <p:cNvPr id="5133" name="Freeform 9"/>
            <p:cNvSpPr>
              <a:spLocks/>
            </p:cNvSpPr>
            <p:nvPr/>
          </p:nvSpPr>
          <p:spPr bwMode="auto">
            <a:xfrm>
              <a:off x="3781" y="3362"/>
              <a:ext cx="84" cy="736"/>
            </a:xfrm>
            <a:custGeom>
              <a:avLst/>
              <a:gdLst>
                <a:gd name="T0" fmla="*/ 0 w 84"/>
                <a:gd name="T1" fmla="*/ 0 h 736"/>
                <a:gd name="T2" fmla="*/ 32 w 84"/>
                <a:gd name="T3" fmla="*/ 24 h 736"/>
                <a:gd name="T4" fmla="*/ 56 w 84"/>
                <a:gd name="T5" fmla="*/ 100 h 736"/>
                <a:gd name="T6" fmla="*/ 64 w 84"/>
                <a:gd name="T7" fmla="*/ 124 h 736"/>
                <a:gd name="T8" fmla="*/ 84 w 84"/>
                <a:gd name="T9" fmla="*/ 516 h 736"/>
                <a:gd name="T10" fmla="*/ 56 w 84"/>
                <a:gd name="T11" fmla="*/ 676 h 736"/>
                <a:gd name="T12" fmla="*/ 40 w 84"/>
                <a:gd name="T13" fmla="*/ 712 h 736"/>
                <a:gd name="T14" fmla="*/ 20 w 84"/>
                <a:gd name="T15" fmla="*/ 736 h 736"/>
                <a:gd name="T16" fmla="*/ 0 60000 65536"/>
                <a:gd name="T17" fmla="*/ 0 60000 65536"/>
                <a:gd name="T18" fmla="*/ 0 60000 65536"/>
                <a:gd name="T19" fmla="*/ 0 60000 65536"/>
                <a:gd name="T20" fmla="*/ 0 60000 65536"/>
                <a:gd name="T21" fmla="*/ 0 60000 65536"/>
                <a:gd name="T22" fmla="*/ 0 60000 65536"/>
                <a:gd name="T23" fmla="*/ 0 60000 65536"/>
                <a:gd name="T24" fmla="*/ 0 w 84"/>
                <a:gd name="T25" fmla="*/ 0 h 736"/>
                <a:gd name="T26" fmla="*/ 84 w 84"/>
                <a:gd name="T27" fmla="*/ 736 h 7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4" h="736">
                  <a:moveTo>
                    <a:pt x="0" y="0"/>
                  </a:moveTo>
                  <a:cubicBezTo>
                    <a:pt x="15" y="5"/>
                    <a:pt x="19" y="15"/>
                    <a:pt x="32" y="24"/>
                  </a:cubicBezTo>
                  <a:cubicBezTo>
                    <a:pt x="40" y="49"/>
                    <a:pt x="48" y="75"/>
                    <a:pt x="56" y="100"/>
                  </a:cubicBezTo>
                  <a:cubicBezTo>
                    <a:pt x="59" y="108"/>
                    <a:pt x="64" y="124"/>
                    <a:pt x="64" y="124"/>
                  </a:cubicBezTo>
                  <a:cubicBezTo>
                    <a:pt x="83" y="254"/>
                    <a:pt x="65" y="386"/>
                    <a:pt x="84" y="516"/>
                  </a:cubicBezTo>
                  <a:cubicBezTo>
                    <a:pt x="80" y="572"/>
                    <a:pt x="71" y="622"/>
                    <a:pt x="56" y="676"/>
                  </a:cubicBezTo>
                  <a:cubicBezTo>
                    <a:pt x="52" y="692"/>
                    <a:pt x="50" y="700"/>
                    <a:pt x="40" y="712"/>
                  </a:cubicBezTo>
                  <a:cubicBezTo>
                    <a:pt x="33" y="720"/>
                    <a:pt x="20" y="736"/>
                    <a:pt x="20" y="736"/>
                  </a:cubicBezTo>
                </a:path>
              </a:pathLst>
            </a:custGeom>
            <a:noFill/>
            <a:ln w="19050">
              <a:solidFill>
                <a:srgbClr val="33CC33"/>
              </a:solidFill>
              <a:round/>
              <a:headEnd/>
              <a:tailEnd/>
            </a:ln>
          </p:spPr>
          <p:txBody>
            <a:bodyPr>
              <a:prstTxWarp prst="textNoShape">
                <a:avLst/>
              </a:prstTxWarp>
            </a:bodyPr>
            <a:lstStyle/>
            <a:p>
              <a:endParaRPr lang="en-US"/>
            </a:p>
          </p:txBody>
        </p:sp>
        <p:sp>
          <p:nvSpPr>
            <p:cNvPr id="5134" name="Freeform 10"/>
            <p:cNvSpPr>
              <a:spLocks/>
            </p:cNvSpPr>
            <p:nvPr/>
          </p:nvSpPr>
          <p:spPr bwMode="auto">
            <a:xfrm>
              <a:off x="3888" y="3732"/>
              <a:ext cx="363" cy="378"/>
            </a:xfrm>
            <a:custGeom>
              <a:avLst/>
              <a:gdLst>
                <a:gd name="T0" fmla="*/ 330 w 363"/>
                <a:gd name="T1" fmla="*/ 0 h 378"/>
                <a:gd name="T2" fmla="*/ 354 w 363"/>
                <a:gd name="T3" fmla="*/ 18 h 378"/>
                <a:gd name="T4" fmla="*/ 360 w 363"/>
                <a:gd name="T5" fmla="*/ 36 h 378"/>
                <a:gd name="T6" fmla="*/ 363 w 363"/>
                <a:gd name="T7" fmla="*/ 45 h 378"/>
                <a:gd name="T8" fmla="*/ 360 w 363"/>
                <a:gd name="T9" fmla="*/ 57 h 378"/>
                <a:gd name="T10" fmla="*/ 342 w 363"/>
                <a:gd name="T11" fmla="*/ 69 h 378"/>
                <a:gd name="T12" fmla="*/ 297 w 363"/>
                <a:gd name="T13" fmla="*/ 165 h 378"/>
                <a:gd name="T14" fmla="*/ 273 w 363"/>
                <a:gd name="T15" fmla="*/ 186 h 378"/>
                <a:gd name="T16" fmla="*/ 231 w 363"/>
                <a:gd name="T17" fmla="*/ 216 h 378"/>
                <a:gd name="T18" fmla="*/ 207 w 363"/>
                <a:gd name="T19" fmla="*/ 231 h 378"/>
                <a:gd name="T20" fmla="*/ 87 w 363"/>
                <a:gd name="T21" fmla="*/ 264 h 378"/>
                <a:gd name="T22" fmla="*/ 69 w 363"/>
                <a:gd name="T23" fmla="*/ 270 h 378"/>
                <a:gd name="T24" fmla="*/ 51 w 363"/>
                <a:gd name="T25" fmla="*/ 282 h 378"/>
                <a:gd name="T26" fmla="*/ 36 w 363"/>
                <a:gd name="T27" fmla="*/ 297 h 378"/>
                <a:gd name="T28" fmla="*/ 12 w 363"/>
                <a:gd name="T29" fmla="*/ 360 h 378"/>
                <a:gd name="T30" fmla="*/ 0 w 363"/>
                <a:gd name="T31" fmla="*/ 378 h 3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3"/>
                <a:gd name="T49" fmla="*/ 0 h 378"/>
                <a:gd name="T50" fmla="*/ 363 w 363"/>
                <a:gd name="T51" fmla="*/ 378 h 37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3" h="378">
                  <a:moveTo>
                    <a:pt x="330" y="0"/>
                  </a:moveTo>
                  <a:cubicBezTo>
                    <a:pt x="339" y="6"/>
                    <a:pt x="349" y="7"/>
                    <a:pt x="354" y="18"/>
                  </a:cubicBezTo>
                  <a:cubicBezTo>
                    <a:pt x="357" y="24"/>
                    <a:pt x="358" y="30"/>
                    <a:pt x="360" y="36"/>
                  </a:cubicBezTo>
                  <a:cubicBezTo>
                    <a:pt x="361" y="39"/>
                    <a:pt x="363" y="45"/>
                    <a:pt x="363" y="45"/>
                  </a:cubicBezTo>
                  <a:cubicBezTo>
                    <a:pt x="362" y="49"/>
                    <a:pt x="363" y="54"/>
                    <a:pt x="360" y="57"/>
                  </a:cubicBezTo>
                  <a:cubicBezTo>
                    <a:pt x="355" y="62"/>
                    <a:pt x="342" y="69"/>
                    <a:pt x="342" y="69"/>
                  </a:cubicBezTo>
                  <a:cubicBezTo>
                    <a:pt x="332" y="100"/>
                    <a:pt x="326" y="145"/>
                    <a:pt x="297" y="165"/>
                  </a:cubicBezTo>
                  <a:cubicBezTo>
                    <a:pt x="291" y="174"/>
                    <a:pt x="273" y="186"/>
                    <a:pt x="273" y="186"/>
                  </a:cubicBezTo>
                  <a:cubicBezTo>
                    <a:pt x="262" y="203"/>
                    <a:pt x="246" y="206"/>
                    <a:pt x="231" y="216"/>
                  </a:cubicBezTo>
                  <a:cubicBezTo>
                    <a:pt x="217" y="238"/>
                    <a:pt x="237" y="211"/>
                    <a:pt x="207" y="231"/>
                  </a:cubicBezTo>
                  <a:cubicBezTo>
                    <a:pt x="168" y="257"/>
                    <a:pt x="134" y="261"/>
                    <a:pt x="87" y="264"/>
                  </a:cubicBezTo>
                  <a:cubicBezTo>
                    <a:pt x="81" y="266"/>
                    <a:pt x="74" y="266"/>
                    <a:pt x="69" y="270"/>
                  </a:cubicBezTo>
                  <a:cubicBezTo>
                    <a:pt x="63" y="274"/>
                    <a:pt x="51" y="282"/>
                    <a:pt x="51" y="282"/>
                  </a:cubicBezTo>
                  <a:cubicBezTo>
                    <a:pt x="47" y="288"/>
                    <a:pt x="40" y="291"/>
                    <a:pt x="36" y="297"/>
                  </a:cubicBezTo>
                  <a:cubicBezTo>
                    <a:pt x="25" y="315"/>
                    <a:pt x="22" y="341"/>
                    <a:pt x="12" y="360"/>
                  </a:cubicBezTo>
                  <a:cubicBezTo>
                    <a:pt x="10" y="364"/>
                    <a:pt x="4" y="378"/>
                    <a:pt x="0" y="378"/>
                  </a:cubicBezTo>
                </a:path>
              </a:pathLst>
            </a:custGeom>
            <a:noFill/>
            <a:ln w="19050">
              <a:solidFill>
                <a:srgbClr val="33CC33"/>
              </a:solidFill>
              <a:round/>
              <a:headEnd/>
              <a:tailEnd/>
            </a:ln>
          </p:spPr>
          <p:txBody>
            <a:bodyPr>
              <a:prstTxWarp prst="textNoShape">
                <a:avLst/>
              </a:prstTxWarp>
            </a:bodyPr>
            <a:lstStyle/>
            <a:p>
              <a:endParaRPr lang="en-US"/>
            </a:p>
          </p:txBody>
        </p:sp>
      </p:grpSp>
      <p:sp>
        <p:nvSpPr>
          <p:cNvPr id="5127" name="Text Box 26"/>
          <p:cNvSpPr txBox="1">
            <a:spLocks noChangeArrowheads="1"/>
          </p:cNvSpPr>
          <p:nvPr/>
        </p:nvSpPr>
        <p:spPr bwMode="auto">
          <a:xfrm>
            <a:off x="351692" y="990601"/>
            <a:ext cx="6430108" cy="2308324"/>
          </a:xfrm>
          <a:prstGeom prst="rect">
            <a:avLst/>
          </a:prstGeom>
          <a:noFill/>
          <a:ln w="9525">
            <a:noFill/>
            <a:miter lim="800000"/>
            <a:headEnd/>
            <a:tailEnd/>
          </a:ln>
        </p:spPr>
        <p:txBody>
          <a:bodyPr wrap="square">
            <a:prstTxWarp prst="textNoShape">
              <a:avLst/>
            </a:prstTxWarp>
            <a:spAutoFit/>
          </a:bodyPr>
          <a:lstStyle/>
          <a:p>
            <a:pPr>
              <a:buClr>
                <a:schemeClr val="tx2"/>
              </a:buClr>
              <a:buSzPct val="150000"/>
            </a:pPr>
            <a:r>
              <a:rPr lang="en-US" sz="1800" dirty="0" err="1" smtClean="0">
                <a:solidFill>
                  <a:srgbClr val="FFDD07"/>
                </a:solidFill>
              </a:rPr>
              <a:t>Rakovina</a:t>
            </a:r>
            <a:r>
              <a:rPr lang="en-US" sz="1800" dirty="0" smtClean="0">
                <a:solidFill>
                  <a:srgbClr val="FFDD07"/>
                </a:solidFill>
              </a:rPr>
              <a:t> </a:t>
            </a:r>
            <a:r>
              <a:rPr lang="en-US" sz="1800" dirty="0" err="1" smtClean="0">
                <a:solidFill>
                  <a:srgbClr val="FFDD07"/>
                </a:solidFill>
              </a:rPr>
              <a:t>prsníka</a:t>
            </a:r>
            <a:r>
              <a:rPr lang="en-US" sz="1800" dirty="0" smtClean="0">
                <a:solidFill>
                  <a:srgbClr val="FFDD07"/>
                </a:solidFill>
              </a:rPr>
              <a:t> je </a:t>
            </a:r>
            <a:r>
              <a:rPr lang="en-US" sz="1800" dirty="0" err="1" smtClean="0">
                <a:solidFill>
                  <a:srgbClr val="FFDD07"/>
                </a:solidFill>
              </a:rPr>
              <a:t>najrozšírenejšou</a:t>
            </a:r>
            <a:r>
              <a:rPr lang="en-US" sz="1800" dirty="0" smtClean="0">
                <a:solidFill>
                  <a:srgbClr val="FFDD07"/>
                </a:solidFill>
              </a:rPr>
              <a:t> </a:t>
            </a:r>
            <a:r>
              <a:rPr lang="en-US" sz="1800" dirty="0" err="1" smtClean="0">
                <a:solidFill>
                  <a:srgbClr val="FFDD07"/>
                </a:solidFill>
              </a:rPr>
              <a:t>formou</a:t>
            </a:r>
            <a:r>
              <a:rPr lang="en-US" sz="1800" dirty="0" smtClean="0">
                <a:solidFill>
                  <a:srgbClr val="FFDD07"/>
                </a:solidFill>
              </a:rPr>
              <a:t> </a:t>
            </a:r>
            <a:r>
              <a:rPr lang="en-US" sz="1800" dirty="0" err="1" smtClean="0">
                <a:solidFill>
                  <a:srgbClr val="FFDD07"/>
                </a:solidFill>
              </a:rPr>
              <a:t>rakoviny</a:t>
            </a:r>
            <a:r>
              <a:rPr lang="en-US" sz="1800" dirty="0" smtClean="0">
                <a:solidFill>
                  <a:srgbClr val="FFDD07"/>
                </a:solidFill>
              </a:rPr>
              <a:t> </a:t>
            </a:r>
            <a:r>
              <a:rPr lang="en-US" sz="1800" dirty="0" err="1" smtClean="0">
                <a:solidFill>
                  <a:srgbClr val="FFDD07"/>
                </a:solidFill>
              </a:rPr>
              <a:t>u</a:t>
            </a:r>
            <a:r>
              <a:rPr lang="en-US" sz="1800" dirty="0" smtClean="0">
                <a:solidFill>
                  <a:srgbClr val="FFDD07"/>
                </a:solidFill>
              </a:rPr>
              <a:t> </a:t>
            </a:r>
            <a:r>
              <a:rPr lang="en-US" sz="1800" dirty="0" err="1" smtClean="0">
                <a:solidFill>
                  <a:srgbClr val="FFDD07"/>
                </a:solidFill>
              </a:rPr>
              <a:t>žien</a:t>
            </a:r>
            <a:endParaRPr lang="en-US" sz="1800" dirty="0" smtClean="0">
              <a:solidFill>
                <a:srgbClr val="FFDD07"/>
              </a:solidFill>
            </a:endParaRPr>
          </a:p>
          <a:p>
            <a:pPr>
              <a:buClr>
                <a:schemeClr val="tx2"/>
              </a:buClr>
              <a:buSzPct val="150000"/>
              <a:buFont typeface="Wingdings 3" pitchFamily="-110" charset="2"/>
              <a:buChar char="g"/>
            </a:pPr>
            <a:endParaRPr lang="en-US" sz="1800" dirty="0">
              <a:solidFill>
                <a:srgbClr val="000090"/>
              </a:solidFill>
            </a:endParaRPr>
          </a:p>
          <a:p>
            <a:pPr>
              <a:buClr>
                <a:schemeClr val="tx2"/>
              </a:buClr>
              <a:buSzPct val="150000"/>
            </a:pPr>
            <a:r>
              <a:rPr lang="en-US" sz="1800" dirty="0">
                <a:solidFill>
                  <a:srgbClr val="040060"/>
                </a:solidFill>
              </a:rPr>
              <a:t>PET</a:t>
            </a:r>
            <a:r>
              <a:rPr lang="en-US" sz="1800" dirty="0" smtClean="0">
                <a:solidFill>
                  <a:srgbClr val="040060"/>
                </a:solidFill>
              </a:rPr>
              <a:t> </a:t>
            </a:r>
            <a:r>
              <a:rPr lang="en-US" sz="1800" dirty="0" err="1" smtClean="0">
                <a:solidFill>
                  <a:srgbClr val="040060"/>
                </a:solidFill>
              </a:rPr>
              <a:t>technológia</a:t>
            </a:r>
            <a:r>
              <a:rPr lang="en-US" sz="1800" dirty="0" smtClean="0">
                <a:solidFill>
                  <a:srgbClr val="040060"/>
                </a:solidFill>
              </a:rPr>
              <a:t> </a:t>
            </a:r>
            <a:r>
              <a:rPr lang="en-US" sz="1800" dirty="0" err="1" smtClean="0">
                <a:solidFill>
                  <a:srgbClr val="040060"/>
                </a:solidFill>
              </a:rPr>
              <a:t>s</a:t>
            </a:r>
            <a:r>
              <a:rPr lang="en-US" sz="1800" dirty="0" smtClean="0">
                <a:solidFill>
                  <a:srgbClr val="040060"/>
                </a:solidFill>
              </a:rPr>
              <a:t> </a:t>
            </a:r>
            <a:r>
              <a:rPr lang="en-US" sz="1800" dirty="0" err="1" smtClean="0">
                <a:solidFill>
                  <a:srgbClr val="040060"/>
                </a:solidFill>
              </a:rPr>
              <a:t>použitím</a:t>
            </a:r>
            <a:r>
              <a:rPr lang="en-US" sz="1800" dirty="0" smtClean="0">
                <a:solidFill>
                  <a:srgbClr val="040060"/>
                </a:solidFill>
              </a:rPr>
              <a:t> </a:t>
            </a:r>
            <a:r>
              <a:rPr lang="en-US" sz="1800" dirty="0" err="1" smtClean="0">
                <a:solidFill>
                  <a:srgbClr val="040060"/>
                </a:solidFill>
              </a:rPr>
              <a:t>rádiofarmaka</a:t>
            </a:r>
            <a:r>
              <a:rPr lang="en-US" sz="1800" dirty="0" smtClean="0">
                <a:solidFill>
                  <a:srgbClr val="040060"/>
                </a:solidFill>
              </a:rPr>
              <a:t> </a:t>
            </a:r>
            <a:r>
              <a:rPr lang="en-US" sz="1800" baseline="30000" dirty="0" smtClean="0">
                <a:solidFill>
                  <a:srgbClr val="040060"/>
                </a:solidFill>
              </a:rPr>
              <a:t>18</a:t>
            </a:r>
            <a:r>
              <a:rPr lang="en-US" sz="1800" dirty="0" smtClean="0">
                <a:solidFill>
                  <a:srgbClr val="040060"/>
                </a:solidFill>
              </a:rPr>
              <a:t>F</a:t>
            </a:r>
            <a:r>
              <a:rPr lang="en-US" sz="1800" dirty="0">
                <a:solidFill>
                  <a:srgbClr val="040060"/>
                </a:solidFill>
              </a:rPr>
              <a:t>-FDG</a:t>
            </a:r>
            <a:r>
              <a:rPr lang="en-US" sz="1800" dirty="0" smtClean="0">
                <a:solidFill>
                  <a:srgbClr val="040060"/>
                </a:solidFill>
              </a:rPr>
              <a:t> </a:t>
            </a:r>
            <a:r>
              <a:rPr lang="en-US" sz="1800" dirty="0" err="1" smtClean="0">
                <a:solidFill>
                  <a:srgbClr val="040060"/>
                </a:solidFill>
              </a:rPr>
              <a:t>má</a:t>
            </a:r>
            <a:r>
              <a:rPr lang="en-US" sz="1800" dirty="0" smtClean="0">
                <a:solidFill>
                  <a:srgbClr val="040060"/>
                </a:solidFill>
              </a:rPr>
              <a:t> </a:t>
            </a:r>
            <a:r>
              <a:rPr lang="en-US" sz="1800" dirty="0" err="1" smtClean="0">
                <a:solidFill>
                  <a:srgbClr val="040060"/>
                </a:solidFill>
              </a:rPr>
              <a:t>vysoký</a:t>
            </a:r>
            <a:r>
              <a:rPr lang="en-US" sz="1800" dirty="0" smtClean="0">
                <a:solidFill>
                  <a:srgbClr val="040060"/>
                </a:solidFill>
              </a:rPr>
              <a:t> </a:t>
            </a:r>
            <a:r>
              <a:rPr lang="en-US" sz="1800" dirty="0" err="1" smtClean="0">
                <a:solidFill>
                  <a:srgbClr val="040060"/>
                </a:solidFill>
              </a:rPr>
              <a:t>potenciál</a:t>
            </a:r>
            <a:r>
              <a:rPr lang="en-US" sz="1800" dirty="0" smtClean="0">
                <a:solidFill>
                  <a:srgbClr val="040060"/>
                </a:solidFill>
              </a:rPr>
              <a:t> pre </a:t>
            </a:r>
            <a:r>
              <a:rPr lang="en-US" sz="1800" dirty="0" err="1" smtClean="0">
                <a:solidFill>
                  <a:srgbClr val="040060"/>
                </a:solidFill>
              </a:rPr>
              <a:t>detekciu</a:t>
            </a:r>
            <a:r>
              <a:rPr lang="en-US" sz="1800" dirty="0" smtClean="0">
                <a:solidFill>
                  <a:srgbClr val="040060"/>
                </a:solidFill>
              </a:rPr>
              <a:t> </a:t>
            </a:r>
            <a:r>
              <a:rPr lang="en-US" sz="1800" dirty="0" err="1" smtClean="0">
                <a:solidFill>
                  <a:srgbClr val="040060"/>
                </a:solidFill>
              </a:rPr>
              <a:t>rakoviny</a:t>
            </a:r>
            <a:r>
              <a:rPr lang="en-US" sz="1800" dirty="0" smtClean="0">
                <a:solidFill>
                  <a:srgbClr val="040060"/>
                </a:solidFill>
              </a:rPr>
              <a:t> </a:t>
            </a:r>
            <a:r>
              <a:rPr lang="en-US" sz="1800" dirty="0" err="1" smtClean="0">
                <a:solidFill>
                  <a:srgbClr val="040060"/>
                </a:solidFill>
              </a:rPr>
              <a:t>prsníka</a:t>
            </a:r>
            <a:endParaRPr lang="en-US" sz="1800" dirty="0" smtClean="0">
              <a:solidFill>
                <a:srgbClr val="040060"/>
              </a:solidFill>
            </a:endParaRPr>
          </a:p>
          <a:p>
            <a:pPr>
              <a:buClr>
                <a:schemeClr val="tx2"/>
              </a:buClr>
              <a:buSzPct val="150000"/>
            </a:pPr>
            <a:endParaRPr lang="en-US" sz="1800" dirty="0" smtClean="0">
              <a:solidFill>
                <a:srgbClr val="040060"/>
              </a:solidFill>
            </a:endParaRPr>
          </a:p>
          <a:p>
            <a:pPr>
              <a:buClr>
                <a:schemeClr val="tx2"/>
              </a:buClr>
              <a:buSzPct val="150000"/>
            </a:pPr>
            <a:r>
              <a:rPr lang="en-US" sz="1800" b="1" dirty="0" err="1" smtClean="0">
                <a:solidFill>
                  <a:srgbClr val="040060"/>
                </a:solidFill>
              </a:rPr>
              <a:t>Cieľom</a:t>
            </a:r>
            <a:r>
              <a:rPr lang="en-US" sz="1800" b="1" dirty="0" smtClean="0">
                <a:solidFill>
                  <a:srgbClr val="040060"/>
                </a:solidFill>
              </a:rPr>
              <a:t> </a:t>
            </a:r>
            <a:r>
              <a:rPr lang="en-US" sz="1800" b="1" dirty="0" err="1" smtClean="0">
                <a:solidFill>
                  <a:srgbClr val="040060"/>
                </a:solidFill>
              </a:rPr>
              <a:t>projektu</a:t>
            </a:r>
            <a:r>
              <a:rPr lang="en-US" sz="1800" b="1" dirty="0" smtClean="0">
                <a:solidFill>
                  <a:srgbClr val="040060"/>
                </a:solidFill>
              </a:rPr>
              <a:t> </a:t>
            </a:r>
            <a:r>
              <a:rPr lang="en-US" sz="1800" b="1" dirty="0" err="1" smtClean="0">
                <a:solidFill>
                  <a:srgbClr val="040060"/>
                </a:solidFill>
              </a:rPr>
              <a:t>ClearPEM</a:t>
            </a:r>
            <a:r>
              <a:rPr lang="en-US" sz="1800" b="1" dirty="0" smtClean="0">
                <a:solidFill>
                  <a:srgbClr val="040060"/>
                </a:solidFill>
              </a:rPr>
              <a:t>: </a:t>
            </a:r>
            <a:r>
              <a:rPr lang="en-US" sz="1800" dirty="0" err="1" smtClean="0">
                <a:solidFill>
                  <a:srgbClr val="040060"/>
                </a:solidFill>
              </a:rPr>
              <a:t>vysokovýkonný</a:t>
            </a:r>
            <a:r>
              <a:rPr lang="en-US" sz="1800" dirty="0" smtClean="0">
                <a:solidFill>
                  <a:srgbClr val="040060"/>
                </a:solidFill>
              </a:rPr>
              <a:t> </a:t>
            </a:r>
            <a:r>
              <a:rPr lang="en-US" sz="1800" dirty="0" err="1" smtClean="0">
                <a:solidFill>
                  <a:srgbClr val="040060"/>
                </a:solidFill>
              </a:rPr>
              <a:t>skaner</a:t>
            </a:r>
            <a:r>
              <a:rPr lang="en-US" sz="1800" dirty="0" smtClean="0">
                <a:solidFill>
                  <a:srgbClr val="040060"/>
                </a:solidFill>
              </a:rPr>
              <a:t> </a:t>
            </a:r>
            <a:r>
              <a:rPr lang="en-US" sz="1800" dirty="0" err="1" smtClean="0">
                <a:solidFill>
                  <a:srgbClr val="040060"/>
                </a:solidFill>
              </a:rPr>
              <a:t>na</a:t>
            </a:r>
            <a:r>
              <a:rPr lang="en-US" sz="1800" dirty="0" smtClean="0">
                <a:solidFill>
                  <a:srgbClr val="040060"/>
                </a:solidFill>
              </a:rPr>
              <a:t> </a:t>
            </a:r>
            <a:r>
              <a:rPr lang="en-US" sz="1800" dirty="0" err="1" smtClean="0">
                <a:solidFill>
                  <a:srgbClr val="040060"/>
                </a:solidFill>
              </a:rPr>
              <a:t>hranici</a:t>
            </a:r>
            <a:r>
              <a:rPr lang="en-US" sz="1800" dirty="0" smtClean="0">
                <a:solidFill>
                  <a:srgbClr val="040060"/>
                </a:solidFill>
              </a:rPr>
              <a:t> </a:t>
            </a:r>
            <a:r>
              <a:rPr lang="en-US" sz="1800" dirty="0" err="1" smtClean="0">
                <a:solidFill>
                  <a:srgbClr val="040060"/>
                </a:solidFill>
              </a:rPr>
              <a:t>detekčného</a:t>
            </a:r>
            <a:r>
              <a:rPr lang="en-US" sz="1800" dirty="0" smtClean="0">
                <a:solidFill>
                  <a:srgbClr val="040060"/>
                </a:solidFill>
              </a:rPr>
              <a:t> </a:t>
            </a:r>
            <a:r>
              <a:rPr lang="en-US" sz="1800" dirty="0" err="1" smtClean="0">
                <a:solidFill>
                  <a:srgbClr val="040060"/>
                </a:solidFill>
              </a:rPr>
              <a:t>limitu</a:t>
            </a:r>
            <a:r>
              <a:rPr lang="en-US" sz="1800" dirty="0" smtClean="0">
                <a:solidFill>
                  <a:srgbClr val="040060"/>
                </a:solidFill>
              </a:rPr>
              <a:t> </a:t>
            </a:r>
            <a:r>
              <a:rPr lang="en-US" sz="1800" dirty="0" err="1" smtClean="0">
                <a:solidFill>
                  <a:srgbClr val="040060"/>
                </a:solidFill>
              </a:rPr>
              <a:t>daného</a:t>
            </a:r>
            <a:r>
              <a:rPr lang="en-US" sz="1800" dirty="0" smtClean="0">
                <a:solidFill>
                  <a:srgbClr val="040060"/>
                </a:solidFill>
              </a:rPr>
              <a:t> </a:t>
            </a:r>
            <a:r>
              <a:rPr lang="en-US" sz="1800" dirty="0" err="1" smtClean="0">
                <a:solidFill>
                  <a:srgbClr val="040060"/>
                </a:solidFill>
              </a:rPr>
              <a:t>fyziológiou</a:t>
            </a:r>
            <a:r>
              <a:rPr lang="en-US" sz="1800" dirty="0" smtClean="0">
                <a:solidFill>
                  <a:srgbClr val="040060"/>
                </a:solidFill>
              </a:rPr>
              <a:t> </a:t>
            </a:r>
            <a:r>
              <a:rPr lang="en-US" sz="1800" dirty="0" err="1" smtClean="0">
                <a:solidFill>
                  <a:srgbClr val="040060"/>
                </a:solidFill>
              </a:rPr>
              <a:t>rádiofarmaka</a:t>
            </a:r>
            <a:endParaRPr lang="en-US" sz="1800" dirty="0" smtClean="0">
              <a:solidFill>
                <a:srgbClr val="040060"/>
              </a:solidFill>
            </a:endParaRPr>
          </a:p>
          <a:p>
            <a:pPr eaLnBrk="0" hangingPunct="0"/>
            <a:endParaRPr lang="en-US" sz="1800" dirty="0">
              <a:solidFill>
                <a:srgbClr val="000090"/>
              </a:solidFill>
              <a:latin typeface="Helvetica" pitchFamily="-110" charset="0"/>
            </a:endParaRPr>
          </a:p>
        </p:txBody>
      </p:sp>
      <p:pic>
        <p:nvPicPr>
          <p:cNvPr id="5126" name="Picture 29"/>
          <p:cNvPicPr>
            <a:picLocks noChangeAspect="1" noChangeArrowheads="1"/>
          </p:cNvPicPr>
          <p:nvPr/>
        </p:nvPicPr>
        <p:blipFill>
          <a:blip r:embed="rId4"/>
          <a:srcRect/>
          <a:stretch>
            <a:fillRect/>
          </a:stretch>
        </p:blipFill>
        <p:spPr bwMode="auto">
          <a:xfrm>
            <a:off x="7646377" y="1447800"/>
            <a:ext cx="1356946" cy="2057400"/>
          </a:xfrm>
          <a:prstGeom prst="rect">
            <a:avLst/>
          </a:prstGeom>
          <a:noFill/>
          <a:ln w="9525">
            <a:noFill/>
            <a:miter lim="800000"/>
            <a:headEnd/>
            <a:tailEnd/>
          </a:ln>
        </p:spPr>
      </p:pic>
      <p:sp>
        <p:nvSpPr>
          <p:cNvPr id="2" name="Rectangle 28"/>
          <p:cNvSpPr>
            <a:spLocks noChangeArrowheads="1"/>
          </p:cNvSpPr>
          <p:nvPr/>
        </p:nvSpPr>
        <p:spPr bwMode="auto">
          <a:xfrm>
            <a:off x="422031" y="3581401"/>
            <a:ext cx="7244862" cy="1477328"/>
          </a:xfrm>
          <a:prstGeom prst="rect">
            <a:avLst/>
          </a:prstGeom>
          <a:noFill/>
          <a:ln w="9525">
            <a:noFill/>
            <a:miter lim="800000"/>
            <a:headEnd/>
            <a:tailEnd/>
          </a:ln>
        </p:spPr>
        <p:txBody>
          <a:bodyPr>
            <a:prstTxWarp prst="textNoShape">
              <a:avLst/>
            </a:prstTxWarp>
            <a:spAutoFit/>
          </a:bodyPr>
          <a:lstStyle/>
          <a:p>
            <a:pPr eaLnBrk="0" hangingPunct="0"/>
            <a:r>
              <a:rPr lang="en-US" sz="1800" dirty="0" err="1" smtClean="0">
                <a:solidFill>
                  <a:srgbClr val="040060"/>
                </a:solidFill>
                <a:latin typeface="Helvetica" pitchFamily="-110" charset="0"/>
              </a:rPr>
              <a:t>Projekt</a:t>
            </a:r>
            <a:r>
              <a:rPr lang="en-US" sz="1800" dirty="0" smtClean="0">
                <a:solidFill>
                  <a:srgbClr val="040060"/>
                </a:solidFill>
                <a:latin typeface="Helvetica" pitchFamily="-110" charset="0"/>
              </a:rPr>
              <a:t> </a:t>
            </a:r>
            <a:r>
              <a:rPr lang="en-US" sz="1800" dirty="0" err="1" smtClean="0">
                <a:solidFill>
                  <a:srgbClr val="040060"/>
                </a:solidFill>
                <a:latin typeface="Helvetica" pitchFamily="-110" charset="0"/>
              </a:rPr>
              <a:t>bol</a:t>
            </a:r>
            <a:r>
              <a:rPr lang="en-US" sz="1800" dirty="0" smtClean="0">
                <a:solidFill>
                  <a:srgbClr val="040060"/>
                </a:solidFill>
                <a:latin typeface="Helvetica" pitchFamily="-110" charset="0"/>
              </a:rPr>
              <a:t> </a:t>
            </a:r>
            <a:r>
              <a:rPr lang="en-US" sz="1800" dirty="0" err="1" smtClean="0">
                <a:solidFill>
                  <a:srgbClr val="040060"/>
                </a:solidFill>
                <a:latin typeface="Helvetica" pitchFamily="-110" charset="0"/>
              </a:rPr>
              <a:t>vyvinutý</a:t>
            </a:r>
            <a:r>
              <a:rPr lang="en-US" sz="1800" dirty="0" smtClean="0">
                <a:solidFill>
                  <a:srgbClr val="040060"/>
                </a:solidFill>
                <a:latin typeface="Helvetica" pitchFamily="-110" charset="0"/>
              </a:rPr>
              <a:t> </a:t>
            </a:r>
            <a:r>
              <a:rPr lang="en-US" sz="1800" dirty="0" err="1" smtClean="0">
                <a:solidFill>
                  <a:srgbClr val="040060"/>
                </a:solidFill>
                <a:latin typeface="Helvetica" pitchFamily="-110" charset="0"/>
              </a:rPr>
              <a:t>v</a:t>
            </a:r>
            <a:r>
              <a:rPr lang="en-US" sz="1800" dirty="0" smtClean="0">
                <a:solidFill>
                  <a:srgbClr val="040060"/>
                </a:solidFill>
                <a:latin typeface="Helvetica" pitchFamily="-110" charset="0"/>
              </a:rPr>
              <a:t> </a:t>
            </a:r>
            <a:r>
              <a:rPr lang="en-US" sz="1800" dirty="0" err="1" smtClean="0">
                <a:solidFill>
                  <a:srgbClr val="040060"/>
                </a:solidFill>
                <a:latin typeface="Helvetica" pitchFamily="-110" charset="0"/>
              </a:rPr>
              <a:t>rámci</a:t>
            </a:r>
            <a:r>
              <a:rPr lang="en-US" sz="1800" dirty="0" smtClean="0">
                <a:solidFill>
                  <a:srgbClr val="040060"/>
                </a:solidFill>
                <a:latin typeface="Helvetica" pitchFamily="-110" charset="0"/>
              </a:rPr>
              <a:t> </a:t>
            </a:r>
            <a:r>
              <a:rPr lang="en-US" sz="1800" dirty="0" err="1" smtClean="0">
                <a:solidFill>
                  <a:srgbClr val="040060"/>
                </a:solidFill>
                <a:latin typeface="Helvetica" pitchFamily="-110" charset="0"/>
              </a:rPr>
              <a:t>kolaborácie</a:t>
            </a:r>
            <a:r>
              <a:rPr lang="en-US" sz="1800" dirty="0" smtClean="0">
                <a:solidFill>
                  <a:srgbClr val="040060"/>
                </a:solidFill>
                <a:latin typeface="Helvetica" pitchFamily="-110" charset="0"/>
              </a:rPr>
              <a:t> </a:t>
            </a:r>
            <a:r>
              <a:rPr lang="en-US" sz="1800" b="1" dirty="0" smtClean="0">
                <a:solidFill>
                  <a:srgbClr val="FFDD07"/>
                </a:solidFill>
                <a:latin typeface="Helvetica" pitchFamily="-110" charset="0"/>
              </a:rPr>
              <a:t>Crystal </a:t>
            </a:r>
            <a:r>
              <a:rPr lang="en-US" sz="1800" b="1" dirty="0">
                <a:solidFill>
                  <a:srgbClr val="FFDD07"/>
                </a:solidFill>
                <a:latin typeface="Helvetica" pitchFamily="-110" charset="0"/>
              </a:rPr>
              <a:t>Clear</a:t>
            </a:r>
            <a:r>
              <a:rPr lang="en-US" sz="1800" dirty="0" smtClean="0">
                <a:solidFill>
                  <a:srgbClr val="FFDD07"/>
                </a:solidFill>
                <a:latin typeface="Helvetica" pitchFamily="-110" charset="0"/>
              </a:rPr>
              <a:t> </a:t>
            </a:r>
            <a:r>
              <a:rPr lang="en-US" sz="1800" dirty="0" err="1">
                <a:solidFill>
                  <a:srgbClr val="040060"/>
                </a:solidFill>
                <a:latin typeface="Helvetica" pitchFamily="-110" charset="0"/>
              </a:rPr>
              <a:t>v</a:t>
            </a:r>
            <a:r>
              <a:rPr lang="en-US" sz="1800" dirty="0" smtClean="0">
                <a:solidFill>
                  <a:srgbClr val="040060"/>
                </a:solidFill>
                <a:latin typeface="Helvetica" pitchFamily="-110" charset="0"/>
              </a:rPr>
              <a:t> </a:t>
            </a:r>
            <a:r>
              <a:rPr lang="en-US" sz="1800" dirty="0" err="1" smtClean="0">
                <a:solidFill>
                  <a:srgbClr val="040060"/>
                </a:solidFill>
                <a:latin typeface="Helvetica" pitchFamily="-110" charset="0"/>
              </a:rPr>
              <a:t>CERNe</a:t>
            </a:r>
            <a:r>
              <a:rPr lang="en-US" sz="1800" dirty="0" smtClean="0">
                <a:solidFill>
                  <a:srgbClr val="040060"/>
                </a:solidFill>
                <a:latin typeface="Helvetica" pitchFamily="-110" charset="0"/>
              </a:rPr>
              <a:t>, </a:t>
            </a:r>
            <a:r>
              <a:rPr lang="en-US" sz="1800" dirty="0" err="1" smtClean="0">
                <a:solidFill>
                  <a:srgbClr val="040060"/>
                </a:solidFill>
                <a:latin typeface="Helvetica" pitchFamily="-110" charset="0"/>
              </a:rPr>
              <a:t>konzorciom</a:t>
            </a:r>
            <a:r>
              <a:rPr lang="en-US" sz="1800" dirty="0" smtClean="0">
                <a:solidFill>
                  <a:srgbClr val="040060"/>
                </a:solidFill>
                <a:latin typeface="Helvetica" pitchFamily="-110" charset="0"/>
              </a:rPr>
              <a:t> </a:t>
            </a:r>
            <a:r>
              <a:rPr lang="en-US" sz="1800" dirty="0" err="1" smtClean="0">
                <a:solidFill>
                  <a:srgbClr val="040060"/>
                </a:solidFill>
                <a:latin typeface="Helvetica" pitchFamily="-110" charset="0"/>
              </a:rPr>
              <a:t>ClearPEM</a:t>
            </a:r>
            <a:endParaRPr lang="en-US" sz="1800" dirty="0" smtClean="0">
              <a:solidFill>
                <a:srgbClr val="040060"/>
              </a:solidFill>
              <a:latin typeface="Helvetica" pitchFamily="-110" charset="0"/>
            </a:endParaRPr>
          </a:p>
          <a:p>
            <a:pPr eaLnBrk="0" hangingPunct="0"/>
            <a:endParaRPr lang="en-US" sz="1800" dirty="0">
              <a:solidFill>
                <a:srgbClr val="040060"/>
              </a:solidFill>
              <a:latin typeface="Helvetica" pitchFamily="-110" charset="0"/>
            </a:endParaRPr>
          </a:p>
          <a:p>
            <a:r>
              <a:rPr lang="en-US" sz="1800" dirty="0">
                <a:solidFill>
                  <a:srgbClr val="040060"/>
                </a:solidFill>
                <a:ea typeface="Calibri" pitchFamily="-110" charset="0"/>
                <a:cs typeface="Times New Roman" pitchFamily="-110" charset="0"/>
              </a:rPr>
              <a:t>5</a:t>
            </a:r>
            <a:r>
              <a:rPr lang="en-US" sz="1800" dirty="0" smtClean="0">
                <a:solidFill>
                  <a:srgbClr val="040060"/>
                </a:solidFill>
                <a:ea typeface="Calibri" pitchFamily="-110" charset="0"/>
                <a:cs typeface="Times New Roman" pitchFamily="-110" charset="0"/>
              </a:rPr>
              <a:t> </a:t>
            </a:r>
            <a:r>
              <a:rPr lang="en-US" sz="1800" dirty="0" err="1" smtClean="0">
                <a:solidFill>
                  <a:srgbClr val="040060"/>
                </a:solidFill>
                <a:ea typeface="Calibri" pitchFamily="-110" charset="0"/>
                <a:cs typeface="Times New Roman" pitchFamily="-110" charset="0"/>
              </a:rPr>
              <a:t>rokov</a:t>
            </a:r>
            <a:r>
              <a:rPr lang="en-US" sz="1800" dirty="0" smtClean="0">
                <a:solidFill>
                  <a:srgbClr val="040060"/>
                </a:solidFill>
                <a:ea typeface="Calibri" pitchFamily="-110" charset="0"/>
                <a:cs typeface="Times New Roman" pitchFamily="-110" charset="0"/>
              </a:rPr>
              <a:t> </a:t>
            </a:r>
            <a:r>
              <a:rPr lang="en-US" sz="1800" dirty="0" err="1" smtClean="0">
                <a:solidFill>
                  <a:srgbClr val="040060"/>
                </a:solidFill>
                <a:ea typeface="Calibri" pitchFamily="-110" charset="0"/>
                <a:cs typeface="Times New Roman" pitchFamily="-110" charset="0"/>
              </a:rPr>
              <a:t>vývoja</a:t>
            </a:r>
            <a:r>
              <a:rPr lang="en-US" sz="1800" dirty="0" smtClean="0">
                <a:solidFill>
                  <a:srgbClr val="040060"/>
                </a:solidFill>
                <a:ea typeface="Calibri" pitchFamily="-110" charset="0"/>
                <a:cs typeface="Times New Roman" pitchFamily="-110" charset="0"/>
              </a:rPr>
              <a:t>; </a:t>
            </a:r>
            <a:r>
              <a:rPr lang="en-US" sz="1800" dirty="0" err="1" smtClean="0">
                <a:solidFill>
                  <a:srgbClr val="040060"/>
                </a:solidFill>
                <a:ea typeface="Calibri" pitchFamily="-110" charset="0"/>
                <a:cs typeface="Times New Roman" pitchFamily="-110" charset="0"/>
              </a:rPr>
              <a:t>investícia</a:t>
            </a:r>
            <a:r>
              <a:rPr lang="en-US" sz="1800" dirty="0" smtClean="0">
                <a:solidFill>
                  <a:srgbClr val="040060"/>
                </a:solidFill>
                <a:ea typeface="Calibri" pitchFamily="-110" charset="0"/>
                <a:cs typeface="Times New Roman" pitchFamily="-110" charset="0"/>
              </a:rPr>
              <a:t> 4.5 </a:t>
            </a:r>
            <a:r>
              <a:rPr lang="en-US" sz="1800" dirty="0">
                <a:solidFill>
                  <a:srgbClr val="040060"/>
                </a:solidFill>
                <a:ea typeface="Calibri" pitchFamily="-110" charset="0"/>
                <a:cs typeface="Times New Roman" pitchFamily="-110" charset="0"/>
              </a:rPr>
              <a:t>M</a:t>
            </a:r>
            <a:r>
              <a:rPr lang="en-US" sz="1800" dirty="0" smtClean="0">
                <a:solidFill>
                  <a:srgbClr val="040060"/>
                </a:solidFill>
                <a:ea typeface="Calibri" pitchFamily="-110" charset="0"/>
                <a:cs typeface="Times New Roman" pitchFamily="-110" charset="0"/>
              </a:rPr>
              <a:t>€</a:t>
            </a:r>
          </a:p>
          <a:p>
            <a:pPr eaLnBrk="0" hangingPunct="0"/>
            <a:endParaRPr lang="en-US" sz="1800" dirty="0">
              <a:solidFill>
                <a:srgbClr val="000090"/>
              </a:solidFill>
              <a:latin typeface="Helvetica" pitchFamily="-110" charset="0"/>
            </a:endParaRPr>
          </a:p>
        </p:txBody>
      </p:sp>
      <p:sp>
        <p:nvSpPr>
          <p:cNvPr id="5128" name="Rectangle 29"/>
          <p:cNvSpPr>
            <a:spLocks noChangeArrowheads="1"/>
          </p:cNvSpPr>
          <p:nvPr/>
        </p:nvSpPr>
        <p:spPr bwMode="auto">
          <a:xfrm>
            <a:off x="422030" y="5105400"/>
            <a:ext cx="5292969" cy="1015663"/>
          </a:xfrm>
          <a:prstGeom prst="rect">
            <a:avLst/>
          </a:prstGeom>
          <a:noFill/>
          <a:ln w="9525">
            <a:noFill/>
            <a:miter lim="800000"/>
            <a:headEnd/>
            <a:tailEnd/>
          </a:ln>
        </p:spPr>
        <p:txBody>
          <a:bodyPr wrap="square">
            <a:prstTxWarp prst="textNoShape">
              <a:avLst/>
            </a:prstTxWarp>
            <a:spAutoFit/>
          </a:bodyPr>
          <a:lstStyle/>
          <a:p>
            <a:pPr eaLnBrk="0" hangingPunct="0"/>
            <a:r>
              <a:rPr lang="en-US" sz="2000" b="1" dirty="0" err="1" smtClean="0">
                <a:solidFill>
                  <a:srgbClr val="040060"/>
                </a:solidFill>
                <a:latin typeface="Helvetica" pitchFamily="-110" charset="0"/>
              </a:rPr>
              <a:t>Skaner</a:t>
            </a:r>
            <a:r>
              <a:rPr lang="en-US" sz="2000" b="1" dirty="0" smtClean="0">
                <a:solidFill>
                  <a:srgbClr val="040060"/>
                </a:solidFill>
                <a:latin typeface="Helvetica" pitchFamily="-110" charset="0"/>
              </a:rPr>
              <a:t> je </a:t>
            </a:r>
            <a:r>
              <a:rPr lang="en-US" sz="2000" b="1" dirty="0" err="1" smtClean="0">
                <a:solidFill>
                  <a:srgbClr val="040060"/>
                </a:solidFill>
                <a:latin typeface="Helvetica" pitchFamily="-110" charset="0"/>
              </a:rPr>
              <a:t>pripravený</a:t>
            </a:r>
            <a:r>
              <a:rPr lang="en-US" sz="2000" b="1" dirty="0" smtClean="0">
                <a:solidFill>
                  <a:srgbClr val="040060"/>
                </a:solidFill>
                <a:latin typeface="Helvetica" pitchFamily="-110" charset="0"/>
              </a:rPr>
              <a:t> pre </a:t>
            </a:r>
            <a:r>
              <a:rPr lang="en-US" sz="2000" b="1" dirty="0" err="1" smtClean="0">
                <a:solidFill>
                  <a:srgbClr val="FFDD07"/>
                </a:solidFill>
                <a:latin typeface="Helvetica" pitchFamily="-110" charset="0"/>
              </a:rPr>
              <a:t>klinické</a:t>
            </a:r>
            <a:r>
              <a:rPr lang="en-US" sz="2000" b="1" dirty="0" smtClean="0">
                <a:solidFill>
                  <a:srgbClr val="FFDD07"/>
                </a:solidFill>
                <a:latin typeface="Helvetica" pitchFamily="-110" charset="0"/>
              </a:rPr>
              <a:t> testy</a:t>
            </a:r>
            <a:endParaRPr lang="en-US" sz="2000" b="1" dirty="0" smtClean="0">
              <a:solidFill>
                <a:srgbClr val="040060"/>
              </a:solidFill>
              <a:latin typeface="Helvetica" pitchFamily="-110" charset="0"/>
            </a:endParaRPr>
          </a:p>
          <a:p>
            <a:pPr eaLnBrk="0" hangingPunct="0"/>
            <a:endParaRPr lang="en-US" sz="2000" b="1" dirty="0" smtClean="0">
              <a:solidFill>
                <a:srgbClr val="040060"/>
              </a:solidFill>
              <a:ea typeface="Calibri" pitchFamily="-110" charset="0"/>
              <a:cs typeface="Times New Roman" pitchFamily="-110" charset="0"/>
            </a:endParaRPr>
          </a:p>
          <a:p>
            <a:pPr eaLnBrk="0" hangingPunct="0"/>
            <a:r>
              <a:rPr lang="en-US" sz="2000" b="1" dirty="0" err="1" smtClean="0">
                <a:solidFill>
                  <a:srgbClr val="040060"/>
                </a:solidFill>
                <a:ea typeface="Calibri" pitchFamily="-110" charset="0"/>
                <a:cs typeface="Times New Roman" pitchFamily="-110" charset="0"/>
              </a:rPr>
              <a:t>Licencia</a:t>
            </a:r>
            <a:r>
              <a:rPr lang="en-US" sz="2000" b="1" dirty="0" smtClean="0">
                <a:solidFill>
                  <a:srgbClr val="040060"/>
                </a:solidFill>
                <a:ea typeface="Calibri" pitchFamily="-110" charset="0"/>
                <a:cs typeface="Times New Roman" pitchFamily="-110" charset="0"/>
              </a:rPr>
              <a:t> </a:t>
            </a:r>
            <a:r>
              <a:rPr lang="en-US" sz="2000" b="1" dirty="0" err="1" smtClean="0">
                <a:solidFill>
                  <a:srgbClr val="040060"/>
                </a:solidFill>
                <a:ea typeface="Calibri" pitchFamily="-110" charset="0"/>
                <a:cs typeface="Times New Roman" pitchFamily="-110" charset="0"/>
              </a:rPr>
              <a:t>PETsys</a:t>
            </a:r>
            <a:r>
              <a:rPr lang="en-US" sz="2000" b="1" dirty="0">
                <a:solidFill>
                  <a:srgbClr val="040060"/>
                </a:solidFill>
                <a:ea typeface="Calibri" pitchFamily="-110" charset="0"/>
                <a:cs typeface="Times New Roman" pitchFamily="-110" charset="0"/>
              </a:rPr>
              <a:t>, SA</a:t>
            </a:r>
          </a:p>
        </p:txBody>
      </p:sp>
      <p:pic>
        <p:nvPicPr>
          <p:cNvPr id="5129" name="Picture 9" descr="LogoScan.png"/>
          <p:cNvPicPr>
            <a:picLocks noChangeAspect="1"/>
          </p:cNvPicPr>
          <p:nvPr/>
        </p:nvPicPr>
        <p:blipFill>
          <a:blip r:embed="rId5"/>
          <a:srcRect/>
          <a:stretch>
            <a:fillRect/>
          </a:stretch>
        </p:blipFill>
        <p:spPr bwMode="auto">
          <a:xfrm>
            <a:off x="6260123" y="5410200"/>
            <a:ext cx="1669074" cy="838200"/>
          </a:xfrm>
          <a:prstGeom prst="rect">
            <a:avLst/>
          </a:prstGeom>
          <a:noFill/>
          <a:ln w="9525">
            <a:noFill/>
            <a:miter lim="800000"/>
            <a:headEnd/>
            <a:tailEnd/>
          </a:ln>
        </p:spPr>
      </p:pic>
      <p:sp>
        <p:nvSpPr>
          <p:cNvPr id="15" name="Footer Placeholder 14"/>
          <p:cNvSpPr>
            <a:spLocks noGrp="1"/>
          </p:cNvSpPr>
          <p:nvPr>
            <p:ph type="ftr" sz="quarter" idx="10"/>
          </p:nvPr>
        </p:nvSpPr>
        <p:spPr/>
        <p:txBody>
          <a:bodyPr/>
          <a:lstStyle/>
          <a:p>
            <a:r>
              <a:rPr lang="en-US" smtClean="0"/>
              <a:t>High School Teachers at CERN  -----  Bettina + Ivan Mikulec  -----  Apr 2009</a:t>
            </a:r>
            <a:endParaRPr lang="en-US"/>
          </a:p>
        </p:txBody>
      </p:sp>
      <p:sp>
        <p:nvSpPr>
          <p:cNvPr id="16" name="Slide Number Placeholder 15"/>
          <p:cNvSpPr>
            <a:spLocks noGrp="1"/>
          </p:cNvSpPr>
          <p:nvPr>
            <p:ph type="sldNum" sz="quarter" idx="11"/>
          </p:nvPr>
        </p:nvSpPr>
        <p:spPr/>
        <p:txBody>
          <a:bodyPr/>
          <a:lstStyle/>
          <a:p>
            <a:pPr>
              <a:defRPr/>
            </a:pPr>
            <a:fld id="{9BBAEE1A-C415-004C-89D3-E92FF64AAE29}" type="slidenum">
              <a:rPr lang="en-US" smtClean="0"/>
              <a:pPr>
                <a:defRPr/>
              </a:pPr>
              <a:t>47</a:t>
            </a:fld>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smtClean="0"/>
              <a:t>High School Teachers at CERN  -----  Bettina + Ivan Mikulec  -----  Apr 2009</a:t>
            </a:r>
            <a:endParaRPr lang="en-US"/>
          </a:p>
        </p:txBody>
      </p:sp>
      <p:pic>
        <p:nvPicPr>
          <p:cNvPr id="3" name="Picture 2" descr="CMSnc.jpg"/>
          <p:cNvPicPr>
            <a:picLocks noChangeAspect="1"/>
          </p:cNvPicPr>
          <p:nvPr/>
        </p:nvPicPr>
        <p:blipFill>
          <a:blip r:embed="rId2">
            <a:clrChange>
              <a:clrFrom>
                <a:srgbClr val="FEFEFE"/>
              </a:clrFrom>
              <a:clrTo>
                <a:srgbClr val="FEFEFE">
                  <a:alpha val="0"/>
                </a:srgbClr>
              </a:clrTo>
            </a:clrChange>
          </a:blip>
          <a:stretch>
            <a:fillRect/>
          </a:stretch>
        </p:blipFill>
        <p:spPr>
          <a:xfrm>
            <a:off x="2209800" y="1066800"/>
            <a:ext cx="6224016" cy="4142232"/>
          </a:xfrm>
          <a:prstGeom prst="rect">
            <a:avLst/>
          </a:prstGeom>
        </p:spPr>
      </p:pic>
      <p:pic>
        <p:nvPicPr>
          <p:cNvPr id="4" name="Picture 3" descr="jpeg.getimg.sh.jpg"/>
          <p:cNvPicPr>
            <a:picLocks noChangeAspect="1"/>
          </p:cNvPicPr>
          <p:nvPr/>
        </p:nvPicPr>
        <p:blipFill>
          <a:blip r:embed="rId3"/>
          <a:stretch>
            <a:fillRect/>
          </a:stretch>
        </p:blipFill>
        <p:spPr>
          <a:xfrm>
            <a:off x="152400" y="3886200"/>
            <a:ext cx="4114800" cy="2743200"/>
          </a:xfrm>
          <a:prstGeom prst="rect">
            <a:avLst/>
          </a:prstGeom>
        </p:spPr>
      </p:pic>
      <p:sp>
        <p:nvSpPr>
          <p:cNvPr id="5" name="Text Box 2"/>
          <p:cNvSpPr txBox="1">
            <a:spLocks noChangeArrowheads="1"/>
          </p:cNvSpPr>
          <p:nvPr/>
        </p:nvSpPr>
        <p:spPr bwMode="auto">
          <a:xfrm>
            <a:off x="838200" y="0"/>
            <a:ext cx="8153399" cy="1077218"/>
          </a:xfrm>
          <a:prstGeom prst="rect">
            <a:avLst/>
          </a:prstGeom>
          <a:noFill/>
          <a:ln w="9525">
            <a:noFill/>
            <a:miter lim="800000"/>
            <a:headEnd/>
            <a:tailEnd/>
          </a:ln>
        </p:spPr>
        <p:txBody>
          <a:bodyPr wrap="square">
            <a:prstTxWarp prst="textNoShape">
              <a:avLst/>
            </a:prstTxWarp>
            <a:spAutoFit/>
          </a:bodyPr>
          <a:lstStyle/>
          <a:p>
            <a:pPr eaLnBrk="0" hangingPunct="0"/>
            <a:r>
              <a:rPr lang="en-US" sz="3200" b="1" dirty="0" err="1" smtClean="0">
                <a:solidFill>
                  <a:srgbClr val="80FF00"/>
                </a:solidFill>
                <a:effectLst>
                  <a:outerShdw blurRad="38100" dist="38100" dir="2700000" algn="tl">
                    <a:srgbClr val="DDDDDD"/>
                  </a:outerShdw>
                </a:effectLst>
                <a:latin typeface="Verdana" pitchFamily="-110" charset="0"/>
              </a:rPr>
              <a:t>Elektromagnetický</a:t>
            </a:r>
            <a:r>
              <a:rPr lang="en-US" sz="3200" b="1" dirty="0" smtClean="0">
                <a:solidFill>
                  <a:srgbClr val="80FF00"/>
                </a:solidFill>
                <a:effectLst>
                  <a:outerShdw blurRad="38100" dist="38100" dir="2700000" algn="tl">
                    <a:srgbClr val="DDDDDD"/>
                  </a:outerShdw>
                </a:effectLst>
                <a:latin typeface="Verdana" pitchFamily="-110" charset="0"/>
              </a:rPr>
              <a:t> </a:t>
            </a:r>
            <a:r>
              <a:rPr lang="en-US" sz="3200" b="1" dirty="0" err="1" smtClean="0">
                <a:solidFill>
                  <a:srgbClr val="80FF00"/>
                </a:solidFill>
                <a:effectLst>
                  <a:outerShdw blurRad="38100" dist="38100" dir="2700000" algn="tl">
                    <a:srgbClr val="DDDDDD"/>
                  </a:outerShdw>
                </a:effectLst>
                <a:latin typeface="Verdana" pitchFamily="-110" charset="0"/>
              </a:rPr>
              <a:t>kalorimeter</a:t>
            </a:r>
            <a:r>
              <a:rPr lang="en-US" sz="3200" b="1" dirty="0" smtClean="0">
                <a:solidFill>
                  <a:srgbClr val="80FF00"/>
                </a:solidFill>
                <a:effectLst>
                  <a:outerShdw blurRad="38100" dist="38100" dir="2700000" algn="tl">
                    <a:srgbClr val="DDDDDD"/>
                  </a:outerShdw>
                </a:effectLst>
                <a:latin typeface="Verdana" pitchFamily="-110" charset="0"/>
              </a:rPr>
              <a:t> </a:t>
            </a:r>
            <a:r>
              <a:rPr lang="en-US" sz="3200" b="1" dirty="0" err="1" smtClean="0">
                <a:solidFill>
                  <a:srgbClr val="80FF00"/>
                </a:solidFill>
                <a:effectLst>
                  <a:outerShdw blurRad="38100" dist="38100" dir="2700000" algn="tl">
                    <a:srgbClr val="DDDDDD"/>
                  </a:outerShdw>
                </a:effectLst>
                <a:latin typeface="Verdana" pitchFamily="-110" charset="0"/>
              </a:rPr>
              <a:t>experimentu</a:t>
            </a:r>
            <a:r>
              <a:rPr lang="en-US" sz="3200" b="1" dirty="0" smtClean="0">
                <a:solidFill>
                  <a:srgbClr val="80FF00"/>
                </a:solidFill>
                <a:effectLst>
                  <a:outerShdw blurRad="38100" dist="38100" dir="2700000" algn="tl">
                    <a:srgbClr val="DDDDDD"/>
                  </a:outerShdw>
                </a:effectLst>
                <a:latin typeface="Verdana" pitchFamily="-110" charset="0"/>
              </a:rPr>
              <a:t> CMS </a:t>
            </a:r>
            <a:r>
              <a:rPr lang="en-US" sz="3200" b="1" dirty="0" err="1" smtClean="0">
                <a:solidFill>
                  <a:srgbClr val="80FF00"/>
                </a:solidFill>
                <a:effectLst>
                  <a:outerShdw blurRad="38100" dist="38100" dir="2700000" algn="tl">
                    <a:srgbClr val="DDDDDD"/>
                  </a:outerShdw>
                </a:effectLst>
                <a:latin typeface="Verdana" pitchFamily="-110" charset="0"/>
              </a:rPr>
              <a:t>na</a:t>
            </a:r>
            <a:r>
              <a:rPr lang="en-US" sz="3200" b="1" dirty="0" smtClean="0">
                <a:solidFill>
                  <a:srgbClr val="80FF00"/>
                </a:solidFill>
                <a:effectLst>
                  <a:outerShdw blurRad="38100" dist="38100" dir="2700000" algn="tl">
                    <a:srgbClr val="DDDDDD"/>
                  </a:outerShdw>
                </a:effectLst>
                <a:latin typeface="Verdana" pitchFamily="-110" charset="0"/>
              </a:rPr>
              <a:t> LHC</a:t>
            </a:r>
            <a:endParaRPr lang="en-US" sz="3200" b="1" dirty="0">
              <a:solidFill>
                <a:srgbClr val="80FF00"/>
              </a:solidFill>
              <a:effectLst>
                <a:outerShdw blurRad="38100" dist="38100" dir="2700000" algn="tl">
                  <a:srgbClr val="DDDDDD"/>
                </a:outerShdw>
              </a:effectLst>
              <a:latin typeface="Verdana" pitchFamily="-110" charset="0"/>
            </a:endParaRPr>
          </a:p>
        </p:txBody>
      </p:sp>
      <p:sp>
        <p:nvSpPr>
          <p:cNvPr id="6" name="TextBox 5"/>
          <p:cNvSpPr txBox="1"/>
          <p:nvPr/>
        </p:nvSpPr>
        <p:spPr>
          <a:xfrm>
            <a:off x="152400" y="1371600"/>
            <a:ext cx="2327468" cy="1569660"/>
          </a:xfrm>
          <a:prstGeom prst="rect">
            <a:avLst/>
          </a:prstGeom>
          <a:noFill/>
        </p:spPr>
        <p:txBody>
          <a:bodyPr wrap="square" rtlCol="0">
            <a:spAutoFit/>
          </a:bodyPr>
          <a:lstStyle/>
          <a:p>
            <a:r>
              <a:rPr lang="en-US" dirty="0" smtClean="0">
                <a:solidFill>
                  <a:srgbClr val="040060"/>
                </a:solidFill>
              </a:rPr>
              <a:t>R&amp;D:       </a:t>
            </a:r>
            <a:r>
              <a:rPr lang="en-US" dirty="0" err="1" smtClean="0">
                <a:solidFill>
                  <a:srgbClr val="040060"/>
                </a:solidFill>
              </a:rPr>
              <a:t>kolaborácia</a:t>
            </a:r>
            <a:r>
              <a:rPr lang="en-US" dirty="0" smtClean="0">
                <a:solidFill>
                  <a:srgbClr val="040060"/>
                </a:solidFill>
              </a:rPr>
              <a:t> Crystal Clear</a:t>
            </a:r>
          </a:p>
          <a:p>
            <a:endParaRPr lang="en-US" dirty="0">
              <a:solidFill>
                <a:srgbClr val="040060"/>
              </a:solidFill>
            </a:endParaRPr>
          </a:p>
        </p:txBody>
      </p:sp>
      <p:pic>
        <p:nvPicPr>
          <p:cNvPr id="7" name="Picture 5" descr="C:\Eigene Dateien\zk\Projekte\CCC\Logoccc.gif"/>
          <p:cNvPicPr>
            <a:picLocks noChangeAspect="1" noChangeArrowheads="1" noCrop="1"/>
          </p:cNvPicPr>
          <p:nvPr/>
        </p:nvPicPr>
        <p:blipFill>
          <a:blip r:embed="rId4"/>
          <a:srcRect/>
          <a:stretch>
            <a:fillRect/>
          </a:stretch>
        </p:blipFill>
        <p:spPr bwMode="auto">
          <a:xfrm>
            <a:off x="228600" y="2590800"/>
            <a:ext cx="1165225" cy="1154113"/>
          </a:xfrm>
          <a:prstGeom prst="rect">
            <a:avLst/>
          </a:prstGeom>
          <a:noFill/>
        </p:spPr>
      </p:pic>
      <p:cxnSp>
        <p:nvCxnSpPr>
          <p:cNvPr id="9" name="Straight Arrow Connector 8"/>
          <p:cNvCxnSpPr/>
          <p:nvPr/>
        </p:nvCxnSpPr>
        <p:spPr bwMode="auto">
          <a:xfrm flipV="1">
            <a:off x="3352800" y="2590800"/>
            <a:ext cx="1524000" cy="13716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0" name="TextBox 9"/>
          <p:cNvSpPr txBox="1"/>
          <p:nvPr/>
        </p:nvSpPr>
        <p:spPr>
          <a:xfrm>
            <a:off x="4114800" y="5257800"/>
            <a:ext cx="4876800" cy="1015663"/>
          </a:xfrm>
          <a:prstGeom prst="rect">
            <a:avLst/>
          </a:prstGeom>
          <a:noFill/>
        </p:spPr>
        <p:txBody>
          <a:bodyPr wrap="square" rtlCol="0">
            <a:spAutoFit/>
          </a:bodyPr>
          <a:lstStyle/>
          <a:p>
            <a:pPr marL="174625" indent="-174625">
              <a:buFont typeface="Arial"/>
              <a:buChar char="•"/>
            </a:pPr>
            <a:r>
              <a:rPr lang="en-US" sz="2000" dirty="0" err="1" smtClean="0">
                <a:solidFill>
                  <a:srgbClr val="040060"/>
                </a:solidFill>
              </a:rPr>
              <a:t>Detektory</a:t>
            </a:r>
            <a:r>
              <a:rPr lang="en-US" sz="2000" dirty="0" smtClean="0">
                <a:solidFill>
                  <a:srgbClr val="040060"/>
                </a:solidFill>
              </a:rPr>
              <a:t>: </a:t>
            </a:r>
            <a:r>
              <a:rPr lang="en-US" sz="2000" dirty="0" err="1" smtClean="0">
                <a:solidFill>
                  <a:srgbClr val="040060"/>
                </a:solidFill>
              </a:rPr>
              <a:t>scintilačné</a:t>
            </a:r>
            <a:r>
              <a:rPr lang="en-US" sz="2000" dirty="0" smtClean="0">
                <a:solidFill>
                  <a:srgbClr val="040060"/>
                </a:solidFill>
              </a:rPr>
              <a:t> </a:t>
            </a:r>
            <a:r>
              <a:rPr lang="en-US" sz="2000" dirty="0" err="1" smtClean="0">
                <a:solidFill>
                  <a:srgbClr val="040060"/>
                </a:solidFill>
              </a:rPr>
              <a:t>kryštály</a:t>
            </a:r>
            <a:r>
              <a:rPr lang="en-US" sz="2000" dirty="0" smtClean="0">
                <a:solidFill>
                  <a:srgbClr val="040060"/>
                </a:solidFill>
              </a:rPr>
              <a:t> (</a:t>
            </a:r>
            <a:r>
              <a:rPr lang="en-US" sz="2000" dirty="0" smtClean="0">
                <a:solidFill>
                  <a:srgbClr val="FFDD07"/>
                </a:solidFill>
              </a:rPr>
              <a:t>PbWO</a:t>
            </a:r>
            <a:r>
              <a:rPr lang="en-US" sz="2000" baseline="-25000" dirty="0" smtClean="0">
                <a:solidFill>
                  <a:srgbClr val="FFDD07"/>
                </a:solidFill>
              </a:rPr>
              <a:t>4</a:t>
            </a:r>
            <a:r>
              <a:rPr lang="en-US" sz="2000" dirty="0" smtClean="0">
                <a:solidFill>
                  <a:srgbClr val="040060"/>
                </a:solidFill>
              </a:rPr>
              <a:t>)</a:t>
            </a:r>
            <a:endParaRPr lang="en-US" sz="2000" dirty="0" smtClean="0">
              <a:solidFill>
                <a:srgbClr val="040060"/>
              </a:solidFill>
            </a:endParaRPr>
          </a:p>
          <a:p>
            <a:pPr marL="174625" indent="-174625">
              <a:buFont typeface="Arial"/>
              <a:buChar char="•"/>
            </a:pPr>
            <a:r>
              <a:rPr lang="en-US" sz="2000" dirty="0" err="1" smtClean="0">
                <a:solidFill>
                  <a:srgbClr val="040060"/>
                </a:solidFill>
              </a:rPr>
              <a:t>Zber</a:t>
            </a:r>
            <a:r>
              <a:rPr lang="en-US" sz="2000" dirty="0" smtClean="0">
                <a:solidFill>
                  <a:srgbClr val="040060"/>
                </a:solidFill>
              </a:rPr>
              <a:t> </a:t>
            </a:r>
            <a:r>
              <a:rPr lang="en-US" sz="2000" dirty="0" err="1" smtClean="0">
                <a:solidFill>
                  <a:srgbClr val="040060"/>
                </a:solidFill>
              </a:rPr>
              <a:t>scintilačného</a:t>
            </a:r>
            <a:r>
              <a:rPr lang="en-US" sz="2000" dirty="0" smtClean="0">
                <a:solidFill>
                  <a:srgbClr val="040060"/>
                </a:solidFill>
              </a:rPr>
              <a:t> </a:t>
            </a:r>
            <a:r>
              <a:rPr lang="en-US" sz="2000" dirty="0" err="1" smtClean="0">
                <a:solidFill>
                  <a:srgbClr val="040060"/>
                </a:solidFill>
              </a:rPr>
              <a:t>svetla</a:t>
            </a:r>
            <a:r>
              <a:rPr lang="en-US" sz="2000" dirty="0" smtClean="0">
                <a:solidFill>
                  <a:srgbClr val="040060"/>
                </a:solidFill>
              </a:rPr>
              <a:t>: Avalanche Photo Diodes (</a:t>
            </a:r>
            <a:r>
              <a:rPr lang="en-US" sz="2000" dirty="0" smtClean="0">
                <a:solidFill>
                  <a:srgbClr val="FFDD07"/>
                </a:solidFill>
              </a:rPr>
              <a:t>APD</a:t>
            </a:r>
            <a:r>
              <a:rPr lang="en-US" sz="2000" dirty="0" smtClean="0">
                <a:solidFill>
                  <a:srgbClr val="040060"/>
                </a:solidFill>
              </a:rPr>
              <a:t>)</a:t>
            </a:r>
            <a:endParaRPr lang="en-US" sz="2000" dirty="0">
              <a:solidFill>
                <a:srgbClr val="040060"/>
              </a:solidFill>
            </a:endParaRPr>
          </a:p>
        </p:txBody>
      </p:sp>
      <p:sp>
        <p:nvSpPr>
          <p:cNvPr id="11" name="Slide Number Placeholder 10"/>
          <p:cNvSpPr>
            <a:spLocks noGrp="1"/>
          </p:cNvSpPr>
          <p:nvPr>
            <p:ph type="sldNum" sz="quarter" idx="11"/>
          </p:nvPr>
        </p:nvSpPr>
        <p:spPr/>
        <p:txBody>
          <a:bodyPr/>
          <a:lstStyle/>
          <a:p>
            <a:pPr>
              <a:defRPr/>
            </a:pPr>
            <a:fld id="{9BBAEE1A-C415-004C-89D3-E92FF64AAE29}" type="slidenum">
              <a:rPr lang="en-US" smtClean="0"/>
              <a:pPr>
                <a:defRPr/>
              </a:pPr>
              <a:t>48</a:t>
            </a:fld>
            <a:endParaRPr lang="en-US"/>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 name="Picture 15" descr="PETprinciple.gif"/>
          <p:cNvPicPr>
            <a:picLocks noChangeAspect="1"/>
          </p:cNvPicPr>
          <p:nvPr/>
        </p:nvPicPr>
        <p:blipFill>
          <a:blip r:embed="rId4"/>
          <a:stretch>
            <a:fillRect/>
          </a:stretch>
        </p:blipFill>
        <p:spPr>
          <a:xfrm>
            <a:off x="3658190" y="914400"/>
            <a:ext cx="5485810" cy="2744676"/>
          </a:xfrm>
          <a:prstGeom prst="rect">
            <a:avLst/>
          </a:prstGeom>
        </p:spPr>
      </p:pic>
      <p:grpSp>
        <p:nvGrpSpPr>
          <p:cNvPr id="2" name="Group 2"/>
          <p:cNvGrpSpPr>
            <a:grpSpLocks/>
          </p:cNvGrpSpPr>
          <p:nvPr/>
        </p:nvGrpSpPr>
        <p:grpSpPr bwMode="auto">
          <a:xfrm>
            <a:off x="231531" y="2498725"/>
            <a:ext cx="2788627" cy="3011488"/>
            <a:chOff x="2601" y="1842"/>
            <a:chExt cx="1903" cy="1897"/>
          </a:xfrm>
        </p:grpSpPr>
        <p:sp>
          <p:nvSpPr>
            <p:cNvPr id="1139715" name="Text Box 3"/>
            <p:cNvSpPr txBox="1">
              <a:spLocks noChangeArrowheads="1"/>
            </p:cNvSpPr>
            <p:nvPr/>
          </p:nvSpPr>
          <p:spPr bwMode="auto">
            <a:xfrm>
              <a:off x="2818" y="3427"/>
              <a:ext cx="1579" cy="312"/>
            </a:xfrm>
            <a:prstGeom prst="rect">
              <a:avLst/>
            </a:prstGeom>
            <a:noFill/>
            <a:ln w="9525">
              <a:noFill/>
              <a:miter lim="800000"/>
              <a:headEnd/>
              <a:tailEnd/>
            </a:ln>
            <a:effectLst/>
          </p:spPr>
          <p:txBody>
            <a:bodyPr>
              <a:prstTxWarp prst="textNoShape">
                <a:avLst/>
              </a:prstTxWarp>
              <a:spAutoFit/>
            </a:bodyPr>
            <a:lstStyle/>
            <a:p>
              <a:pPr algn="ctr" defTabSz="762000" eaLnBrk="0" hangingPunct="0">
                <a:lnSpc>
                  <a:spcPct val="110000"/>
                </a:lnSpc>
                <a:spcBef>
                  <a:spcPct val="20000"/>
                </a:spcBef>
                <a:buFont typeface="Wingdings" pitchFamily="-110" charset="2"/>
                <a:buNone/>
              </a:pPr>
              <a:r>
                <a:rPr lang="en-GB" sz="1200" b="1">
                  <a:solidFill>
                    <a:schemeClr val="bg1"/>
                  </a:solidFill>
                  <a:effectLst>
                    <a:outerShdw blurRad="38100" dist="38100" dir="2700000" algn="tl">
                      <a:srgbClr val="DDDDDD"/>
                    </a:outerShdw>
                  </a:effectLst>
                </a:rPr>
                <a:t>Fluorine-18 Fluordeoxyglucose (FDG)</a:t>
              </a:r>
            </a:p>
          </p:txBody>
        </p:sp>
        <p:graphicFrame>
          <p:nvGraphicFramePr>
            <p:cNvPr id="1028" name="Object 4"/>
            <p:cNvGraphicFramePr>
              <a:graphicFrameLocks noChangeAspect="1"/>
            </p:cNvGraphicFramePr>
            <p:nvPr/>
          </p:nvGraphicFramePr>
          <p:xfrm>
            <a:off x="2601" y="1842"/>
            <a:ext cx="1903" cy="1378"/>
          </p:xfrm>
          <a:graphic>
            <a:graphicData uri="http://schemas.openxmlformats.org/presentationml/2006/ole">
              <p:oleObj spid="_x0000_s166916" name="CorelDRAW" r:id="rId5" imgW="5422900" imgH="4051300" progId="">
                <p:embed/>
              </p:oleObj>
            </a:graphicData>
          </a:graphic>
        </p:graphicFrame>
      </p:grpSp>
      <p:pic>
        <p:nvPicPr>
          <p:cNvPr id="1139717" name="Picture 5" descr="pem_scn1"/>
          <p:cNvPicPr>
            <a:picLocks noChangeAspect="1" noChangeArrowheads="1" noCrop="1"/>
          </p:cNvPicPr>
          <p:nvPr/>
        </p:nvPicPr>
        <p:blipFill>
          <a:blip r:embed="rId6"/>
          <a:srcRect/>
          <a:stretch>
            <a:fillRect/>
          </a:stretch>
        </p:blipFill>
        <p:spPr bwMode="auto">
          <a:xfrm>
            <a:off x="127489" y="1449388"/>
            <a:ext cx="3165231" cy="5014912"/>
          </a:xfrm>
          <a:prstGeom prst="rect">
            <a:avLst/>
          </a:prstGeom>
          <a:noFill/>
          <a:ln w="9525">
            <a:noFill/>
            <a:miter lim="800000"/>
            <a:headEnd/>
            <a:tailEnd/>
          </a:ln>
        </p:spPr>
      </p:pic>
      <p:pic>
        <p:nvPicPr>
          <p:cNvPr id="1139718" name="Picture 6" descr="pem_scn2"/>
          <p:cNvPicPr>
            <a:picLocks noChangeAspect="1" noChangeArrowheads="1" noCrop="1"/>
          </p:cNvPicPr>
          <p:nvPr/>
        </p:nvPicPr>
        <p:blipFill>
          <a:blip r:embed="rId7"/>
          <a:srcRect/>
          <a:stretch>
            <a:fillRect/>
          </a:stretch>
        </p:blipFill>
        <p:spPr bwMode="auto">
          <a:xfrm>
            <a:off x="127489" y="1450976"/>
            <a:ext cx="3165231" cy="5014913"/>
          </a:xfrm>
          <a:prstGeom prst="rect">
            <a:avLst/>
          </a:prstGeom>
          <a:noFill/>
          <a:ln w="9525">
            <a:noFill/>
            <a:miter lim="800000"/>
            <a:headEnd/>
            <a:tailEnd/>
          </a:ln>
        </p:spPr>
      </p:pic>
      <p:pic>
        <p:nvPicPr>
          <p:cNvPr id="1139719" name="Picture 7" descr="pem_scn3"/>
          <p:cNvPicPr>
            <a:picLocks noChangeAspect="1" noChangeArrowheads="1" noCrop="1"/>
          </p:cNvPicPr>
          <p:nvPr/>
        </p:nvPicPr>
        <p:blipFill>
          <a:blip r:embed="rId8"/>
          <a:srcRect/>
          <a:stretch>
            <a:fillRect/>
          </a:stretch>
        </p:blipFill>
        <p:spPr bwMode="auto">
          <a:xfrm>
            <a:off x="127489" y="1450976"/>
            <a:ext cx="3165231" cy="5014913"/>
          </a:xfrm>
          <a:prstGeom prst="rect">
            <a:avLst/>
          </a:prstGeom>
          <a:noFill/>
          <a:ln w="9525">
            <a:noFill/>
            <a:miter lim="800000"/>
            <a:headEnd/>
            <a:tailEnd/>
          </a:ln>
        </p:spPr>
      </p:pic>
      <p:graphicFrame>
        <p:nvGraphicFramePr>
          <p:cNvPr id="1139720" name="Object 8"/>
          <p:cNvGraphicFramePr>
            <a:graphicFrameLocks noChangeAspect="1"/>
          </p:cNvGraphicFramePr>
          <p:nvPr/>
        </p:nvGraphicFramePr>
        <p:xfrm>
          <a:off x="1337897" y="3125789"/>
          <a:ext cx="3631223" cy="3324225"/>
        </p:xfrm>
        <a:graphic>
          <a:graphicData uri="http://schemas.openxmlformats.org/presentationml/2006/ole">
            <p:oleObj spid="_x0000_s166914" name="Visio" r:id="rId9" imgW="6578600" imgH="5562600" progId="">
              <p:embed/>
            </p:oleObj>
          </a:graphicData>
        </a:graphic>
      </p:graphicFrame>
      <p:graphicFrame>
        <p:nvGraphicFramePr>
          <p:cNvPr id="1139721" name="Object 9"/>
          <p:cNvGraphicFramePr>
            <a:graphicFrameLocks noChangeAspect="1"/>
          </p:cNvGraphicFramePr>
          <p:nvPr>
            <p:ph sz="quarter" idx="2"/>
          </p:nvPr>
        </p:nvGraphicFramePr>
        <p:xfrm>
          <a:off x="1336431" y="3124201"/>
          <a:ext cx="3634154" cy="3325813"/>
        </p:xfrm>
        <a:graphic>
          <a:graphicData uri="http://schemas.openxmlformats.org/presentationml/2006/ole">
            <p:oleObj spid="_x0000_s166915" name="Visio" r:id="rId10" imgW="6578600" imgH="5562600" progId="">
              <p:embed/>
            </p:oleObj>
          </a:graphicData>
        </a:graphic>
      </p:graphicFrame>
      <p:sp>
        <p:nvSpPr>
          <p:cNvPr id="1139722" name="Text Box 10"/>
          <p:cNvSpPr txBox="1">
            <a:spLocks noChangeArrowheads="1"/>
          </p:cNvSpPr>
          <p:nvPr/>
        </p:nvSpPr>
        <p:spPr bwMode="auto">
          <a:xfrm>
            <a:off x="281354" y="101600"/>
            <a:ext cx="8686800" cy="641350"/>
          </a:xfrm>
          <a:prstGeom prst="rect">
            <a:avLst/>
          </a:prstGeom>
          <a:noFill/>
          <a:ln w="9525">
            <a:noFill/>
            <a:miter lim="800000"/>
            <a:headEnd/>
            <a:tailEnd/>
          </a:ln>
          <a:effectLst/>
        </p:spPr>
        <p:txBody>
          <a:bodyPr>
            <a:prstTxWarp prst="textNoShape">
              <a:avLst/>
            </a:prstTxWarp>
            <a:spAutoFit/>
          </a:bodyPr>
          <a:lstStyle/>
          <a:p>
            <a:pPr algn="ctr" eaLnBrk="0" hangingPunct="0">
              <a:spcBef>
                <a:spcPct val="50000"/>
              </a:spcBef>
            </a:pPr>
            <a:r>
              <a:rPr lang="en-GB" sz="3600" b="1" dirty="0">
                <a:solidFill>
                  <a:srgbClr val="80FF00"/>
                </a:solidFill>
                <a:effectLst>
                  <a:outerShdw blurRad="38100" dist="38100" dir="2700000" algn="tl">
                    <a:srgbClr val="DDDDDD"/>
                  </a:outerShdw>
                </a:effectLst>
                <a:latin typeface="Helvetica" pitchFamily="-110" charset="0"/>
              </a:rPr>
              <a:t>Positron Emission Mammography</a:t>
            </a:r>
          </a:p>
        </p:txBody>
      </p:sp>
      <p:sp>
        <p:nvSpPr>
          <p:cNvPr id="1139725" name="Text Box 13"/>
          <p:cNvSpPr txBox="1">
            <a:spLocks noChangeArrowheads="1"/>
          </p:cNvSpPr>
          <p:nvPr/>
        </p:nvSpPr>
        <p:spPr bwMode="auto">
          <a:xfrm>
            <a:off x="5105400" y="3886200"/>
            <a:ext cx="4038600" cy="2677656"/>
          </a:xfrm>
          <a:prstGeom prst="rect">
            <a:avLst/>
          </a:prstGeom>
          <a:noFill/>
          <a:ln w="9525">
            <a:noFill/>
            <a:miter lim="800000"/>
            <a:headEnd/>
            <a:tailEnd/>
          </a:ln>
        </p:spPr>
        <p:txBody>
          <a:bodyPr wrap="square">
            <a:prstTxWarp prst="textNoShape">
              <a:avLst/>
            </a:prstTxWarp>
            <a:spAutoFit/>
          </a:bodyPr>
          <a:lstStyle/>
          <a:p>
            <a:r>
              <a:rPr lang="en-US" sz="1800" b="1" dirty="0" smtClean="0">
                <a:solidFill>
                  <a:srgbClr val="040060"/>
                </a:solidFill>
              </a:rPr>
              <a:t>FDG  - glucose </a:t>
            </a:r>
            <a:r>
              <a:rPr lang="en-US" sz="1800" b="1" dirty="0" err="1" smtClean="0">
                <a:solidFill>
                  <a:srgbClr val="040060"/>
                </a:solidFill>
              </a:rPr>
              <a:t>značkovaná</a:t>
            </a:r>
            <a:r>
              <a:rPr lang="en-US" sz="1800" b="1" dirty="0" smtClean="0">
                <a:solidFill>
                  <a:srgbClr val="040060"/>
                </a:solidFill>
              </a:rPr>
              <a:t> </a:t>
            </a:r>
            <a:r>
              <a:rPr lang="en-US" sz="1800" b="1" dirty="0" err="1" smtClean="0">
                <a:solidFill>
                  <a:srgbClr val="040060"/>
                </a:solidFill>
              </a:rPr>
              <a:t>rádionuklidom</a:t>
            </a:r>
            <a:r>
              <a:rPr lang="en-US" sz="1800" b="1" dirty="0" smtClean="0">
                <a:solidFill>
                  <a:srgbClr val="040060"/>
                </a:solidFill>
              </a:rPr>
              <a:t> F-18</a:t>
            </a:r>
          </a:p>
          <a:p>
            <a:endParaRPr lang="en-US" sz="1800" b="1" dirty="0" smtClean="0">
              <a:solidFill>
                <a:srgbClr val="040060"/>
              </a:solidFill>
            </a:endParaRPr>
          </a:p>
          <a:p>
            <a:r>
              <a:rPr lang="en-US" sz="1800" b="1" dirty="0" err="1" smtClean="0">
                <a:solidFill>
                  <a:srgbClr val="040060"/>
                </a:solidFill>
              </a:rPr>
              <a:t>Positrónová</a:t>
            </a:r>
            <a:r>
              <a:rPr lang="en-US" sz="1800" b="1" dirty="0" smtClean="0">
                <a:solidFill>
                  <a:srgbClr val="040060"/>
                </a:solidFill>
              </a:rPr>
              <a:t> </a:t>
            </a:r>
            <a:r>
              <a:rPr lang="en-US" sz="1800" b="1" dirty="0" err="1" smtClean="0">
                <a:solidFill>
                  <a:srgbClr val="040060"/>
                </a:solidFill>
              </a:rPr>
              <a:t>anihilácia</a:t>
            </a:r>
            <a:r>
              <a:rPr lang="en-US" sz="1800" b="1" dirty="0" smtClean="0">
                <a:solidFill>
                  <a:srgbClr val="040060"/>
                </a:solidFill>
              </a:rPr>
              <a:t>: </a:t>
            </a:r>
            <a:r>
              <a:rPr lang="en-US" sz="1800" b="1" dirty="0" err="1" smtClean="0">
                <a:solidFill>
                  <a:srgbClr val="FFFF00"/>
                </a:solidFill>
              </a:rPr>
              <a:t>e</a:t>
            </a:r>
            <a:r>
              <a:rPr lang="en-US" sz="1800" b="1" baseline="30000" dirty="0" err="1">
                <a:solidFill>
                  <a:srgbClr val="FFFF00"/>
                </a:solidFill>
              </a:rPr>
              <a:t>+</a:t>
            </a:r>
            <a:r>
              <a:rPr lang="en-US" sz="1800" b="1" dirty="0" err="1">
                <a:solidFill>
                  <a:srgbClr val="FFFF00"/>
                </a:solidFill>
              </a:rPr>
              <a:t>e</a:t>
            </a:r>
            <a:r>
              <a:rPr lang="en-US" sz="1800" b="1" baseline="30000" dirty="0">
                <a:solidFill>
                  <a:srgbClr val="FFFF00"/>
                </a:solidFill>
              </a:rPr>
              <a:t>-</a:t>
            </a:r>
            <a:r>
              <a:rPr lang="en-US" sz="1800" b="1" dirty="0">
                <a:solidFill>
                  <a:srgbClr val="FFFF00"/>
                </a:solidFill>
              </a:rPr>
              <a:t> </a:t>
            </a:r>
            <a:r>
              <a:rPr lang="en-US" sz="1800" b="1" dirty="0" err="1">
                <a:solidFill>
                  <a:srgbClr val="FFFF00"/>
                </a:solidFill>
                <a:sym typeface="Symbol" pitchFamily="-110" charset="2"/>
              </a:rPr>
              <a:t></a:t>
            </a:r>
            <a:r>
              <a:rPr lang="en-US" sz="1800" b="1" dirty="0">
                <a:solidFill>
                  <a:srgbClr val="FFFF00"/>
                </a:solidFill>
                <a:sym typeface="Symbol" pitchFamily="-110" charset="2"/>
              </a:rPr>
              <a:t> </a:t>
            </a:r>
            <a:r>
              <a:rPr lang="en-US" sz="1800" b="1" dirty="0" err="1">
                <a:solidFill>
                  <a:srgbClr val="FFFF00"/>
                </a:solidFill>
                <a:sym typeface="Symbol" pitchFamily="-110" charset="2"/>
              </a:rPr>
              <a:t></a:t>
            </a:r>
            <a:r>
              <a:rPr lang="en-US" sz="1800" b="1" dirty="0">
                <a:solidFill>
                  <a:srgbClr val="FFFF00"/>
                </a:solidFill>
                <a:sym typeface="Symbol" pitchFamily="-110" charset="2"/>
              </a:rPr>
              <a:t> </a:t>
            </a:r>
          </a:p>
          <a:p>
            <a:endParaRPr lang="en-US" sz="1800" b="1" dirty="0" smtClean="0">
              <a:solidFill>
                <a:srgbClr val="040060"/>
              </a:solidFill>
              <a:sym typeface="Symbol" pitchFamily="-110" charset="2"/>
            </a:endParaRPr>
          </a:p>
          <a:p>
            <a:r>
              <a:rPr lang="en-US" sz="1800" b="1" dirty="0" err="1" smtClean="0">
                <a:solidFill>
                  <a:srgbClr val="040060"/>
                </a:solidFill>
                <a:sym typeface="Symbol" pitchFamily="-110" charset="2"/>
              </a:rPr>
              <a:t>Dva</a:t>
            </a:r>
            <a:r>
              <a:rPr lang="en-US" sz="1800" b="1" dirty="0" smtClean="0">
                <a:solidFill>
                  <a:srgbClr val="040060"/>
                </a:solidFill>
                <a:sym typeface="Symbol" pitchFamily="-110" charset="2"/>
              </a:rPr>
              <a:t> </a:t>
            </a:r>
            <a:r>
              <a:rPr lang="en-US" sz="1800" b="1" dirty="0" err="1" smtClean="0">
                <a:solidFill>
                  <a:srgbClr val="040060"/>
                </a:solidFill>
                <a:sym typeface="Symbol" pitchFamily="-110" charset="2"/>
              </a:rPr>
              <a:t>fotóny</a:t>
            </a:r>
            <a:r>
              <a:rPr lang="en-US" sz="1800" b="1" dirty="0" smtClean="0">
                <a:solidFill>
                  <a:srgbClr val="040060"/>
                </a:solidFill>
                <a:sym typeface="Symbol" pitchFamily="-110" charset="2"/>
              </a:rPr>
              <a:t> </a:t>
            </a:r>
            <a:r>
              <a:rPr lang="en-US" sz="1800" b="1" dirty="0" err="1" smtClean="0">
                <a:solidFill>
                  <a:srgbClr val="040060"/>
                </a:solidFill>
                <a:sym typeface="Symbol" pitchFamily="-110" charset="2"/>
              </a:rPr>
              <a:t>s</a:t>
            </a:r>
            <a:r>
              <a:rPr lang="en-US" sz="1800" b="1" dirty="0" smtClean="0">
                <a:solidFill>
                  <a:srgbClr val="040060"/>
                </a:solidFill>
                <a:sym typeface="Symbol" pitchFamily="-110" charset="2"/>
              </a:rPr>
              <a:t> </a:t>
            </a:r>
            <a:r>
              <a:rPr lang="en-US" sz="1800" b="1" dirty="0" err="1" smtClean="0">
                <a:solidFill>
                  <a:srgbClr val="040060"/>
                </a:solidFill>
                <a:sym typeface="Symbol" pitchFamily="-110" charset="2"/>
              </a:rPr>
              <a:t>energiou</a:t>
            </a:r>
            <a:r>
              <a:rPr lang="en-US" sz="1800" b="1" dirty="0" smtClean="0">
                <a:solidFill>
                  <a:srgbClr val="040060"/>
                </a:solidFill>
                <a:sym typeface="Symbol" pitchFamily="-110" charset="2"/>
              </a:rPr>
              <a:t> </a:t>
            </a:r>
            <a:r>
              <a:rPr lang="en-US" sz="1800" b="1" dirty="0">
                <a:solidFill>
                  <a:srgbClr val="040060"/>
                </a:solidFill>
                <a:sym typeface="Symbol" pitchFamily="-110" charset="2"/>
              </a:rPr>
              <a:t>511 </a:t>
            </a:r>
            <a:r>
              <a:rPr lang="en-US" sz="1800" b="1" dirty="0" err="1">
                <a:solidFill>
                  <a:srgbClr val="040060"/>
                </a:solidFill>
                <a:sym typeface="Symbol" pitchFamily="-110" charset="2"/>
              </a:rPr>
              <a:t>keV</a:t>
            </a:r>
            <a:r>
              <a:rPr lang="en-US" sz="1800" b="1" dirty="0" smtClean="0">
                <a:solidFill>
                  <a:srgbClr val="040060"/>
                </a:solidFill>
                <a:sym typeface="Symbol" pitchFamily="-110" charset="2"/>
              </a:rPr>
              <a:t> </a:t>
            </a:r>
            <a:r>
              <a:rPr lang="en-US" sz="1800" b="1" dirty="0" err="1" smtClean="0">
                <a:solidFill>
                  <a:srgbClr val="040060"/>
                </a:solidFill>
                <a:sym typeface="Symbol" pitchFamily="-110" charset="2"/>
              </a:rPr>
              <a:t>vyžiarené</a:t>
            </a:r>
            <a:r>
              <a:rPr lang="en-US" sz="1800" b="1" dirty="0" smtClean="0">
                <a:solidFill>
                  <a:srgbClr val="040060"/>
                </a:solidFill>
                <a:sym typeface="Symbol" pitchFamily="-110" charset="2"/>
              </a:rPr>
              <a:t> </a:t>
            </a:r>
            <a:r>
              <a:rPr lang="en-US" sz="1800" b="1" dirty="0" err="1" smtClean="0">
                <a:solidFill>
                  <a:srgbClr val="040060"/>
                </a:solidFill>
                <a:sym typeface="Symbol" pitchFamily="-110" charset="2"/>
              </a:rPr>
              <a:t>v</a:t>
            </a:r>
            <a:r>
              <a:rPr lang="en-US" sz="1800" b="1" dirty="0" smtClean="0">
                <a:solidFill>
                  <a:srgbClr val="040060"/>
                </a:solidFill>
                <a:sym typeface="Symbol" pitchFamily="-110" charset="2"/>
              </a:rPr>
              <a:t> </a:t>
            </a:r>
            <a:r>
              <a:rPr lang="en-US" sz="1800" b="1" dirty="0" err="1" smtClean="0">
                <a:solidFill>
                  <a:srgbClr val="040060"/>
                </a:solidFill>
                <a:sym typeface="Symbol" pitchFamily="-110" charset="2"/>
              </a:rPr>
              <a:t>presne</a:t>
            </a:r>
            <a:r>
              <a:rPr lang="en-US" sz="1800" b="1" dirty="0" smtClean="0">
                <a:solidFill>
                  <a:srgbClr val="040060"/>
                </a:solidFill>
                <a:sym typeface="Symbol" pitchFamily="-110" charset="2"/>
              </a:rPr>
              <a:t> </a:t>
            </a:r>
            <a:r>
              <a:rPr lang="en-US" sz="1800" b="1" dirty="0" err="1" smtClean="0">
                <a:solidFill>
                  <a:srgbClr val="040060"/>
                </a:solidFill>
                <a:sym typeface="Symbol" pitchFamily="-110" charset="2"/>
              </a:rPr>
              <a:t>opačnom</a:t>
            </a:r>
            <a:r>
              <a:rPr lang="en-US" sz="1800" b="1" dirty="0" smtClean="0">
                <a:solidFill>
                  <a:srgbClr val="040060"/>
                </a:solidFill>
                <a:sym typeface="Symbol" pitchFamily="-110" charset="2"/>
              </a:rPr>
              <a:t> </a:t>
            </a:r>
            <a:r>
              <a:rPr lang="en-US" sz="1800" b="1" dirty="0" err="1" smtClean="0">
                <a:solidFill>
                  <a:srgbClr val="040060"/>
                </a:solidFill>
                <a:sym typeface="Symbol" pitchFamily="-110" charset="2"/>
              </a:rPr>
              <a:t>smere</a:t>
            </a:r>
            <a:endParaRPr lang="en-US" sz="1800" b="1" dirty="0" smtClean="0">
              <a:solidFill>
                <a:srgbClr val="040060"/>
              </a:solidFill>
              <a:sym typeface="Symbol" pitchFamily="-110" charset="2"/>
            </a:endParaRPr>
          </a:p>
          <a:p>
            <a:endParaRPr lang="en-US" b="1" dirty="0">
              <a:solidFill>
                <a:srgbClr val="040060"/>
              </a:solidFill>
            </a:endParaRPr>
          </a:p>
        </p:txBody>
      </p:sp>
      <p:sp>
        <p:nvSpPr>
          <p:cNvPr id="14" name="Slide Number Placeholder 13"/>
          <p:cNvSpPr>
            <a:spLocks noGrp="1"/>
          </p:cNvSpPr>
          <p:nvPr>
            <p:ph type="sldNum" sz="quarter" idx="10"/>
          </p:nvPr>
        </p:nvSpPr>
        <p:spPr/>
        <p:txBody>
          <a:bodyPr/>
          <a:lstStyle/>
          <a:p>
            <a:fld id="{53CE4E3F-9061-6F41-A564-51AA7D79C0BF}" type="slidenum">
              <a:rPr lang="en-US" smtClean="0"/>
              <a:pPr/>
              <a:t>49</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397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397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397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39720"/>
                                        </p:tgtEl>
                                        <p:attrNameLst>
                                          <p:attrName>style.visibility</p:attrName>
                                        </p:attrNameLst>
                                      </p:cBhvr>
                                      <p:to>
                                        <p:strVal val="visible"/>
                                      </p:to>
                                    </p:set>
                                    <p:animEffect transition="in" filter="fade">
                                      <p:cBhvr>
                                        <p:cTn id="21" dur="2000"/>
                                        <p:tgtEl>
                                          <p:spTgt spid="113972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139719"/>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1397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9725" grpId="0"/>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pPr>
              <a:defRPr/>
            </a:pPr>
            <a:r>
              <a:rPr lang="en-US" smtClean="0">
                <a:latin typeface="+mn-lt"/>
                <a:ea typeface="ＭＳ Ｐゴシック" pitchFamily="-112" charset="-128"/>
                <a:cs typeface="ＭＳ Ｐゴシック" pitchFamily="-112" charset="-128"/>
              </a:rPr>
              <a:t>High School Teachers at CERN  -----  Bettina + Ivan Mikulec  -----  Apr 2009</a:t>
            </a:r>
            <a:endParaRPr lang="en-US">
              <a:latin typeface="+mn-lt"/>
              <a:ea typeface="ＭＳ Ｐゴシック" pitchFamily="-112" charset="-128"/>
              <a:cs typeface="ＭＳ Ｐゴシック" pitchFamily="-112" charset="-128"/>
            </a:endParaRPr>
          </a:p>
        </p:txBody>
      </p:sp>
      <p:sp>
        <p:nvSpPr>
          <p:cNvPr id="26627" name="Rectangle 2"/>
          <p:cNvSpPr>
            <a:spLocks noGrp="1" noChangeArrowheads="1"/>
          </p:cNvSpPr>
          <p:nvPr>
            <p:ph type="title"/>
          </p:nvPr>
        </p:nvSpPr>
        <p:spPr/>
        <p:txBody>
          <a:bodyPr/>
          <a:lstStyle/>
          <a:p>
            <a:pPr eaLnBrk="1" hangingPunct="1"/>
            <a:r>
              <a:rPr lang="en-US"/>
              <a:t>Pixelové Detektory v CERNe dnes</a:t>
            </a:r>
          </a:p>
        </p:txBody>
      </p:sp>
      <p:sp>
        <p:nvSpPr>
          <p:cNvPr id="26628" name="Rectangle 3"/>
          <p:cNvSpPr>
            <a:spLocks noGrp="1" noChangeArrowheads="1"/>
          </p:cNvSpPr>
          <p:nvPr>
            <p:ph type="body" idx="1"/>
          </p:nvPr>
        </p:nvSpPr>
        <p:spPr/>
        <p:txBody>
          <a:bodyPr/>
          <a:lstStyle/>
          <a:p>
            <a:pPr eaLnBrk="1" hangingPunct="1"/>
            <a:r>
              <a:rPr lang="en-US"/>
              <a:t>Využité vo všetkých 4 experimentoch LHC  na presné meranie polohy častíc blízko interakcie</a:t>
            </a:r>
          </a:p>
        </p:txBody>
      </p:sp>
      <p:pic>
        <p:nvPicPr>
          <p:cNvPr id="26629" name="Picture 4" descr="atlasComo"/>
          <p:cNvPicPr>
            <a:picLocks noChangeAspect="1" noChangeArrowheads="1"/>
          </p:cNvPicPr>
          <p:nvPr/>
        </p:nvPicPr>
        <p:blipFill>
          <a:blip r:embed="rId3"/>
          <a:srcRect/>
          <a:stretch>
            <a:fillRect/>
          </a:stretch>
        </p:blipFill>
        <p:spPr bwMode="auto">
          <a:xfrm>
            <a:off x="1371600" y="2133600"/>
            <a:ext cx="5943600" cy="4298950"/>
          </a:xfrm>
          <a:prstGeom prst="rect">
            <a:avLst/>
          </a:prstGeom>
          <a:noFill/>
          <a:ln w="9525">
            <a:noFill/>
            <a:miter lim="800000"/>
            <a:headEnd/>
            <a:tailEnd/>
          </a:ln>
        </p:spPr>
      </p:pic>
      <p:sp>
        <p:nvSpPr>
          <p:cNvPr id="26630" name="Text Box 5"/>
          <p:cNvSpPr txBox="1">
            <a:spLocks noChangeArrowheads="1"/>
          </p:cNvSpPr>
          <p:nvPr/>
        </p:nvSpPr>
        <p:spPr bwMode="auto">
          <a:xfrm>
            <a:off x="1447800" y="2209800"/>
            <a:ext cx="2117725" cy="396875"/>
          </a:xfrm>
          <a:prstGeom prst="rect">
            <a:avLst/>
          </a:prstGeom>
          <a:noFill/>
          <a:ln w="9525">
            <a:noFill/>
            <a:miter lim="800000"/>
            <a:headEnd/>
            <a:tailEnd/>
          </a:ln>
        </p:spPr>
        <p:txBody>
          <a:bodyPr wrap="none">
            <a:prstTxWarp prst="textNoShape">
              <a:avLst/>
            </a:prstTxWarp>
            <a:spAutoFit/>
          </a:bodyPr>
          <a:lstStyle/>
          <a:p>
            <a:r>
              <a:rPr lang="en-US" sz="2000"/>
              <a:t>Example: ATLAS</a:t>
            </a:r>
          </a:p>
        </p:txBody>
      </p:sp>
      <p:sp>
        <p:nvSpPr>
          <p:cNvPr id="7" name="Slide Number Placeholder 6"/>
          <p:cNvSpPr>
            <a:spLocks noGrp="1"/>
          </p:cNvSpPr>
          <p:nvPr>
            <p:ph type="sldNum" sz="quarter" idx="11"/>
          </p:nvPr>
        </p:nvSpPr>
        <p:spPr/>
        <p:txBody>
          <a:bodyPr/>
          <a:lstStyle/>
          <a:p>
            <a:pPr>
              <a:defRPr/>
            </a:pPr>
            <a:fld id="{C1603305-08FB-224C-9641-C59DC35FFBF6}" type="slidenum">
              <a:rPr lang="en-US" smtClean="0"/>
              <a:pPr>
                <a:defRPr/>
              </a:pPr>
              <a:t>5</a:t>
            </a:fld>
            <a:endParaRPr lang="en-US"/>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3"/>
          <p:cNvGrpSpPr>
            <a:grpSpLocks noChangeAspect="1"/>
          </p:cNvGrpSpPr>
          <p:nvPr/>
        </p:nvGrpSpPr>
        <p:grpSpPr bwMode="auto">
          <a:xfrm>
            <a:off x="6062297" y="1057276"/>
            <a:ext cx="2866292" cy="2752725"/>
            <a:chOff x="733" y="2160"/>
            <a:chExt cx="1999" cy="1920"/>
          </a:xfrm>
        </p:grpSpPr>
        <p:pic>
          <p:nvPicPr>
            <p:cNvPr id="8201" name="Picture 4" descr="exams"/>
            <p:cNvPicPr>
              <a:picLocks noChangeAspect="1" noChangeArrowheads="1"/>
            </p:cNvPicPr>
            <p:nvPr/>
          </p:nvPicPr>
          <p:blipFill>
            <a:blip r:embed="rId3"/>
            <a:srcRect r="53590"/>
            <a:stretch>
              <a:fillRect/>
            </a:stretch>
          </p:blipFill>
          <p:spPr bwMode="auto">
            <a:xfrm>
              <a:off x="733" y="2160"/>
              <a:ext cx="1999" cy="1920"/>
            </a:xfrm>
            <a:prstGeom prst="rect">
              <a:avLst/>
            </a:prstGeom>
            <a:noFill/>
            <a:ln w="9525">
              <a:noFill/>
              <a:miter lim="800000"/>
              <a:headEnd/>
              <a:tailEnd/>
            </a:ln>
          </p:spPr>
        </p:pic>
        <p:sp>
          <p:nvSpPr>
            <p:cNvPr id="8202" name="TextBox 22"/>
            <p:cNvSpPr txBox="1">
              <a:spLocks noChangeAspect="1" noChangeArrowheads="1"/>
            </p:cNvSpPr>
            <p:nvPr/>
          </p:nvSpPr>
          <p:spPr bwMode="auto">
            <a:xfrm>
              <a:off x="1536" y="2208"/>
              <a:ext cx="1008" cy="234"/>
            </a:xfrm>
            <a:prstGeom prst="rect">
              <a:avLst/>
            </a:prstGeom>
            <a:noFill/>
            <a:ln w="9525">
              <a:noFill/>
              <a:miter lim="800000"/>
              <a:headEnd/>
              <a:tailEnd/>
            </a:ln>
          </p:spPr>
          <p:txBody>
            <a:bodyPr>
              <a:prstTxWarp prst="textNoShape">
                <a:avLst/>
              </a:prstTxWarp>
              <a:spAutoFit/>
            </a:bodyPr>
            <a:lstStyle/>
            <a:p>
              <a:pPr algn="ctr"/>
              <a:r>
                <a:rPr lang="en-US" sz="1600">
                  <a:solidFill>
                    <a:schemeClr val="bg2"/>
                  </a:solidFill>
                  <a:latin typeface="Comic Sans MS" pitchFamily="-110" charset="0"/>
                </a:rPr>
                <a:t>Breast exam</a:t>
              </a:r>
            </a:p>
          </p:txBody>
        </p:sp>
      </p:grpSp>
      <p:grpSp>
        <p:nvGrpSpPr>
          <p:cNvPr id="3" name="Group 6"/>
          <p:cNvGrpSpPr>
            <a:grpSpLocks noChangeAspect="1"/>
          </p:cNvGrpSpPr>
          <p:nvPr/>
        </p:nvGrpSpPr>
        <p:grpSpPr bwMode="auto">
          <a:xfrm>
            <a:off x="6078416" y="3883026"/>
            <a:ext cx="2854569" cy="2670175"/>
            <a:chOff x="3181" y="2160"/>
            <a:chExt cx="2051" cy="1920"/>
          </a:xfrm>
        </p:grpSpPr>
        <p:pic>
          <p:nvPicPr>
            <p:cNvPr id="8199" name="Picture 7" descr="exams"/>
            <p:cNvPicPr>
              <a:picLocks noChangeAspect="1" noChangeArrowheads="1"/>
            </p:cNvPicPr>
            <p:nvPr/>
          </p:nvPicPr>
          <p:blipFill>
            <a:blip r:embed="rId4"/>
            <a:srcRect l="52380"/>
            <a:stretch>
              <a:fillRect/>
            </a:stretch>
          </p:blipFill>
          <p:spPr bwMode="auto">
            <a:xfrm>
              <a:off x="3181" y="2160"/>
              <a:ext cx="2051" cy="1920"/>
            </a:xfrm>
            <a:prstGeom prst="rect">
              <a:avLst/>
            </a:prstGeom>
            <a:noFill/>
            <a:ln w="9525">
              <a:noFill/>
              <a:miter lim="800000"/>
              <a:headEnd/>
              <a:tailEnd/>
            </a:ln>
          </p:spPr>
        </p:pic>
        <p:sp>
          <p:nvSpPr>
            <p:cNvPr id="8200" name="TextBox 22"/>
            <p:cNvSpPr txBox="1">
              <a:spLocks noChangeAspect="1" noChangeArrowheads="1"/>
            </p:cNvSpPr>
            <p:nvPr/>
          </p:nvSpPr>
          <p:spPr bwMode="auto">
            <a:xfrm>
              <a:off x="3984" y="3312"/>
              <a:ext cx="1007" cy="242"/>
            </a:xfrm>
            <a:prstGeom prst="rect">
              <a:avLst/>
            </a:prstGeom>
            <a:noFill/>
            <a:ln w="9525">
              <a:noFill/>
              <a:miter lim="800000"/>
              <a:headEnd/>
              <a:tailEnd/>
            </a:ln>
          </p:spPr>
          <p:txBody>
            <a:bodyPr>
              <a:prstTxWarp prst="textNoShape">
                <a:avLst/>
              </a:prstTxWarp>
              <a:spAutoFit/>
            </a:bodyPr>
            <a:lstStyle/>
            <a:p>
              <a:pPr algn="ctr"/>
              <a:r>
                <a:rPr lang="en-US" sz="1600">
                  <a:solidFill>
                    <a:schemeClr val="bg2"/>
                  </a:solidFill>
                  <a:latin typeface="Comic Sans MS" pitchFamily="-110" charset="0"/>
                </a:rPr>
                <a:t>Axilla exam</a:t>
              </a:r>
            </a:p>
          </p:txBody>
        </p:sp>
      </p:grpSp>
      <p:sp>
        <p:nvSpPr>
          <p:cNvPr id="4101" name="Rectangle 9"/>
          <p:cNvSpPr>
            <a:spLocks/>
          </p:cNvSpPr>
          <p:nvPr/>
        </p:nvSpPr>
        <p:spPr bwMode="auto">
          <a:xfrm>
            <a:off x="668215" y="0"/>
            <a:ext cx="7772400" cy="838200"/>
          </a:xfrm>
          <a:prstGeom prst="rect">
            <a:avLst/>
          </a:prstGeom>
          <a:noFill/>
          <a:ln w="9525">
            <a:noFill/>
            <a:miter lim="800000"/>
            <a:headEnd/>
            <a:tailEnd/>
          </a:ln>
        </p:spPr>
        <p:txBody>
          <a:bodyPr>
            <a:prstTxWarp prst="textNoShape">
              <a:avLst/>
            </a:prstTxWarp>
          </a:bodyPr>
          <a:lstStyle/>
          <a:p>
            <a:pPr algn="ctr">
              <a:lnSpc>
                <a:spcPct val="150000"/>
              </a:lnSpc>
            </a:pPr>
            <a:r>
              <a:rPr lang="en-US" sz="3600" b="1" dirty="0" err="1" smtClean="0">
                <a:solidFill>
                  <a:srgbClr val="80FF00"/>
                </a:solidFill>
                <a:effectLst>
                  <a:outerShdw blurRad="38100" dist="38100" dir="2700000" algn="tl">
                    <a:srgbClr val="DDDDDD"/>
                  </a:outerShdw>
                </a:effectLst>
                <a:latin typeface="Verdana" pitchFamily="-110" charset="0"/>
              </a:rPr>
              <a:t>ClearPEM</a:t>
            </a:r>
            <a:r>
              <a:rPr lang="en-US" sz="3600" b="1" dirty="0" smtClean="0">
                <a:solidFill>
                  <a:srgbClr val="80FF00"/>
                </a:solidFill>
                <a:effectLst>
                  <a:outerShdw blurRad="38100" dist="38100" dir="2700000" algn="tl">
                    <a:srgbClr val="DDDDDD"/>
                  </a:outerShdw>
                </a:effectLst>
                <a:latin typeface="Verdana" pitchFamily="-110" charset="0"/>
              </a:rPr>
              <a:t>: </a:t>
            </a:r>
            <a:r>
              <a:rPr lang="en-US" sz="3600" b="1" dirty="0" err="1" smtClean="0">
                <a:solidFill>
                  <a:srgbClr val="80FF00"/>
                </a:solidFill>
                <a:effectLst>
                  <a:outerShdw blurRad="38100" dist="38100" dir="2700000" algn="tl">
                    <a:srgbClr val="DDDDDD"/>
                  </a:outerShdw>
                </a:effectLst>
                <a:latin typeface="Verdana" pitchFamily="-110" charset="0"/>
              </a:rPr>
              <a:t>koncept</a:t>
            </a:r>
            <a:endParaRPr lang="en-US" sz="3600" b="1" dirty="0">
              <a:solidFill>
                <a:srgbClr val="80FF00"/>
              </a:solidFill>
              <a:effectLst>
                <a:outerShdw blurRad="38100" dist="38100" dir="2700000" algn="tl">
                  <a:srgbClr val="DDDDDD"/>
                </a:outerShdw>
              </a:effectLst>
              <a:latin typeface="Verdana" pitchFamily="-110" charset="0"/>
            </a:endParaRPr>
          </a:p>
        </p:txBody>
      </p:sp>
      <p:sp>
        <p:nvSpPr>
          <p:cNvPr id="6147" name="Text Box 2"/>
          <p:cNvSpPr txBox="1">
            <a:spLocks noChangeArrowheads="1"/>
          </p:cNvSpPr>
          <p:nvPr/>
        </p:nvSpPr>
        <p:spPr bwMode="auto">
          <a:xfrm>
            <a:off x="0" y="754063"/>
            <a:ext cx="6682154" cy="5247590"/>
          </a:xfrm>
          <a:prstGeom prst="rect">
            <a:avLst/>
          </a:prstGeom>
          <a:noFill/>
          <a:ln w="9525">
            <a:noFill/>
            <a:miter lim="800000"/>
            <a:headEnd/>
            <a:tailEnd/>
          </a:ln>
        </p:spPr>
        <p:txBody>
          <a:bodyPr>
            <a:prstTxWarp prst="textNoShape">
              <a:avLst/>
            </a:prstTxWarp>
            <a:spAutoFit/>
          </a:bodyPr>
          <a:lstStyle/>
          <a:p>
            <a:pPr algn="just">
              <a:lnSpc>
                <a:spcPct val="140000"/>
              </a:lnSpc>
              <a:buClr>
                <a:schemeClr val="tx2"/>
              </a:buClr>
              <a:buSzPct val="150000"/>
            </a:pPr>
            <a:endParaRPr lang="en-US" sz="1800" b="1" dirty="0" smtClean="0">
              <a:solidFill>
                <a:srgbClr val="000066"/>
              </a:solidFill>
            </a:endParaRPr>
          </a:p>
          <a:p>
            <a:pPr algn="just">
              <a:lnSpc>
                <a:spcPct val="140000"/>
              </a:lnSpc>
              <a:buClr>
                <a:srgbClr val="19194D"/>
              </a:buClr>
              <a:buSzPct val="150000"/>
            </a:pPr>
            <a:r>
              <a:rPr lang="en-US" sz="2000" b="1" dirty="0" err="1" smtClean="0">
                <a:solidFill>
                  <a:srgbClr val="FFFF00"/>
                </a:solidFill>
              </a:rPr>
              <a:t>ClearPEM</a:t>
            </a:r>
            <a:r>
              <a:rPr lang="en-US" sz="2000" b="1" dirty="0" smtClean="0">
                <a:solidFill>
                  <a:srgbClr val="FFFF00"/>
                </a:solidFill>
              </a:rPr>
              <a:t> </a:t>
            </a:r>
            <a:r>
              <a:rPr lang="en-US" sz="2000" b="1" dirty="0" err="1" smtClean="0">
                <a:solidFill>
                  <a:srgbClr val="FFFF00"/>
                </a:solidFill>
              </a:rPr>
              <a:t>parametre</a:t>
            </a:r>
            <a:r>
              <a:rPr lang="en-US" sz="2000" b="1" dirty="0" smtClean="0">
                <a:solidFill>
                  <a:srgbClr val="FFFF00"/>
                </a:solidFill>
              </a:rPr>
              <a:t>:</a:t>
            </a:r>
            <a:endParaRPr lang="en-US" sz="2000" b="1" dirty="0">
              <a:solidFill>
                <a:srgbClr val="FFFF00"/>
              </a:solidFill>
            </a:endParaRPr>
          </a:p>
          <a:p>
            <a:pPr marL="627063" lvl="1" indent="-169863" algn="just">
              <a:lnSpc>
                <a:spcPct val="160000"/>
              </a:lnSpc>
              <a:buClr>
                <a:srgbClr val="19194D"/>
              </a:buClr>
              <a:buSzPct val="150000"/>
              <a:buFont typeface="Wingdings" pitchFamily="-110" charset="2"/>
              <a:buChar char="§"/>
            </a:pPr>
            <a:r>
              <a:rPr lang="en-US" sz="1800" dirty="0" smtClean="0">
                <a:solidFill>
                  <a:srgbClr val="000066"/>
                </a:solidFill>
              </a:rPr>
              <a:t> </a:t>
            </a:r>
            <a:r>
              <a:rPr lang="en-US" sz="1800" dirty="0" err="1" smtClean="0">
                <a:solidFill>
                  <a:srgbClr val="000066"/>
                </a:solidFill>
              </a:rPr>
              <a:t>Vysoká</a:t>
            </a:r>
            <a:r>
              <a:rPr lang="en-US" sz="1800" dirty="0" smtClean="0">
                <a:solidFill>
                  <a:srgbClr val="000066"/>
                </a:solidFill>
              </a:rPr>
              <a:t> </a:t>
            </a:r>
            <a:r>
              <a:rPr lang="en-US" sz="1800" dirty="0" err="1" smtClean="0">
                <a:solidFill>
                  <a:srgbClr val="000066"/>
                </a:solidFill>
              </a:rPr>
              <a:t>účinnosť</a:t>
            </a:r>
            <a:r>
              <a:rPr lang="en-US" sz="1800" dirty="0" smtClean="0">
                <a:solidFill>
                  <a:srgbClr val="000066"/>
                </a:solidFill>
              </a:rPr>
              <a:t> </a:t>
            </a:r>
            <a:r>
              <a:rPr lang="en-US" sz="1800" dirty="0" err="1" smtClean="0">
                <a:solidFill>
                  <a:srgbClr val="000066"/>
                </a:solidFill>
              </a:rPr>
              <a:t>detekcie</a:t>
            </a:r>
            <a:endParaRPr lang="en-US" sz="1800" dirty="0" smtClean="0">
              <a:solidFill>
                <a:srgbClr val="000066"/>
              </a:solidFill>
            </a:endParaRPr>
          </a:p>
          <a:p>
            <a:pPr marL="627063" lvl="1" indent="-169863" algn="just">
              <a:lnSpc>
                <a:spcPct val="160000"/>
              </a:lnSpc>
              <a:buClr>
                <a:srgbClr val="19194D"/>
              </a:buClr>
              <a:buSzPct val="150000"/>
              <a:buFont typeface="Wingdings" pitchFamily="-110" charset="2"/>
              <a:buChar char="§"/>
            </a:pPr>
            <a:r>
              <a:rPr lang="en-US" sz="1800" dirty="0" smtClean="0">
                <a:solidFill>
                  <a:srgbClr val="000066"/>
                </a:solidFill>
              </a:rPr>
              <a:t> </a:t>
            </a:r>
            <a:r>
              <a:rPr lang="en-US" sz="1800" dirty="0" err="1" smtClean="0">
                <a:solidFill>
                  <a:srgbClr val="000066"/>
                </a:solidFill>
              </a:rPr>
              <a:t>rozlíšenie</a:t>
            </a:r>
            <a:r>
              <a:rPr lang="en-US" sz="1800" dirty="0" smtClean="0">
                <a:solidFill>
                  <a:srgbClr val="000066"/>
                </a:solidFill>
              </a:rPr>
              <a:t> </a:t>
            </a:r>
            <a:r>
              <a:rPr lang="en-US" sz="1800" dirty="0" err="1" smtClean="0">
                <a:solidFill>
                  <a:srgbClr val="000066"/>
                </a:solidFill>
              </a:rPr>
              <a:t>DoI</a:t>
            </a:r>
            <a:r>
              <a:rPr lang="en-US" sz="1800" dirty="0" smtClean="0">
                <a:solidFill>
                  <a:srgbClr val="000066"/>
                </a:solidFill>
              </a:rPr>
              <a:t> (</a:t>
            </a:r>
            <a:r>
              <a:rPr lang="en-US" sz="1800" dirty="0" err="1" smtClean="0">
                <a:solidFill>
                  <a:srgbClr val="000066"/>
                </a:solidFill>
              </a:rPr>
              <a:t>hĺbka</a:t>
            </a:r>
            <a:r>
              <a:rPr lang="en-US" sz="1800" dirty="0" smtClean="0">
                <a:solidFill>
                  <a:srgbClr val="000066"/>
                </a:solidFill>
              </a:rPr>
              <a:t> </a:t>
            </a:r>
            <a:r>
              <a:rPr lang="en-US" sz="1800" dirty="0" err="1" smtClean="0">
                <a:solidFill>
                  <a:srgbClr val="000066"/>
                </a:solidFill>
              </a:rPr>
              <a:t>interakcie</a:t>
            </a:r>
            <a:r>
              <a:rPr lang="en-US" sz="1800" dirty="0" smtClean="0">
                <a:solidFill>
                  <a:srgbClr val="000066"/>
                </a:solidFill>
              </a:rPr>
              <a:t>) </a:t>
            </a:r>
            <a:r>
              <a:rPr lang="en-US" sz="1800" dirty="0">
                <a:solidFill>
                  <a:srgbClr val="000066"/>
                </a:solidFill>
              </a:rPr>
              <a:t>2mm</a:t>
            </a:r>
          </a:p>
          <a:p>
            <a:pPr marL="627063" lvl="1" indent="-169863" algn="just">
              <a:lnSpc>
                <a:spcPct val="160000"/>
              </a:lnSpc>
              <a:buClr>
                <a:srgbClr val="19194D"/>
              </a:buClr>
              <a:buSzPct val="150000"/>
              <a:buFont typeface="Wingdings" pitchFamily="-110" charset="2"/>
              <a:buChar char="§"/>
            </a:pPr>
            <a:r>
              <a:rPr lang="en-US" sz="1800" dirty="0" smtClean="0">
                <a:solidFill>
                  <a:srgbClr val="000066"/>
                </a:solidFill>
              </a:rPr>
              <a:t> </a:t>
            </a:r>
            <a:r>
              <a:rPr lang="en-US" sz="1800" dirty="0" err="1" smtClean="0">
                <a:solidFill>
                  <a:srgbClr val="000066"/>
                </a:solidFill>
              </a:rPr>
              <a:t>Polohové</a:t>
            </a:r>
            <a:r>
              <a:rPr lang="en-US" sz="1800" dirty="0" smtClean="0">
                <a:solidFill>
                  <a:srgbClr val="000066"/>
                </a:solidFill>
              </a:rPr>
              <a:t> </a:t>
            </a:r>
            <a:r>
              <a:rPr lang="en-US" sz="1800" dirty="0" err="1" smtClean="0">
                <a:solidFill>
                  <a:srgbClr val="000066"/>
                </a:solidFill>
              </a:rPr>
              <a:t>rozlíšenie</a:t>
            </a:r>
            <a:r>
              <a:rPr lang="en-US" sz="1800" dirty="0" smtClean="0">
                <a:solidFill>
                  <a:srgbClr val="000066"/>
                </a:solidFill>
              </a:rPr>
              <a:t> (</a:t>
            </a:r>
            <a:r>
              <a:rPr lang="en-US" sz="1800" dirty="0">
                <a:solidFill>
                  <a:srgbClr val="000066"/>
                </a:solidFill>
              </a:rPr>
              <a:t>1.4  </a:t>
            </a:r>
            <a:r>
              <a:rPr lang="en-US" sz="1800" dirty="0" smtClean="0">
                <a:solidFill>
                  <a:srgbClr val="000066"/>
                </a:solidFill>
              </a:rPr>
              <a:t>mm)</a:t>
            </a:r>
            <a:endParaRPr lang="en-US" sz="1800" dirty="0">
              <a:solidFill>
                <a:srgbClr val="000066"/>
              </a:solidFill>
            </a:endParaRPr>
          </a:p>
          <a:p>
            <a:pPr marL="627063" lvl="1" indent="-169863" algn="just">
              <a:lnSpc>
                <a:spcPct val="160000"/>
              </a:lnSpc>
              <a:buClr>
                <a:srgbClr val="19194D"/>
              </a:buClr>
              <a:buSzPct val="150000"/>
              <a:buFont typeface="Wingdings" pitchFamily="-110" charset="2"/>
              <a:buChar char="§"/>
            </a:pPr>
            <a:r>
              <a:rPr lang="en-US" sz="1800" dirty="0" smtClean="0">
                <a:solidFill>
                  <a:srgbClr val="000066"/>
                </a:solidFill>
              </a:rPr>
              <a:t> </a:t>
            </a:r>
            <a:r>
              <a:rPr lang="en-US" sz="1800" dirty="0" err="1" smtClean="0">
                <a:solidFill>
                  <a:srgbClr val="000066"/>
                </a:solidFill>
              </a:rPr>
              <a:t>Časové</a:t>
            </a:r>
            <a:r>
              <a:rPr lang="en-US" sz="1800" dirty="0" smtClean="0">
                <a:solidFill>
                  <a:srgbClr val="000066"/>
                </a:solidFill>
              </a:rPr>
              <a:t> </a:t>
            </a:r>
            <a:r>
              <a:rPr lang="en-US" sz="1800" dirty="0" err="1" smtClean="0">
                <a:solidFill>
                  <a:srgbClr val="000066"/>
                </a:solidFill>
              </a:rPr>
              <a:t>rozlíšenie</a:t>
            </a:r>
            <a:r>
              <a:rPr lang="en-US" sz="1800" dirty="0" smtClean="0">
                <a:solidFill>
                  <a:srgbClr val="000066"/>
                </a:solidFill>
              </a:rPr>
              <a:t> 1.3 </a:t>
            </a:r>
            <a:r>
              <a:rPr lang="en-US" sz="1800" dirty="0">
                <a:solidFill>
                  <a:srgbClr val="000066"/>
                </a:solidFill>
              </a:rPr>
              <a:t>ns </a:t>
            </a:r>
            <a:r>
              <a:rPr lang="en-US" sz="1800" dirty="0" err="1">
                <a:solidFill>
                  <a:srgbClr val="000066"/>
                </a:solidFill>
              </a:rPr>
              <a:t>r.m.s</a:t>
            </a:r>
            <a:r>
              <a:rPr lang="en-US" sz="1800" dirty="0">
                <a:solidFill>
                  <a:srgbClr val="000066"/>
                </a:solidFill>
              </a:rPr>
              <a:t>.  </a:t>
            </a:r>
          </a:p>
          <a:p>
            <a:pPr algn="just">
              <a:lnSpc>
                <a:spcPct val="140000"/>
              </a:lnSpc>
              <a:buClr>
                <a:schemeClr val="tx2"/>
              </a:buClr>
              <a:buSzPct val="150000"/>
              <a:buFont typeface="Wingdings 3" pitchFamily="-110" charset="2"/>
              <a:buChar char="g"/>
            </a:pPr>
            <a:endParaRPr lang="en-US" sz="1800" dirty="0" smtClean="0">
              <a:solidFill>
                <a:srgbClr val="000066"/>
              </a:solidFill>
            </a:endParaRPr>
          </a:p>
          <a:p>
            <a:pPr algn="just">
              <a:lnSpc>
                <a:spcPct val="140000"/>
              </a:lnSpc>
              <a:buClr>
                <a:srgbClr val="19194D"/>
              </a:buClr>
              <a:buSzPct val="150000"/>
            </a:pPr>
            <a:r>
              <a:rPr lang="en-US" sz="2000" b="1" dirty="0" err="1" smtClean="0">
                <a:solidFill>
                  <a:srgbClr val="FFFF00"/>
                </a:solidFill>
              </a:rPr>
              <a:t>Koncept</a:t>
            </a:r>
            <a:r>
              <a:rPr lang="en-US" sz="2000" b="1" dirty="0" smtClean="0">
                <a:solidFill>
                  <a:srgbClr val="FFFF00"/>
                </a:solidFill>
              </a:rPr>
              <a:t> </a:t>
            </a:r>
            <a:r>
              <a:rPr lang="en-US" sz="2000" b="1" dirty="0" err="1" smtClean="0">
                <a:solidFill>
                  <a:srgbClr val="FFFF00"/>
                </a:solidFill>
              </a:rPr>
              <a:t>skaneru</a:t>
            </a:r>
            <a:r>
              <a:rPr lang="en-US" sz="2000" b="1" dirty="0" smtClean="0">
                <a:solidFill>
                  <a:srgbClr val="FFFF00"/>
                </a:solidFill>
              </a:rPr>
              <a:t>:</a:t>
            </a:r>
            <a:endParaRPr lang="en-US" sz="2000" b="1" dirty="0">
              <a:solidFill>
                <a:srgbClr val="FFFF00"/>
              </a:solidFill>
            </a:endParaRPr>
          </a:p>
          <a:p>
            <a:pPr marL="627063" lvl="1" indent="-169863" algn="just">
              <a:lnSpc>
                <a:spcPct val="160000"/>
              </a:lnSpc>
              <a:buClr>
                <a:srgbClr val="19194D"/>
              </a:buClr>
              <a:buSzPct val="150000"/>
              <a:buFont typeface="Wingdings" pitchFamily="-110" charset="2"/>
              <a:buChar char="§"/>
            </a:pPr>
            <a:r>
              <a:rPr lang="en-US" sz="1800" dirty="0" smtClean="0">
                <a:solidFill>
                  <a:srgbClr val="000066"/>
                </a:solidFill>
              </a:rPr>
              <a:t> </a:t>
            </a:r>
            <a:r>
              <a:rPr lang="en-US" sz="1800" dirty="0" err="1" smtClean="0">
                <a:solidFill>
                  <a:srgbClr val="000066"/>
                </a:solidFill>
              </a:rPr>
              <a:t>Dve</a:t>
            </a:r>
            <a:r>
              <a:rPr lang="en-US" sz="1800" dirty="0" smtClean="0">
                <a:solidFill>
                  <a:srgbClr val="000066"/>
                </a:solidFill>
              </a:rPr>
              <a:t> </a:t>
            </a:r>
            <a:r>
              <a:rPr lang="en-US" sz="1800" dirty="0" err="1" smtClean="0">
                <a:solidFill>
                  <a:srgbClr val="000066"/>
                </a:solidFill>
              </a:rPr>
              <a:t>plnárne</a:t>
            </a:r>
            <a:r>
              <a:rPr lang="en-US" sz="1800" dirty="0" smtClean="0">
                <a:solidFill>
                  <a:srgbClr val="000066"/>
                </a:solidFill>
              </a:rPr>
              <a:t> </a:t>
            </a:r>
            <a:r>
              <a:rPr lang="en-US" sz="1800" dirty="0" err="1" smtClean="0">
                <a:solidFill>
                  <a:srgbClr val="000066"/>
                </a:solidFill>
              </a:rPr>
              <a:t>hlavy</a:t>
            </a:r>
            <a:endParaRPr lang="en-US" sz="1800" dirty="0" smtClean="0">
              <a:solidFill>
                <a:srgbClr val="000066"/>
              </a:solidFill>
            </a:endParaRPr>
          </a:p>
          <a:p>
            <a:pPr marL="627063" lvl="1" indent="-169863" algn="just">
              <a:lnSpc>
                <a:spcPct val="160000"/>
              </a:lnSpc>
              <a:buClr>
                <a:srgbClr val="19194D"/>
              </a:buClr>
              <a:buSzPct val="150000"/>
              <a:buFont typeface="Wingdings" pitchFamily="-110" charset="2"/>
              <a:buChar char="§"/>
            </a:pPr>
            <a:r>
              <a:rPr lang="en-US" sz="1800" dirty="0" smtClean="0">
                <a:solidFill>
                  <a:srgbClr val="000066"/>
                </a:solidFill>
              </a:rPr>
              <a:t> </a:t>
            </a:r>
            <a:r>
              <a:rPr lang="en-US" sz="1800" dirty="0" err="1" smtClean="0">
                <a:solidFill>
                  <a:srgbClr val="000066"/>
                </a:solidFill>
              </a:rPr>
              <a:t>Vyšetrovanie</a:t>
            </a:r>
            <a:r>
              <a:rPr lang="en-US" sz="1800" dirty="0" smtClean="0">
                <a:solidFill>
                  <a:srgbClr val="000066"/>
                </a:solidFill>
              </a:rPr>
              <a:t> </a:t>
            </a:r>
            <a:r>
              <a:rPr lang="en-US" sz="1800" dirty="0" err="1" smtClean="0">
                <a:solidFill>
                  <a:srgbClr val="000066"/>
                </a:solidFill>
              </a:rPr>
              <a:t>prsníka</a:t>
            </a:r>
            <a:r>
              <a:rPr lang="en-US" sz="1800" dirty="0" smtClean="0">
                <a:solidFill>
                  <a:srgbClr val="000066"/>
                </a:solidFill>
              </a:rPr>
              <a:t> a </a:t>
            </a:r>
            <a:r>
              <a:rPr lang="en-US" sz="1800" dirty="0" err="1" smtClean="0">
                <a:solidFill>
                  <a:srgbClr val="000066"/>
                </a:solidFill>
              </a:rPr>
              <a:t>podpazušia</a:t>
            </a:r>
            <a:endParaRPr lang="en-US" sz="1800" dirty="0" smtClean="0">
              <a:solidFill>
                <a:srgbClr val="000066"/>
              </a:solidFill>
            </a:endParaRPr>
          </a:p>
          <a:p>
            <a:pPr marL="627063" lvl="1" indent="-169863" algn="just">
              <a:lnSpc>
                <a:spcPct val="160000"/>
              </a:lnSpc>
              <a:buClr>
                <a:srgbClr val="19194D"/>
              </a:buClr>
              <a:buSzPct val="150000"/>
              <a:buFont typeface="Wingdings" pitchFamily="-110" charset="2"/>
              <a:buChar char="§"/>
            </a:pPr>
            <a:r>
              <a:rPr lang="en-US" sz="1800" dirty="0" smtClean="0">
                <a:solidFill>
                  <a:srgbClr val="000066"/>
                </a:solidFill>
              </a:rPr>
              <a:t> </a:t>
            </a:r>
            <a:r>
              <a:rPr lang="en-US" sz="1800" dirty="0" err="1" smtClean="0">
                <a:solidFill>
                  <a:srgbClr val="000066"/>
                </a:solidFill>
              </a:rPr>
              <a:t>Pacient</a:t>
            </a:r>
            <a:r>
              <a:rPr lang="en-US" sz="1800" dirty="0" smtClean="0">
                <a:solidFill>
                  <a:srgbClr val="000066"/>
                </a:solidFill>
              </a:rPr>
              <a:t> </a:t>
            </a:r>
            <a:r>
              <a:rPr lang="en-US" sz="1800" dirty="0" err="1" smtClean="0">
                <a:solidFill>
                  <a:srgbClr val="000066"/>
                </a:solidFill>
              </a:rPr>
              <a:t>ležiaci</a:t>
            </a:r>
            <a:r>
              <a:rPr lang="en-US" sz="1800" dirty="0" smtClean="0">
                <a:solidFill>
                  <a:srgbClr val="000066"/>
                </a:solidFill>
              </a:rPr>
              <a:t> </a:t>
            </a:r>
            <a:r>
              <a:rPr lang="en-US" sz="1800" dirty="0" err="1" smtClean="0">
                <a:solidFill>
                  <a:srgbClr val="000066"/>
                </a:solidFill>
              </a:rPr>
              <a:t>na</a:t>
            </a:r>
            <a:r>
              <a:rPr lang="en-US" sz="1800" dirty="0" smtClean="0">
                <a:solidFill>
                  <a:srgbClr val="000066"/>
                </a:solidFill>
              </a:rPr>
              <a:t> </a:t>
            </a:r>
            <a:r>
              <a:rPr lang="en-US" sz="1800" dirty="0" err="1" smtClean="0">
                <a:solidFill>
                  <a:srgbClr val="000066"/>
                </a:solidFill>
              </a:rPr>
              <a:t>bruchu</a:t>
            </a:r>
            <a:endParaRPr lang="en-US" sz="1800" dirty="0" smtClean="0">
              <a:solidFill>
                <a:srgbClr val="000066"/>
              </a:solidFill>
            </a:endParaRPr>
          </a:p>
          <a:p>
            <a:pPr marL="627063" lvl="1" indent="-169863" algn="just">
              <a:lnSpc>
                <a:spcPct val="160000"/>
              </a:lnSpc>
              <a:buClr>
                <a:srgbClr val="19194D"/>
              </a:buClr>
              <a:buSzPct val="150000"/>
              <a:buFont typeface="Wingdings" pitchFamily="-110" charset="2"/>
              <a:buChar char="§"/>
            </a:pPr>
            <a:r>
              <a:rPr lang="en-US" sz="1800" dirty="0" smtClean="0">
                <a:solidFill>
                  <a:srgbClr val="000066"/>
                </a:solidFill>
              </a:rPr>
              <a:t> </a:t>
            </a:r>
            <a:r>
              <a:rPr lang="en-US" sz="1800" dirty="0" err="1" smtClean="0">
                <a:solidFill>
                  <a:srgbClr val="000066"/>
                </a:solidFill>
              </a:rPr>
              <a:t>Nastaviteľná</a:t>
            </a:r>
            <a:r>
              <a:rPr lang="en-US" sz="1800" dirty="0" smtClean="0">
                <a:solidFill>
                  <a:srgbClr val="000066"/>
                </a:solidFill>
              </a:rPr>
              <a:t> </a:t>
            </a:r>
            <a:r>
              <a:rPr lang="en-US" sz="1800" dirty="0" err="1" smtClean="0">
                <a:solidFill>
                  <a:srgbClr val="000066"/>
                </a:solidFill>
              </a:rPr>
              <a:t>vzdialenisť</a:t>
            </a:r>
            <a:r>
              <a:rPr lang="en-US" sz="1800" dirty="0" smtClean="0">
                <a:solidFill>
                  <a:srgbClr val="000066"/>
                </a:solidFill>
              </a:rPr>
              <a:t> a </a:t>
            </a:r>
            <a:r>
              <a:rPr lang="en-US" sz="1800" dirty="0" err="1" smtClean="0">
                <a:solidFill>
                  <a:srgbClr val="000066"/>
                </a:solidFill>
              </a:rPr>
              <a:t>rotácia</a:t>
            </a:r>
            <a:r>
              <a:rPr lang="en-US" sz="1800" dirty="0" smtClean="0">
                <a:solidFill>
                  <a:srgbClr val="000066"/>
                </a:solidFill>
              </a:rPr>
              <a:t> </a:t>
            </a:r>
            <a:r>
              <a:rPr lang="en-US" sz="1800" dirty="0" err="1" smtClean="0">
                <a:solidFill>
                  <a:srgbClr val="000066"/>
                </a:solidFill>
              </a:rPr>
              <a:t>detekčných</a:t>
            </a:r>
            <a:r>
              <a:rPr lang="en-US" sz="1800" dirty="0" smtClean="0">
                <a:solidFill>
                  <a:srgbClr val="000066"/>
                </a:solidFill>
              </a:rPr>
              <a:t> </a:t>
            </a:r>
            <a:r>
              <a:rPr lang="en-US" sz="1800" dirty="0" err="1" smtClean="0">
                <a:solidFill>
                  <a:srgbClr val="000066"/>
                </a:solidFill>
              </a:rPr>
              <a:t>hláv</a:t>
            </a:r>
            <a:endParaRPr lang="en-US" sz="1800" dirty="0">
              <a:solidFill>
                <a:srgbClr val="000066"/>
              </a:solidFill>
            </a:endParaRPr>
          </a:p>
        </p:txBody>
      </p:sp>
      <p:sp>
        <p:nvSpPr>
          <p:cNvPr id="11" name="Footer Placeholder 10"/>
          <p:cNvSpPr>
            <a:spLocks noGrp="1"/>
          </p:cNvSpPr>
          <p:nvPr>
            <p:ph type="ftr" sz="quarter" idx="10"/>
          </p:nvPr>
        </p:nvSpPr>
        <p:spPr/>
        <p:txBody>
          <a:bodyPr/>
          <a:lstStyle/>
          <a:p>
            <a:r>
              <a:rPr lang="en-US" smtClean="0"/>
              <a:t>High School Teachers at CERN  -----  Bettina + Ivan Mikulec  -----  Apr 2009</a:t>
            </a:r>
            <a:endParaRPr lang="en-US"/>
          </a:p>
        </p:txBody>
      </p:sp>
      <p:sp>
        <p:nvSpPr>
          <p:cNvPr id="12" name="Slide Number Placeholder 11"/>
          <p:cNvSpPr>
            <a:spLocks noGrp="1"/>
          </p:cNvSpPr>
          <p:nvPr>
            <p:ph type="sldNum" sz="quarter" idx="11"/>
          </p:nvPr>
        </p:nvSpPr>
        <p:spPr/>
        <p:txBody>
          <a:bodyPr/>
          <a:lstStyle/>
          <a:p>
            <a:pPr>
              <a:defRPr/>
            </a:pPr>
            <a:fld id="{9BBAEE1A-C415-004C-89D3-E92FF64AAE29}" type="slidenum">
              <a:rPr lang="en-US" smtClean="0"/>
              <a:pPr>
                <a:defRPr/>
              </a:pPr>
              <a:t>50</a:t>
            </a:fld>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9" name="Rectangle 2"/>
          <p:cNvSpPr>
            <a:spLocks noGrp="1" noChangeArrowheads="1"/>
          </p:cNvSpPr>
          <p:nvPr>
            <p:ph type="body" sz="half" idx="1"/>
          </p:nvPr>
        </p:nvSpPr>
        <p:spPr bwMode="auto">
          <a:xfrm>
            <a:off x="281354" y="990600"/>
            <a:ext cx="6715858" cy="4935538"/>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80000"/>
              </a:lnSpc>
              <a:buClr>
                <a:srgbClr val="FFFF00"/>
              </a:buClr>
            </a:pPr>
            <a:r>
              <a:rPr lang="pt-PT" sz="1800" b="1" dirty="0">
                <a:solidFill>
                  <a:schemeClr val="accent2"/>
                </a:solidFill>
              </a:rPr>
              <a:t> </a:t>
            </a:r>
            <a:r>
              <a:rPr lang="pt-PT" sz="1800" b="1" dirty="0">
                <a:solidFill>
                  <a:srgbClr val="FFFF00"/>
                </a:solidFill>
              </a:rPr>
              <a:t>TAGUSPARK</a:t>
            </a:r>
          </a:p>
          <a:p>
            <a:pPr lvl="1" eaLnBrk="1" hangingPunct="1">
              <a:lnSpc>
                <a:spcPct val="80000"/>
              </a:lnSpc>
              <a:buClr>
                <a:srgbClr val="FFFF00"/>
              </a:buClr>
            </a:pPr>
            <a:r>
              <a:rPr lang="pt-PT" sz="1600" b="1" dirty="0"/>
              <a:t> Promotor</a:t>
            </a:r>
          </a:p>
          <a:p>
            <a:pPr eaLnBrk="1" hangingPunct="1">
              <a:lnSpc>
                <a:spcPct val="80000"/>
              </a:lnSpc>
              <a:buClr>
                <a:srgbClr val="FFFF00"/>
              </a:buClr>
            </a:pPr>
            <a:r>
              <a:rPr lang="pt-PT" sz="1800" b="1" dirty="0">
                <a:solidFill>
                  <a:schemeClr val="accent2"/>
                </a:solidFill>
              </a:rPr>
              <a:t> </a:t>
            </a:r>
            <a:r>
              <a:rPr lang="pt-PT" sz="1800" b="1" dirty="0">
                <a:solidFill>
                  <a:srgbClr val="FFFF00"/>
                </a:solidFill>
              </a:rPr>
              <a:t>LIP </a:t>
            </a:r>
            <a:r>
              <a:rPr lang="pt-PT" sz="1600" b="1" dirty="0">
                <a:solidFill>
                  <a:srgbClr val="FFFF00"/>
                </a:solidFill>
              </a:rPr>
              <a:t>(</a:t>
            </a:r>
            <a:r>
              <a:rPr lang="pt-PT" sz="1600" b="1" dirty="0" err="1">
                <a:solidFill>
                  <a:srgbClr val="FFFF00"/>
                </a:solidFill>
              </a:rPr>
              <a:t>Lab</a:t>
            </a:r>
            <a:r>
              <a:rPr lang="pt-PT" sz="1600" b="1" dirty="0">
                <a:solidFill>
                  <a:srgbClr val="FFFF00"/>
                </a:solidFill>
              </a:rPr>
              <a:t>. Instrumentação e Física Experimental Partículas)</a:t>
            </a:r>
          </a:p>
          <a:p>
            <a:pPr lvl="1" eaLnBrk="1" hangingPunct="1">
              <a:lnSpc>
                <a:spcPct val="80000"/>
              </a:lnSpc>
              <a:buClr>
                <a:srgbClr val="FFFF00"/>
              </a:buClr>
            </a:pPr>
            <a:r>
              <a:rPr lang="pt-PT" sz="1600" b="1" dirty="0"/>
              <a:t> Coordenação Científica</a:t>
            </a:r>
          </a:p>
          <a:p>
            <a:pPr lvl="1" eaLnBrk="1" hangingPunct="1">
              <a:lnSpc>
                <a:spcPct val="80000"/>
              </a:lnSpc>
              <a:buClr>
                <a:srgbClr val="FFFF00"/>
              </a:buClr>
            </a:pPr>
            <a:r>
              <a:rPr lang="pt-PT" sz="1600" b="1" dirty="0"/>
              <a:t> Simulação e Detectores de Radiação</a:t>
            </a:r>
          </a:p>
          <a:p>
            <a:pPr lvl="1" eaLnBrk="1" hangingPunct="1">
              <a:lnSpc>
                <a:spcPct val="80000"/>
              </a:lnSpc>
              <a:buClr>
                <a:srgbClr val="FFFF00"/>
              </a:buClr>
            </a:pPr>
            <a:r>
              <a:rPr lang="pt-PT" sz="1600" b="1" dirty="0"/>
              <a:t> Arquitectura dos sistemas electrónicos</a:t>
            </a:r>
          </a:p>
          <a:p>
            <a:pPr eaLnBrk="1" hangingPunct="1">
              <a:lnSpc>
                <a:spcPct val="80000"/>
              </a:lnSpc>
              <a:buClr>
                <a:srgbClr val="FFFF00"/>
              </a:buClr>
            </a:pPr>
            <a:r>
              <a:rPr lang="pt-PT" sz="1800" b="1" dirty="0">
                <a:solidFill>
                  <a:schemeClr val="accent2"/>
                </a:solidFill>
              </a:rPr>
              <a:t> </a:t>
            </a:r>
            <a:r>
              <a:rPr lang="pt-PT" sz="1800" b="1" dirty="0">
                <a:solidFill>
                  <a:srgbClr val="FFFF00"/>
                </a:solidFill>
              </a:rPr>
              <a:t>INOV – INESC Inovação e INESC – </a:t>
            </a:r>
            <a:r>
              <a:rPr lang="pt-PT" sz="1800" b="1" dirty="0" err="1">
                <a:solidFill>
                  <a:srgbClr val="FFFF00"/>
                </a:solidFill>
              </a:rPr>
              <a:t>id</a:t>
            </a:r>
            <a:r>
              <a:rPr lang="pt-PT" sz="1800" b="1" dirty="0">
                <a:solidFill>
                  <a:srgbClr val="FFFF00"/>
                </a:solidFill>
              </a:rPr>
              <a:t> </a:t>
            </a:r>
            <a:r>
              <a:rPr lang="pt-PT" sz="1600" b="1" dirty="0">
                <a:solidFill>
                  <a:srgbClr val="FFFF00"/>
                </a:solidFill>
              </a:rPr>
              <a:t>(</a:t>
            </a:r>
            <a:r>
              <a:rPr lang="pt-PT" sz="1600" b="1" dirty="0" err="1">
                <a:solidFill>
                  <a:srgbClr val="FFFF00"/>
                </a:solidFill>
              </a:rPr>
              <a:t>Inst</a:t>
            </a:r>
            <a:r>
              <a:rPr lang="pt-PT" sz="1600" b="1" dirty="0">
                <a:solidFill>
                  <a:srgbClr val="FFFF00"/>
                </a:solidFill>
              </a:rPr>
              <a:t>. </a:t>
            </a:r>
            <a:r>
              <a:rPr lang="pt-PT" sz="1600" b="1" dirty="0" err="1">
                <a:solidFill>
                  <a:srgbClr val="FFFF00"/>
                </a:solidFill>
              </a:rPr>
              <a:t>Engª</a:t>
            </a:r>
            <a:r>
              <a:rPr lang="pt-PT" sz="1600" b="1" dirty="0">
                <a:solidFill>
                  <a:srgbClr val="FFFF00"/>
                </a:solidFill>
              </a:rPr>
              <a:t> Sistemas Computadores)</a:t>
            </a:r>
            <a:endParaRPr lang="pt-PT" sz="1800" b="1" dirty="0">
              <a:solidFill>
                <a:srgbClr val="FFFF00"/>
              </a:solidFill>
            </a:endParaRPr>
          </a:p>
          <a:p>
            <a:pPr lvl="1" eaLnBrk="1" hangingPunct="1">
              <a:lnSpc>
                <a:spcPct val="80000"/>
              </a:lnSpc>
              <a:buClr>
                <a:srgbClr val="FFFF00"/>
              </a:buClr>
            </a:pPr>
            <a:r>
              <a:rPr lang="pt-PT" sz="1600" b="1" dirty="0"/>
              <a:t> Desenvolvimento de Sistemas Electrónicos</a:t>
            </a:r>
          </a:p>
          <a:p>
            <a:pPr lvl="1" eaLnBrk="1" hangingPunct="1">
              <a:lnSpc>
                <a:spcPct val="80000"/>
              </a:lnSpc>
              <a:buClr>
                <a:srgbClr val="FFFF00"/>
              </a:buClr>
            </a:pPr>
            <a:r>
              <a:rPr lang="pt-PT" sz="1600" b="1" dirty="0"/>
              <a:t> Circuitos Integrados (ASIC, </a:t>
            </a:r>
            <a:r>
              <a:rPr lang="pt-PT" sz="1600" b="1" dirty="0" err="1"/>
              <a:t>FPGAs</a:t>
            </a:r>
            <a:r>
              <a:rPr lang="pt-PT" sz="1600" b="1" dirty="0"/>
              <a:t>)</a:t>
            </a:r>
          </a:p>
          <a:p>
            <a:pPr eaLnBrk="1" hangingPunct="1">
              <a:lnSpc>
                <a:spcPct val="80000"/>
              </a:lnSpc>
              <a:buClr>
                <a:srgbClr val="FFFF00"/>
              </a:buClr>
            </a:pPr>
            <a:r>
              <a:rPr lang="pt-PT" sz="1800" b="1" dirty="0">
                <a:solidFill>
                  <a:schemeClr val="accent2"/>
                </a:solidFill>
              </a:rPr>
              <a:t> </a:t>
            </a:r>
            <a:r>
              <a:rPr lang="pt-PT" sz="1800" b="1" dirty="0">
                <a:solidFill>
                  <a:srgbClr val="FFFF00"/>
                </a:solidFill>
              </a:rPr>
              <a:t>Hospital Garcia de </a:t>
            </a:r>
            <a:r>
              <a:rPr lang="pt-PT" sz="1800" b="1" dirty="0" err="1">
                <a:solidFill>
                  <a:srgbClr val="FFFF00"/>
                </a:solidFill>
              </a:rPr>
              <a:t>Orta</a:t>
            </a:r>
            <a:endParaRPr lang="pt-PT" sz="1800" b="1" dirty="0">
              <a:solidFill>
                <a:srgbClr val="FFFF00"/>
              </a:solidFill>
            </a:endParaRPr>
          </a:p>
          <a:p>
            <a:pPr lvl="1" eaLnBrk="1" hangingPunct="1">
              <a:lnSpc>
                <a:spcPct val="80000"/>
              </a:lnSpc>
              <a:buClr>
                <a:srgbClr val="FFFF00"/>
              </a:buClr>
            </a:pPr>
            <a:r>
              <a:rPr lang="pt-PT" sz="1600" b="1" dirty="0"/>
              <a:t> Especificação e Ensaios Clínicos</a:t>
            </a:r>
          </a:p>
          <a:p>
            <a:pPr eaLnBrk="1" hangingPunct="1">
              <a:lnSpc>
                <a:spcPct val="80000"/>
              </a:lnSpc>
              <a:buClr>
                <a:srgbClr val="FFFF00"/>
              </a:buClr>
            </a:pPr>
            <a:r>
              <a:rPr lang="pt-PT" sz="1800" b="1" dirty="0">
                <a:solidFill>
                  <a:schemeClr val="accent2"/>
                </a:solidFill>
              </a:rPr>
              <a:t> </a:t>
            </a:r>
            <a:r>
              <a:rPr lang="pt-PT" sz="1800" b="1" dirty="0">
                <a:solidFill>
                  <a:srgbClr val="FFFF00"/>
                </a:solidFill>
              </a:rPr>
              <a:t>INEGI </a:t>
            </a:r>
            <a:r>
              <a:rPr lang="pt-PT" sz="1600" b="1" dirty="0">
                <a:solidFill>
                  <a:srgbClr val="FFFF00"/>
                </a:solidFill>
              </a:rPr>
              <a:t>(Inst. </a:t>
            </a:r>
            <a:r>
              <a:rPr lang="pt-PT" sz="1600" b="1" dirty="0" err="1">
                <a:solidFill>
                  <a:srgbClr val="FFFF00"/>
                </a:solidFill>
              </a:rPr>
              <a:t>Engª</a:t>
            </a:r>
            <a:r>
              <a:rPr lang="pt-PT" sz="1600" b="1" dirty="0">
                <a:solidFill>
                  <a:srgbClr val="FFFF00"/>
                </a:solidFill>
              </a:rPr>
              <a:t> Mecânica e Gestão Industrial)</a:t>
            </a:r>
          </a:p>
          <a:p>
            <a:pPr lvl="1" eaLnBrk="1" hangingPunct="1">
              <a:lnSpc>
                <a:spcPct val="80000"/>
              </a:lnSpc>
              <a:buClr>
                <a:srgbClr val="FFFF00"/>
              </a:buClr>
            </a:pPr>
            <a:r>
              <a:rPr lang="pt-PT" sz="1600" b="1" dirty="0"/>
              <a:t> Sistemas Mecânicos e Electromecânicos</a:t>
            </a:r>
          </a:p>
          <a:p>
            <a:pPr eaLnBrk="1" hangingPunct="1">
              <a:lnSpc>
                <a:spcPct val="80000"/>
              </a:lnSpc>
              <a:buClr>
                <a:srgbClr val="FFFF00"/>
              </a:buClr>
            </a:pPr>
            <a:r>
              <a:rPr lang="pt-PT" sz="1800" b="1" dirty="0">
                <a:solidFill>
                  <a:schemeClr val="accent2"/>
                </a:solidFill>
              </a:rPr>
              <a:t> </a:t>
            </a:r>
            <a:r>
              <a:rPr lang="pt-PT" sz="1800" b="1" dirty="0">
                <a:solidFill>
                  <a:srgbClr val="FFFF00"/>
                </a:solidFill>
              </a:rPr>
              <a:t>IBEB </a:t>
            </a:r>
            <a:r>
              <a:rPr lang="pt-PT" sz="1600" b="1" dirty="0">
                <a:solidFill>
                  <a:srgbClr val="FFFF00"/>
                </a:solidFill>
              </a:rPr>
              <a:t>(Inst. Biofísica e </a:t>
            </a:r>
            <a:r>
              <a:rPr lang="pt-PT" sz="1600" b="1" dirty="0" err="1">
                <a:solidFill>
                  <a:srgbClr val="FFFF00"/>
                </a:solidFill>
              </a:rPr>
              <a:t>Engª</a:t>
            </a:r>
            <a:r>
              <a:rPr lang="pt-PT" sz="1600" b="1" dirty="0">
                <a:solidFill>
                  <a:srgbClr val="FFFF00"/>
                </a:solidFill>
              </a:rPr>
              <a:t> Biomédica, </a:t>
            </a:r>
            <a:r>
              <a:rPr lang="pt-PT" sz="1600" b="1" dirty="0" err="1">
                <a:solidFill>
                  <a:srgbClr val="FFFF00"/>
                </a:solidFill>
              </a:rPr>
              <a:t>Fac</a:t>
            </a:r>
            <a:r>
              <a:rPr lang="pt-PT" sz="1600" b="1" dirty="0">
                <a:solidFill>
                  <a:srgbClr val="FFFF00"/>
                </a:solidFill>
              </a:rPr>
              <a:t>. Ciências Lisboa)</a:t>
            </a:r>
            <a:r>
              <a:rPr lang="pt-PT" sz="1800" b="1" dirty="0">
                <a:solidFill>
                  <a:srgbClr val="FFFF00"/>
                </a:solidFill>
              </a:rPr>
              <a:t> </a:t>
            </a:r>
          </a:p>
          <a:p>
            <a:pPr lvl="1" eaLnBrk="1" hangingPunct="1">
              <a:lnSpc>
                <a:spcPct val="80000"/>
              </a:lnSpc>
              <a:buClr>
                <a:srgbClr val="FFFF00"/>
              </a:buClr>
            </a:pPr>
            <a:r>
              <a:rPr lang="pt-PT" sz="1600" b="1" dirty="0"/>
              <a:t> </a:t>
            </a:r>
            <a:r>
              <a:rPr lang="pt-PT" sz="1600" b="1" dirty="0" err="1"/>
              <a:t>Algorítmos</a:t>
            </a:r>
            <a:r>
              <a:rPr lang="pt-PT" sz="1600" b="1" dirty="0"/>
              <a:t> e software de reconstrução de Imagem</a:t>
            </a:r>
          </a:p>
          <a:p>
            <a:pPr eaLnBrk="1" hangingPunct="1">
              <a:lnSpc>
                <a:spcPct val="80000"/>
              </a:lnSpc>
              <a:buClr>
                <a:srgbClr val="FFFF00"/>
              </a:buClr>
            </a:pPr>
            <a:r>
              <a:rPr lang="pt-PT" sz="1800" b="1" dirty="0">
                <a:solidFill>
                  <a:schemeClr val="accent2"/>
                </a:solidFill>
              </a:rPr>
              <a:t> </a:t>
            </a:r>
            <a:r>
              <a:rPr lang="pt-PT" sz="1800" b="1" dirty="0">
                <a:solidFill>
                  <a:srgbClr val="FFFF00"/>
                </a:solidFill>
              </a:rPr>
              <a:t>IBILI </a:t>
            </a:r>
            <a:r>
              <a:rPr lang="pt-PT" sz="1600" b="1" dirty="0">
                <a:solidFill>
                  <a:srgbClr val="FFFF00"/>
                </a:solidFill>
              </a:rPr>
              <a:t>(Inst. Biomédico Investigação Luz e Imagem, </a:t>
            </a:r>
            <a:r>
              <a:rPr lang="pt-PT" sz="1600" b="1" dirty="0" err="1">
                <a:solidFill>
                  <a:srgbClr val="FFFF00"/>
                </a:solidFill>
              </a:rPr>
              <a:t>Univ</a:t>
            </a:r>
            <a:r>
              <a:rPr lang="pt-PT" sz="1600" b="1" dirty="0">
                <a:solidFill>
                  <a:srgbClr val="FFFF00"/>
                </a:solidFill>
              </a:rPr>
              <a:t>. Coimbra)</a:t>
            </a:r>
          </a:p>
          <a:p>
            <a:pPr lvl="1" eaLnBrk="1" hangingPunct="1">
              <a:lnSpc>
                <a:spcPct val="80000"/>
              </a:lnSpc>
              <a:buClr>
                <a:srgbClr val="FFFF00"/>
              </a:buClr>
            </a:pPr>
            <a:r>
              <a:rPr lang="pt-PT" sz="1600" b="1" dirty="0"/>
              <a:t> Software online e Radioisótopos </a:t>
            </a:r>
          </a:p>
        </p:txBody>
      </p:sp>
      <p:pic>
        <p:nvPicPr>
          <p:cNvPr id="9220" name="Picture 3"/>
          <p:cNvPicPr>
            <a:picLocks noChangeAspect="1" noChangeArrowheads="1"/>
          </p:cNvPicPr>
          <p:nvPr/>
        </p:nvPicPr>
        <p:blipFill>
          <a:blip r:embed="rId3"/>
          <a:srcRect/>
          <a:stretch>
            <a:fillRect/>
          </a:stretch>
        </p:blipFill>
        <p:spPr bwMode="auto">
          <a:xfrm>
            <a:off x="6477000" y="1447800"/>
            <a:ext cx="930520" cy="655638"/>
          </a:xfrm>
          <a:prstGeom prst="rect">
            <a:avLst/>
          </a:prstGeom>
          <a:noFill/>
          <a:ln w="9525">
            <a:noFill/>
            <a:miter lim="800000"/>
            <a:headEnd type="none" w="sm" len="sm"/>
            <a:tailEnd type="none" w="sm" len="sm"/>
          </a:ln>
        </p:spPr>
      </p:pic>
      <p:pic>
        <p:nvPicPr>
          <p:cNvPr id="9221" name="Picture 4"/>
          <p:cNvPicPr>
            <a:picLocks noChangeAspect="1" noChangeArrowheads="1"/>
          </p:cNvPicPr>
          <p:nvPr/>
        </p:nvPicPr>
        <p:blipFill>
          <a:blip r:embed="rId4"/>
          <a:srcRect/>
          <a:stretch>
            <a:fillRect/>
          </a:stretch>
        </p:blipFill>
        <p:spPr bwMode="auto">
          <a:xfrm>
            <a:off x="5767754" y="2895601"/>
            <a:ext cx="1336431" cy="715963"/>
          </a:xfrm>
          <a:prstGeom prst="rect">
            <a:avLst/>
          </a:prstGeom>
          <a:noFill/>
          <a:ln w="9525">
            <a:noFill/>
            <a:miter lim="800000"/>
            <a:headEnd type="none" w="sm" len="sm"/>
            <a:tailEnd type="none" w="sm" len="sm"/>
          </a:ln>
        </p:spPr>
      </p:pic>
      <p:pic>
        <p:nvPicPr>
          <p:cNvPr id="9222" name="Picture 5"/>
          <p:cNvPicPr>
            <a:picLocks noChangeAspect="1" noChangeArrowheads="1"/>
          </p:cNvPicPr>
          <p:nvPr/>
        </p:nvPicPr>
        <p:blipFill>
          <a:blip r:embed="rId5"/>
          <a:srcRect/>
          <a:stretch>
            <a:fillRect/>
          </a:stretch>
        </p:blipFill>
        <p:spPr bwMode="auto">
          <a:xfrm>
            <a:off x="5978770" y="2362201"/>
            <a:ext cx="1134208" cy="436563"/>
          </a:xfrm>
          <a:prstGeom prst="rect">
            <a:avLst/>
          </a:prstGeom>
          <a:noFill/>
          <a:ln w="9525">
            <a:noFill/>
            <a:miter lim="800000"/>
            <a:headEnd type="none" w="sm" len="sm"/>
            <a:tailEnd type="none" w="sm" len="sm"/>
          </a:ln>
        </p:spPr>
      </p:pic>
      <p:grpSp>
        <p:nvGrpSpPr>
          <p:cNvPr id="2" name="Group 6"/>
          <p:cNvGrpSpPr>
            <a:grpSpLocks/>
          </p:cNvGrpSpPr>
          <p:nvPr/>
        </p:nvGrpSpPr>
        <p:grpSpPr bwMode="auto">
          <a:xfrm>
            <a:off x="7104185" y="4419601"/>
            <a:ext cx="1027235" cy="466725"/>
            <a:chOff x="4368" y="3936"/>
            <a:chExt cx="768" cy="336"/>
          </a:xfrm>
        </p:grpSpPr>
        <p:grpSp>
          <p:nvGrpSpPr>
            <p:cNvPr id="3" name="Group 7"/>
            <p:cNvGrpSpPr>
              <a:grpSpLocks noChangeAspect="1"/>
            </p:cNvGrpSpPr>
            <p:nvPr/>
          </p:nvGrpSpPr>
          <p:grpSpPr bwMode="auto">
            <a:xfrm>
              <a:off x="4753" y="3936"/>
              <a:ext cx="383" cy="336"/>
              <a:chOff x="624" y="290"/>
              <a:chExt cx="905" cy="776"/>
            </a:xfrm>
          </p:grpSpPr>
          <p:pic>
            <p:nvPicPr>
              <p:cNvPr id="9235" name="Picture 8" descr="logoibeb"/>
              <p:cNvPicPr>
                <a:picLocks noChangeAspect="1" noChangeArrowheads="1"/>
              </p:cNvPicPr>
              <p:nvPr/>
            </p:nvPicPr>
            <p:blipFill>
              <a:blip r:embed="rId6">
                <a:lum bright="-12000" contrast="6000"/>
              </a:blip>
              <a:srcRect/>
              <a:stretch>
                <a:fillRect/>
              </a:stretch>
            </p:blipFill>
            <p:spPr bwMode="auto">
              <a:xfrm>
                <a:off x="624" y="290"/>
                <a:ext cx="905" cy="469"/>
              </a:xfrm>
              <a:prstGeom prst="rect">
                <a:avLst/>
              </a:prstGeom>
              <a:noFill/>
              <a:ln w="9525">
                <a:noFill/>
                <a:miter lim="800000"/>
                <a:headEnd/>
                <a:tailEnd/>
              </a:ln>
            </p:spPr>
          </p:pic>
          <p:pic>
            <p:nvPicPr>
              <p:cNvPr id="9236" name="Picture 9" descr="logoibeb_letras"/>
              <p:cNvPicPr>
                <a:picLocks noChangeAspect="1" noChangeArrowheads="1"/>
              </p:cNvPicPr>
              <p:nvPr/>
            </p:nvPicPr>
            <p:blipFill>
              <a:blip r:embed="rId7">
                <a:lum bright="-12000" contrast="6000"/>
              </a:blip>
              <a:srcRect/>
              <a:stretch>
                <a:fillRect/>
              </a:stretch>
            </p:blipFill>
            <p:spPr bwMode="auto">
              <a:xfrm>
                <a:off x="624" y="755"/>
                <a:ext cx="905" cy="311"/>
              </a:xfrm>
              <a:prstGeom prst="rect">
                <a:avLst/>
              </a:prstGeom>
              <a:noFill/>
              <a:ln w="9525">
                <a:noFill/>
                <a:miter lim="800000"/>
                <a:headEnd/>
                <a:tailEnd/>
              </a:ln>
            </p:spPr>
          </p:pic>
        </p:grpSp>
        <p:pic>
          <p:nvPicPr>
            <p:cNvPr id="9233" name="Picture 10"/>
            <p:cNvPicPr>
              <a:picLocks noChangeAspect="1" noChangeArrowheads="1"/>
            </p:cNvPicPr>
            <p:nvPr/>
          </p:nvPicPr>
          <p:blipFill>
            <a:blip r:embed="rId8"/>
            <a:srcRect l="16284" t="5760" r="19348" b="9447"/>
            <a:stretch>
              <a:fillRect/>
            </a:stretch>
          </p:blipFill>
          <p:spPr bwMode="auto">
            <a:xfrm>
              <a:off x="4368" y="3936"/>
              <a:ext cx="385" cy="327"/>
            </a:xfrm>
            <a:prstGeom prst="rect">
              <a:avLst/>
            </a:prstGeom>
            <a:noFill/>
            <a:ln w="9525">
              <a:noFill/>
              <a:miter lim="800000"/>
              <a:headEnd/>
              <a:tailEnd/>
            </a:ln>
          </p:spPr>
        </p:pic>
        <p:sp>
          <p:nvSpPr>
            <p:cNvPr id="9234" name="Line 11"/>
            <p:cNvSpPr>
              <a:spLocks noChangeShapeType="1"/>
            </p:cNvSpPr>
            <p:nvPr/>
          </p:nvSpPr>
          <p:spPr bwMode="auto">
            <a:xfrm>
              <a:off x="4368" y="4263"/>
              <a:ext cx="385" cy="0"/>
            </a:xfrm>
            <a:prstGeom prst="line">
              <a:avLst/>
            </a:prstGeom>
            <a:noFill/>
            <a:ln w="25400">
              <a:solidFill>
                <a:schemeClr val="hlink"/>
              </a:solidFill>
              <a:round/>
              <a:headEnd/>
              <a:tailEnd/>
            </a:ln>
          </p:spPr>
          <p:txBody>
            <a:bodyPr>
              <a:prstTxWarp prst="textNoShape">
                <a:avLst/>
              </a:prstTxWarp>
              <a:spAutoFit/>
            </a:bodyPr>
            <a:lstStyle/>
            <a:p>
              <a:endParaRPr lang="en-US"/>
            </a:p>
          </p:txBody>
        </p:sp>
      </p:grpSp>
      <p:pic>
        <p:nvPicPr>
          <p:cNvPr id="9224" name="Picture 12"/>
          <p:cNvPicPr>
            <a:picLocks noChangeAspect="1" noChangeArrowheads="1"/>
          </p:cNvPicPr>
          <p:nvPr/>
        </p:nvPicPr>
        <p:blipFill>
          <a:blip r:embed="rId9"/>
          <a:srcRect/>
          <a:stretch>
            <a:fillRect/>
          </a:stretch>
        </p:blipFill>
        <p:spPr bwMode="auto">
          <a:xfrm>
            <a:off x="6682154" y="3810000"/>
            <a:ext cx="1006720" cy="512763"/>
          </a:xfrm>
          <a:prstGeom prst="rect">
            <a:avLst/>
          </a:prstGeom>
          <a:noFill/>
          <a:ln w="12700">
            <a:noFill/>
            <a:miter lim="800000"/>
            <a:headEnd/>
            <a:tailEnd/>
          </a:ln>
        </p:spPr>
      </p:pic>
      <p:pic>
        <p:nvPicPr>
          <p:cNvPr id="9225" name="Picture 13"/>
          <p:cNvPicPr>
            <a:picLocks noChangeAspect="1" noChangeArrowheads="1"/>
          </p:cNvPicPr>
          <p:nvPr/>
        </p:nvPicPr>
        <p:blipFill>
          <a:blip r:embed="rId10"/>
          <a:srcRect/>
          <a:stretch>
            <a:fillRect/>
          </a:stretch>
        </p:blipFill>
        <p:spPr bwMode="auto">
          <a:xfrm>
            <a:off x="7526216" y="838200"/>
            <a:ext cx="1266092" cy="596900"/>
          </a:xfrm>
          <a:prstGeom prst="rect">
            <a:avLst/>
          </a:prstGeom>
          <a:noFill/>
          <a:ln w="9525">
            <a:noFill/>
            <a:miter lim="800000"/>
            <a:headEnd type="none" w="sm" len="sm"/>
            <a:tailEnd type="none" w="sm" len="sm"/>
          </a:ln>
        </p:spPr>
      </p:pic>
      <p:pic>
        <p:nvPicPr>
          <p:cNvPr id="9226" name="Picture 14"/>
          <p:cNvPicPr>
            <a:picLocks noChangeAspect="1" noChangeArrowheads="1"/>
          </p:cNvPicPr>
          <p:nvPr/>
        </p:nvPicPr>
        <p:blipFill>
          <a:blip r:embed="rId11"/>
          <a:srcRect/>
          <a:stretch>
            <a:fillRect/>
          </a:stretch>
        </p:blipFill>
        <p:spPr bwMode="auto">
          <a:xfrm>
            <a:off x="7596554" y="1905000"/>
            <a:ext cx="804497" cy="1081088"/>
          </a:xfrm>
          <a:prstGeom prst="rect">
            <a:avLst/>
          </a:prstGeom>
          <a:noFill/>
          <a:ln w="9525">
            <a:noFill/>
            <a:miter lim="800000"/>
            <a:headEnd type="none" w="sm" len="sm"/>
            <a:tailEnd type="none" w="sm" len="sm"/>
          </a:ln>
        </p:spPr>
      </p:pic>
      <p:pic>
        <p:nvPicPr>
          <p:cNvPr id="9227" name="Picture 15"/>
          <p:cNvPicPr>
            <a:picLocks noChangeAspect="1" noChangeArrowheads="1"/>
          </p:cNvPicPr>
          <p:nvPr/>
        </p:nvPicPr>
        <p:blipFill>
          <a:blip r:embed="rId12"/>
          <a:srcRect/>
          <a:stretch>
            <a:fillRect/>
          </a:stretch>
        </p:blipFill>
        <p:spPr bwMode="auto">
          <a:xfrm>
            <a:off x="7455877" y="5029200"/>
            <a:ext cx="1157654" cy="482600"/>
          </a:xfrm>
          <a:prstGeom prst="rect">
            <a:avLst/>
          </a:prstGeom>
          <a:noFill/>
          <a:ln w="9525">
            <a:noFill/>
            <a:miter lim="800000"/>
            <a:headEnd type="none" w="sm" len="sm"/>
            <a:tailEnd type="none" w="sm" len="sm"/>
          </a:ln>
        </p:spPr>
      </p:pic>
      <p:pic>
        <p:nvPicPr>
          <p:cNvPr id="9228" name="Picture 16"/>
          <p:cNvPicPr>
            <a:picLocks noChangeAspect="1" noChangeArrowheads="1"/>
          </p:cNvPicPr>
          <p:nvPr/>
        </p:nvPicPr>
        <p:blipFill>
          <a:blip r:embed="rId13"/>
          <a:srcRect/>
          <a:stretch>
            <a:fillRect/>
          </a:stretch>
        </p:blipFill>
        <p:spPr bwMode="auto">
          <a:xfrm>
            <a:off x="5943600" y="5943600"/>
            <a:ext cx="992066" cy="554038"/>
          </a:xfrm>
          <a:prstGeom prst="rect">
            <a:avLst/>
          </a:prstGeom>
          <a:noFill/>
          <a:ln w="9525">
            <a:noFill/>
            <a:miter lim="800000"/>
            <a:headEnd type="none" w="sm" len="sm"/>
            <a:tailEnd type="none" w="sm" len="sm"/>
          </a:ln>
        </p:spPr>
      </p:pic>
      <p:sp>
        <p:nvSpPr>
          <p:cNvPr id="1205265" name="Text Box 17"/>
          <p:cNvSpPr txBox="1">
            <a:spLocks noChangeArrowheads="1"/>
          </p:cNvSpPr>
          <p:nvPr/>
        </p:nvSpPr>
        <p:spPr bwMode="auto">
          <a:xfrm>
            <a:off x="1377462" y="111125"/>
            <a:ext cx="7170127" cy="641350"/>
          </a:xfrm>
          <a:prstGeom prst="rect">
            <a:avLst/>
          </a:prstGeom>
          <a:noFill/>
          <a:ln w="9525">
            <a:noFill/>
            <a:miter lim="800000"/>
            <a:headEnd/>
            <a:tailEnd/>
          </a:ln>
          <a:effectLst/>
        </p:spPr>
        <p:txBody>
          <a:bodyPr wrap="none">
            <a:prstTxWarp prst="textNoShape">
              <a:avLst/>
            </a:prstTxWarp>
            <a:spAutoFit/>
          </a:bodyPr>
          <a:lstStyle/>
          <a:p>
            <a:pPr eaLnBrk="0" hangingPunct="0"/>
            <a:r>
              <a:rPr lang="en-US" sz="3600" b="1" dirty="0">
                <a:solidFill>
                  <a:srgbClr val="80FF00"/>
                </a:solidFill>
                <a:effectLst>
                  <a:outerShdw blurRad="38100" dist="38100" dir="2700000" algn="tl">
                    <a:srgbClr val="DDDDDD"/>
                  </a:outerShdw>
                </a:effectLst>
                <a:latin typeface="Helvetica" pitchFamily="-110" charset="0"/>
              </a:rPr>
              <a:t>PET-Mammography Consortium</a:t>
            </a:r>
          </a:p>
        </p:txBody>
      </p:sp>
      <p:sp>
        <p:nvSpPr>
          <p:cNvPr id="9230" name="Text Box 18"/>
          <p:cNvSpPr txBox="1">
            <a:spLocks noChangeArrowheads="1"/>
          </p:cNvSpPr>
          <p:nvPr/>
        </p:nvSpPr>
        <p:spPr bwMode="auto">
          <a:xfrm>
            <a:off x="2590801" y="5867400"/>
            <a:ext cx="1612942" cy="461665"/>
          </a:xfrm>
          <a:prstGeom prst="rect">
            <a:avLst/>
          </a:prstGeom>
          <a:noFill/>
          <a:ln w="9525">
            <a:noFill/>
            <a:miter lim="800000"/>
            <a:headEnd/>
            <a:tailEnd/>
          </a:ln>
        </p:spPr>
        <p:txBody>
          <a:bodyPr wrap="none">
            <a:prstTxWarp prst="textNoShape">
              <a:avLst/>
            </a:prstTxWarp>
            <a:spAutoFit/>
          </a:bodyPr>
          <a:lstStyle/>
          <a:p>
            <a:pPr algn="ctr"/>
            <a:r>
              <a:rPr lang="en-US" b="1" dirty="0">
                <a:solidFill>
                  <a:srgbClr val="040060"/>
                </a:solidFill>
              </a:rPr>
              <a:t>~ 40</a:t>
            </a:r>
            <a:r>
              <a:rPr lang="en-US" b="1" dirty="0" smtClean="0">
                <a:solidFill>
                  <a:srgbClr val="040060"/>
                </a:solidFill>
              </a:rPr>
              <a:t> </a:t>
            </a:r>
            <a:r>
              <a:rPr lang="en-US" b="1" dirty="0" err="1" smtClean="0">
                <a:solidFill>
                  <a:srgbClr val="040060"/>
                </a:solidFill>
              </a:rPr>
              <a:t>osôb</a:t>
            </a:r>
            <a:endParaRPr lang="en-US" b="1" dirty="0">
              <a:solidFill>
                <a:srgbClr val="040060"/>
              </a:solidFill>
            </a:endParaRPr>
          </a:p>
        </p:txBody>
      </p:sp>
      <p:sp>
        <p:nvSpPr>
          <p:cNvPr id="9231" name="Text Box 19"/>
          <p:cNvSpPr txBox="1">
            <a:spLocks noChangeArrowheads="1"/>
          </p:cNvSpPr>
          <p:nvPr/>
        </p:nvSpPr>
        <p:spPr bwMode="auto">
          <a:xfrm>
            <a:off x="5317882" y="5602288"/>
            <a:ext cx="2148254" cy="457200"/>
          </a:xfrm>
          <a:prstGeom prst="rect">
            <a:avLst/>
          </a:prstGeom>
          <a:noFill/>
          <a:ln w="9525">
            <a:noFill/>
            <a:miter lim="800000"/>
            <a:headEnd/>
            <a:tailEnd/>
          </a:ln>
        </p:spPr>
        <p:txBody>
          <a:bodyPr wrap="none">
            <a:prstTxWarp prst="textNoShape">
              <a:avLst/>
            </a:prstTxWarp>
            <a:spAutoFit/>
          </a:bodyPr>
          <a:lstStyle/>
          <a:p>
            <a:r>
              <a:rPr lang="en-US" b="1"/>
              <a:t>Finaciamento</a:t>
            </a:r>
          </a:p>
        </p:txBody>
      </p:sp>
      <p:sp>
        <p:nvSpPr>
          <p:cNvPr id="21" name="Footer Placeholder 20"/>
          <p:cNvSpPr>
            <a:spLocks noGrp="1"/>
          </p:cNvSpPr>
          <p:nvPr>
            <p:ph type="ftr" sz="quarter" idx="10"/>
          </p:nvPr>
        </p:nvSpPr>
        <p:spPr/>
        <p:txBody>
          <a:bodyPr/>
          <a:lstStyle/>
          <a:p>
            <a:r>
              <a:rPr lang="en-US" smtClean="0"/>
              <a:t>High School Teachers at CERN  -----  Bettina + Ivan Mikulec  -----  Apr 2009</a:t>
            </a:r>
            <a:endParaRPr lang="en-US"/>
          </a:p>
        </p:txBody>
      </p:sp>
      <p:sp>
        <p:nvSpPr>
          <p:cNvPr id="22" name="Slide Number Placeholder 21"/>
          <p:cNvSpPr>
            <a:spLocks noGrp="1"/>
          </p:cNvSpPr>
          <p:nvPr>
            <p:ph type="sldNum" sz="quarter" idx="11"/>
          </p:nvPr>
        </p:nvSpPr>
        <p:spPr/>
        <p:txBody>
          <a:bodyPr/>
          <a:lstStyle/>
          <a:p>
            <a:pPr>
              <a:defRPr/>
            </a:pPr>
            <a:fld id="{D60E1310-E671-E448-8224-9C1BDC954BD0}" type="slidenum">
              <a:rPr lang="en-US" smtClean="0"/>
              <a:pPr>
                <a:defRPr/>
              </a:pPr>
              <a:t>51</a:t>
            </a:fld>
            <a:endParaRPr lang="en-US"/>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43" name="Picture 2" descr="clear_pem"/>
          <p:cNvPicPr>
            <a:picLocks noChangeAspect="1" noChangeArrowheads="1"/>
          </p:cNvPicPr>
          <p:nvPr/>
        </p:nvPicPr>
        <p:blipFill>
          <a:blip r:embed="rId3">
            <a:lum bright="20000"/>
          </a:blip>
          <a:srcRect l="28706" t="24716" r="1952" b="29436"/>
          <a:stretch>
            <a:fillRect/>
          </a:stretch>
        </p:blipFill>
        <p:spPr bwMode="auto">
          <a:xfrm>
            <a:off x="281354" y="2133600"/>
            <a:ext cx="3511062" cy="4267200"/>
          </a:xfrm>
          <a:prstGeom prst="rect">
            <a:avLst/>
          </a:prstGeom>
          <a:noFill/>
          <a:ln w="9525">
            <a:noFill/>
            <a:miter lim="800000"/>
            <a:headEnd/>
            <a:tailEnd/>
          </a:ln>
        </p:spPr>
      </p:pic>
      <p:sp>
        <p:nvSpPr>
          <p:cNvPr id="10244" name="Text Box 3"/>
          <p:cNvSpPr txBox="1">
            <a:spLocks noChangeArrowheads="1"/>
          </p:cNvSpPr>
          <p:nvPr/>
        </p:nvSpPr>
        <p:spPr bwMode="auto">
          <a:xfrm>
            <a:off x="703385" y="6096000"/>
            <a:ext cx="2775119" cy="338554"/>
          </a:xfrm>
          <a:prstGeom prst="rect">
            <a:avLst/>
          </a:prstGeom>
          <a:noFill/>
          <a:ln w="9525">
            <a:noFill/>
            <a:miter lim="800000"/>
            <a:headEnd/>
            <a:tailEnd/>
          </a:ln>
        </p:spPr>
        <p:txBody>
          <a:bodyPr wrap="none">
            <a:prstTxWarp prst="textNoShape">
              <a:avLst/>
            </a:prstTxWarp>
            <a:spAutoFit/>
          </a:bodyPr>
          <a:lstStyle/>
          <a:p>
            <a:pPr eaLnBrk="0" hangingPunct="0"/>
            <a:r>
              <a:rPr lang="en-US" sz="1600" b="1" dirty="0" smtClean="0">
                <a:solidFill>
                  <a:schemeClr val="bg1"/>
                </a:solidFill>
                <a:latin typeface="Helvetica" pitchFamily="-110" charset="0"/>
              </a:rPr>
              <a:t>Model </a:t>
            </a:r>
            <a:r>
              <a:rPr lang="en-US" sz="1600" b="1" dirty="0" err="1" smtClean="0">
                <a:solidFill>
                  <a:schemeClr val="bg1"/>
                </a:solidFill>
                <a:latin typeface="Helvetica" pitchFamily="-110" charset="0"/>
              </a:rPr>
              <a:t>ClearPEM</a:t>
            </a:r>
            <a:r>
              <a:rPr lang="en-US" sz="1600" b="1" dirty="0" smtClean="0">
                <a:solidFill>
                  <a:schemeClr val="bg1"/>
                </a:solidFill>
                <a:latin typeface="Helvetica" pitchFamily="-110" charset="0"/>
              </a:rPr>
              <a:t> </a:t>
            </a:r>
            <a:r>
              <a:rPr lang="en-US" sz="1600" b="1" dirty="0" err="1" smtClean="0">
                <a:solidFill>
                  <a:schemeClr val="bg1"/>
                </a:solidFill>
                <a:latin typeface="Helvetica" pitchFamily="-110" charset="0"/>
              </a:rPr>
              <a:t>detektora</a:t>
            </a:r>
            <a:endParaRPr lang="en-US" sz="1600" b="1" dirty="0">
              <a:solidFill>
                <a:schemeClr val="bg1"/>
              </a:solidFill>
              <a:latin typeface="Helvetica" pitchFamily="-110" charset="0"/>
            </a:endParaRPr>
          </a:p>
        </p:txBody>
      </p:sp>
      <p:sp>
        <p:nvSpPr>
          <p:cNvPr id="920580" name="Text Box 4"/>
          <p:cNvSpPr txBox="1">
            <a:spLocks noChangeArrowheads="1"/>
          </p:cNvSpPr>
          <p:nvPr/>
        </p:nvSpPr>
        <p:spPr bwMode="auto">
          <a:xfrm>
            <a:off x="2602523" y="103188"/>
            <a:ext cx="4425462" cy="641350"/>
          </a:xfrm>
          <a:prstGeom prst="rect">
            <a:avLst/>
          </a:prstGeom>
          <a:noFill/>
          <a:ln w="9525">
            <a:noFill/>
            <a:miter lim="800000"/>
            <a:headEnd/>
            <a:tailEnd/>
          </a:ln>
          <a:effectLst/>
        </p:spPr>
        <p:txBody>
          <a:bodyPr wrap="none">
            <a:prstTxWarp prst="textNoShape">
              <a:avLst/>
            </a:prstTxWarp>
            <a:spAutoFit/>
          </a:bodyPr>
          <a:lstStyle/>
          <a:p>
            <a:pPr eaLnBrk="0" hangingPunct="0"/>
            <a:r>
              <a:rPr lang="en-US" sz="3600" b="1" dirty="0" err="1">
                <a:solidFill>
                  <a:srgbClr val="80FF00"/>
                </a:solidFill>
                <a:effectLst>
                  <a:outerShdw blurRad="38100" dist="38100" dir="2700000" algn="tl">
                    <a:srgbClr val="DDDDDD"/>
                  </a:outerShdw>
                </a:effectLst>
                <a:latin typeface="Helvetica" pitchFamily="-110" charset="0"/>
              </a:rPr>
              <a:t>ClearPEM</a:t>
            </a:r>
            <a:r>
              <a:rPr lang="en-US" sz="3600" b="1" dirty="0">
                <a:solidFill>
                  <a:srgbClr val="80FF00"/>
                </a:solidFill>
                <a:effectLst>
                  <a:outerShdw blurRad="38100" dist="38100" dir="2700000" algn="tl">
                    <a:srgbClr val="DDDDDD"/>
                  </a:outerShdw>
                </a:effectLst>
                <a:latin typeface="Helvetica" pitchFamily="-110" charset="0"/>
              </a:rPr>
              <a:t> Detector </a:t>
            </a:r>
          </a:p>
        </p:txBody>
      </p:sp>
      <p:sp>
        <p:nvSpPr>
          <p:cNvPr id="10246" name="Text Box 5"/>
          <p:cNvSpPr txBox="1">
            <a:spLocks noChangeArrowheads="1"/>
          </p:cNvSpPr>
          <p:nvPr/>
        </p:nvSpPr>
        <p:spPr bwMode="auto">
          <a:xfrm>
            <a:off x="4220308" y="2133600"/>
            <a:ext cx="4923692" cy="1756378"/>
          </a:xfrm>
          <a:prstGeom prst="rect">
            <a:avLst/>
          </a:prstGeom>
          <a:noFill/>
          <a:ln w="9525">
            <a:noFill/>
            <a:miter lim="800000"/>
            <a:headEnd/>
            <a:tailEnd/>
          </a:ln>
        </p:spPr>
        <p:txBody>
          <a:bodyPr>
            <a:prstTxWarp prst="textNoShape">
              <a:avLst/>
            </a:prstTxWarp>
            <a:spAutoFit/>
          </a:bodyPr>
          <a:lstStyle/>
          <a:p>
            <a:pPr eaLnBrk="0" hangingPunct="0">
              <a:buFont typeface="Wingdings" pitchFamily="-110" charset="2"/>
              <a:buChar char="§"/>
            </a:pPr>
            <a:r>
              <a:rPr lang="en-US" sz="2000" dirty="0">
                <a:solidFill>
                  <a:srgbClr val="040060"/>
                </a:solidFill>
                <a:latin typeface="Helvetica" pitchFamily="-110" charset="0"/>
              </a:rPr>
              <a:t> </a:t>
            </a:r>
            <a:r>
              <a:rPr lang="en-US" sz="1800" dirty="0">
                <a:solidFill>
                  <a:srgbClr val="040060"/>
                </a:solidFill>
                <a:latin typeface="Helvetica" pitchFamily="-110" charset="0"/>
              </a:rPr>
              <a:t>6000 </a:t>
            </a:r>
            <a:r>
              <a:rPr lang="en-US" sz="1800" dirty="0" err="1">
                <a:solidFill>
                  <a:srgbClr val="040060"/>
                </a:solidFill>
                <a:latin typeface="Helvetica" pitchFamily="-110" charset="0"/>
              </a:rPr>
              <a:t>LYSO:Ce</a:t>
            </a:r>
            <a:r>
              <a:rPr lang="en-US" sz="1800" dirty="0" smtClean="0">
                <a:solidFill>
                  <a:srgbClr val="040060"/>
                </a:solidFill>
                <a:latin typeface="Helvetica" pitchFamily="-110" charset="0"/>
              </a:rPr>
              <a:t> </a:t>
            </a:r>
            <a:r>
              <a:rPr lang="en-US" sz="1800" dirty="0" err="1" smtClean="0">
                <a:solidFill>
                  <a:srgbClr val="040060"/>
                </a:solidFill>
                <a:latin typeface="Helvetica" pitchFamily="-110" charset="0"/>
              </a:rPr>
              <a:t>kryštálov</a:t>
            </a:r>
            <a:r>
              <a:rPr lang="en-US" sz="1800" dirty="0" smtClean="0">
                <a:solidFill>
                  <a:srgbClr val="040060"/>
                </a:solidFill>
                <a:latin typeface="Helvetica" pitchFamily="-110" charset="0"/>
              </a:rPr>
              <a:t> </a:t>
            </a:r>
            <a:r>
              <a:rPr lang="en-US" sz="1800" dirty="0">
                <a:solidFill>
                  <a:srgbClr val="040060"/>
                </a:solidFill>
                <a:latin typeface="Helvetica" pitchFamily="-110" charset="0"/>
              </a:rPr>
              <a:t>( 2x2x20 mm )</a:t>
            </a:r>
          </a:p>
          <a:p>
            <a:pPr eaLnBrk="0" hangingPunct="0">
              <a:lnSpc>
                <a:spcPct val="120000"/>
              </a:lnSpc>
              <a:buFont typeface="Wingdings" pitchFamily="-110" charset="2"/>
              <a:buChar char="§"/>
            </a:pPr>
            <a:r>
              <a:rPr lang="en-US" sz="1800" dirty="0">
                <a:solidFill>
                  <a:srgbClr val="040060"/>
                </a:solidFill>
                <a:latin typeface="Helvetica" pitchFamily="-110" charset="0"/>
              </a:rPr>
              <a:t> Avalanche photodiodes (12’000 </a:t>
            </a:r>
            <a:r>
              <a:rPr lang="en-US" sz="1800" dirty="0" smtClean="0">
                <a:solidFill>
                  <a:srgbClr val="040060"/>
                </a:solidFill>
                <a:latin typeface="Helvetica" pitchFamily="-110" charset="0"/>
              </a:rPr>
              <a:t>APD) </a:t>
            </a:r>
            <a:endParaRPr lang="en-US" sz="1800" dirty="0">
              <a:solidFill>
                <a:srgbClr val="040060"/>
              </a:solidFill>
              <a:latin typeface="Helvetica" pitchFamily="-110" charset="0"/>
            </a:endParaRPr>
          </a:p>
          <a:p>
            <a:pPr eaLnBrk="0" hangingPunct="0">
              <a:lnSpc>
                <a:spcPct val="120000"/>
              </a:lnSpc>
              <a:buFont typeface="Wingdings" pitchFamily="-110" charset="2"/>
              <a:buChar char="§"/>
            </a:pPr>
            <a:r>
              <a:rPr lang="en-US" sz="1800" dirty="0" smtClean="0">
                <a:solidFill>
                  <a:srgbClr val="040060"/>
                </a:solidFill>
                <a:latin typeface="Helvetica" pitchFamily="-110" charset="0"/>
              </a:rPr>
              <a:t> </a:t>
            </a:r>
            <a:r>
              <a:rPr lang="en-US" sz="1800" dirty="0" err="1">
                <a:solidFill>
                  <a:srgbClr val="040060"/>
                </a:solidFill>
                <a:latin typeface="Helvetica" pitchFamily="-110" charset="0"/>
              </a:rPr>
              <a:t>N</a:t>
            </a:r>
            <a:r>
              <a:rPr lang="en-US" sz="1800" dirty="0" err="1" smtClean="0">
                <a:solidFill>
                  <a:srgbClr val="040060"/>
                </a:solidFill>
                <a:latin typeface="Helvetica" pitchFamily="-110" charset="0"/>
              </a:rPr>
              <a:t>ízkošumová</a:t>
            </a:r>
            <a:r>
              <a:rPr lang="en-US" sz="1800" dirty="0" smtClean="0">
                <a:solidFill>
                  <a:srgbClr val="040060"/>
                </a:solidFill>
                <a:latin typeface="Helvetica" pitchFamily="-110" charset="0"/>
              </a:rPr>
              <a:t> </a:t>
            </a:r>
            <a:r>
              <a:rPr lang="en-US" sz="1800" dirty="0" err="1" smtClean="0">
                <a:solidFill>
                  <a:srgbClr val="040060"/>
                </a:solidFill>
                <a:latin typeface="Helvetica" pitchFamily="-110" charset="0"/>
              </a:rPr>
              <a:t>elektronika</a:t>
            </a:r>
            <a:r>
              <a:rPr lang="en-US" sz="1800" dirty="0" smtClean="0">
                <a:solidFill>
                  <a:srgbClr val="040060"/>
                </a:solidFill>
                <a:latin typeface="Helvetica" pitchFamily="-110" charset="0"/>
              </a:rPr>
              <a:t> (</a:t>
            </a:r>
            <a:r>
              <a:rPr lang="en-US" sz="1800" dirty="0">
                <a:solidFill>
                  <a:srgbClr val="040060"/>
                </a:solidFill>
                <a:latin typeface="Helvetica" pitchFamily="-110" charset="0"/>
              </a:rPr>
              <a:t>12’000</a:t>
            </a:r>
            <a:r>
              <a:rPr lang="en-US" sz="1800" dirty="0" smtClean="0">
                <a:solidFill>
                  <a:srgbClr val="040060"/>
                </a:solidFill>
                <a:latin typeface="Helvetica" pitchFamily="-110" charset="0"/>
              </a:rPr>
              <a:t> </a:t>
            </a:r>
            <a:r>
              <a:rPr lang="en-US" sz="1800" dirty="0" err="1" smtClean="0">
                <a:solidFill>
                  <a:srgbClr val="040060"/>
                </a:solidFill>
                <a:latin typeface="Helvetica" pitchFamily="-110" charset="0"/>
              </a:rPr>
              <a:t>zosil</a:t>
            </a:r>
            <a:r>
              <a:rPr lang="en-US" sz="1800" dirty="0" smtClean="0">
                <a:solidFill>
                  <a:srgbClr val="040060"/>
                </a:solidFill>
                <a:latin typeface="Helvetica" pitchFamily="-110" charset="0"/>
              </a:rPr>
              <a:t>.)</a:t>
            </a:r>
            <a:endParaRPr lang="en-US" sz="1800" dirty="0">
              <a:solidFill>
                <a:srgbClr val="040060"/>
              </a:solidFill>
              <a:latin typeface="Helvetica" pitchFamily="-110" charset="0"/>
            </a:endParaRPr>
          </a:p>
          <a:p>
            <a:pPr eaLnBrk="0" hangingPunct="0">
              <a:lnSpc>
                <a:spcPct val="120000"/>
              </a:lnSpc>
              <a:buFont typeface="Wingdings" pitchFamily="-110" charset="2"/>
              <a:buChar char="§"/>
            </a:pPr>
            <a:r>
              <a:rPr lang="en-US" sz="1800" dirty="0" smtClean="0">
                <a:solidFill>
                  <a:srgbClr val="040060"/>
                </a:solidFill>
                <a:latin typeface="Helvetica" pitchFamily="-110" charset="0"/>
              </a:rPr>
              <a:t> </a:t>
            </a:r>
            <a:r>
              <a:rPr lang="en-US" sz="1800" dirty="0" err="1" smtClean="0">
                <a:solidFill>
                  <a:srgbClr val="040060"/>
                </a:solidFill>
                <a:latin typeface="Helvetica" pitchFamily="-110" charset="0"/>
              </a:rPr>
              <a:t>Rýchle</a:t>
            </a:r>
            <a:r>
              <a:rPr lang="en-US" sz="1800" dirty="0" smtClean="0">
                <a:solidFill>
                  <a:srgbClr val="040060"/>
                </a:solidFill>
                <a:latin typeface="Helvetica" pitchFamily="-110" charset="0"/>
              </a:rPr>
              <a:t> </a:t>
            </a:r>
            <a:r>
              <a:rPr lang="en-US" sz="1800" dirty="0" err="1" smtClean="0">
                <a:solidFill>
                  <a:srgbClr val="040060"/>
                </a:solidFill>
                <a:latin typeface="Helvetica" pitchFamily="-110" charset="0"/>
              </a:rPr>
              <a:t>čítanie</a:t>
            </a:r>
            <a:r>
              <a:rPr lang="en-US" sz="1800" dirty="0" smtClean="0">
                <a:solidFill>
                  <a:srgbClr val="040060"/>
                </a:solidFill>
                <a:latin typeface="Helvetica" pitchFamily="-110" charset="0"/>
              </a:rPr>
              <a:t> </a:t>
            </a:r>
            <a:r>
              <a:rPr lang="en-US" sz="1800" dirty="0" err="1" smtClean="0">
                <a:solidFill>
                  <a:srgbClr val="040060"/>
                </a:solidFill>
                <a:latin typeface="Helvetica" pitchFamily="-110" charset="0"/>
              </a:rPr>
              <a:t>dát</a:t>
            </a:r>
            <a:endParaRPr lang="en-US" sz="1800" dirty="0" smtClean="0">
              <a:solidFill>
                <a:srgbClr val="040060"/>
              </a:solidFill>
              <a:latin typeface="Helvetica" pitchFamily="-110" charset="0"/>
            </a:endParaRPr>
          </a:p>
          <a:p>
            <a:pPr eaLnBrk="0" hangingPunct="0">
              <a:lnSpc>
                <a:spcPct val="120000"/>
              </a:lnSpc>
              <a:buFont typeface="Wingdings" pitchFamily="-110" charset="2"/>
              <a:buNone/>
            </a:pPr>
            <a:endParaRPr lang="en-US" sz="2000" dirty="0">
              <a:solidFill>
                <a:schemeClr val="accent2"/>
              </a:solidFill>
              <a:latin typeface="Helvetica" pitchFamily="-110" charset="0"/>
            </a:endParaRPr>
          </a:p>
        </p:txBody>
      </p:sp>
      <p:sp>
        <p:nvSpPr>
          <p:cNvPr id="10247" name="Rectangle 6"/>
          <p:cNvSpPr>
            <a:spLocks noChangeArrowheads="1"/>
          </p:cNvSpPr>
          <p:nvPr/>
        </p:nvSpPr>
        <p:spPr bwMode="auto">
          <a:xfrm>
            <a:off x="1371600" y="762000"/>
            <a:ext cx="6705600" cy="1631216"/>
          </a:xfrm>
          <a:prstGeom prst="rect">
            <a:avLst/>
          </a:prstGeom>
          <a:noFill/>
          <a:ln w="9525">
            <a:noFill/>
            <a:miter lim="800000"/>
            <a:headEnd/>
            <a:tailEnd/>
          </a:ln>
        </p:spPr>
        <p:txBody>
          <a:bodyPr wrap="square">
            <a:prstTxWarp prst="textNoShape">
              <a:avLst/>
            </a:prstTxWarp>
            <a:spAutoFit/>
          </a:bodyPr>
          <a:lstStyle/>
          <a:p>
            <a:r>
              <a:rPr lang="en-GB" sz="2000" b="1" dirty="0" err="1">
                <a:solidFill>
                  <a:srgbClr val="FFFF00"/>
                </a:solidFill>
              </a:rPr>
              <a:t>ClearPEM</a:t>
            </a:r>
            <a:r>
              <a:rPr lang="en-GB" sz="2000" b="1" dirty="0">
                <a:solidFill>
                  <a:srgbClr val="FFFF00"/>
                </a:solidFill>
              </a:rPr>
              <a:t> </a:t>
            </a:r>
            <a:r>
              <a:rPr lang="en-GB" sz="2000" b="1" dirty="0" err="1" smtClean="0">
                <a:solidFill>
                  <a:srgbClr val="FFFF00"/>
                </a:solidFill>
              </a:rPr>
              <a:t>Detektor</a:t>
            </a:r>
            <a:r>
              <a:rPr lang="en-GB" sz="2000" b="1" dirty="0">
                <a:solidFill>
                  <a:srgbClr val="FFFF00"/>
                </a:solidFill>
              </a:rPr>
              <a:t>: </a:t>
            </a:r>
            <a:endParaRPr lang="en-GB" sz="2000" b="1" dirty="0" smtClean="0">
              <a:solidFill>
                <a:srgbClr val="FFFF00"/>
              </a:solidFill>
            </a:endParaRPr>
          </a:p>
          <a:p>
            <a:pPr lvl="1" indent="339725">
              <a:buFont typeface="Wingdings" pitchFamily="-110" charset="2"/>
              <a:buChar char="§"/>
            </a:pPr>
            <a:r>
              <a:rPr lang="en-US" sz="2000" b="1" dirty="0" smtClean="0">
                <a:solidFill>
                  <a:srgbClr val="040060"/>
                </a:solidFill>
              </a:rPr>
              <a:t>D</a:t>
            </a:r>
            <a:r>
              <a:rPr lang="en-GB" sz="2000" b="1" dirty="0" err="1" smtClean="0">
                <a:solidFill>
                  <a:srgbClr val="040060"/>
                </a:solidFill>
              </a:rPr>
              <a:t>ve</a:t>
            </a:r>
            <a:r>
              <a:rPr lang="en-GB" sz="2000" b="1" dirty="0" smtClean="0">
                <a:solidFill>
                  <a:srgbClr val="040060"/>
                </a:solidFill>
              </a:rPr>
              <a:t> </a:t>
            </a:r>
            <a:r>
              <a:rPr lang="en-GB" sz="2000" b="1" dirty="0" err="1" smtClean="0">
                <a:solidFill>
                  <a:srgbClr val="040060"/>
                </a:solidFill>
              </a:rPr>
              <a:t>detekčné</a:t>
            </a:r>
            <a:r>
              <a:rPr lang="en-GB" sz="2000" b="1" dirty="0" smtClean="0">
                <a:solidFill>
                  <a:srgbClr val="040060"/>
                </a:solidFill>
              </a:rPr>
              <a:t> </a:t>
            </a:r>
            <a:r>
              <a:rPr lang="en-GB" sz="2000" b="1" dirty="0" err="1" smtClean="0">
                <a:solidFill>
                  <a:srgbClr val="040060"/>
                </a:solidFill>
              </a:rPr>
              <a:t>platne</a:t>
            </a:r>
            <a:endParaRPr lang="en-GB" sz="2000" b="1" dirty="0" smtClean="0">
              <a:solidFill>
                <a:srgbClr val="040060"/>
              </a:solidFill>
            </a:endParaRPr>
          </a:p>
          <a:p>
            <a:pPr lvl="1" indent="339725">
              <a:buFont typeface="Wingdings" pitchFamily="-110" charset="2"/>
              <a:buChar char="§"/>
            </a:pPr>
            <a:r>
              <a:rPr lang="en-GB" sz="2000" b="1" dirty="0">
                <a:solidFill>
                  <a:srgbClr val="040060"/>
                </a:solidFill>
              </a:rPr>
              <a:t>192</a:t>
            </a:r>
            <a:r>
              <a:rPr lang="en-GB" sz="2000" b="1" dirty="0" smtClean="0">
                <a:solidFill>
                  <a:srgbClr val="040060"/>
                </a:solidFill>
              </a:rPr>
              <a:t> </a:t>
            </a:r>
            <a:r>
              <a:rPr lang="en-GB" sz="2000" b="1" dirty="0" err="1" smtClean="0">
                <a:solidFill>
                  <a:srgbClr val="040060"/>
                </a:solidFill>
              </a:rPr>
              <a:t>kryštálových</a:t>
            </a:r>
            <a:r>
              <a:rPr lang="en-GB" sz="2000" b="1" dirty="0" smtClean="0">
                <a:solidFill>
                  <a:srgbClr val="040060"/>
                </a:solidFill>
              </a:rPr>
              <a:t> </a:t>
            </a:r>
            <a:r>
              <a:rPr lang="en-GB" sz="2000" b="1" dirty="0" err="1" smtClean="0">
                <a:solidFill>
                  <a:srgbClr val="040060"/>
                </a:solidFill>
              </a:rPr>
              <a:t>matíc</a:t>
            </a:r>
            <a:r>
              <a:rPr lang="en-GB" sz="2000" b="1" dirty="0" smtClean="0">
                <a:solidFill>
                  <a:srgbClr val="040060"/>
                </a:solidFill>
              </a:rPr>
              <a:t> (</a:t>
            </a:r>
            <a:r>
              <a:rPr lang="en-GB" sz="2000" b="1" dirty="0" err="1" smtClean="0">
                <a:solidFill>
                  <a:srgbClr val="040060"/>
                </a:solidFill>
              </a:rPr>
              <a:t>každá</a:t>
            </a:r>
            <a:r>
              <a:rPr lang="en-GB" sz="2000" b="1" dirty="0" smtClean="0">
                <a:solidFill>
                  <a:srgbClr val="040060"/>
                </a:solidFill>
              </a:rPr>
              <a:t> 8x4 </a:t>
            </a:r>
            <a:r>
              <a:rPr lang="en-GB" sz="2000" b="1" dirty="0" err="1" smtClean="0">
                <a:solidFill>
                  <a:srgbClr val="040060"/>
                </a:solidFill>
              </a:rPr>
              <a:t>kryštálov</a:t>
            </a:r>
            <a:r>
              <a:rPr lang="en-GB" sz="2000" b="1" dirty="0" smtClean="0">
                <a:solidFill>
                  <a:srgbClr val="040060"/>
                </a:solidFill>
              </a:rPr>
              <a:t>)</a:t>
            </a:r>
          </a:p>
          <a:p>
            <a:pPr lvl="1" indent="339725">
              <a:buFont typeface="Wingdings" pitchFamily="-110" charset="2"/>
              <a:buChar char="§"/>
            </a:pPr>
            <a:r>
              <a:rPr lang="en-US" sz="2000" b="1" dirty="0" smtClean="0">
                <a:solidFill>
                  <a:srgbClr val="040060"/>
                </a:solidFill>
              </a:rPr>
              <a:t>P</a:t>
            </a:r>
            <a:r>
              <a:rPr lang="en-GB" sz="2000" b="1" dirty="0" err="1" smtClean="0">
                <a:solidFill>
                  <a:srgbClr val="040060"/>
                </a:solidFill>
              </a:rPr>
              <a:t>locha</a:t>
            </a:r>
            <a:r>
              <a:rPr lang="en-GB" sz="2000" b="1" dirty="0" smtClean="0">
                <a:solidFill>
                  <a:srgbClr val="040060"/>
                </a:solidFill>
              </a:rPr>
              <a:t> </a:t>
            </a:r>
            <a:r>
              <a:rPr lang="en-GB" sz="2000" b="1" dirty="0" err="1" smtClean="0">
                <a:solidFill>
                  <a:srgbClr val="040060"/>
                </a:solidFill>
              </a:rPr>
              <a:t>platne</a:t>
            </a:r>
            <a:r>
              <a:rPr lang="en-GB" sz="2000" b="1" dirty="0" smtClean="0">
                <a:solidFill>
                  <a:srgbClr val="040060"/>
                </a:solidFill>
              </a:rPr>
              <a:t> 16x18 </a:t>
            </a:r>
            <a:r>
              <a:rPr lang="en-GB" sz="2000" b="1" dirty="0">
                <a:solidFill>
                  <a:srgbClr val="040060"/>
                </a:solidFill>
              </a:rPr>
              <a:t>cm</a:t>
            </a:r>
            <a:r>
              <a:rPr lang="en-GB" sz="2000" b="1" baseline="30000" dirty="0">
                <a:solidFill>
                  <a:srgbClr val="040060"/>
                </a:solidFill>
              </a:rPr>
              <a:t>2</a:t>
            </a:r>
          </a:p>
          <a:p>
            <a:pPr lvl="1" indent="339725">
              <a:buFont typeface="Wingdings" pitchFamily="-110" charset="2"/>
              <a:buNone/>
            </a:pPr>
            <a:endParaRPr lang="en-GB" sz="2000" b="1" dirty="0">
              <a:solidFill>
                <a:srgbClr val="040060"/>
              </a:solidFill>
            </a:endParaRPr>
          </a:p>
        </p:txBody>
      </p:sp>
      <p:pic>
        <p:nvPicPr>
          <p:cNvPr id="9" name="Picture 11" descr="DSC_2425.JPG"/>
          <p:cNvPicPr>
            <a:picLocks noChangeAspect="1"/>
          </p:cNvPicPr>
          <p:nvPr/>
        </p:nvPicPr>
        <p:blipFill>
          <a:blip r:embed="rId4"/>
          <a:srcRect/>
          <a:stretch>
            <a:fillRect/>
          </a:stretch>
        </p:blipFill>
        <p:spPr bwMode="auto">
          <a:xfrm>
            <a:off x="4102100" y="3505200"/>
            <a:ext cx="5041900" cy="3352800"/>
          </a:xfrm>
          <a:prstGeom prst="rect">
            <a:avLst/>
          </a:prstGeom>
          <a:ln>
            <a:noFill/>
          </a:ln>
          <a:effectLst>
            <a:outerShdw blurRad="292100" dist="139700" dir="2700000" algn="tl" rotWithShape="0">
              <a:srgbClr val="333333">
                <a:alpha val="65000"/>
              </a:srgbClr>
            </a:outerShdw>
          </a:effectLst>
        </p:spPr>
      </p:pic>
      <p:sp>
        <p:nvSpPr>
          <p:cNvPr id="10" name="Text Box 6"/>
          <p:cNvSpPr txBox="1">
            <a:spLocks noChangeArrowheads="1"/>
          </p:cNvSpPr>
          <p:nvPr/>
        </p:nvSpPr>
        <p:spPr bwMode="auto">
          <a:xfrm>
            <a:off x="6629680" y="3657600"/>
            <a:ext cx="2514320" cy="400110"/>
          </a:xfrm>
          <a:prstGeom prst="rect">
            <a:avLst/>
          </a:prstGeom>
          <a:noFill/>
          <a:ln w="9525">
            <a:noFill/>
            <a:miter lim="800000"/>
            <a:headEnd/>
            <a:tailEnd/>
          </a:ln>
        </p:spPr>
        <p:txBody>
          <a:bodyPr wrap="square">
            <a:prstTxWarp prst="textNoShape">
              <a:avLst/>
            </a:prstTxWarp>
            <a:spAutoFit/>
          </a:bodyPr>
          <a:lstStyle/>
          <a:p>
            <a:r>
              <a:rPr lang="en-US" sz="2000" b="1" dirty="0" err="1" smtClean="0">
                <a:solidFill>
                  <a:schemeClr val="bg1"/>
                </a:solidFill>
              </a:rPr>
              <a:t>Detekčná</a:t>
            </a:r>
            <a:r>
              <a:rPr lang="en-US" sz="2000" b="1" dirty="0" smtClean="0">
                <a:solidFill>
                  <a:schemeClr val="bg1"/>
                </a:solidFill>
              </a:rPr>
              <a:t> </a:t>
            </a:r>
            <a:r>
              <a:rPr lang="en-US" sz="2000" b="1" dirty="0" err="1" smtClean="0">
                <a:solidFill>
                  <a:schemeClr val="bg1"/>
                </a:solidFill>
              </a:rPr>
              <a:t>platňa</a:t>
            </a:r>
            <a:endParaRPr lang="en-US" sz="2000" b="1" dirty="0">
              <a:solidFill>
                <a:schemeClr val="bg1"/>
              </a:solidFill>
            </a:endParaRPr>
          </a:p>
        </p:txBody>
      </p:sp>
      <p:cxnSp>
        <p:nvCxnSpPr>
          <p:cNvPr id="11" name="Straight Arrow Connector 10"/>
          <p:cNvCxnSpPr/>
          <p:nvPr/>
        </p:nvCxnSpPr>
        <p:spPr bwMode="auto">
          <a:xfrm rot="5400000">
            <a:off x="6442075" y="5597525"/>
            <a:ext cx="1446212" cy="4763"/>
          </a:xfrm>
          <a:prstGeom prst="straightConnector1">
            <a:avLst/>
          </a:prstGeom>
          <a:ln w="28575">
            <a:solidFill>
              <a:schemeClr val="bg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TextBox 62"/>
          <p:cNvSpPr txBox="1">
            <a:spLocks noChangeArrowheads="1"/>
          </p:cNvSpPr>
          <p:nvPr/>
        </p:nvSpPr>
        <p:spPr bwMode="auto">
          <a:xfrm>
            <a:off x="5943417" y="5105400"/>
            <a:ext cx="1142839" cy="461963"/>
          </a:xfrm>
          <a:prstGeom prst="rect">
            <a:avLst/>
          </a:prstGeom>
          <a:noFill/>
          <a:ln w="9525">
            <a:noFill/>
            <a:miter lim="800000"/>
            <a:headEnd/>
            <a:tailEnd/>
          </a:ln>
        </p:spPr>
        <p:txBody>
          <a:bodyPr wrap="none">
            <a:prstTxWarp prst="textNoShape">
              <a:avLst/>
            </a:prstTxWarp>
            <a:spAutoFit/>
          </a:bodyPr>
          <a:lstStyle/>
          <a:p>
            <a:r>
              <a:rPr lang="en-US" b="1" dirty="0">
                <a:solidFill>
                  <a:schemeClr val="bg1"/>
                </a:solidFill>
              </a:rPr>
              <a:t>4.5 cm</a:t>
            </a:r>
          </a:p>
        </p:txBody>
      </p:sp>
      <p:sp>
        <p:nvSpPr>
          <p:cNvPr id="13" name="Footer Placeholder 12"/>
          <p:cNvSpPr>
            <a:spLocks noGrp="1"/>
          </p:cNvSpPr>
          <p:nvPr>
            <p:ph type="ftr" sz="quarter" idx="10"/>
          </p:nvPr>
        </p:nvSpPr>
        <p:spPr/>
        <p:txBody>
          <a:bodyPr/>
          <a:lstStyle/>
          <a:p>
            <a:r>
              <a:rPr lang="en-US" smtClean="0"/>
              <a:t>High School Teachers at CERN  -----  Bettina + Ivan Mikulec  -----  Apr 2009</a:t>
            </a:r>
            <a:endParaRPr lang="en-US"/>
          </a:p>
        </p:txBody>
      </p:sp>
      <p:sp>
        <p:nvSpPr>
          <p:cNvPr id="14" name="Slide Number Placeholder 13"/>
          <p:cNvSpPr>
            <a:spLocks noGrp="1"/>
          </p:cNvSpPr>
          <p:nvPr>
            <p:ph type="sldNum" sz="quarter" idx="11"/>
          </p:nvPr>
        </p:nvSpPr>
        <p:spPr/>
        <p:txBody>
          <a:bodyPr/>
          <a:lstStyle/>
          <a:p>
            <a:pPr>
              <a:defRPr/>
            </a:pPr>
            <a:fld id="{9BBAEE1A-C415-004C-89D3-E92FF64AAE29}" type="slidenum">
              <a:rPr lang="en-US" smtClean="0"/>
              <a:pPr>
                <a:defRPr/>
              </a:pPr>
              <a:t>52</a:t>
            </a:fld>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291" name="Picture 73"/>
          <p:cNvPicPr>
            <a:picLocks noChangeAspect="1" noChangeArrowheads="1"/>
          </p:cNvPicPr>
          <p:nvPr/>
        </p:nvPicPr>
        <p:blipFill>
          <a:blip r:embed="rId3"/>
          <a:srcRect/>
          <a:stretch>
            <a:fillRect/>
          </a:stretch>
        </p:blipFill>
        <p:spPr bwMode="auto">
          <a:xfrm>
            <a:off x="281354" y="4267200"/>
            <a:ext cx="5216769" cy="1963738"/>
          </a:xfrm>
          <a:prstGeom prst="rect">
            <a:avLst/>
          </a:prstGeom>
          <a:noFill/>
          <a:ln w="9525">
            <a:noFill/>
            <a:miter lim="800000"/>
            <a:headEnd/>
            <a:tailEnd/>
          </a:ln>
        </p:spPr>
      </p:pic>
      <p:sp>
        <p:nvSpPr>
          <p:cNvPr id="12292" name="Text Box 12"/>
          <p:cNvSpPr txBox="1">
            <a:spLocks noChangeArrowheads="1"/>
          </p:cNvSpPr>
          <p:nvPr/>
        </p:nvSpPr>
        <p:spPr bwMode="auto">
          <a:xfrm>
            <a:off x="3868616" y="990600"/>
            <a:ext cx="4449956" cy="461665"/>
          </a:xfrm>
          <a:prstGeom prst="rect">
            <a:avLst/>
          </a:prstGeom>
          <a:noFill/>
          <a:ln w="9525">
            <a:noFill/>
            <a:miter lim="800000"/>
            <a:headEnd/>
            <a:tailEnd/>
          </a:ln>
        </p:spPr>
        <p:txBody>
          <a:bodyPr wrap="none">
            <a:prstTxWarp prst="textNoShape">
              <a:avLst/>
            </a:prstTxWarp>
            <a:spAutoFit/>
          </a:bodyPr>
          <a:lstStyle/>
          <a:p>
            <a:r>
              <a:rPr lang="en-US" b="1" dirty="0" err="1" smtClean="0">
                <a:solidFill>
                  <a:srgbClr val="040060"/>
                </a:solidFill>
              </a:rPr>
              <a:t>Scintilačné</a:t>
            </a:r>
            <a:r>
              <a:rPr lang="en-US" b="1" dirty="0" smtClean="0">
                <a:solidFill>
                  <a:srgbClr val="040060"/>
                </a:solidFill>
              </a:rPr>
              <a:t> </a:t>
            </a:r>
            <a:r>
              <a:rPr lang="en-US" b="1" dirty="0" err="1" smtClean="0">
                <a:solidFill>
                  <a:srgbClr val="040060"/>
                </a:solidFill>
              </a:rPr>
              <a:t>kryštály</a:t>
            </a:r>
            <a:r>
              <a:rPr lang="en-US" b="1" dirty="0" smtClean="0">
                <a:solidFill>
                  <a:srgbClr val="040060"/>
                </a:solidFill>
              </a:rPr>
              <a:t> </a:t>
            </a:r>
            <a:r>
              <a:rPr lang="en-US" b="1" dirty="0" err="1" smtClean="0">
                <a:solidFill>
                  <a:srgbClr val="040060"/>
                </a:solidFill>
              </a:rPr>
              <a:t>LYSO:Ce</a:t>
            </a:r>
            <a:endParaRPr lang="en-US" b="1" dirty="0">
              <a:solidFill>
                <a:srgbClr val="040060"/>
              </a:solidFill>
            </a:endParaRPr>
          </a:p>
        </p:txBody>
      </p:sp>
      <p:pic>
        <p:nvPicPr>
          <p:cNvPr id="12293" name="Picture 13" descr="Crystals"/>
          <p:cNvPicPr>
            <a:picLocks noChangeAspect="1" noChangeArrowheads="1"/>
          </p:cNvPicPr>
          <p:nvPr/>
        </p:nvPicPr>
        <p:blipFill>
          <a:blip r:embed="rId4"/>
          <a:srcRect/>
          <a:stretch>
            <a:fillRect/>
          </a:stretch>
        </p:blipFill>
        <p:spPr bwMode="auto">
          <a:xfrm>
            <a:off x="562708" y="762000"/>
            <a:ext cx="2007577" cy="3124200"/>
          </a:xfrm>
          <a:prstGeom prst="rect">
            <a:avLst/>
          </a:prstGeom>
          <a:noFill/>
          <a:ln w="9525">
            <a:noFill/>
            <a:miter lim="800000"/>
            <a:headEnd/>
            <a:tailEnd/>
          </a:ln>
        </p:spPr>
      </p:pic>
      <p:pic>
        <p:nvPicPr>
          <p:cNvPr id="12294" name="Picture 15" descr="APD"/>
          <p:cNvPicPr>
            <a:picLocks noChangeAspect="1" noChangeArrowheads="1"/>
          </p:cNvPicPr>
          <p:nvPr/>
        </p:nvPicPr>
        <p:blipFill>
          <a:blip r:embed="rId5"/>
          <a:srcRect/>
          <a:stretch>
            <a:fillRect/>
          </a:stretch>
        </p:blipFill>
        <p:spPr bwMode="auto">
          <a:xfrm>
            <a:off x="5205046" y="3733801"/>
            <a:ext cx="3587262" cy="2735263"/>
          </a:xfrm>
          <a:prstGeom prst="rect">
            <a:avLst/>
          </a:prstGeom>
          <a:noFill/>
          <a:ln w="9525">
            <a:noFill/>
            <a:miter lim="800000"/>
            <a:headEnd/>
            <a:tailEnd/>
          </a:ln>
        </p:spPr>
      </p:pic>
      <p:sp>
        <p:nvSpPr>
          <p:cNvPr id="1068048" name="Text Box 16"/>
          <p:cNvSpPr txBox="1">
            <a:spLocks noChangeArrowheads="1"/>
          </p:cNvSpPr>
          <p:nvPr/>
        </p:nvSpPr>
        <p:spPr bwMode="auto">
          <a:xfrm>
            <a:off x="2321169" y="76201"/>
            <a:ext cx="6303529" cy="646331"/>
          </a:xfrm>
          <a:prstGeom prst="rect">
            <a:avLst/>
          </a:prstGeom>
          <a:noFill/>
          <a:ln w="9525">
            <a:noFill/>
            <a:miter lim="800000"/>
            <a:headEnd/>
            <a:tailEnd/>
          </a:ln>
          <a:effectLst/>
        </p:spPr>
        <p:txBody>
          <a:bodyPr wrap="none">
            <a:prstTxWarp prst="textNoShape">
              <a:avLst/>
            </a:prstTxWarp>
            <a:spAutoFit/>
          </a:bodyPr>
          <a:lstStyle/>
          <a:p>
            <a:r>
              <a:rPr lang="en-US" sz="3600" b="1" dirty="0" err="1" smtClean="0">
                <a:solidFill>
                  <a:srgbClr val="80FF00"/>
                </a:solidFill>
                <a:effectLst>
                  <a:outerShdw blurRad="38100" dist="38100" dir="2700000" algn="tl">
                    <a:srgbClr val="DDDDDD"/>
                  </a:outerShdw>
                </a:effectLst>
                <a:latin typeface="Verdana" pitchFamily="-110" charset="0"/>
              </a:rPr>
              <a:t>Technológia</a:t>
            </a:r>
            <a:r>
              <a:rPr lang="en-US" sz="3600" b="1" dirty="0" smtClean="0">
                <a:solidFill>
                  <a:srgbClr val="80FF00"/>
                </a:solidFill>
                <a:effectLst>
                  <a:outerShdw blurRad="38100" dist="38100" dir="2700000" algn="tl">
                    <a:srgbClr val="DDDDDD"/>
                  </a:outerShdw>
                </a:effectLst>
                <a:latin typeface="Verdana" pitchFamily="-110" charset="0"/>
              </a:rPr>
              <a:t> </a:t>
            </a:r>
            <a:r>
              <a:rPr lang="en-US" sz="3600" b="1" dirty="0" err="1" smtClean="0">
                <a:solidFill>
                  <a:srgbClr val="80FF00"/>
                </a:solidFill>
                <a:effectLst>
                  <a:outerShdw blurRad="38100" dist="38100" dir="2700000" algn="tl">
                    <a:srgbClr val="DDDDDD"/>
                  </a:outerShdw>
                </a:effectLst>
                <a:latin typeface="Verdana" pitchFamily="-110" charset="0"/>
              </a:rPr>
              <a:t>detektorov</a:t>
            </a:r>
            <a:endParaRPr lang="en-US" sz="3600" b="1" dirty="0">
              <a:solidFill>
                <a:srgbClr val="80FF00"/>
              </a:solidFill>
              <a:effectLst>
                <a:outerShdw blurRad="38100" dist="38100" dir="2700000" algn="tl">
                  <a:srgbClr val="DDDDDD"/>
                </a:outerShdw>
              </a:effectLst>
              <a:latin typeface="Verdana" pitchFamily="-110" charset="0"/>
            </a:endParaRPr>
          </a:p>
        </p:txBody>
      </p:sp>
      <p:sp>
        <p:nvSpPr>
          <p:cNvPr id="12296" name="Text Box 17"/>
          <p:cNvSpPr txBox="1">
            <a:spLocks noChangeArrowheads="1"/>
          </p:cNvSpPr>
          <p:nvPr/>
        </p:nvSpPr>
        <p:spPr bwMode="auto">
          <a:xfrm>
            <a:off x="3505200" y="2971800"/>
            <a:ext cx="5011615" cy="830997"/>
          </a:xfrm>
          <a:prstGeom prst="rect">
            <a:avLst/>
          </a:prstGeom>
          <a:noFill/>
          <a:ln w="9525">
            <a:noFill/>
            <a:miter lim="800000"/>
            <a:headEnd/>
            <a:tailEnd/>
          </a:ln>
        </p:spPr>
        <p:txBody>
          <a:bodyPr wrap="square">
            <a:prstTxWarp prst="textNoShape">
              <a:avLst/>
            </a:prstTxWarp>
            <a:spAutoFit/>
          </a:bodyPr>
          <a:lstStyle/>
          <a:p>
            <a:pPr marL="233363" indent="-233363" algn="ctr">
              <a:buFont typeface="Wingdings" pitchFamily="-110" charset="2"/>
              <a:buNone/>
            </a:pPr>
            <a:r>
              <a:rPr lang="en-US" b="1" dirty="0" err="1" smtClean="0">
                <a:solidFill>
                  <a:srgbClr val="040060"/>
                </a:solidFill>
              </a:rPr>
              <a:t>Detekcia</a:t>
            </a:r>
            <a:r>
              <a:rPr lang="en-US" b="1" dirty="0" smtClean="0">
                <a:solidFill>
                  <a:srgbClr val="040060"/>
                </a:solidFill>
              </a:rPr>
              <a:t> </a:t>
            </a:r>
            <a:r>
              <a:rPr lang="en-US" b="1" dirty="0" err="1" smtClean="0">
                <a:solidFill>
                  <a:srgbClr val="040060"/>
                </a:solidFill>
              </a:rPr>
              <a:t>scintilačného</a:t>
            </a:r>
            <a:r>
              <a:rPr lang="en-US" b="1" dirty="0" smtClean="0">
                <a:solidFill>
                  <a:srgbClr val="040060"/>
                </a:solidFill>
              </a:rPr>
              <a:t> </a:t>
            </a:r>
            <a:r>
              <a:rPr lang="en-US" b="1" dirty="0" err="1" smtClean="0">
                <a:solidFill>
                  <a:srgbClr val="040060"/>
                </a:solidFill>
              </a:rPr>
              <a:t>svetla</a:t>
            </a:r>
            <a:r>
              <a:rPr lang="en-US" b="1" dirty="0" smtClean="0">
                <a:solidFill>
                  <a:srgbClr val="040060"/>
                </a:solidFill>
              </a:rPr>
              <a:t>: Avalanche Photodiodes (APD) </a:t>
            </a:r>
            <a:endParaRPr lang="en-US" b="1" dirty="0">
              <a:solidFill>
                <a:srgbClr val="040060"/>
              </a:solidFill>
            </a:endParaRPr>
          </a:p>
        </p:txBody>
      </p:sp>
      <p:pic>
        <p:nvPicPr>
          <p:cNvPr id="12297" name="Picture 58"/>
          <p:cNvPicPr>
            <a:picLocks noChangeAspect="1" noChangeArrowheads="1"/>
          </p:cNvPicPr>
          <p:nvPr/>
        </p:nvPicPr>
        <p:blipFill>
          <a:blip r:embed="rId6"/>
          <a:srcRect/>
          <a:stretch>
            <a:fillRect/>
          </a:stretch>
        </p:blipFill>
        <p:spPr bwMode="auto">
          <a:xfrm>
            <a:off x="3094893" y="1524000"/>
            <a:ext cx="5547946" cy="1162050"/>
          </a:xfrm>
          <a:prstGeom prst="rect">
            <a:avLst/>
          </a:prstGeom>
          <a:noFill/>
          <a:ln w="9525">
            <a:noFill/>
            <a:miter lim="800000"/>
            <a:headEnd/>
            <a:tailEnd/>
          </a:ln>
        </p:spPr>
      </p:pic>
      <p:sp>
        <p:nvSpPr>
          <p:cNvPr id="10" name="TextBox 9"/>
          <p:cNvSpPr txBox="1"/>
          <p:nvPr/>
        </p:nvSpPr>
        <p:spPr>
          <a:xfrm>
            <a:off x="685800" y="6172200"/>
            <a:ext cx="4408203" cy="400110"/>
          </a:xfrm>
          <a:prstGeom prst="rect">
            <a:avLst/>
          </a:prstGeom>
          <a:noFill/>
        </p:spPr>
        <p:txBody>
          <a:bodyPr wrap="none" rtlCol="0">
            <a:spAutoFit/>
          </a:bodyPr>
          <a:lstStyle/>
          <a:p>
            <a:r>
              <a:rPr lang="en-US" sz="2000" b="1" dirty="0" smtClean="0">
                <a:solidFill>
                  <a:srgbClr val="FFFF00"/>
                </a:solidFill>
              </a:rPr>
              <a:t>APD </a:t>
            </a:r>
            <a:r>
              <a:rPr lang="en-US" sz="2000" b="1" dirty="0" err="1">
                <a:solidFill>
                  <a:srgbClr val="FFFF00"/>
                </a:solidFill>
              </a:rPr>
              <a:t>v</a:t>
            </a:r>
            <a:r>
              <a:rPr lang="en-US" sz="2000" b="1" dirty="0" err="1" smtClean="0">
                <a:solidFill>
                  <a:srgbClr val="FFFF00"/>
                </a:solidFill>
              </a:rPr>
              <a:t>yvinuté</a:t>
            </a:r>
            <a:r>
              <a:rPr lang="en-US" sz="2000" b="1" dirty="0" smtClean="0">
                <a:solidFill>
                  <a:srgbClr val="FFFF00"/>
                </a:solidFill>
              </a:rPr>
              <a:t> pre experiment CMS</a:t>
            </a:r>
            <a:endParaRPr lang="en-US" sz="2000" b="1" dirty="0">
              <a:solidFill>
                <a:srgbClr val="FFFF00"/>
              </a:solidFill>
            </a:endParaRPr>
          </a:p>
        </p:txBody>
      </p:sp>
      <p:sp>
        <p:nvSpPr>
          <p:cNvPr id="11" name="Footer Placeholder 10"/>
          <p:cNvSpPr>
            <a:spLocks noGrp="1"/>
          </p:cNvSpPr>
          <p:nvPr>
            <p:ph type="ftr" sz="quarter" idx="10"/>
          </p:nvPr>
        </p:nvSpPr>
        <p:spPr/>
        <p:txBody>
          <a:bodyPr/>
          <a:lstStyle/>
          <a:p>
            <a:r>
              <a:rPr lang="en-US" smtClean="0"/>
              <a:t>High School Teachers at CERN  -----  Bettina + Ivan Mikulec  -----  Apr 2009</a:t>
            </a:r>
            <a:endParaRPr lang="en-US"/>
          </a:p>
        </p:txBody>
      </p:sp>
      <p:sp>
        <p:nvSpPr>
          <p:cNvPr id="12" name="Slide Number Placeholder 11"/>
          <p:cNvSpPr>
            <a:spLocks noGrp="1"/>
          </p:cNvSpPr>
          <p:nvPr>
            <p:ph type="sldNum" sz="quarter" idx="11"/>
          </p:nvPr>
        </p:nvSpPr>
        <p:spPr/>
        <p:txBody>
          <a:bodyPr/>
          <a:lstStyle/>
          <a:p>
            <a:pPr>
              <a:defRPr/>
            </a:pPr>
            <a:fld id="{C1603305-08FB-224C-9641-C59DC35FFBF6}" type="slidenum">
              <a:rPr lang="en-US" smtClean="0"/>
              <a:pPr>
                <a:defRPr/>
              </a:pPr>
              <a:t>53</a:t>
            </a:fld>
            <a:endParaRPr lang="en-US"/>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3" name="Text Box 2"/>
          <p:cNvSpPr txBox="1">
            <a:spLocks noChangeArrowheads="1"/>
          </p:cNvSpPr>
          <p:nvPr/>
        </p:nvSpPr>
        <p:spPr bwMode="auto">
          <a:xfrm>
            <a:off x="492370" y="106363"/>
            <a:ext cx="8169520" cy="646112"/>
          </a:xfrm>
          <a:prstGeom prst="rect">
            <a:avLst/>
          </a:prstGeom>
          <a:noFill/>
          <a:ln w="9525">
            <a:noFill/>
            <a:miter lim="800000"/>
            <a:headEnd/>
            <a:tailEnd/>
          </a:ln>
        </p:spPr>
        <p:txBody>
          <a:bodyPr>
            <a:prstTxWarp prst="textNoShape">
              <a:avLst/>
            </a:prstTxWarp>
            <a:spAutoFit/>
          </a:bodyPr>
          <a:lstStyle/>
          <a:p>
            <a:pPr algn="ctr"/>
            <a:r>
              <a:rPr lang="en-US" sz="3600" b="1" dirty="0" err="1" smtClean="0">
                <a:solidFill>
                  <a:srgbClr val="80FF00"/>
                </a:solidFill>
                <a:effectLst>
                  <a:outerShdw blurRad="38100" dist="38100" dir="2700000" algn="tl">
                    <a:srgbClr val="DDDDDD"/>
                  </a:outerShdw>
                </a:effectLst>
                <a:latin typeface="Verdana" pitchFamily="-110" charset="0"/>
                <a:ea typeface="Times New Roman" pitchFamily="-110" charset="0"/>
                <a:cs typeface="Times New Roman" pitchFamily="-110" charset="0"/>
              </a:rPr>
              <a:t>Systém</a:t>
            </a:r>
            <a:r>
              <a:rPr lang="en-US" sz="3600" b="1" dirty="0" smtClean="0">
                <a:solidFill>
                  <a:srgbClr val="80FF00"/>
                </a:solidFill>
                <a:effectLst>
                  <a:outerShdw blurRad="38100" dist="38100" dir="2700000" algn="tl">
                    <a:srgbClr val="DDDDDD"/>
                  </a:outerShdw>
                </a:effectLst>
                <a:latin typeface="Verdana" pitchFamily="-110" charset="0"/>
                <a:ea typeface="Times New Roman" pitchFamily="-110" charset="0"/>
                <a:cs typeface="Times New Roman" pitchFamily="-110" charset="0"/>
              </a:rPr>
              <a:t> </a:t>
            </a:r>
            <a:r>
              <a:rPr lang="en-US" sz="3600" b="1" dirty="0" err="1" smtClean="0">
                <a:solidFill>
                  <a:srgbClr val="80FF00"/>
                </a:solidFill>
                <a:effectLst>
                  <a:outerShdw blurRad="38100" dist="38100" dir="2700000" algn="tl">
                    <a:srgbClr val="DDDDDD"/>
                  </a:outerShdw>
                </a:effectLst>
                <a:latin typeface="Verdana" pitchFamily="-110" charset="0"/>
                <a:ea typeface="Times New Roman" pitchFamily="-110" charset="0"/>
                <a:cs typeface="Times New Roman" pitchFamily="-110" charset="0"/>
              </a:rPr>
              <a:t>čítania</a:t>
            </a:r>
            <a:r>
              <a:rPr lang="en-US" sz="3600" b="1" dirty="0" smtClean="0">
                <a:solidFill>
                  <a:srgbClr val="80FF00"/>
                </a:solidFill>
                <a:effectLst>
                  <a:outerShdw blurRad="38100" dist="38100" dir="2700000" algn="tl">
                    <a:srgbClr val="DDDDDD"/>
                  </a:outerShdw>
                </a:effectLst>
                <a:latin typeface="Verdana" pitchFamily="-110" charset="0"/>
                <a:ea typeface="Times New Roman" pitchFamily="-110" charset="0"/>
                <a:cs typeface="Times New Roman" pitchFamily="-110" charset="0"/>
              </a:rPr>
              <a:t> </a:t>
            </a:r>
            <a:r>
              <a:rPr lang="en-US" sz="3600" b="1" dirty="0" err="1" smtClean="0">
                <a:solidFill>
                  <a:srgbClr val="80FF00"/>
                </a:solidFill>
                <a:effectLst>
                  <a:outerShdw blurRad="38100" dist="38100" dir="2700000" algn="tl">
                    <a:srgbClr val="DDDDDD"/>
                  </a:outerShdw>
                </a:effectLst>
                <a:latin typeface="Verdana" pitchFamily="-110" charset="0"/>
                <a:ea typeface="Times New Roman" pitchFamily="-110" charset="0"/>
                <a:cs typeface="Times New Roman" pitchFamily="-110" charset="0"/>
              </a:rPr>
              <a:t>dát</a:t>
            </a:r>
            <a:endParaRPr lang="en-US" sz="3600" dirty="0">
              <a:solidFill>
                <a:srgbClr val="80FF00"/>
              </a:solidFill>
              <a:effectLst>
                <a:outerShdw blurRad="38100" dist="38100" dir="2700000" algn="tl">
                  <a:srgbClr val="DDDDDD"/>
                </a:outerShdw>
              </a:effectLst>
              <a:latin typeface="Verdana" pitchFamily="-110" charset="0"/>
            </a:endParaRPr>
          </a:p>
        </p:txBody>
      </p:sp>
      <p:sp>
        <p:nvSpPr>
          <p:cNvPr id="17412" name="Text Box 43"/>
          <p:cNvSpPr txBox="1">
            <a:spLocks noChangeArrowheads="1"/>
          </p:cNvSpPr>
          <p:nvPr/>
        </p:nvSpPr>
        <p:spPr bwMode="auto">
          <a:xfrm>
            <a:off x="1969477" y="1143000"/>
            <a:ext cx="1843323" cy="461665"/>
          </a:xfrm>
          <a:prstGeom prst="rect">
            <a:avLst/>
          </a:prstGeom>
          <a:noFill/>
          <a:ln w="9525">
            <a:noFill/>
            <a:miter lim="800000"/>
            <a:headEnd/>
            <a:tailEnd/>
          </a:ln>
        </p:spPr>
        <p:txBody>
          <a:bodyPr wrap="none">
            <a:prstTxWarp prst="textNoShape">
              <a:avLst/>
            </a:prstTxWarp>
            <a:spAutoFit/>
          </a:bodyPr>
          <a:lstStyle/>
          <a:p>
            <a:r>
              <a:rPr lang="en-US" b="1">
                <a:solidFill>
                  <a:schemeClr val="bg1"/>
                </a:solidFill>
              </a:rPr>
              <a:t>DAQ Board</a:t>
            </a:r>
          </a:p>
        </p:txBody>
      </p:sp>
      <p:pic>
        <p:nvPicPr>
          <p:cNvPr id="15366" name="Picture 35"/>
          <p:cNvPicPr>
            <a:picLocks noChangeAspect="1" noChangeArrowheads="1"/>
          </p:cNvPicPr>
          <p:nvPr/>
        </p:nvPicPr>
        <p:blipFill>
          <a:blip r:embed="rId3"/>
          <a:srcRect/>
          <a:stretch>
            <a:fillRect/>
          </a:stretch>
        </p:blipFill>
        <p:spPr bwMode="auto">
          <a:xfrm>
            <a:off x="4635013" y="3429000"/>
            <a:ext cx="4368311" cy="3276600"/>
          </a:xfrm>
          <a:prstGeom prst="rect">
            <a:avLst/>
          </a:prstGeom>
          <a:ln>
            <a:noFill/>
          </a:ln>
          <a:effectLst>
            <a:outerShdw blurRad="292100" dist="139700" dir="2700000" algn="tl" rotWithShape="0">
              <a:srgbClr val="333333">
                <a:alpha val="65000"/>
              </a:srgbClr>
            </a:outerShdw>
          </a:effectLst>
        </p:spPr>
      </p:pic>
      <p:pic>
        <p:nvPicPr>
          <p:cNvPr id="14" name="Picture 50" descr="DSC_1699"/>
          <p:cNvPicPr>
            <a:picLocks noChangeAspect="1" noChangeArrowheads="1"/>
          </p:cNvPicPr>
          <p:nvPr/>
        </p:nvPicPr>
        <p:blipFill>
          <a:blip r:embed="rId4"/>
          <a:srcRect/>
          <a:stretch>
            <a:fillRect/>
          </a:stretch>
        </p:blipFill>
        <p:spPr bwMode="auto">
          <a:xfrm>
            <a:off x="4994031" y="762000"/>
            <a:ext cx="3587262" cy="2590800"/>
          </a:xfrm>
          <a:prstGeom prst="rect">
            <a:avLst/>
          </a:prstGeom>
          <a:ln>
            <a:noFill/>
          </a:ln>
          <a:effectLst>
            <a:outerShdw blurRad="292100" dist="139700" dir="2700000" algn="tl" rotWithShape="0">
              <a:srgbClr val="333333">
                <a:alpha val="65000"/>
              </a:srgbClr>
            </a:outerShdw>
          </a:effectLst>
        </p:spPr>
      </p:pic>
      <p:sp>
        <p:nvSpPr>
          <p:cNvPr id="17417" name="Text Box 51"/>
          <p:cNvSpPr txBox="1">
            <a:spLocks noChangeArrowheads="1"/>
          </p:cNvSpPr>
          <p:nvPr/>
        </p:nvSpPr>
        <p:spPr bwMode="auto">
          <a:xfrm>
            <a:off x="6119446" y="838200"/>
            <a:ext cx="2165251" cy="400110"/>
          </a:xfrm>
          <a:prstGeom prst="rect">
            <a:avLst/>
          </a:prstGeom>
          <a:noFill/>
          <a:ln w="9525">
            <a:noFill/>
            <a:miter lim="800000"/>
            <a:headEnd/>
            <a:tailEnd/>
          </a:ln>
        </p:spPr>
        <p:txBody>
          <a:bodyPr wrap="none">
            <a:prstTxWarp prst="textNoShape">
              <a:avLst/>
            </a:prstTxWarp>
            <a:spAutoFit/>
          </a:bodyPr>
          <a:lstStyle/>
          <a:p>
            <a:r>
              <a:rPr lang="en-US" sz="2000" b="1">
                <a:solidFill>
                  <a:schemeClr val="bg1"/>
                </a:solidFill>
              </a:rPr>
              <a:t>TRG/DCC Board</a:t>
            </a:r>
          </a:p>
        </p:txBody>
      </p:sp>
      <p:sp>
        <p:nvSpPr>
          <p:cNvPr id="17418" name="TextBox 11"/>
          <p:cNvSpPr txBox="1">
            <a:spLocks noChangeArrowheads="1"/>
          </p:cNvSpPr>
          <p:nvPr/>
        </p:nvSpPr>
        <p:spPr bwMode="auto">
          <a:xfrm>
            <a:off x="4853354" y="6172201"/>
            <a:ext cx="3126577" cy="461665"/>
          </a:xfrm>
          <a:prstGeom prst="rect">
            <a:avLst/>
          </a:prstGeom>
          <a:noFill/>
          <a:ln w="9525">
            <a:noFill/>
            <a:miter lim="800000"/>
            <a:headEnd/>
            <a:tailEnd/>
          </a:ln>
        </p:spPr>
        <p:txBody>
          <a:bodyPr wrap="none">
            <a:prstTxWarp prst="textNoShape">
              <a:avLst/>
            </a:prstTxWarp>
            <a:spAutoFit/>
          </a:bodyPr>
          <a:lstStyle/>
          <a:p>
            <a:r>
              <a:rPr lang="en-US" b="1"/>
              <a:t>Level 1 Trigger/DAQ</a:t>
            </a:r>
          </a:p>
        </p:txBody>
      </p:sp>
      <p:sp>
        <p:nvSpPr>
          <p:cNvPr id="17419" name="Text Box 40"/>
          <p:cNvSpPr txBox="1">
            <a:spLocks noChangeArrowheads="1"/>
          </p:cNvSpPr>
          <p:nvPr/>
        </p:nvSpPr>
        <p:spPr bwMode="auto">
          <a:xfrm>
            <a:off x="70339" y="3429000"/>
            <a:ext cx="4431323" cy="2862323"/>
          </a:xfrm>
          <a:prstGeom prst="rect">
            <a:avLst/>
          </a:prstGeom>
          <a:noFill/>
          <a:ln w="9525">
            <a:noFill/>
            <a:miter lim="800000"/>
            <a:headEnd/>
            <a:tailEnd/>
          </a:ln>
        </p:spPr>
        <p:txBody>
          <a:bodyPr>
            <a:prstTxWarp prst="textNoShape">
              <a:avLst/>
            </a:prstTxWarp>
            <a:spAutoFit/>
          </a:bodyPr>
          <a:lstStyle/>
          <a:p>
            <a:r>
              <a:rPr lang="en-GB" sz="1800" b="1" dirty="0" err="1" smtClean="0">
                <a:solidFill>
                  <a:srgbClr val="040060"/>
                </a:solidFill>
              </a:rPr>
              <a:t>Systém</a:t>
            </a:r>
            <a:r>
              <a:rPr lang="en-GB" sz="1800" b="1" dirty="0" smtClean="0">
                <a:solidFill>
                  <a:srgbClr val="040060"/>
                </a:solidFill>
              </a:rPr>
              <a:t> </a:t>
            </a:r>
            <a:r>
              <a:rPr lang="en-GB" sz="1800" b="1" dirty="0" err="1" smtClean="0">
                <a:solidFill>
                  <a:srgbClr val="040060"/>
                </a:solidFill>
              </a:rPr>
              <a:t>čítania</a:t>
            </a:r>
            <a:r>
              <a:rPr lang="en-GB" sz="1800" b="1" dirty="0" smtClean="0">
                <a:solidFill>
                  <a:srgbClr val="040060"/>
                </a:solidFill>
              </a:rPr>
              <a:t> </a:t>
            </a:r>
            <a:r>
              <a:rPr lang="en-GB" sz="1800" b="1" dirty="0" err="1" smtClean="0">
                <a:solidFill>
                  <a:srgbClr val="040060"/>
                </a:solidFill>
              </a:rPr>
              <a:t>dát</a:t>
            </a:r>
            <a:r>
              <a:rPr lang="en-GB" sz="1800" b="1" dirty="0" smtClean="0">
                <a:solidFill>
                  <a:srgbClr val="040060"/>
                </a:solidFill>
              </a:rPr>
              <a:t> je </a:t>
            </a:r>
            <a:r>
              <a:rPr lang="en-GB" sz="1800" b="1" dirty="0" err="1" smtClean="0">
                <a:solidFill>
                  <a:srgbClr val="040060"/>
                </a:solidFill>
              </a:rPr>
              <a:t>kópiou</a:t>
            </a:r>
            <a:r>
              <a:rPr lang="en-GB" sz="1800" b="1" dirty="0" smtClean="0">
                <a:solidFill>
                  <a:srgbClr val="040060"/>
                </a:solidFill>
              </a:rPr>
              <a:t> </a:t>
            </a:r>
            <a:r>
              <a:rPr lang="en-GB" sz="1800" b="1" dirty="0" err="1" smtClean="0">
                <a:solidFill>
                  <a:srgbClr val="040060"/>
                </a:solidFill>
              </a:rPr>
              <a:t>systému</a:t>
            </a:r>
            <a:r>
              <a:rPr lang="en-GB" sz="1800" b="1" dirty="0" smtClean="0">
                <a:solidFill>
                  <a:srgbClr val="040060"/>
                </a:solidFill>
              </a:rPr>
              <a:t> pre </a:t>
            </a:r>
            <a:r>
              <a:rPr lang="en-GB" sz="1800" b="1" dirty="0" err="1" smtClean="0">
                <a:solidFill>
                  <a:srgbClr val="040060"/>
                </a:solidFill>
              </a:rPr>
              <a:t>elektromagnetický</a:t>
            </a:r>
            <a:r>
              <a:rPr lang="en-GB" sz="1800" b="1" dirty="0" smtClean="0">
                <a:solidFill>
                  <a:srgbClr val="040060"/>
                </a:solidFill>
              </a:rPr>
              <a:t> </a:t>
            </a:r>
            <a:r>
              <a:rPr lang="en-GB" sz="1800" b="1" dirty="0" err="1" smtClean="0">
                <a:solidFill>
                  <a:srgbClr val="040060"/>
                </a:solidFill>
              </a:rPr>
              <a:t>kalorimeter</a:t>
            </a:r>
            <a:r>
              <a:rPr lang="en-GB" sz="1800" b="1" dirty="0" smtClean="0">
                <a:solidFill>
                  <a:srgbClr val="040060"/>
                </a:solidFill>
              </a:rPr>
              <a:t> </a:t>
            </a:r>
            <a:r>
              <a:rPr lang="en-GB" sz="1800" b="1" dirty="0" err="1" smtClean="0">
                <a:solidFill>
                  <a:srgbClr val="040060"/>
                </a:solidFill>
              </a:rPr>
              <a:t>experimentu</a:t>
            </a:r>
            <a:r>
              <a:rPr lang="en-GB" sz="1800" b="1" dirty="0" smtClean="0">
                <a:solidFill>
                  <a:srgbClr val="040060"/>
                </a:solidFill>
              </a:rPr>
              <a:t> </a:t>
            </a:r>
            <a:r>
              <a:rPr lang="en-GB" sz="1800" b="1" dirty="0" smtClean="0">
                <a:solidFill>
                  <a:srgbClr val="FFFF00"/>
                </a:solidFill>
              </a:rPr>
              <a:t>CMS</a:t>
            </a:r>
          </a:p>
          <a:p>
            <a:endParaRPr lang="en-GB" sz="1800" b="1" dirty="0" smtClean="0">
              <a:solidFill>
                <a:srgbClr val="040060"/>
              </a:solidFill>
            </a:endParaRPr>
          </a:p>
          <a:p>
            <a:r>
              <a:rPr lang="en-US" sz="1800" b="1" dirty="0" err="1" smtClean="0">
                <a:solidFill>
                  <a:srgbClr val="040060"/>
                </a:solidFill>
              </a:rPr>
              <a:t>Rýchlosť</a:t>
            </a:r>
            <a:r>
              <a:rPr lang="en-US" sz="1800" b="1" dirty="0" smtClean="0">
                <a:solidFill>
                  <a:srgbClr val="040060"/>
                </a:solidFill>
              </a:rPr>
              <a:t> </a:t>
            </a:r>
            <a:r>
              <a:rPr lang="en-US" sz="1800" b="1" dirty="0" err="1" smtClean="0">
                <a:solidFill>
                  <a:srgbClr val="040060"/>
                </a:solidFill>
              </a:rPr>
              <a:t>prenosu</a:t>
            </a:r>
            <a:r>
              <a:rPr lang="en-US" sz="1800" b="1" dirty="0" smtClean="0">
                <a:solidFill>
                  <a:srgbClr val="040060"/>
                </a:solidFill>
              </a:rPr>
              <a:t> </a:t>
            </a:r>
            <a:r>
              <a:rPr lang="en-US" sz="1800" b="1" dirty="0" err="1" smtClean="0">
                <a:solidFill>
                  <a:srgbClr val="040060"/>
                </a:solidFill>
              </a:rPr>
              <a:t>dát</a:t>
            </a:r>
            <a:r>
              <a:rPr lang="en-US" sz="1800" b="1" dirty="0" smtClean="0">
                <a:solidFill>
                  <a:srgbClr val="040060"/>
                </a:solidFill>
              </a:rPr>
              <a:t> </a:t>
            </a:r>
            <a:r>
              <a:rPr lang="en-US" sz="1800" b="1" dirty="0" err="1" smtClean="0">
                <a:solidFill>
                  <a:srgbClr val="040060"/>
                </a:solidFill>
              </a:rPr>
              <a:t>pred</a:t>
            </a:r>
            <a:r>
              <a:rPr lang="en-US" sz="1800" b="1" dirty="0" smtClean="0">
                <a:solidFill>
                  <a:srgbClr val="040060"/>
                </a:solidFill>
              </a:rPr>
              <a:t> L1 </a:t>
            </a:r>
            <a:r>
              <a:rPr lang="en-US" sz="1800" b="1" dirty="0" err="1" smtClean="0">
                <a:solidFill>
                  <a:srgbClr val="040060"/>
                </a:solidFill>
              </a:rPr>
              <a:t>triggerom</a:t>
            </a:r>
            <a:r>
              <a:rPr lang="en-US" sz="1800" b="1" dirty="0" smtClean="0">
                <a:solidFill>
                  <a:srgbClr val="040060"/>
                </a:solidFill>
              </a:rPr>
              <a:t> </a:t>
            </a:r>
            <a:r>
              <a:rPr lang="en-US" sz="1800" b="1" dirty="0" smtClean="0">
                <a:solidFill>
                  <a:srgbClr val="FFFF00"/>
                </a:solidFill>
              </a:rPr>
              <a:t>156 </a:t>
            </a:r>
            <a:r>
              <a:rPr lang="en-US" sz="1800" b="1" dirty="0" err="1">
                <a:solidFill>
                  <a:srgbClr val="FFFF00"/>
                </a:solidFill>
              </a:rPr>
              <a:t>Gb/s</a:t>
            </a:r>
            <a:endParaRPr lang="en-US" sz="1800" b="1" dirty="0" smtClean="0">
              <a:solidFill>
                <a:srgbClr val="FFFF00"/>
              </a:solidFill>
            </a:endParaRPr>
          </a:p>
          <a:p>
            <a:endParaRPr lang="en-US" sz="1800" b="1" dirty="0" smtClean="0">
              <a:solidFill>
                <a:srgbClr val="040060"/>
              </a:solidFill>
            </a:endParaRPr>
          </a:p>
          <a:p>
            <a:r>
              <a:rPr lang="en-US" sz="1800" b="1" dirty="0" err="1" smtClean="0">
                <a:solidFill>
                  <a:srgbClr val="040060"/>
                </a:solidFill>
              </a:rPr>
              <a:t>Rýchlosť</a:t>
            </a:r>
            <a:r>
              <a:rPr lang="en-US" sz="1800" b="1" dirty="0" smtClean="0">
                <a:solidFill>
                  <a:srgbClr val="040060"/>
                </a:solidFill>
              </a:rPr>
              <a:t> </a:t>
            </a:r>
            <a:r>
              <a:rPr lang="en-US" sz="1800" b="1" dirty="0" err="1" smtClean="0">
                <a:solidFill>
                  <a:srgbClr val="040060"/>
                </a:solidFill>
              </a:rPr>
              <a:t>prenosu</a:t>
            </a:r>
            <a:r>
              <a:rPr lang="en-US" sz="1800" b="1" dirty="0" smtClean="0">
                <a:solidFill>
                  <a:srgbClr val="040060"/>
                </a:solidFill>
              </a:rPr>
              <a:t> </a:t>
            </a:r>
            <a:r>
              <a:rPr lang="en-US" sz="1800" b="1" dirty="0" err="1" smtClean="0">
                <a:solidFill>
                  <a:srgbClr val="040060"/>
                </a:solidFill>
              </a:rPr>
              <a:t>dát</a:t>
            </a:r>
            <a:r>
              <a:rPr lang="en-US" sz="1800" b="1" dirty="0" smtClean="0">
                <a:solidFill>
                  <a:srgbClr val="040060"/>
                </a:solidFill>
              </a:rPr>
              <a:t> </a:t>
            </a:r>
            <a:r>
              <a:rPr lang="en-US" sz="1800" b="1" dirty="0" err="1" smtClean="0">
                <a:solidFill>
                  <a:srgbClr val="040060"/>
                </a:solidFill>
              </a:rPr>
              <a:t>pred</a:t>
            </a:r>
            <a:r>
              <a:rPr lang="en-US" sz="1800" b="1" dirty="0" smtClean="0">
                <a:solidFill>
                  <a:srgbClr val="040060"/>
                </a:solidFill>
              </a:rPr>
              <a:t> L2 </a:t>
            </a:r>
            <a:r>
              <a:rPr lang="en-US" sz="1800" b="1" dirty="0" err="1" smtClean="0">
                <a:solidFill>
                  <a:srgbClr val="040060"/>
                </a:solidFill>
              </a:rPr>
              <a:t>triggerom</a:t>
            </a:r>
            <a:r>
              <a:rPr lang="en-US" sz="1800" b="1" dirty="0" smtClean="0">
                <a:solidFill>
                  <a:srgbClr val="040060"/>
                </a:solidFill>
              </a:rPr>
              <a:t> </a:t>
            </a:r>
            <a:r>
              <a:rPr lang="en-US" sz="1800" b="1" dirty="0" smtClean="0">
                <a:solidFill>
                  <a:srgbClr val="FFFF00"/>
                </a:solidFill>
              </a:rPr>
              <a:t>800 </a:t>
            </a:r>
            <a:r>
              <a:rPr lang="en-US" sz="1800" b="1" dirty="0">
                <a:solidFill>
                  <a:srgbClr val="FFFF00"/>
                </a:solidFill>
              </a:rPr>
              <a:t>MB/</a:t>
            </a:r>
            <a:r>
              <a:rPr lang="en-US" sz="1800" b="1" dirty="0" err="1">
                <a:solidFill>
                  <a:srgbClr val="FFFF00"/>
                </a:solidFill>
              </a:rPr>
              <a:t>s</a:t>
            </a:r>
            <a:endParaRPr lang="en-US" sz="1800" b="1" dirty="0">
              <a:solidFill>
                <a:srgbClr val="FFFF00"/>
              </a:solidFill>
            </a:endParaRPr>
          </a:p>
          <a:p>
            <a:endParaRPr lang="en-US" sz="1800" b="1" dirty="0">
              <a:solidFill>
                <a:srgbClr val="040060"/>
              </a:solidFill>
            </a:endParaRPr>
          </a:p>
        </p:txBody>
      </p:sp>
      <p:pic>
        <p:nvPicPr>
          <p:cNvPr id="15" name="Picture 41" descr="DAE"/>
          <p:cNvPicPr>
            <a:picLocks noChangeAspect="1" noChangeArrowheads="1"/>
          </p:cNvPicPr>
          <p:nvPr/>
        </p:nvPicPr>
        <p:blipFill>
          <a:blip r:embed="rId5"/>
          <a:srcRect/>
          <a:stretch>
            <a:fillRect/>
          </a:stretch>
        </p:blipFill>
        <p:spPr bwMode="auto">
          <a:xfrm>
            <a:off x="703385" y="762000"/>
            <a:ext cx="3376246" cy="2597150"/>
          </a:xfrm>
          <a:prstGeom prst="rect">
            <a:avLst/>
          </a:prstGeom>
          <a:ln>
            <a:noFill/>
          </a:ln>
          <a:effectLst>
            <a:outerShdw blurRad="292100" dist="139700" dir="2700000" algn="tl" rotWithShape="0">
              <a:srgbClr val="333333">
                <a:alpha val="65000"/>
              </a:srgbClr>
            </a:outerShdw>
          </a:effectLst>
        </p:spPr>
      </p:pic>
      <p:sp>
        <p:nvSpPr>
          <p:cNvPr id="17421" name="Text Box 43"/>
          <p:cNvSpPr txBox="1">
            <a:spLocks noChangeArrowheads="1"/>
          </p:cNvSpPr>
          <p:nvPr/>
        </p:nvSpPr>
        <p:spPr bwMode="auto">
          <a:xfrm>
            <a:off x="2039816" y="1149350"/>
            <a:ext cx="1843323" cy="461665"/>
          </a:xfrm>
          <a:prstGeom prst="rect">
            <a:avLst/>
          </a:prstGeom>
          <a:noFill/>
          <a:ln w="9525">
            <a:noFill/>
            <a:miter lim="800000"/>
            <a:headEnd/>
            <a:tailEnd/>
          </a:ln>
        </p:spPr>
        <p:txBody>
          <a:bodyPr wrap="none">
            <a:prstTxWarp prst="textNoShape">
              <a:avLst/>
            </a:prstTxWarp>
            <a:spAutoFit/>
          </a:bodyPr>
          <a:lstStyle/>
          <a:p>
            <a:r>
              <a:rPr lang="en-US" b="1">
                <a:solidFill>
                  <a:schemeClr val="bg1"/>
                </a:solidFill>
              </a:rPr>
              <a:t>DAQ Board</a:t>
            </a:r>
          </a:p>
        </p:txBody>
      </p:sp>
      <p:sp>
        <p:nvSpPr>
          <p:cNvPr id="12" name="Footer Placeholder 11"/>
          <p:cNvSpPr>
            <a:spLocks noGrp="1"/>
          </p:cNvSpPr>
          <p:nvPr>
            <p:ph type="ftr" sz="quarter" idx="10"/>
          </p:nvPr>
        </p:nvSpPr>
        <p:spPr/>
        <p:txBody>
          <a:bodyPr/>
          <a:lstStyle/>
          <a:p>
            <a:r>
              <a:rPr lang="en-US" smtClean="0"/>
              <a:t>High School Teachers at CERN  -----  Bettina + Ivan Mikulec  -----  Apr 2009</a:t>
            </a:r>
            <a:endParaRPr lang="en-US"/>
          </a:p>
        </p:txBody>
      </p:sp>
      <p:sp>
        <p:nvSpPr>
          <p:cNvPr id="13" name="Slide Number Placeholder 12"/>
          <p:cNvSpPr>
            <a:spLocks noGrp="1"/>
          </p:cNvSpPr>
          <p:nvPr>
            <p:ph type="sldNum" sz="quarter" idx="11"/>
          </p:nvPr>
        </p:nvSpPr>
        <p:spPr/>
        <p:txBody>
          <a:bodyPr/>
          <a:lstStyle/>
          <a:p>
            <a:pPr>
              <a:defRPr/>
            </a:pPr>
            <a:fld id="{9BBAEE1A-C415-004C-89D3-E92FF64AAE29}" type="slidenum">
              <a:rPr lang="en-US" smtClean="0"/>
              <a:pPr>
                <a:defRPr/>
              </a:pPr>
              <a:t>54</a:t>
            </a:fld>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8675" name="Picture 3" descr="DSC_3138.JPG"/>
          <p:cNvPicPr>
            <a:picLocks noChangeAspect="1"/>
          </p:cNvPicPr>
          <p:nvPr/>
        </p:nvPicPr>
        <p:blipFill>
          <a:blip r:embed="rId2"/>
          <a:srcRect/>
          <a:stretch>
            <a:fillRect/>
          </a:stretch>
        </p:blipFill>
        <p:spPr bwMode="auto">
          <a:xfrm>
            <a:off x="703385" y="1371600"/>
            <a:ext cx="3024554" cy="4927600"/>
          </a:xfrm>
          <a:prstGeom prst="rect">
            <a:avLst/>
          </a:prstGeom>
          <a:noFill/>
          <a:ln w="9525">
            <a:noFill/>
            <a:miter lim="800000"/>
            <a:headEnd/>
            <a:tailEnd/>
          </a:ln>
        </p:spPr>
      </p:pic>
      <p:pic>
        <p:nvPicPr>
          <p:cNvPr id="28676" name="Picture 4" descr="Figure 1website.JPG"/>
          <p:cNvPicPr>
            <a:picLocks noChangeAspect="1"/>
          </p:cNvPicPr>
          <p:nvPr/>
        </p:nvPicPr>
        <p:blipFill>
          <a:blip r:embed="rId3"/>
          <a:srcRect/>
          <a:stretch>
            <a:fillRect/>
          </a:stretch>
        </p:blipFill>
        <p:spPr bwMode="auto">
          <a:xfrm>
            <a:off x="4923692" y="1295400"/>
            <a:ext cx="3376246" cy="2743200"/>
          </a:xfrm>
          <a:prstGeom prst="rect">
            <a:avLst/>
          </a:prstGeom>
          <a:noFill/>
          <a:ln w="9525">
            <a:noFill/>
            <a:miter lim="800000"/>
            <a:headEnd/>
            <a:tailEnd/>
          </a:ln>
        </p:spPr>
      </p:pic>
      <p:pic>
        <p:nvPicPr>
          <p:cNvPr id="28677" name="Picture 6" descr="Img010.jpg"/>
          <p:cNvPicPr>
            <a:picLocks noChangeAspect="1"/>
          </p:cNvPicPr>
          <p:nvPr/>
        </p:nvPicPr>
        <p:blipFill>
          <a:blip r:embed="rId4"/>
          <a:srcRect/>
          <a:stretch>
            <a:fillRect/>
          </a:stretch>
        </p:blipFill>
        <p:spPr bwMode="auto">
          <a:xfrm>
            <a:off x="5205046" y="4114800"/>
            <a:ext cx="2883877" cy="2343150"/>
          </a:xfrm>
          <a:prstGeom prst="rect">
            <a:avLst/>
          </a:prstGeom>
          <a:noFill/>
          <a:ln w="9525">
            <a:noFill/>
            <a:miter lim="800000"/>
            <a:headEnd/>
            <a:tailEnd/>
          </a:ln>
        </p:spPr>
      </p:pic>
      <p:sp>
        <p:nvSpPr>
          <p:cNvPr id="8" name="Rectangle 7"/>
          <p:cNvSpPr>
            <a:spLocks noChangeArrowheads="1"/>
          </p:cNvSpPr>
          <p:nvPr/>
        </p:nvSpPr>
        <p:spPr bwMode="auto">
          <a:xfrm>
            <a:off x="2813539" y="152400"/>
            <a:ext cx="4092587" cy="584776"/>
          </a:xfrm>
          <a:prstGeom prst="rect">
            <a:avLst/>
          </a:prstGeom>
          <a:noFill/>
          <a:ln w="9525">
            <a:noFill/>
            <a:miter lim="800000"/>
            <a:headEnd/>
            <a:tailEnd/>
          </a:ln>
          <a:effectLst/>
        </p:spPr>
        <p:txBody>
          <a:bodyPr wrap="none">
            <a:prstTxWarp prst="textNoShape">
              <a:avLst/>
            </a:prstTxWarp>
            <a:spAutoFit/>
          </a:bodyPr>
          <a:lstStyle/>
          <a:p>
            <a:r>
              <a:rPr lang="en-US" sz="3200" b="1" dirty="0" err="1" smtClean="0">
                <a:solidFill>
                  <a:srgbClr val="80FF00"/>
                </a:solidFill>
                <a:effectLst>
                  <a:outerShdw blurRad="38100" dist="38100" dir="2700000" algn="tl">
                    <a:srgbClr val="DDDDDD"/>
                  </a:outerShdw>
                </a:effectLst>
                <a:latin typeface="Verdana" pitchFamily="-110" charset="0"/>
              </a:rPr>
              <a:t>Skaner</a:t>
            </a:r>
            <a:r>
              <a:rPr lang="en-US" sz="3200" b="1" dirty="0" smtClean="0">
                <a:solidFill>
                  <a:srgbClr val="80FF00"/>
                </a:solidFill>
                <a:effectLst>
                  <a:outerShdw blurRad="38100" dist="38100" dir="2700000" algn="tl">
                    <a:srgbClr val="DDDDDD"/>
                  </a:outerShdw>
                </a:effectLst>
                <a:latin typeface="Verdana" pitchFamily="-110" charset="0"/>
              </a:rPr>
              <a:t> </a:t>
            </a:r>
            <a:r>
              <a:rPr lang="en-US" sz="3200" b="1" dirty="0" err="1">
                <a:solidFill>
                  <a:srgbClr val="80FF00"/>
                </a:solidFill>
                <a:effectLst>
                  <a:outerShdw blurRad="38100" dist="38100" dir="2700000" algn="tl">
                    <a:srgbClr val="DDDDDD"/>
                  </a:outerShdw>
                </a:effectLst>
                <a:latin typeface="Verdana" pitchFamily="-110" charset="0"/>
              </a:rPr>
              <a:t>ClearPEM</a:t>
            </a:r>
            <a:endParaRPr lang="en-US" sz="3200" b="1" dirty="0">
              <a:solidFill>
                <a:srgbClr val="80FF00"/>
              </a:solidFill>
              <a:effectLst>
                <a:outerShdw blurRad="38100" dist="38100" dir="2700000" algn="tl">
                  <a:srgbClr val="DDDDDD"/>
                </a:outerShdw>
              </a:effectLst>
              <a:latin typeface="Verdana" pitchFamily="-110" charset="0"/>
            </a:endParaRPr>
          </a:p>
        </p:txBody>
      </p:sp>
      <p:sp>
        <p:nvSpPr>
          <p:cNvPr id="28679" name="TextBox 6"/>
          <p:cNvSpPr txBox="1">
            <a:spLocks noChangeArrowheads="1"/>
          </p:cNvSpPr>
          <p:nvPr/>
        </p:nvSpPr>
        <p:spPr bwMode="auto">
          <a:xfrm>
            <a:off x="984739" y="762001"/>
            <a:ext cx="6136716" cy="461665"/>
          </a:xfrm>
          <a:prstGeom prst="rect">
            <a:avLst/>
          </a:prstGeom>
          <a:noFill/>
          <a:ln w="9525">
            <a:noFill/>
            <a:miter lim="800000"/>
            <a:headEnd/>
            <a:tailEnd/>
          </a:ln>
        </p:spPr>
        <p:txBody>
          <a:bodyPr wrap="none">
            <a:prstTxWarp prst="textNoShape">
              <a:avLst/>
            </a:prstTxWarp>
            <a:spAutoFit/>
          </a:bodyPr>
          <a:lstStyle/>
          <a:p>
            <a:r>
              <a:rPr lang="en-US" b="1" dirty="0" err="1" smtClean="0">
                <a:solidFill>
                  <a:srgbClr val="040060"/>
                </a:solidFill>
              </a:rPr>
              <a:t>Skaner</a:t>
            </a:r>
            <a:r>
              <a:rPr lang="en-US" b="1" dirty="0" smtClean="0">
                <a:solidFill>
                  <a:srgbClr val="040060"/>
                </a:solidFill>
              </a:rPr>
              <a:t> </a:t>
            </a:r>
            <a:r>
              <a:rPr lang="en-US" b="1" dirty="0" err="1" smtClean="0">
                <a:solidFill>
                  <a:srgbClr val="040060"/>
                </a:solidFill>
              </a:rPr>
              <a:t>inštalovaný</a:t>
            </a:r>
            <a:r>
              <a:rPr lang="en-US" b="1" dirty="0" smtClean="0">
                <a:solidFill>
                  <a:srgbClr val="040060"/>
                </a:solidFill>
              </a:rPr>
              <a:t> </a:t>
            </a:r>
            <a:r>
              <a:rPr lang="en-US" b="1" dirty="0" err="1" smtClean="0">
                <a:solidFill>
                  <a:srgbClr val="040060"/>
                </a:solidFill>
              </a:rPr>
              <a:t>v</a:t>
            </a:r>
            <a:r>
              <a:rPr lang="en-US" b="1" dirty="0" smtClean="0">
                <a:solidFill>
                  <a:srgbClr val="040060"/>
                </a:solidFill>
              </a:rPr>
              <a:t> IPO </a:t>
            </a:r>
            <a:r>
              <a:rPr lang="en-US" b="1" dirty="0">
                <a:solidFill>
                  <a:srgbClr val="040060"/>
                </a:solidFill>
              </a:rPr>
              <a:t>Hospital, Porto</a:t>
            </a:r>
          </a:p>
        </p:txBody>
      </p:sp>
      <p:sp>
        <p:nvSpPr>
          <p:cNvPr id="9" name="TextBox 8"/>
          <p:cNvSpPr txBox="1"/>
          <p:nvPr/>
        </p:nvSpPr>
        <p:spPr>
          <a:xfrm>
            <a:off x="533400" y="6248400"/>
            <a:ext cx="4761490" cy="461665"/>
          </a:xfrm>
          <a:prstGeom prst="rect">
            <a:avLst/>
          </a:prstGeom>
          <a:noFill/>
        </p:spPr>
        <p:txBody>
          <a:bodyPr wrap="none" rtlCol="0">
            <a:spAutoFit/>
          </a:bodyPr>
          <a:lstStyle/>
          <a:p>
            <a:r>
              <a:rPr lang="en-US" dirty="0" err="1" smtClean="0">
                <a:solidFill>
                  <a:srgbClr val="040060"/>
                </a:solidFill>
              </a:rPr>
              <a:t>Klinické</a:t>
            </a:r>
            <a:r>
              <a:rPr lang="en-US" dirty="0" smtClean="0">
                <a:solidFill>
                  <a:srgbClr val="040060"/>
                </a:solidFill>
              </a:rPr>
              <a:t> testy </a:t>
            </a:r>
            <a:r>
              <a:rPr lang="en-US" dirty="0" err="1" smtClean="0">
                <a:solidFill>
                  <a:srgbClr val="040060"/>
                </a:solidFill>
              </a:rPr>
              <a:t>na</a:t>
            </a:r>
            <a:r>
              <a:rPr lang="en-US" dirty="0" smtClean="0">
                <a:solidFill>
                  <a:srgbClr val="040060"/>
                </a:solidFill>
              </a:rPr>
              <a:t> ~200 </a:t>
            </a:r>
            <a:r>
              <a:rPr lang="en-US" dirty="0" err="1" smtClean="0">
                <a:solidFill>
                  <a:srgbClr val="040060"/>
                </a:solidFill>
              </a:rPr>
              <a:t>pacientoch</a:t>
            </a:r>
            <a:r>
              <a:rPr lang="en-US" dirty="0" smtClean="0">
                <a:solidFill>
                  <a:srgbClr val="040060"/>
                </a:solidFill>
              </a:rPr>
              <a:t> </a:t>
            </a:r>
            <a:endParaRPr lang="en-US" dirty="0">
              <a:solidFill>
                <a:srgbClr val="040060"/>
              </a:solidFill>
            </a:endParaRPr>
          </a:p>
        </p:txBody>
      </p:sp>
      <p:sp>
        <p:nvSpPr>
          <p:cNvPr id="10" name="Footer Placeholder 9"/>
          <p:cNvSpPr>
            <a:spLocks noGrp="1"/>
          </p:cNvSpPr>
          <p:nvPr>
            <p:ph type="ftr" sz="quarter" idx="10"/>
          </p:nvPr>
        </p:nvSpPr>
        <p:spPr/>
        <p:txBody>
          <a:bodyPr/>
          <a:lstStyle/>
          <a:p>
            <a:r>
              <a:rPr lang="en-US" smtClean="0"/>
              <a:t>High School Teachers at CERN  -----  Bettina + Ivan Mikulec  -----  Apr 2009</a:t>
            </a:r>
            <a:endParaRPr lang="en-US"/>
          </a:p>
        </p:txBody>
      </p:sp>
      <p:sp>
        <p:nvSpPr>
          <p:cNvPr id="11" name="Slide Number Placeholder 10"/>
          <p:cNvSpPr>
            <a:spLocks noGrp="1"/>
          </p:cNvSpPr>
          <p:nvPr>
            <p:ph type="sldNum" sz="quarter" idx="11"/>
          </p:nvPr>
        </p:nvSpPr>
        <p:spPr/>
        <p:txBody>
          <a:bodyPr/>
          <a:lstStyle/>
          <a:p>
            <a:pPr>
              <a:defRPr/>
            </a:pPr>
            <a:fld id="{9BBAEE1A-C415-004C-89D3-E92FF64AAE29}" type="slidenum">
              <a:rPr lang="en-US" smtClean="0"/>
              <a:pPr>
                <a:defRPr/>
              </a:pPr>
              <a:t>55</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Footer Placeholder 1"/>
          <p:cNvSpPr>
            <a:spLocks noGrp="1"/>
          </p:cNvSpPr>
          <p:nvPr>
            <p:ph type="ftr" sz="quarter" idx="10"/>
          </p:nvPr>
        </p:nvSpPr>
        <p:spPr/>
        <p:txBody>
          <a:bodyPr/>
          <a:lstStyle/>
          <a:p>
            <a:pPr>
              <a:defRPr/>
            </a:pPr>
            <a:r>
              <a:rPr lang="en-US" smtClean="0">
                <a:latin typeface="+mn-lt"/>
                <a:ea typeface="ＭＳ Ｐゴシック" pitchFamily="-112" charset="-128"/>
                <a:cs typeface="ＭＳ Ｐゴシック" pitchFamily="-112" charset="-128"/>
              </a:rPr>
              <a:t>High School Teachers at CERN  -----  Bettina + Ivan Mikulec  -----  Apr 2009</a:t>
            </a:r>
            <a:endParaRPr lang="en-US">
              <a:latin typeface="+mn-lt"/>
              <a:ea typeface="ＭＳ Ｐゴシック" pitchFamily="-112" charset="-128"/>
              <a:cs typeface="ＭＳ Ｐゴシック" pitchFamily="-112" charset="-128"/>
            </a:endParaRPr>
          </a:p>
        </p:txBody>
      </p:sp>
      <p:sp>
        <p:nvSpPr>
          <p:cNvPr id="28675" name="Rectangle 2"/>
          <p:cNvSpPr>
            <a:spLocks noChangeArrowheads="1"/>
          </p:cNvSpPr>
          <p:nvPr/>
        </p:nvSpPr>
        <p:spPr bwMode="auto">
          <a:xfrm>
            <a:off x="762000" y="228600"/>
            <a:ext cx="7315200" cy="762000"/>
          </a:xfrm>
          <a:prstGeom prst="rect">
            <a:avLst/>
          </a:prstGeom>
          <a:noFill/>
          <a:ln w="9525">
            <a:noFill/>
            <a:miter lim="800000"/>
            <a:headEnd/>
            <a:tailEnd/>
          </a:ln>
        </p:spPr>
        <p:txBody>
          <a:bodyPr anchor="ctr">
            <a:prstTxWarp prst="textNoShape">
              <a:avLst/>
            </a:prstTxWarp>
          </a:bodyPr>
          <a:lstStyle/>
          <a:p>
            <a:pPr algn="ctr" eaLnBrk="1" hangingPunct="1"/>
            <a:r>
              <a:rPr lang="en-US" sz="4000">
                <a:solidFill>
                  <a:srgbClr val="80FF00"/>
                </a:solidFill>
                <a:latin typeface="Times New Roman" pitchFamily="-110" charset="0"/>
              </a:rPr>
              <a:t>ATLAS Pixel Detektor</a:t>
            </a:r>
          </a:p>
        </p:txBody>
      </p:sp>
      <p:sp>
        <p:nvSpPr>
          <p:cNvPr id="28676" name="Rectangle 3"/>
          <p:cNvSpPr>
            <a:spLocks noChangeArrowheads="1"/>
          </p:cNvSpPr>
          <p:nvPr/>
        </p:nvSpPr>
        <p:spPr bwMode="auto">
          <a:xfrm>
            <a:off x="457200" y="990600"/>
            <a:ext cx="8001000" cy="5461000"/>
          </a:xfrm>
          <a:prstGeom prst="rect">
            <a:avLst/>
          </a:prstGeom>
          <a:noFill/>
          <a:ln w="9525">
            <a:noFill/>
            <a:miter lim="800000"/>
            <a:headEnd/>
            <a:tailEnd/>
          </a:ln>
        </p:spPr>
        <p:txBody>
          <a:bodyPr>
            <a:prstTxWarp prst="textNoShape">
              <a:avLst/>
            </a:prstTxWarp>
          </a:bodyPr>
          <a:lstStyle/>
          <a:p>
            <a:pPr marL="342900" indent="-342900" eaLnBrk="1" hangingPunct="1">
              <a:spcBef>
                <a:spcPct val="20000"/>
              </a:spcBef>
              <a:buFontTx/>
              <a:buChar char="•"/>
            </a:pPr>
            <a:r>
              <a:rPr lang="en-US" sz="2800">
                <a:solidFill>
                  <a:srgbClr val="FFDD07"/>
                </a:solidFill>
                <a:latin typeface="Times New Roman" pitchFamily="-110" charset="0"/>
              </a:rPr>
              <a:t>Pixelový detektor experimentu ATLAS (aj CMS) pozostáva z asi 15000 pixelových čipov</a:t>
            </a:r>
          </a:p>
          <a:p>
            <a:pPr marL="342900" indent="-342900" eaLnBrk="1" hangingPunct="1">
              <a:spcBef>
                <a:spcPct val="20000"/>
              </a:spcBef>
              <a:buFontTx/>
              <a:buChar char="•"/>
            </a:pPr>
            <a:r>
              <a:rPr lang="en-US" sz="2800">
                <a:solidFill>
                  <a:srgbClr val="FFDD07"/>
                </a:solidFill>
                <a:latin typeface="Times New Roman" pitchFamily="-110" charset="0"/>
              </a:rPr>
              <a:t>Pol-cylinder pixelovej vrstvy 2 (vnútro): </a:t>
            </a:r>
          </a:p>
        </p:txBody>
      </p:sp>
      <p:pic>
        <p:nvPicPr>
          <p:cNvPr id="28677" name="Picture 4" descr="GR621067-final"/>
          <p:cNvPicPr>
            <a:picLocks noChangeAspect="1" noChangeArrowheads="1"/>
          </p:cNvPicPr>
          <p:nvPr/>
        </p:nvPicPr>
        <p:blipFill>
          <a:blip r:embed="rId3"/>
          <a:srcRect/>
          <a:stretch>
            <a:fillRect/>
          </a:stretch>
        </p:blipFill>
        <p:spPr bwMode="auto">
          <a:xfrm>
            <a:off x="685800" y="2514600"/>
            <a:ext cx="7620000" cy="3838575"/>
          </a:xfrm>
          <a:prstGeom prst="rect">
            <a:avLst/>
          </a:prstGeom>
          <a:noFill/>
          <a:ln w="9525">
            <a:noFill/>
            <a:miter lim="800000"/>
            <a:headEnd/>
            <a:tailEnd/>
          </a:ln>
        </p:spPr>
      </p:pic>
      <p:sp>
        <p:nvSpPr>
          <p:cNvPr id="6" name="Slide Number Placeholder 5"/>
          <p:cNvSpPr>
            <a:spLocks noGrp="1"/>
          </p:cNvSpPr>
          <p:nvPr>
            <p:ph type="sldNum" sz="quarter" idx="11"/>
          </p:nvPr>
        </p:nvSpPr>
        <p:spPr/>
        <p:txBody>
          <a:bodyPr/>
          <a:lstStyle/>
          <a:p>
            <a:pPr>
              <a:defRPr/>
            </a:pPr>
            <a:fld id="{9BBAEE1A-C415-004C-89D3-E92FF64AAE29}" type="slidenum">
              <a:rPr lang="en-US" smtClean="0"/>
              <a:pPr>
                <a:defRPr/>
              </a:pPr>
              <a:t>6</a:t>
            </a:fld>
            <a:endParaRPr lang="en-US"/>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latin typeface="+mn-lt"/>
                <a:ea typeface="ＭＳ Ｐゴシック" pitchFamily="-112" charset="-128"/>
                <a:cs typeface="ＭＳ Ｐゴシック" pitchFamily="-112" charset="-128"/>
              </a:rPr>
              <a:t>High School Teachers at CERN  -----  Bettina + Ivan Mikulec  -----  Apr 2009</a:t>
            </a:r>
            <a:endParaRPr lang="en-US">
              <a:latin typeface="+mn-lt"/>
              <a:ea typeface="ＭＳ Ｐゴシック" pitchFamily="-112" charset="-128"/>
              <a:cs typeface="ＭＳ Ｐゴシック" pitchFamily="-112" charset="-128"/>
            </a:endParaRPr>
          </a:p>
        </p:txBody>
      </p:sp>
      <p:sp>
        <p:nvSpPr>
          <p:cNvPr id="32771" name="Rectangle 2"/>
          <p:cNvSpPr>
            <a:spLocks noGrp="1" noChangeArrowheads="1"/>
          </p:cNvSpPr>
          <p:nvPr>
            <p:ph type="title"/>
          </p:nvPr>
        </p:nvSpPr>
        <p:spPr/>
        <p:txBody>
          <a:bodyPr/>
          <a:lstStyle/>
          <a:p>
            <a:pPr eaLnBrk="1" hangingPunct="1"/>
            <a:r>
              <a:rPr lang="en-US"/>
              <a:t>Zobrazovanie pomocou Pixelových Detektorov</a:t>
            </a:r>
          </a:p>
        </p:txBody>
      </p:sp>
      <p:sp>
        <p:nvSpPr>
          <p:cNvPr id="32772" name="Rectangle 3"/>
          <p:cNvSpPr>
            <a:spLocks noGrp="1" noChangeArrowheads="1"/>
          </p:cNvSpPr>
          <p:nvPr>
            <p:ph type="body" idx="1"/>
          </p:nvPr>
        </p:nvSpPr>
        <p:spPr>
          <a:xfrm>
            <a:off x="457200" y="1371600"/>
            <a:ext cx="8001000" cy="5308600"/>
          </a:xfrm>
        </p:spPr>
        <p:txBody>
          <a:bodyPr/>
          <a:lstStyle/>
          <a:p>
            <a:pPr eaLnBrk="1" hangingPunct="1">
              <a:buFontTx/>
              <a:buNone/>
            </a:pPr>
            <a:r>
              <a:rPr lang="en-US"/>
              <a:t>	Hneď v začiatkoch sa ukázalo že pixelové detektory spĺňajú väčšinu kritérií zobrazovacích aplikácií</a:t>
            </a:r>
          </a:p>
          <a:p>
            <a:pPr lvl="1" eaLnBrk="1" hangingPunct="1"/>
            <a:r>
              <a:rPr lang="en-US"/>
              <a:t>Citlivé na všetky druhy častíc</a:t>
            </a:r>
          </a:p>
          <a:p>
            <a:pPr lvl="1" eaLnBrk="1" hangingPunct="1"/>
            <a:r>
              <a:rPr lang="en-US"/>
              <a:t>Mikrometrová rozlišovacia schopnosť</a:t>
            </a:r>
          </a:p>
          <a:p>
            <a:pPr lvl="1" eaLnBrk="1" hangingPunct="1"/>
            <a:r>
              <a:rPr lang="en-US"/>
              <a:t>Zanedbateľne nízky šum </a:t>
            </a:r>
          </a:p>
          <a:p>
            <a:pPr lvl="1" eaLnBrk="1" hangingPunct="1"/>
            <a:r>
              <a:rPr lang="en-US"/>
              <a:t>Rýchla odozva</a:t>
            </a:r>
          </a:p>
          <a:p>
            <a:pPr lvl="1" eaLnBrk="1" hangingPunct="1"/>
            <a:r>
              <a:rPr lang="en-US"/>
              <a:t>Jednoduchá a bezpečná manipulácia</a:t>
            </a:r>
          </a:p>
          <a:p>
            <a:pPr lvl="1" eaLnBrk="1" hangingPunct="1"/>
            <a:r>
              <a:rPr lang="en-US"/>
              <a:t>Stabilná operácia</a:t>
            </a:r>
          </a:p>
          <a:p>
            <a:pPr lvl="1" eaLnBrk="1" hangingPunct="1"/>
            <a:r>
              <a:rPr lang="en-US"/>
              <a:t>Dáta priamo v digitálnom formáte</a:t>
            </a:r>
          </a:p>
          <a:p>
            <a:pPr lvl="1" eaLnBrk="1" hangingPunct="1"/>
            <a:endParaRPr lang="en-US"/>
          </a:p>
        </p:txBody>
      </p:sp>
      <p:sp>
        <p:nvSpPr>
          <p:cNvPr id="5" name="Slide Number Placeholder 4"/>
          <p:cNvSpPr>
            <a:spLocks noGrp="1"/>
          </p:cNvSpPr>
          <p:nvPr>
            <p:ph type="sldNum" sz="quarter" idx="11"/>
          </p:nvPr>
        </p:nvSpPr>
        <p:spPr/>
        <p:txBody>
          <a:bodyPr/>
          <a:lstStyle/>
          <a:p>
            <a:pPr>
              <a:defRPr/>
            </a:pPr>
            <a:fld id="{C1603305-08FB-224C-9641-C59DC35FFBF6}" type="slidenum">
              <a:rPr lang="en-US" smtClean="0"/>
              <a:pPr>
                <a:defRPr/>
              </a:pPr>
              <a:t>7</a:t>
            </a:fld>
            <a:endParaRPr lang="en-US"/>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pPr>
              <a:defRPr/>
            </a:pPr>
            <a:r>
              <a:rPr lang="en-US" smtClean="0">
                <a:latin typeface="+mn-lt"/>
                <a:ea typeface="ＭＳ Ｐゴシック" pitchFamily="-112" charset="-128"/>
                <a:cs typeface="ＭＳ Ｐゴシック" pitchFamily="-112" charset="-128"/>
              </a:rPr>
              <a:t>High School Teachers at CERN  -----  Bettina + Ivan Mikulec  -----  Apr 2009</a:t>
            </a:r>
            <a:endParaRPr lang="en-US">
              <a:latin typeface="+mn-lt"/>
              <a:ea typeface="ＭＳ Ｐゴシック" pitchFamily="-112" charset="-128"/>
              <a:cs typeface="ＭＳ Ｐゴシック" pitchFamily="-112" charset="-128"/>
            </a:endParaRPr>
          </a:p>
        </p:txBody>
      </p:sp>
      <p:sp>
        <p:nvSpPr>
          <p:cNvPr id="34819" name="Rectangle 2"/>
          <p:cNvSpPr>
            <a:spLocks noGrp="1" noChangeArrowheads="1"/>
          </p:cNvSpPr>
          <p:nvPr>
            <p:ph type="title"/>
          </p:nvPr>
        </p:nvSpPr>
        <p:spPr/>
        <p:txBody>
          <a:bodyPr/>
          <a:lstStyle/>
          <a:p>
            <a:pPr eaLnBrk="1" hangingPunct="1"/>
            <a:r>
              <a:rPr lang="en-US" dirty="0" err="1" smtClean="0"/>
              <a:t>Technológia</a:t>
            </a:r>
            <a:r>
              <a:rPr lang="en-US" dirty="0" smtClean="0"/>
              <a:t> CMOS</a:t>
            </a:r>
            <a:endParaRPr lang="en-US" dirty="0"/>
          </a:p>
        </p:txBody>
      </p:sp>
      <p:sp>
        <p:nvSpPr>
          <p:cNvPr id="34820" name="Rectangle 3"/>
          <p:cNvSpPr>
            <a:spLocks noGrp="1" noChangeArrowheads="1"/>
          </p:cNvSpPr>
          <p:nvPr>
            <p:ph type="body" idx="1"/>
          </p:nvPr>
        </p:nvSpPr>
        <p:spPr/>
        <p:txBody>
          <a:bodyPr/>
          <a:lstStyle/>
          <a:p>
            <a:pPr eaLnBrk="1" hangingPunct="1"/>
            <a:r>
              <a:rPr lang="en-US" dirty="0" err="1"/>
              <a:t>Dominantná</a:t>
            </a:r>
            <a:r>
              <a:rPr lang="en-US" dirty="0"/>
              <a:t> </a:t>
            </a:r>
            <a:r>
              <a:rPr lang="en-US" dirty="0" err="1"/>
              <a:t>technológia</a:t>
            </a:r>
            <a:r>
              <a:rPr lang="en-US" dirty="0"/>
              <a:t> </a:t>
            </a:r>
            <a:r>
              <a:rPr lang="en-US" dirty="0" err="1"/>
              <a:t>väčšiny</a:t>
            </a:r>
            <a:r>
              <a:rPr lang="en-US" dirty="0"/>
              <a:t> </a:t>
            </a:r>
            <a:r>
              <a:rPr lang="en-US" dirty="0" err="1"/>
              <a:t>zobrazovacích</a:t>
            </a:r>
            <a:r>
              <a:rPr lang="en-US" dirty="0"/>
              <a:t> </a:t>
            </a:r>
            <a:r>
              <a:rPr lang="en-US" dirty="0" err="1"/>
              <a:t>systémov</a:t>
            </a:r>
            <a:r>
              <a:rPr lang="en-US" dirty="0"/>
              <a:t> </a:t>
            </a:r>
            <a:r>
              <a:rPr lang="en-US" dirty="0" err="1"/>
              <a:t>dnes</a:t>
            </a:r>
            <a:r>
              <a:rPr lang="en-US" dirty="0"/>
              <a:t> </a:t>
            </a:r>
            <a:r>
              <a:rPr lang="en-US" dirty="0" err="1"/>
              <a:t>sú</a:t>
            </a:r>
            <a:r>
              <a:rPr lang="en-US" dirty="0"/>
              <a:t> </a:t>
            </a:r>
            <a:r>
              <a:rPr lang="en-US" dirty="0" err="1"/>
              <a:t>tzv</a:t>
            </a:r>
            <a:r>
              <a:rPr lang="en-US" dirty="0"/>
              <a:t>. "charge-coupled devices" (</a:t>
            </a:r>
            <a:r>
              <a:rPr lang="en-US" dirty="0" err="1"/>
              <a:t>CCDs</a:t>
            </a:r>
            <a:r>
              <a:rPr lang="en-US" dirty="0"/>
              <a:t>).</a:t>
            </a:r>
          </a:p>
          <a:p>
            <a:pPr lvl="1" eaLnBrk="1" hangingPunct="1"/>
            <a:r>
              <a:rPr lang="en-US" dirty="0" err="1"/>
              <a:t>Výborné</a:t>
            </a:r>
            <a:r>
              <a:rPr lang="en-US" dirty="0"/>
              <a:t> </a:t>
            </a:r>
            <a:r>
              <a:rPr lang="en-US" dirty="0" err="1"/>
              <a:t>polohové</a:t>
            </a:r>
            <a:r>
              <a:rPr lang="en-US" dirty="0"/>
              <a:t> </a:t>
            </a:r>
            <a:r>
              <a:rPr lang="en-US" dirty="0" err="1"/>
              <a:t>rozlíšenie</a:t>
            </a:r>
            <a:endParaRPr lang="en-US" dirty="0"/>
          </a:p>
          <a:p>
            <a:pPr lvl="1" eaLnBrk="1" hangingPunct="1"/>
            <a:r>
              <a:rPr lang="en-US" dirty="0" err="1"/>
              <a:t>Možno</a:t>
            </a:r>
            <a:r>
              <a:rPr lang="en-US" dirty="0"/>
              <a:t> </a:t>
            </a:r>
            <a:r>
              <a:rPr lang="en-US" dirty="0" err="1"/>
              <a:t>pokryť</a:t>
            </a:r>
            <a:r>
              <a:rPr lang="en-US" dirty="0"/>
              <a:t> </a:t>
            </a:r>
            <a:r>
              <a:rPr lang="en-US" dirty="0" err="1"/>
              <a:t>relatívne</a:t>
            </a:r>
            <a:r>
              <a:rPr lang="en-US" dirty="0"/>
              <a:t> </a:t>
            </a:r>
            <a:r>
              <a:rPr lang="en-US" dirty="0" err="1"/>
              <a:t>veľke</a:t>
            </a:r>
            <a:r>
              <a:rPr lang="en-US" dirty="0"/>
              <a:t> </a:t>
            </a:r>
            <a:r>
              <a:rPr lang="en-US" dirty="0" err="1"/>
              <a:t>plochy</a:t>
            </a:r>
            <a:endParaRPr lang="en-US" dirty="0"/>
          </a:p>
          <a:p>
            <a:pPr lvl="1" eaLnBrk="1" hangingPunct="1"/>
            <a:r>
              <a:rPr lang="en-US" dirty="0" smtClean="0"/>
              <a:t>Ale </a:t>
            </a:r>
            <a:r>
              <a:rPr lang="en-US" dirty="0" err="1" smtClean="0"/>
              <a:t>tieto</a:t>
            </a:r>
            <a:r>
              <a:rPr lang="en-US" dirty="0" smtClean="0"/>
              <a:t> </a:t>
            </a:r>
            <a:r>
              <a:rPr lang="en-US" dirty="0" err="1" smtClean="0"/>
              <a:t>systémy</a:t>
            </a:r>
            <a:r>
              <a:rPr lang="en-US" dirty="0" smtClean="0"/>
              <a:t> </a:t>
            </a:r>
            <a:r>
              <a:rPr lang="en-US" dirty="0" err="1" smtClean="0"/>
              <a:t>jednoducho</a:t>
            </a:r>
            <a:r>
              <a:rPr lang="en-US" dirty="0" smtClean="0"/>
              <a:t> </a:t>
            </a:r>
            <a:r>
              <a:rPr lang="en-US" dirty="0" err="1" smtClean="0"/>
              <a:t>sčítavajú</a:t>
            </a:r>
            <a:r>
              <a:rPr lang="en-US" dirty="0" smtClean="0"/>
              <a:t> </a:t>
            </a:r>
            <a:r>
              <a:rPr lang="en-US" dirty="0" err="1" smtClean="0"/>
              <a:t>energiu</a:t>
            </a:r>
            <a:r>
              <a:rPr lang="en-US" dirty="0" smtClean="0"/>
              <a:t> </a:t>
            </a:r>
            <a:r>
              <a:rPr lang="en-US" dirty="0" err="1" smtClean="0"/>
              <a:t>uloženú</a:t>
            </a:r>
            <a:r>
              <a:rPr lang="en-US" dirty="0" smtClean="0"/>
              <a:t> </a:t>
            </a:r>
            <a:r>
              <a:rPr lang="en-US" dirty="0" err="1" smtClean="0"/>
              <a:t>v</a:t>
            </a:r>
            <a:r>
              <a:rPr lang="en-US" dirty="0" smtClean="0"/>
              <a:t> </a:t>
            </a:r>
            <a:r>
              <a:rPr lang="en-US" dirty="0" err="1" smtClean="0"/>
              <a:t>každom</a:t>
            </a:r>
            <a:r>
              <a:rPr lang="en-US" dirty="0" smtClean="0"/>
              <a:t> </a:t>
            </a:r>
            <a:r>
              <a:rPr lang="en-US" dirty="0" err="1" smtClean="0"/>
              <a:t>pixeli</a:t>
            </a:r>
            <a:r>
              <a:rPr lang="en-US" dirty="0" smtClean="0"/>
              <a:t> </a:t>
            </a:r>
            <a:r>
              <a:rPr lang="en-US" dirty="0" err="1" smtClean="0"/>
              <a:t>detektora</a:t>
            </a:r>
            <a:endParaRPr lang="en-US" dirty="0" smtClean="0"/>
          </a:p>
          <a:p>
            <a:pPr eaLnBrk="1" hangingPunct="1"/>
            <a:r>
              <a:rPr lang="en-US" dirty="0" err="1" smtClean="0"/>
              <a:t>Pixelové</a:t>
            </a:r>
            <a:r>
              <a:rPr lang="en-US" dirty="0" smtClean="0"/>
              <a:t> </a:t>
            </a:r>
            <a:r>
              <a:rPr lang="en-US" dirty="0" err="1"/>
              <a:t>detektory</a:t>
            </a:r>
            <a:r>
              <a:rPr lang="en-US" dirty="0"/>
              <a:t> </a:t>
            </a:r>
            <a:r>
              <a:rPr lang="en-US" dirty="0" err="1"/>
              <a:t>vyrobené</a:t>
            </a:r>
            <a:r>
              <a:rPr lang="en-US" dirty="0"/>
              <a:t> </a:t>
            </a:r>
            <a:r>
              <a:rPr lang="en-US" dirty="0" err="1"/>
              <a:t>v</a:t>
            </a:r>
            <a:r>
              <a:rPr lang="en-US" dirty="0"/>
              <a:t> CMOS </a:t>
            </a:r>
            <a:r>
              <a:rPr lang="en-US" dirty="0" err="1" smtClean="0"/>
              <a:t>technológii</a:t>
            </a:r>
            <a:r>
              <a:rPr lang="en-US" dirty="0" smtClean="0"/>
              <a:t> </a:t>
            </a:r>
            <a:r>
              <a:rPr lang="en-US" dirty="0" err="1" smtClean="0"/>
              <a:t>umožňujú</a:t>
            </a:r>
            <a:r>
              <a:rPr lang="en-US" dirty="0" smtClean="0"/>
              <a:t> </a:t>
            </a:r>
            <a:r>
              <a:rPr lang="en-US" dirty="0" err="1" smtClean="0"/>
              <a:t>kvantové</a:t>
            </a:r>
            <a:r>
              <a:rPr lang="en-US" dirty="0" smtClean="0"/>
              <a:t> </a:t>
            </a:r>
            <a:r>
              <a:rPr lang="en-US" dirty="0" err="1" smtClean="0"/>
              <a:t>zobrazovanie</a:t>
            </a:r>
            <a:endParaRPr lang="en-US" dirty="0" smtClean="0"/>
          </a:p>
          <a:p>
            <a:pPr lvl="1" eaLnBrk="1" hangingPunct="1"/>
            <a:r>
              <a:rPr lang="en-US" dirty="0" err="1" smtClean="0"/>
              <a:t>Vďaka</a:t>
            </a:r>
            <a:r>
              <a:rPr lang="en-US" dirty="0" smtClean="0"/>
              <a:t> </a:t>
            </a:r>
            <a:r>
              <a:rPr lang="en-US" dirty="0" err="1" smtClean="0"/>
              <a:t>možnosti</a:t>
            </a:r>
            <a:r>
              <a:rPr lang="en-US" dirty="0" smtClean="0"/>
              <a:t> </a:t>
            </a:r>
            <a:r>
              <a:rPr lang="en-US" dirty="0" err="1" smtClean="0"/>
              <a:t>procesovania</a:t>
            </a:r>
            <a:r>
              <a:rPr lang="en-US" dirty="0" smtClean="0"/>
              <a:t> </a:t>
            </a:r>
            <a:r>
              <a:rPr lang="en-US" dirty="0" err="1" smtClean="0"/>
              <a:t>signálu</a:t>
            </a:r>
            <a:r>
              <a:rPr lang="en-US" dirty="0" smtClean="0"/>
              <a:t> </a:t>
            </a:r>
            <a:r>
              <a:rPr lang="en-US" dirty="0" err="1" smtClean="0"/>
              <a:t>zaznamenáva</a:t>
            </a:r>
            <a:r>
              <a:rPr lang="en-US" dirty="0" smtClean="0"/>
              <a:t> </a:t>
            </a:r>
            <a:r>
              <a:rPr lang="en-US" dirty="0" err="1" smtClean="0"/>
              <a:t>len</a:t>
            </a:r>
            <a:r>
              <a:rPr lang="en-US" dirty="0" smtClean="0"/>
              <a:t> </a:t>
            </a:r>
            <a:r>
              <a:rPr lang="en-US" dirty="0" err="1" smtClean="0"/>
              <a:t>zaujímavé</a:t>
            </a:r>
            <a:r>
              <a:rPr lang="en-US" dirty="0" smtClean="0"/>
              <a:t> </a:t>
            </a:r>
            <a:r>
              <a:rPr lang="en-US" dirty="0" err="1" smtClean="0"/>
              <a:t>pulzy</a:t>
            </a:r>
            <a:r>
              <a:rPr lang="en-US" dirty="0" smtClean="0"/>
              <a:t> </a:t>
            </a:r>
            <a:r>
              <a:rPr lang="en-US" dirty="0" err="1" smtClean="0"/>
              <a:t>nad</a:t>
            </a:r>
            <a:r>
              <a:rPr lang="en-US" dirty="0" smtClean="0"/>
              <a:t> </a:t>
            </a:r>
            <a:r>
              <a:rPr lang="en-US" dirty="0" err="1" smtClean="0"/>
              <a:t>prahovou</a:t>
            </a:r>
            <a:r>
              <a:rPr lang="en-US" dirty="0" smtClean="0"/>
              <a:t> </a:t>
            </a:r>
            <a:r>
              <a:rPr lang="en-US" dirty="0" err="1" smtClean="0"/>
              <a:t>hodnotou</a:t>
            </a:r>
            <a:r>
              <a:rPr lang="en-US" dirty="0" smtClean="0"/>
              <a:t> a </a:t>
            </a:r>
            <a:r>
              <a:rPr lang="en-US" dirty="0" err="1" smtClean="0"/>
              <a:t>ignoruje</a:t>
            </a:r>
            <a:r>
              <a:rPr lang="en-US" dirty="0" smtClean="0"/>
              <a:t> </a:t>
            </a:r>
            <a:r>
              <a:rPr lang="en-US" dirty="0" err="1" smtClean="0"/>
              <a:t>zbytok</a:t>
            </a:r>
            <a:r>
              <a:rPr lang="en-US" dirty="0" smtClean="0"/>
              <a:t> – </a:t>
            </a:r>
            <a:r>
              <a:rPr lang="en-US" dirty="0" err="1" smtClean="0"/>
              <a:t>nízky</a:t>
            </a:r>
            <a:r>
              <a:rPr lang="en-US" dirty="0" smtClean="0"/>
              <a:t> </a:t>
            </a:r>
            <a:r>
              <a:rPr lang="en-US" dirty="0" err="1" smtClean="0"/>
              <a:t>šum</a:t>
            </a:r>
            <a:endParaRPr lang="en-US" dirty="0" smtClean="0"/>
          </a:p>
          <a:p>
            <a:pPr eaLnBrk="1" hangingPunct="1"/>
            <a:endParaRPr lang="en-US" dirty="0"/>
          </a:p>
        </p:txBody>
      </p:sp>
      <p:sp>
        <p:nvSpPr>
          <p:cNvPr id="6" name="Slide Number Placeholder 5"/>
          <p:cNvSpPr>
            <a:spLocks noGrp="1"/>
          </p:cNvSpPr>
          <p:nvPr>
            <p:ph type="sldNum" sz="quarter" idx="11"/>
          </p:nvPr>
        </p:nvSpPr>
        <p:spPr/>
        <p:txBody>
          <a:bodyPr/>
          <a:lstStyle/>
          <a:p>
            <a:pPr>
              <a:defRPr/>
            </a:pPr>
            <a:fld id="{C1603305-08FB-224C-9641-C59DC35FFBF6}" type="slidenum">
              <a:rPr lang="en-US" smtClean="0"/>
              <a:pPr>
                <a:defRPr/>
              </a:pPr>
              <a:t>8</a:t>
            </a:fld>
            <a:endParaRPr lang="en-US"/>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latin typeface="+mn-lt"/>
                <a:ea typeface="ＭＳ Ｐゴシック" pitchFamily="-112" charset="-128"/>
                <a:cs typeface="ＭＳ Ｐゴシック" pitchFamily="-112" charset="-128"/>
              </a:rPr>
              <a:t>High School Teachers at CERN  -----  Bettina + Ivan Mikulec  -----  Apr 2009</a:t>
            </a:r>
            <a:endParaRPr lang="en-US">
              <a:latin typeface="+mn-lt"/>
              <a:ea typeface="ＭＳ Ｐゴシック" pitchFamily="-112" charset="-128"/>
              <a:cs typeface="ＭＳ Ｐゴシック" pitchFamily="-112" charset="-128"/>
            </a:endParaRPr>
          </a:p>
        </p:txBody>
      </p:sp>
      <p:sp>
        <p:nvSpPr>
          <p:cNvPr id="47107" name="Rectangle 2"/>
          <p:cNvSpPr>
            <a:spLocks noGrp="1" noChangeArrowheads="1"/>
          </p:cNvSpPr>
          <p:nvPr>
            <p:ph type="title"/>
          </p:nvPr>
        </p:nvSpPr>
        <p:spPr/>
        <p:txBody>
          <a:bodyPr/>
          <a:lstStyle/>
          <a:p>
            <a:pPr eaLnBrk="1" hangingPunct="1"/>
            <a:r>
              <a:rPr lang="en-US"/>
              <a:t>Rodina MEDIPIXov</a:t>
            </a:r>
          </a:p>
        </p:txBody>
      </p:sp>
      <p:sp>
        <p:nvSpPr>
          <p:cNvPr id="47108" name="Rectangle 3"/>
          <p:cNvSpPr>
            <a:spLocks noGrp="1" noChangeArrowheads="1"/>
          </p:cNvSpPr>
          <p:nvPr>
            <p:ph type="body" idx="1"/>
          </p:nvPr>
        </p:nvSpPr>
        <p:spPr/>
        <p:txBody>
          <a:bodyPr/>
          <a:lstStyle/>
          <a:p>
            <a:pPr eaLnBrk="1" hangingPunct="1">
              <a:lnSpc>
                <a:spcPct val="90000"/>
              </a:lnSpc>
            </a:pPr>
            <a:r>
              <a:rPr lang="en-US" dirty="0"/>
              <a:t>Medipix1: </a:t>
            </a:r>
          </a:p>
          <a:p>
            <a:pPr lvl="1" eaLnBrk="1" hangingPunct="1">
              <a:lnSpc>
                <a:spcPct val="90000"/>
              </a:lnSpc>
            </a:pPr>
            <a:r>
              <a:rPr lang="en-US" dirty="0" err="1"/>
              <a:t>Prvá</a:t>
            </a:r>
            <a:r>
              <a:rPr lang="en-US" dirty="0"/>
              <a:t> </a:t>
            </a:r>
            <a:r>
              <a:rPr lang="en-US" dirty="0" err="1"/>
              <a:t>verzia</a:t>
            </a:r>
            <a:r>
              <a:rPr lang="en-US" dirty="0"/>
              <a:t> </a:t>
            </a:r>
            <a:r>
              <a:rPr lang="en-US" dirty="0" err="1"/>
              <a:t>fotónového</a:t>
            </a:r>
            <a:r>
              <a:rPr lang="en-US" dirty="0"/>
              <a:t> </a:t>
            </a:r>
            <a:r>
              <a:rPr lang="en-US" dirty="0" err="1"/>
              <a:t>počítača</a:t>
            </a:r>
            <a:r>
              <a:rPr lang="en-US" dirty="0"/>
              <a:t> </a:t>
            </a:r>
            <a:r>
              <a:rPr lang="en-US" dirty="0" err="1"/>
              <a:t>z</a:t>
            </a:r>
            <a:r>
              <a:rPr lang="en-US" dirty="0"/>
              <a:t> </a:t>
            </a:r>
            <a:r>
              <a:rPr lang="en-US" dirty="0" err="1"/>
              <a:t>rodiny</a:t>
            </a:r>
            <a:r>
              <a:rPr lang="en-US" dirty="0"/>
              <a:t> </a:t>
            </a:r>
            <a:r>
              <a:rPr lang="en-US" dirty="0" err="1"/>
              <a:t>MEDIPIXov</a:t>
            </a:r>
            <a:endParaRPr lang="en-US" dirty="0"/>
          </a:p>
          <a:p>
            <a:pPr lvl="1" eaLnBrk="1" hangingPunct="1">
              <a:lnSpc>
                <a:spcPct val="90000"/>
              </a:lnSpc>
            </a:pPr>
            <a:r>
              <a:rPr lang="en-US" dirty="0" err="1"/>
              <a:t>Prototyp</a:t>
            </a:r>
            <a:r>
              <a:rPr lang="en-US" dirty="0"/>
              <a:t> </a:t>
            </a:r>
            <a:r>
              <a:rPr lang="en-US" dirty="0" err="1"/>
              <a:t>v</a:t>
            </a:r>
            <a:r>
              <a:rPr lang="en-US" dirty="0"/>
              <a:t> </a:t>
            </a:r>
            <a:r>
              <a:rPr lang="en-US" dirty="0" err="1"/>
              <a:t>roku</a:t>
            </a:r>
            <a:r>
              <a:rPr lang="en-US" dirty="0"/>
              <a:t> 1997</a:t>
            </a:r>
          </a:p>
          <a:p>
            <a:pPr lvl="1" eaLnBrk="1" hangingPunct="1">
              <a:lnSpc>
                <a:spcPct val="90000"/>
              </a:lnSpc>
            </a:pPr>
            <a:r>
              <a:rPr lang="en-US" dirty="0" err="1"/>
              <a:t>Vyvinutý</a:t>
            </a:r>
            <a:r>
              <a:rPr lang="en-US" dirty="0"/>
              <a:t> a </a:t>
            </a:r>
            <a:r>
              <a:rPr lang="en-US" dirty="0" err="1"/>
              <a:t>financovaný</a:t>
            </a:r>
            <a:r>
              <a:rPr lang="en-US" dirty="0"/>
              <a:t> 6 </a:t>
            </a:r>
            <a:r>
              <a:rPr lang="en-US" dirty="0" err="1"/>
              <a:t>inštitútmi</a:t>
            </a:r>
            <a:r>
              <a:rPr lang="en-US" dirty="0"/>
              <a:t>, </a:t>
            </a:r>
            <a:r>
              <a:rPr lang="en-US" dirty="0" err="1"/>
              <a:t>dizajn</a:t>
            </a:r>
            <a:r>
              <a:rPr lang="en-US" dirty="0"/>
              <a:t> </a:t>
            </a:r>
            <a:r>
              <a:rPr lang="en-US" dirty="0" err="1"/>
              <a:t>prevedený</a:t>
            </a:r>
            <a:r>
              <a:rPr lang="en-US" dirty="0"/>
              <a:t> </a:t>
            </a:r>
            <a:r>
              <a:rPr lang="en-US" dirty="0" err="1"/>
              <a:t>v</a:t>
            </a:r>
            <a:r>
              <a:rPr lang="en-US" dirty="0"/>
              <a:t> </a:t>
            </a:r>
            <a:r>
              <a:rPr lang="en-US" dirty="0" err="1"/>
              <a:t>CERNe</a:t>
            </a:r>
            <a:endParaRPr lang="en-US" dirty="0"/>
          </a:p>
          <a:p>
            <a:pPr lvl="1" eaLnBrk="1" hangingPunct="1">
              <a:lnSpc>
                <a:spcPct val="90000"/>
              </a:lnSpc>
            </a:pPr>
            <a:r>
              <a:rPr lang="en-US" dirty="0" err="1"/>
              <a:t>len</a:t>
            </a:r>
            <a:r>
              <a:rPr lang="en-US" dirty="0"/>
              <a:t> 1 </a:t>
            </a:r>
            <a:r>
              <a:rPr lang="en-US" dirty="0" err="1"/>
              <a:t>prahová</a:t>
            </a:r>
            <a:r>
              <a:rPr lang="en-US" dirty="0"/>
              <a:t> </a:t>
            </a:r>
            <a:r>
              <a:rPr lang="en-US" dirty="0" err="1"/>
              <a:t>hodnota</a:t>
            </a:r>
            <a:r>
              <a:rPr lang="en-US" dirty="0"/>
              <a:t> </a:t>
            </a:r>
            <a:r>
              <a:rPr lang="en-US" dirty="0" err="1"/>
              <a:t>energie</a:t>
            </a:r>
            <a:endParaRPr lang="en-US" dirty="0"/>
          </a:p>
          <a:p>
            <a:pPr eaLnBrk="1" hangingPunct="1">
              <a:lnSpc>
                <a:spcPct val="90000"/>
              </a:lnSpc>
            </a:pPr>
            <a:r>
              <a:rPr lang="en-US" dirty="0"/>
              <a:t>Medipix2:</a:t>
            </a:r>
          </a:p>
          <a:p>
            <a:pPr lvl="1" eaLnBrk="1" hangingPunct="1">
              <a:lnSpc>
                <a:spcPct val="90000"/>
              </a:lnSpc>
            </a:pPr>
            <a:r>
              <a:rPr lang="en-US" dirty="0"/>
              <a:t>17 </a:t>
            </a:r>
            <a:r>
              <a:rPr lang="en-US" dirty="0" err="1"/>
              <a:t>zúčstnených</a:t>
            </a:r>
            <a:r>
              <a:rPr lang="en-US" dirty="0"/>
              <a:t> </a:t>
            </a:r>
            <a:r>
              <a:rPr lang="en-US" dirty="0" err="1"/>
              <a:t>inštitútov</a:t>
            </a:r>
            <a:r>
              <a:rPr lang="en-US" dirty="0"/>
              <a:t>; </a:t>
            </a:r>
            <a:r>
              <a:rPr lang="en-US" dirty="0" err="1"/>
              <a:t>čip</a:t>
            </a:r>
            <a:r>
              <a:rPr lang="en-US" dirty="0"/>
              <a:t> </a:t>
            </a:r>
            <a:r>
              <a:rPr lang="en-US" dirty="0" err="1"/>
              <a:t>dizajnovaný</a:t>
            </a:r>
            <a:r>
              <a:rPr lang="en-US" dirty="0"/>
              <a:t> </a:t>
            </a:r>
            <a:r>
              <a:rPr lang="en-US" dirty="0" err="1"/>
              <a:t>v</a:t>
            </a:r>
            <a:r>
              <a:rPr lang="en-US" dirty="0"/>
              <a:t> </a:t>
            </a:r>
            <a:r>
              <a:rPr lang="en-US" dirty="0" err="1"/>
              <a:t>CERNe</a:t>
            </a:r>
            <a:endParaRPr lang="en-US" dirty="0"/>
          </a:p>
          <a:p>
            <a:pPr lvl="1" eaLnBrk="1" hangingPunct="1">
              <a:lnSpc>
                <a:spcPct val="90000"/>
              </a:lnSpc>
            </a:pPr>
            <a:r>
              <a:rPr lang="en-US" dirty="0"/>
              <a:t>2 </a:t>
            </a:r>
            <a:r>
              <a:rPr lang="en-US" dirty="0" err="1"/>
              <a:t>prahové</a:t>
            </a:r>
            <a:r>
              <a:rPr lang="en-US" dirty="0"/>
              <a:t> </a:t>
            </a:r>
            <a:r>
              <a:rPr lang="en-US" dirty="0" err="1"/>
              <a:t>hodnoty</a:t>
            </a:r>
            <a:r>
              <a:rPr lang="en-US" dirty="0"/>
              <a:t> </a:t>
            </a:r>
            <a:r>
              <a:rPr lang="en-US" dirty="0" err="1"/>
              <a:t>energie</a:t>
            </a:r>
            <a:r>
              <a:rPr lang="en-US" dirty="0"/>
              <a:t> (</a:t>
            </a:r>
            <a:r>
              <a:rPr lang="en-US" dirty="0" err="1"/>
              <a:t>energetické</a:t>
            </a:r>
            <a:r>
              <a:rPr lang="en-US" dirty="0"/>
              <a:t> </a:t>
            </a:r>
            <a:r>
              <a:rPr lang="en-US" dirty="0" err="1"/>
              <a:t>okno</a:t>
            </a:r>
            <a:r>
              <a:rPr lang="en-US" dirty="0"/>
              <a:t>)</a:t>
            </a:r>
          </a:p>
          <a:p>
            <a:pPr eaLnBrk="1" hangingPunct="1">
              <a:lnSpc>
                <a:spcPct val="90000"/>
              </a:lnSpc>
            </a:pPr>
            <a:r>
              <a:rPr lang="en-US" dirty="0"/>
              <a:t>Medipix3:</a:t>
            </a:r>
            <a:endParaRPr lang="en-US" dirty="0" smtClean="0"/>
          </a:p>
          <a:p>
            <a:pPr lvl="1" eaLnBrk="1" hangingPunct="1">
              <a:lnSpc>
                <a:spcPct val="90000"/>
              </a:lnSpc>
            </a:pPr>
            <a:r>
              <a:rPr lang="en-US" dirty="0" smtClean="0"/>
              <a:t>16 </a:t>
            </a:r>
            <a:r>
              <a:rPr lang="en-US" dirty="0" err="1" smtClean="0"/>
              <a:t>inštitútov</a:t>
            </a:r>
            <a:endParaRPr lang="en-US" dirty="0" smtClean="0"/>
          </a:p>
          <a:p>
            <a:pPr lvl="1" eaLnBrk="1" hangingPunct="1">
              <a:lnSpc>
                <a:spcPct val="90000"/>
              </a:lnSpc>
            </a:pPr>
            <a:r>
              <a:rPr lang="en-US" dirty="0" err="1" smtClean="0"/>
              <a:t>Evaluácia</a:t>
            </a:r>
            <a:r>
              <a:rPr lang="en-US" dirty="0" smtClean="0"/>
              <a:t> </a:t>
            </a:r>
            <a:r>
              <a:rPr lang="en-US" dirty="0" err="1" smtClean="0"/>
              <a:t>prvej</a:t>
            </a:r>
            <a:r>
              <a:rPr lang="en-US" dirty="0" smtClean="0"/>
              <a:t> </a:t>
            </a:r>
            <a:r>
              <a:rPr lang="en-US" dirty="0" err="1" smtClean="0"/>
              <a:t>verzie</a:t>
            </a:r>
            <a:r>
              <a:rPr lang="en-US" dirty="0" smtClean="0"/>
              <a:t> </a:t>
            </a:r>
            <a:r>
              <a:rPr lang="en-US" dirty="0" err="1" smtClean="0"/>
              <a:t>čipu</a:t>
            </a:r>
            <a:endParaRPr lang="en-US" dirty="0" smtClean="0"/>
          </a:p>
          <a:p>
            <a:pPr lvl="1" eaLnBrk="1" hangingPunct="1">
              <a:lnSpc>
                <a:spcPct val="90000"/>
              </a:lnSpc>
            </a:pPr>
            <a:r>
              <a:rPr lang="en-US" dirty="0" err="1"/>
              <a:t>Niekoľko</a:t>
            </a:r>
            <a:r>
              <a:rPr lang="en-US" dirty="0"/>
              <a:t> </a:t>
            </a:r>
            <a:r>
              <a:rPr lang="en-US" dirty="0" err="1"/>
              <a:t>operčaných</a:t>
            </a:r>
            <a:r>
              <a:rPr lang="en-US" dirty="0"/>
              <a:t> </a:t>
            </a:r>
            <a:r>
              <a:rPr lang="en-US" dirty="0" err="1"/>
              <a:t>módov</a:t>
            </a:r>
            <a:endParaRPr lang="en-US" dirty="0"/>
          </a:p>
        </p:txBody>
      </p:sp>
      <p:sp>
        <p:nvSpPr>
          <p:cNvPr id="5" name="Slide Number Placeholder 4"/>
          <p:cNvSpPr>
            <a:spLocks noGrp="1"/>
          </p:cNvSpPr>
          <p:nvPr>
            <p:ph type="sldNum" sz="quarter" idx="11"/>
          </p:nvPr>
        </p:nvSpPr>
        <p:spPr/>
        <p:txBody>
          <a:bodyPr/>
          <a:lstStyle/>
          <a:p>
            <a:pPr>
              <a:defRPr/>
            </a:pPr>
            <a:fld id="{C1603305-08FB-224C-9641-C59DC35FFBF6}" type="slidenum">
              <a:rPr lang="en-US" smtClean="0"/>
              <a:pPr>
                <a:defRPr/>
              </a:pPr>
              <a:t>9</a:t>
            </a:fld>
            <a:endParaRPr lang="en-US"/>
          </a:p>
        </p:txBody>
      </p:sp>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9.1|9.1"/>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19128</TotalTime>
  <Words>3912</Words>
  <Application>Microsoft PowerPoint</Application>
  <PresentationFormat>On-screen Show (4:3)</PresentationFormat>
  <Paragraphs>585</Paragraphs>
  <Slides>55</Slides>
  <Notes>48</Notes>
  <HiddenSlides>0</HiddenSlides>
  <MMClips>10</MMClips>
  <ScaleCrop>false</ScaleCrop>
  <HeadingPairs>
    <vt:vector size="6" baseType="variant">
      <vt:variant>
        <vt:lpstr>Design Template</vt:lpstr>
      </vt:variant>
      <vt:variant>
        <vt:i4>1</vt:i4>
      </vt:variant>
      <vt:variant>
        <vt:lpstr>Embedded OLE Servers</vt:lpstr>
      </vt:variant>
      <vt:variant>
        <vt:i4>2</vt:i4>
      </vt:variant>
      <vt:variant>
        <vt:lpstr>Slide Titles</vt:lpstr>
      </vt:variant>
      <vt:variant>
        <vt:i4>55</vt:i4>
      </vt:variant>
    </vt:vector>
  </HeadingPairs>
  <TitlesOfParts>
    <vt:vector size="58" baseType="lpstr">
      <vt:lpstr>Blank Presentation</vt:lpstr>
      <vt:lpstr>CorelDRAW</vt:lpstr>
      <vt:lpstr>Visio</vt:lpstr>
      <vt:lpstr>Transfer Technológií v CERNe - Príklad: MEDIPIX a ClearPEM</vt:lpstr>
      <vt:lpstr>Transfer Technologií v CERNe</vt:lpstr>
      <vt:lpstr>Hybridné Pixelové Detektory</vt:lpstr>
      <vt:lpstr>Pramene MEDIPIXu...</vt:lpstr>
      <vt:lpstr>Pixelové Detektory v CERNe dnes</vt:lpstr>
      <vt:lpstr>Slide 6</vt:lpstr>
      <vt:lpstr>Zobrazovanie pomocou Pixelových Detektorov</vt:lpstr>
      <vt:lpstr>Technológia CMOS</vt:lpstr>
      <vt:lpstr>Rodina MEDIPIXov</vt:lpstr>
      <vt:lpstr>Medipix1</vt:lpstr>
      <vt:lpstr>Medipix1</vt:lpstr>
      <vt:lpstr>Medipix1 / Medipix2</vt:lpstr>
      <vt:lpstr>Medipix1 / Medipix2</vt:lpstr>
      <vt:lpstr>Medipix2</vt:lpstr>
      <vt:lpstr>Obrazy s Medipix2</vt:lpstr>
      <vt:lpstr>Obrazy s Medipix2</vt:lpstr>
      <vt:lpstr>Pozaďové žiarenie</vt:lpstr>
      <vt:lpstr>Pozaďové žiarenie</vt:lpstr>
      <vt:lpstr>Optimalizácia dávky/ Kvalita obrazu</vt:lpstr>
      <vt:lpstr>Aplikácie Medipixu (Príklady)</vt:lpstr>
      <vt:lpstr>Počítačová tomografia (CT) biologických objektov</vt:lpstr>
      <vt:lpstr>Zobrazovanie malých živočíchov</vt:lpstr>
      <vt:lpstr>Zobrazovanie malých živočíchov</vt:lpstr>
      <vt:lpstr>RTG rádiografia a tomografia</vt:lpstr>
      <vt:lpstr>Vysokorozlišovacia RTG rádiografia</vt:lpstr>
      <vt:lpstr>Vysokorozlišovacia RTG rádiografia</vt:lpstr>
      <vt:lpstr>Vysokorozlišovacia RTG rádiografia</vt:lpstr>
      <vt:lpstr>Fázovo-zosilnené kontrastné zobrazovanie</vt:lpstr>
      <vt:lpstr>Fázovo-zosilnené kontrastné zobrazovanie</vt:lpstr>
      <vt:lpstr>Neutrónova rádiografia</vt:lpstr>
      <vt:lpstr>Astrofyzika - Adaptívna optika*</vt:lpstr>
      <vt:lpstr>Adaptívna Optika</vt:lpstr>
      <vt:lpstr>Adaptívna Optika</vt:lpstr>
      <vt:lpstr>Adaptívna Optika                      - 1 kHz Obrazová Frekvencia</vt:lpstr>
      <vt:lpstr>Mesto v noci – frekvencia fázy</vt:lpstr>
      <vt:lpstr>Hodinky z 2. sv. vojny</vt:lpstr>
      <vt:lpstr>Slide 37</vt:lpstr>
      <vt:lpstr>MARS scanner</vt:lpstr>
      <vt:lpstr>Slide 39</vt:lpstr>
      <vt:lpstr>Aplikácia v dozimetrii</vt:lpstr>
      <vt:lpstr>Slide 41</vt:lpstr>
      <vt:lpstr>The Medipix2 Consortium</vt:lpstr>
      <vt:lpstr>Slide 43</vt:lpstr>
      <vt:lpstr>Slide 44</vt:lpstr>
      <vt:lpstr>Súhrn Medipix</vt:lpstr>
      <vt:lpstr>Iný príklad úspešného transféru technológií z CERNu: ClearPEM (Positron Emission Mammography)</vt:lpstr>
      <vt:lpstr>Slide 47</vt:lpstr>
      <vt:lpstr>Slide 48</vt:lpstr>
      <vt:lpstr>Slide 49</vt:lpstr>
      <vt:lpstr>Slide 50</vt:lpstr>
      <vt:lpstr>Slide 51</vt:lpstr>
      <vt:lpstr>Slide 52</vt:lpstr>
      <vt:lpstr>Slide 53</vt:lpstr>
      <vt:lpstr>Slide 54</vt:lpstr>
      <vt:lpstr>Slide 55</vt:lpstr>
    </vt:vector>
  </TitlesOfParts>
  <Company>Office 2004 Test Drive User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 2004 Test Drive User</dc:creator>
  <cp:lastModifiedBy>Ivan Mikulec</cp:lastModifiedBy>
  <cp:revision>128</cp:revision>
  <dcterms:created xsi:type="dcterms:W3CDTF">2009-09-16T12:32:44Z</dcterms:created>
  <dcterms:modified xsi:type="dcterms:W3CDTF">2009-09-17T22:43:49Z</dcterms:modified>
</cp:coreProperties>
</file>