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7" r:id="rId2"/>
    <p:sldId id="258" r:id="rId3"/>
    <p:sldId id="259" r:id="rId4"/>
    <p:sldId id="311" r:id="rId5"/>
    <p:sldId id="260" r:id="rId6"/>
    <p:sldId id="261" r:id="rId7"/>
    <p:sldId id="262" r:id="rId8"/>
    <p:sldId id="263" r:id="rId9"/>
    <p:sldId id="264" r:id="rId10"/>
    <p:sldId id="265" r:id="rId11"/>
    <p:sldId id="266" r:id="rId12"/>
    <p:sldId id="336" r:id="rId13"/>
    <p:sldId id="267" r:id="rId14"/>
    <p:sldId id="268" r:id="rId15"/>
    <p:sldId id="269" r:id="rId16"/>
    <p:sldId id="270" r:id="rId17"/>
    <p:sldId id="271" r:id="rId18"/>
    <p:sldId id="331" r:id="rId19"/>
    <p:sldId id="326" r:id="rId20"/>
    <p:sldId id="329" r:id="rId21"/>
    <p:sldId id="327" r:id="rId22"/>
    <p:sldId id="328"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45" r:id="rId36"/>
    <p:sldId id="346" r:id="rId37"/>
    <p:sldId id="347" r:id="rId38"/>
    <p:sldId id="349" r:id="rId39"/>
    <p:sldId id="344" r:id="rId40"/>
    <p:sldId id="330" r:id="rId41"/>
    <p:sldId id="272" r:id="rId42"/>
    <p:sldId id="273" r:id="rId43"/>
    <p:sldId id="274" r:id="rId44"/>
    <p:sldId id="324" r:id="rId45"/>
    <p:sldId id="350" r:id="rId46"/>
    <p:sldId id="351" r:id="rId47"/>
    <p:sldId id="325" r:id="rId48"/>
    <p:sldId id="352" r:id="rId49"/>
    <p:sldId id="354" r:id="rId50"/>
    <p:sldId id="353" r:id="rId51"/>
    <p:sldId id="355" r:id="rId52"/>
    <p:sldId id="332" r:id="rId53"/>
    <p:sldId id="333" r:id="rId54"/>
    <p:sldId id="334" r:id="rId55"/>
    <p:sldId id="276" r:id="rId56"/>
    <p:sldId id="275" r:id="rId57"/>
    <p:sldId id="277" r:id="rId58"/>
    <p:sldId id="335" r:id="rId59"/>
    <p:sldId id="337" r:id="rId60"/>
    <p:sldId id="278" r:id="rId61"/>
    <p:sldId id="339" r:id="rId62"/>
    <p:sldId id="279" r:id="rId63"/>
    <p:sldId id="280" r:id="rId64"/>
    <p:sldId id="341" r:id="rId65"/>
    <p:sldId id="340" r:id="rId66"/>
    <p:sldId id="343" r:id="rId67"/>
    <p:sldId id="342" r:id="rId68"/>
    <p:sldId id="281" r:id="rId69"/>
    <p:sldId id="338" r:id="rId70"/>
    <p:sldId id="301" r:id="rId71"/>
    <p:sldId id="300" r:id="rId72"/>
    <p:sldId id="302" r:id="rId73"/>
    <p:sldId id="303" r:id="rId74"/>
    <p:sldId id="304" r:id="rId75"/>
    <p:sldId id="305" r:id="rId76"/>
    <p:sldId id="306" r:id="rId77"/>
    <p:sldId id="357" r:id="rId78"/>
    <p:sldId id="358" r:id="rId79"/>
    <p:sldId id="360" r:id="rId80"/>
    <p:sldId id="359" r:id="rId81"/>
    <p:sldId id="367" r:id="rId82"/>
    <p:sldId id="363" r:id="rId83"/>
    <p:sldId id="361" r:id="rId84"/>
    <p:sldId id="370" r:id="rId85"/>
    <p:sldId id="365" r:id="rId86"/>
    <p:sldId id="366" r:id="rId87"/>
    <p:sldId id="369" r:id="rId88"/>
    <p:sldId id="362" r:id="rId89"/>
    <p:sldId id="371" r:id="rId90"/>
    <p:sldId id="372" r:id="rId91"/>
    <p:sldId id="373" r:id="rId92"/>
    <p:sldId id="374" r:id="rId93"/>
    <p:sldId id="375" r:id="rId94"/>
    <p:sldId id="381" r:id="rId95"/>
    <p:sldId id="383" r:id="rId96"/>
    <p:sldId id="382" r:id="rId97"/>
    <p:sldId id="386" r:id="rId98"/>
    <p:sldId id="384" r:id="rId99"/>
    <p:sldId id="385" r:id="rId100"/>
    <p:sldId id="376" r:id="rId101"/>
    <p:sldId id="377" r:id="rId102"/>
    <p:sldId id="378" r:id="rId103"/>
    <p:sldId id="379" r:id="rId104"/>
    <p:sldId id="380" r:id="rId10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7" d="100"/>
          <a:sy n="117" d="100"/>
        </p:scale>
        <p:origin x="-120" y="-15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3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0C855C6-6371-4CB5-AEC4-0FBA28068D48}" type="datetimeFigureOut">
              <a:rPr lang="en-US"/>
              <a:pPr>
                <a:defRPr/>
              </a:pPr>
              <a:t>9/13/2009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1D736DC-DDB5-4A9D-84CD-AA23AA2300A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DFD9F1-09EF-4553-B7B2-E94509ED422F}"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9BBE42-A9F6-49D7-9A5E-1363B1B78612}"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1FF3B6-FCA6-4CA9-94C5-33C52CE85042}"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F963B16-9425-4C66-A337-2F7D1268A5BE}"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8BA4B2-68FF-4602-A41E-15A9185B5C3F}"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5818DB-AA18-49B1-9464-37DD44A2BD86}"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48A842-8F57-4F19-A19B-1EFDFA151B17}"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3060F2-99D1-4DB2-981E-334951D323DD}"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7DC93F-7232-43E0-A5FC-CA348A5B7A16}"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4E34CD2-84E6-4B15-8B10-3EEFAB42273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28DAD-A597-4DEF-9F2C-4DC4B614E331}"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3F3229-3F83-4B84-8074-32B4E77F6B35}"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C50027-9A89-45CC-AB22-E908A3F69741}"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CE5E3-A2FB-4CCF-90A1-48FA50381BA3}"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354170-5415-4BA6-9D42-8C42B3353A6A}"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AB9274-508D-404A-91F2-A93AF6A34FA0}"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41F1C-95C2-4020-93D0-2C88E97736C7}"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46BE2E-05DD-403E-B67C-6029B614189F}"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FC803B-1E1F-407F-9157-58943563A741}"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331706-CA40-4508-9B73-BA81066A85F2}"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421C2E-D600-4640-8519-B0F4E3CDCAEA}"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1C6EB5-B8E1-42A8-A91D-57F2ABEE0DA2}"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D9EBCE8-5A72-48FA-93FF-4CD303391375}"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BAE133-A83F-4316-BB5D-6EABE65E7DFA}"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6B9747-7FB9-438B-BCD3-853F9A8ABA43}"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788F04-22CC-480B-BCF3-8DBE9CE68A2A}"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C5EEA0-A243-4453-8D18-3D7007D4B99D}"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119616-28EC-4E2A-B0EA-ED9338F2665F}" type="slidenum">
              <a:rPr lang="en-US" smtClean="0"/>
              <a:pPr fontAlgn="base">
                <a:spcBef>
                  <a:spcPct val="0"/>
                </a:spcBef>
                <a:spcAft>
                  <a:spcPct val="0"/>
                </a:spcAft>
                <a:defRPr/>
              </a:pPr>
              <a:t>35</a:t>
            </a:fld>
            <a:endParaRPr lang="en-US" smtClean="0"/>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4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7B9A44-9ECD-4D51-897C-711F78E002EB}" type="slidenum">
              <a:rPr lang="en-US" smtClean="0"/>
              <a:pPr fontAlgn="base">
                <a:spcBef>
                  <a:spcPct val="0"/>
                </a:spcBef>
                <a:spcAft>
                  <a:spcPct val="0"/>
                </a:spcAft>
                <a:defRPr/>
              </a:pPr>
              <a:t>36</a:t>
            </a:fld>
            <a:endParaRPr lang="en-US" smtClean="0"/>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5C3A56-75AA-4115-A769-AA34C23A8E5D}" type="slidenum">
              <a:rPr lang="en-US" smtClean="0"/>
              <a:pPr fontAlgn="base">
                <a:spcBef>
                  <a:spcPct val="0"/>
                </a:spcBef>
                <a:spcAft>
                  <a:spcPct val="0"/>
                </a:spcAft>
                <a:defRPr/>
              </a:pPr>
              <a:t>37</a:t>
            </a:fld>
            <a:endParaRPr lang="en-US" smtClean="0"/>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0F6383-0CAC-4B53-A801-2812A80669E6}" type="slidenum">
              <a:rPr lang="en-US" smtClean="0"/>
              <a:pPr fontAlgn="base">
                <a:spcBef>
                  <a:spcPct val="0"/>
                </a:spcBef>
                <a:spcAft>
                  <a:spcPct val="0"/>
                </a:spcAft>
                <a:defRPr/>
              </a:pPr>
              <a:t>38</a:t>
            </a:fld>
            <a:endParaRPr lang="en-US" smtClean="0"/>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DD8AF27-192D-4208-8373-298107DEF435}"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967AEA-C216-4ED0-8D5F-1697CC8F9D42}"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8779D2B-50FF-4A83-B548-9CA68127641B}"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F1D818-C80F-4DD0-B0AC-4D744BE1090A}"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3F2835-D8FC-47E0-A36B-3089E181CFDE}"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9EEF5C-5608-48D6-84A2-FCD8AE16C85B}"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EAF4AF-F6A8-4788-9466-D8DA16270722}"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0FA29C9-D98A-4934-9EBB-F84EBB5CB315}"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1FED5EC-3E57-4F02-B65D-7973F9BB9EAE}" type="slidenum">
              <a:rPr lang="en-US" smtClean="0"/>
              <a:pPr>
                <a:defRPr/>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B704BA-D644-4EE1-864C-1014C9B2F211}"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BDEE05C-B33C-49ED-9D4A-598A8B275660}"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A19A62-5FF6-42E8-8671-5BFC44450FE0}"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A82BCB6-F99B-4C4D-AFC8-ADDF18FB01E1}" type="slidenum">
              <a:rPr lang="en-US" smtClean="0"/>
              <a:pPr>
                <a:defRPr/>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CD8E3B6-805C-4C00-9142-81514C3A365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53A3A-4833-4B42-A8FD-DD874BBB6D9F}" type="slidenum">
              <a:rPr lang="en-US" smtClean="0"/>
              <a:pPr fontAlgn="base">
                <a:spcBef>
                  <a:spcPct val="0"/>
                </a:spcBef>
                <a:spcAft>
                  <a:spcPct val="0"/>
                </a:spcAft>
                <a:defRPr/>
              </a:pPr>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A91C2DB-E5C1-4170-A37E-19CB7AB5DEC5}"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76B6544-D6D1-44E1-9A97-D474ECB4FCB6}"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8352CF4-523B-4450-BF19-64803A159695}" type="slidenum">
              <a:rPr lang="en-US" smtClean="0"/>
              <a:pPr>
                <a:defRPr/>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A11596-D504-47A0-992E-F5D9DB9A48E8}" type="slidenum">
              <a:rPr lang="en-US" smtClean="0"/>
              <a:pPr fontAlgn="base">
                <a:spcBef>
                  <a:spcPct val="0"/>
                </a:spcBef>
                <a:spcAft>
                  <a:spcPct val="0"/>
                </a:spcAft>
                <a:defRPr/>
              </a:pPr>
              <a:t>55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EF6353-EB72-4E1C-A1DA-A8E579D2713D}" type="slidenum">
              <a:rPr lang="en-US" smtClean="0"/>
              <a:pPr fontAlgn="base">
                <a:spcBef>
                  <a:spcPct val="0"/>
                </a:spcBef>
                <a:spcAft>
                  <a:spcPct val="0"/>
                </a:spcAft>
                <a:defRPr/>
              </a:pPr>
              <a:t>56</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D0D2E3-4C24-4B0E-A6A6-006931CCE22E}" type="slidenum">
              <a:rPr lang="en-US" smtClean="0"/>
              <a:pPr fontAlgn="base">
                <a:spcBef>
                  <a:spcPct val="0"/>
                </a:spcBef>
                <a:spcAft>
                  <a:spcPct val="0"/>
                </a:spcAft>
                <a:defRPr/>
              </a:pPr>
              <a:t>57</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53DC018-F3A1-4CA8-AF22-D833DB658AE6}" type="slidenum">
              <a:rPr lang="en-US" smtClean="0"/>
              <a:pPr>
                <a:defRPr/>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B504AE-5F8F-4900-B04D-C74A17CF1A0B}" type="slidenum">
              <a:rPr lang="en-US" smtClean="0"/>
              <a:pPr>
                <a:defRPr/>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6E0497-1F2E-4C6C-B60A-20A04D143CDC}" type="slidenum">
              <a:rPr lang="en-US" smtClean="0"/>
              <a:pPr fontAlgn="base">
                <a:spcBef>
                  <a:spcPct val="0"/>
                </a:spcBef>
                <a:spcAft>
                  <a:spcPct val="0"/>
                </a:spcAft>
                <a:defRPr/>
              </a:pPr>
              <a:t>60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164B13-E490-43F0-8919-5D0D100C75AB}"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CC62F9E-0473-4D4F-B978-F3723568921B}" type="slidenum">
              <a:rPr lang="en-US" smtClean="0"/>
              <a:pPr>
                <a:defRPr/>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BD1E499-9363-4C19-9D70-D3F49832C061}" type="slidenum">
              <a:rPr lang="en-US" smtClean="0"/>
              <a:pPr>
                <a:defRPr/>
              </a:pPr>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59ACCC8-F7DA-40BD-89E4-8D05DA3153C6}" type="slidenum">
              <a:rPr lang="en-US" smtClean="0"/>
              <a:pPr>
                <a:defRPr/>
              </a:pPr>
              <a:t>64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F899443-F1A8-4B64-B737-62D459F89164}" type="slidenum">
              <a:rPr lang="en-US" smtClean="0"/>
              <a:pPr>
                <a:defRPr/>
              </a:pPr>
              <a:t>65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8D2E031-AF0B-412B-AD98-7CAC1733AEB6}" type="slidenum">
              <a:rPr lang="en-US" smtClean="0"/>
              <a:pPr>
                <a:defRPr/>
              </a:pPr>
              <a:t>66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A80A8DF-DF5D-4BE3-BE41-DC9821490750}" type="slidenum">
              <a:rPr lang="en-US" smtClean="0"/>
              <a:pPr>
                <a:defRPr/>
              </a:pPr>
              <a:t>67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2365B25-6203-48E2-B623-E437D1C37F3D}" type="slidenum">
              <a:rPr lang="en-US" smtClean="0"/>
              <a:pPr>
                <a:defRPr/>
              </a:pPr>
              <a:t>68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BDAAC8A-C124-4CBE-B387-42ABB6501C64}" type="slidenum">
              <a:rPr lang="en-US" smtClean="0"/>
              <a:pPr>
                <a:defRPr/>
              </a:pPr>
              <a:t>69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D50597-61BC-48C7-BB03-D971B0B2DD61}" type="slidenum">
              <a:rPr lang="en-US" smtClean="0"/>
              <a:pPr fontAlgn="base">
                <a:spcBef>
                  <a:spcPct val="0"/>
                </a:spcBef>
                <a:spcAft>
                  <a:spcPct val="0"/>
                </a:spcAft>
                <a:defRPr/>
              </a:pPr>
              <a:t>70</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558F45-5DFE-43F5-8C34-C784F257D5B1}" type="slidenum">
              <a:rPr lang="en-US" smtClean="0"/>
              <a:pPr fontAlgn="base">
                <a:spcBef>
                  <a:spcPct val="0"/>
                </a:spcBef>
                <a:spcAft>
                  <a:spcPct val="0"/>
                </a:spcAft>
                <a:defRPr/>
              </a:pPr>
              <a:t>71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86AA23-BF96-46BC-A96F-5CE1F741BEB4}"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A4BE8E-0465-4B86-ABCD-6A187735BF3D}" type="slidenum">
              <a:rPr lang="en-US" smtClean="0"/>
              <a:pPr fontAlgn="base">
                <a:spcBef>
                  <a:spcPct val="0"/>
                </a:spcBef>
                <a:spcAft>
                  <a:spcPct val="0"/>
                </a:spcAft>
                <a:defRPr/>
              </a:pPr>
              <a:t>72</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4B1AC8-F8AB-45BC-AD72-3795DB8175C1}" type="slidenum">
              <a:rPr lang="en-US" smtClean="0"/>
              <a:pPr fontAlgn="base">
                <a:spcBef>
                  <a:spcPct val="0"/>
                </a:spcBef>
                <a:spcAft>
                  <a:spcPct val="0"/>
                </a:spcAft>
                <a:defRPr/>
              </a:pPr>
              <a:t>73</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1BC6B5-842D-4CA4-A470-0A3C465918FE}"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BD5C5A-9EC9-48EF-A658-5D99B236FC10}"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7311A5-5B30-4D59-85F8-ADED604A0FA2}"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B7E66F-140C-4FB3-8303-A5995D9EFFF9}" type="slidenum">
              <a:rPr lang="en-US" smtClean="0"/>
              <a:pPr>
                <a:defRPr/>
              </a:pPr>
              <a:t>77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38FFCF2-E029-4182-BADE-3374E3EFC35E}" type="slidenum">
              <a:rPr lang="en-US" smtClean="0"/>
              <a:pPr>
                <a:defRPr/>
              </a:pPr>
              <a:t>78</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5DCE88A-2AA7-4C02-B4D5-405994D96E3F}" type="slidenum">
              <a:rPr lang="en-US" smtClean="0"/>
              <a:pPr>
                <a:defRPr/>
              </a:pPr>
              <a:t>79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BE9AD5-77FF-4073-82D1-EEB9C7BC8B40}" type="slidenum">
              <a:rPr lang="en-US" smtClean="0"/>
              <a:pPr>
                <a:defRPr/>
              </a:pPr>
              <a:t>80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77A290F-E398-4243-BA81-DAF30D86ECB4}" type="slidenum">
              <a:rPr lang="en-US" smtClean="0"/>
              <a:pPr>
                <a:defRPr/>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15EE16-873E-45AB-A035-0F2724B5707B}"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84108AC-F21B-443F-AE65-15A37504756A}" type="slidenum">
              <a:rPr lang="en-US" smtClean="0"/>
              <a:pPr>
                <a:defRPr/>
              </a:pPr>
              <a:t>82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588F28E-1FB1-479F-B7C7-D2D33A3DCDED}" type="slidenum">
              <a:rPr lang="en-US" smtClean="0"/>
              <a:pPr>
                <a:defRPr/>
              </a:pPr>
              <a:t>83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C0103F7-B19E-46B6-BD3D-81E211F24D88}" type="slidenum">
              <a:rPr lang="en-US" smtClean="0"/>
              <a:pPr>
                <a:defRPr/>
              </a:pPr>
              <a:t>84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ADB8F0B-4516-4B16-9802-376534233D1B}" type="slidenum">
              <a:rPr lang="en-US" smtClean="0"/>
              <a:pPr>
                <a:defRPr/>
              </a:pPr>
              <a:t>85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E12EB14-8D67-48B7-9728-2C1A21560F4E}" type="slidenum">
              <a:rPr lang="en-US" smtClean="0"/>
              <a:pPr>
                <a:defRPr/>
              </a:pPr>
              <a:t>86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E832D92-2588-4BFB-9C19-E4F4EFD19CE0}" type="slidenum">
              <a:rPr lang="en-US" smtClean="0"/>
              <a:pPr>
                <a:defRPr/>
              </a:pPr>
              <a:t>87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A17E910-CF76-4E74-B149-424862C380BB}" type="slidenum">
              <a:rPr lang="en-US" smtClean="0"/>
              <a:pPr>
                <a:defRPr/>
              </a:pPr>
              <a:t>88</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69D8C71-7F36-4142-A03A-DDBD4C9F675F}" type="slidenum">
              <a:rPr lang="en-US" smtClean="0"/>
              <a:pPr>
                <a:defRPr/>
              </a:pPr>
              <a:t>89</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CF63B4B-73BA-451E-8B9D-60DB3477796A}" type="slidenum">
              <a:rPr lang="en-US" smtClean="0"/>
              <a:pPr>
                <a:defRPr/>
              </a:pPr>
              <a:t>90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30CB1CC-4319-4D57-9B51-DA86198CB894}" type="slidenum">
              <a:rPr lang="en-US" smtClean="0"/>
              <a:pPr>
                <a:defRPr/>
              </a:pPr>
              <a:t>91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D96BB6-CC18-4E5A-87B9-8475A78BADA7}"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A7E2B-A1CA-43C4-99A0-B86C86380255}" type="slidenum">
              <a:rPr lang="en-US" smtClean="0"/>
              <a:pPr>
                <a:defRPr/>
              </a:pPr>
              <a:t>92</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541AB05-D078-4688-8731-A2FBA2260FE3}" type="slidenum">
              <a:rPr lang="en-US" smtClean="0"/>
              <a:pPr>
                <a:defRPr/>
              </a:pPr>
              <a:t>93</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1B387B1-BEFC-4ED2-82B1-47F6FCF8DADA}" type="slidenum">
              <a:rPr lang="en-US" smtClean="0"/>
              <a:pPr>
                <a:defRPr/>
              </a:pPr>
              <a:t>97</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41A9A3C-6219-42F7-BC3C-537AF73C47AF}" type="slidenum">
              <a:rPr lang="en-US" smtClean="0"/>
              <a:pPr>
                <a:defRPr/>
              </a:pPr>
              <a:t>98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9FA6DC3-4B99-41B1-9A4E-0317729F5FDC}" type="slidenum">
              <a:rPr lang="en-US" smtClean="0"/>
              <a:pPr>
                <a:defRPr/>
              </a:pPr>
              <a:t>99</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880B7E1-472A-49E1-8BD0-78C386AD4F2F}" type="slidenum">
              <a:rPr lang="en-US" smtClean="0"/>
              <a:pPr>
                <a:defRPr/>
              </a:pPr>
              <a:t>100</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08E1026-193E-48B1-814F-0092B897B346}" type="slidenum">
              <a:rPr lang="en-US" smtClean="0"/>
              <a:pPr>
                <a:defRPr/>
              </a:pPr>
              <a:t>101</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1EED0E0-8C8E-4A7E-A1E3-46C67F9BDA30}" type="slidenum">
              <a:rPr lang="en-US" smtClean="0"/>
              <a:pPr>
                <a:defRPr/>
              </a:pPr>
              <a:t>102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4714A64-27C2-4508-A63E-64146D74D6FF}" type="slidenum">
              <a:rPr lang="en-US" smtClean="0"/>
              <a:pPr>
                <a:defRPr/>
              </a:pPr>
              <a:t>103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BF5956-E3E8-4455-8CDC-93D47EABD883}" type="slidenum">
              <a:rPr lang="en-US" smtClean="0"/>
              <a:pPr>
                <a:defRPr/>
              </a:pPr>
              <a:t>104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BED81E2-62BD-4DBF-8313-7CFCE68DC449}" type="datetimeFigureOut">
              <a:rPr lang="en-US"/>
              <a:pPr>
                <a:defRPr/>
              </a:pPr>
              <a:t>9/13/2009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5E8DC71-CF5F-4597-BF2D-CC22AF9A421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659925F-1E8E-4AA4-BE03-81E9B90A09B2}" type="datetimeFigureOut">
              <a:rPr lang="en-US"/>
              <a:pPr>
                <a:defRPr/>
              </a:pPr>
              <a:t>9/13/2009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CF7198B-CDFF-4379-A65A-E6BE0F8798B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DDF8C30-08F7-4A74-A906-A4E063C2E9AF}" type="datetimeFigureOut">
              <a:rPr lang="en-US"/>
              <a:pPr>
                <a:defRPr/>
              </a:pPr>
              <a:t>9/13/2009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F8FD804F-18F4-4F2B-97A1-5CEE02A3B8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827376F-F30D-4203-B36C-EB9E31C95DE8}" type="datetimeFigureOut">
              <a:rPr lang="en-US"/>
              <a:pPr>
                <a:defRPr/>
              </a:pPr>
              <a:t>9/13/2009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3762F41-A74C-473E-8C31-DB71BA685B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F4EAE85-788F-4816-AB8F-E51913A6ADA5}" type="datetimeFigureOut">
              <a:rPr lang="en-US"/>
              <a:pPr>
                <a:defRPr/>
              </a:pPr>
              <a:t>9/13/2009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9319637-6C82-4007-8744-4FCC3CD92C3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48AB771-AFF7-4814-97F0-DF5D301EFDA3}" type="datetimeFigureOut">
              <a:rPr lang="en-US"/>
              <a:pPr>
                <a:defRPr/>
              </a:pPr>
              <a:t>9/13/2009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D51168F-25ED-4BED-81E6-984A3D8DA83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7EDF6B4-0AB5-47E4-A854-5F728D2EA012}" type="datetimeFigureOut">
              <a:rPr lang="en-US"/>
              <a:pPr>
                <a:defRPr/>
              </a:pPr>
              <a:t>9/13/2009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7EDAED52-983C-4403-B824-517E4C0B978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6DE7C83-1839-4777-BC8E-24C5D8E95F4A}" type="datetimeFigureOut">
              <a:rPr lang="en-US"/>
              <a:pPr>
                <a:defRPr/>
              </a:pPr>
              <a:t>9/13/2009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F50C600-685F-4EB9-B31A-968DA472DF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199E8BA-C686-45B8-8B5A-F011FA0FD626}" type="datetimeFigureOut">
              <a:rPr lang="en-US"/>
              <a:pPr>
                <a:defRPr/>
              </a:pPr>
              <a:t>9/13/2009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D269B4B-DE59-4306-A6A9-5E27A0D47F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26611B-C27C-4957-BAD9-5C83206ADC09}" type="datetimeFigureOut">
              <a:rPr lang="en-US"/>
              <a:pPr>
                <a:defRPr/>
              </a:pPr>
              <a:t>9/13/2009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E4DE940-5020-4ADB-911D-233A25FC33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1B7C575-5D93-4D81-AA20-B312A7882041}" type="datetimeFigureOut">
              <a:rPr lang="en-US"/>
              <a:pPr>
                <a:defRPr/>
              </a:pPr>
              <a:t>9/13/2009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182230D-C9B8-4DE7-BDA7-9D6CD194007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28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000125"/>
            <a:ext cx="8229600" cy="571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3200" b="1" kern="1200">
          <a:solidFill>
            <a:srgbClr val="E46C0A"/>
          </a:solidFill>
          <a:latin typeface="+mj-lt"/>
          <a:ea typeface="+mj-ea"/>
          <a:cs typeface="+mj-cs"/>
        </a:defRPr>
      </a:lvl1pPr>
      <a:lvl2pPr algn="ctr" rtl="0" eaLnBrk="0" fontAlgn="base" hangingPunct="0">
        <a:spcBef>
          <a:spcPct val="0"/>
        </a:spcBef>
        <a:spcAft>
          <a:spcPct val="0"/>
        </a:spcAft>
        <a:defRPr sz="3200" b="1">
          <a:solidFill>
            <a:srgbClr val="E46C0A"/>
          </a:solidFill>
          <a:latin typeface="Calibri" pitchFamily="34" charset="0"/>
        </a:defRPr>
      </a:lvl2pPr>
      <a:lvl3pPr algn="ctr" rtl="0" eaLnBrk="0" fontAlgn="base" hangingPunct="0">
        <a:spcBef>
          <a:spcPct val="0"/>
        </a:spcBef>
        <a:spcAft>
          <a:spcPct val="0"/>
        </a:spcAft>
        <a:defRPr sz="3200" b="1">
          <a:solidFill>
            <a:srgbClr val="E46C0A"/>
          </a:solidFill>
          <a:latin typeface="Calibri" pitchFamily="34" charset="0"/>
        </a:defRPr>
      </a:lvl3pPr>
      <a:lvl4pPr algn="ctr" rtl="0" eaLnBrk="0" fontAlgn="base" hangingPunct="0">
        <a:spcBef>
          <a:spcPct val="0"/>
        </a:spcBef>
        <a:spcAft>
          <a:spcPct val="0"/>
        </a:spcAft>
        <a:defRPr sz="3200" b="1">
          <a:solidFill>
            <a:srgbClr val="E46C0A"/>
          </a:solidFill>
          <a:latin typeface="Calibri" pitchFamily="34" charset="0"/>
        </a:defRPr>
      </a:lvl4pPr>
      <a:lvl5pPr algn="ctr" rtl="0" eaLnBrk="0" fontAlgn="base" hangingPunct="0">
        <a:spcBef>
          <a:spcPct val="0"/>
        </a:spcBef>
        <a:spcAft>
          <a:spcPct val="0"/>
        </a:spcAft>
        <a:defRPr sz="3200" b="1">
          <a:solidFill>
            <a:srgbClr val="E46C0A"/>
          </a:solidFill>
          <a:latin typeface="Calibri" pitchFamily="34" charset="0"/>
        </a:defRPr>
      </a:lvl5pPr>
      <a:lvl6pPr marL="457200" algn="ctr" rtl="0" fontAlgn="base">
        <a:spcBef>
          <a:spcPct val="0"/>
        </a:spcBef>
        <a:spcAft>
          <a:spcPct val="0"/>
        </a:spcAft>
        <a:defRPr sz="3200" b="1">
          <a:solidFill>
            <a:srgbClr val="E46C0A"/>
          </a:solidFill>
          <a:latin typeface="Calibri" pitchFamily="34" charset="0"/>
        </a:defRPr>
      </a:lvl6pPr>
      <a:lvl7pPr marL="914400" algn="ctr" rtl="0" fontAlgn="base">
        <a:spcBef>
          <a:spcPct val="0"/>
        </a:spcBef>
        <a:spcAft>
          <a:spcPct val="0"/>
        </a:spcAft>
        <a:defRPr sz="3200" b="1">
          <a:solidFill>
            <a:srgbClr val="E46C0A"/>
          </a:solidFill>
          <a:latin typeface="Calibri" pitchFamily="34" charset="0"/>
        </a:defRPr>
      </a:lvl7pPr>
      <a:lvl8pPr marL="1371600" algn="ctr" rtl="0" fontAlgn="base">
        <a:spcBef>
          <a:spcPct val="0"/>
        </a:spcBef>
        <a:spcAft>
          <a:spcPct val="0"/>
        </a:spcAft>
        <a:defRPr sz="3200" b="1">
          <a:solidFill>
            <a:srgbClr val="E46C0A"/>
          </a:solidFill>
          <a:latin typeface="Calibri" pitchFamily="34" charset="0"/>
        </a:defRPr>
      </a:lvl8pPr>
      <a:lvl9pPr marL="1828800" algn="ctr" rtl="0" fontAlgn="base">
        <a:spcBef>
          <a:spcPct val="0"/>
        </a:spcBef>
        <a:spcAft>
          <a:spcPct val="0"/>
        </a:spcAft>
        <a:defRPr sz="3200" b="1">
          <a:solidFill>
            <a:srgbClr val="E46C0A"/>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physics.ucla.edu/plasma-exp/beam/BeamCyclotron.jpeg" TargetMode="External"/><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www.physics.ucla.edu/plasma-exp/beam/BeamColumnar.jpeg" TargetMode="External"/><Relationship Id="rId5" Type="http://schemas.openxmlformats.org/officeDocument/2006/relationships/image" Target="../media/image14.jpeg"/><Relationship Id="rId4" Type="http://schemas.openxmlformats.org/officeDocument/2006/relationships/hyperlink" Target="http://www.physics.ucla.edu/plasma-exp/beam/BeamFullOrbit.jpeg" TargetMode="External"/><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pace.saske.sk/gallery/Dosimetry/full/capx.jp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wmf"/><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wmf"/></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www.flickr.com/photos/naturewoman/34469841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astro.su.se/~magnusg/large/Boiling_water.jpg"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hyperlink" Target="http://en.wikipedia.org/wiki/Image:Bubble-chamber.sv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Image:Charmed-dia-w.png" TargetMode="External"/><Relationship Id="rId7"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pfzema.cs.infn.it/pfzema/photos/CERN-03summer/Microcosm/index.html" TargetMode="External"/><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http://www.myspaceantics.com/image-kid-wants-some.jpg.html" TargetMode="External"/><Relationship Id="rId9"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jpeg"/></Relationships>
</file>

<file path=ppt/slides/_rels/slide7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hyperlink" Target="http://ph-dep-aid.web.cern.ch/ph-dep-aid/MOOD/Gallery/hmpid1.pn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117.jpeg"/><Relationship Id="rId4" Type="http://schemas.openxmlformats.org/officeDocument/2006/relationships/image" Target="../media/image116.jpeg"/></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120.jpeg"/><Relationship Id="rId4" Type="http://schemas.openxmlformats.org/officeDocument/2006/relationships/image" Target="../media/image119.png"/></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124.jpeg"/></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pPr eaLnBrk="1" hangingPunct="1"/>
            <a:r>
              <a:rPr lang="en-US" sz="6000" smtClean="0">
                <a:solidFill>
                  <a:srgbClr val="FA0404"/>
                </a:solidFill>
              </a:rPr>
              <a:t>Detektory</a:t>
            </a:r>
            <a:r>
              <a:rPr lang="sk-SK" sz="6000" smtClean="0">
                <a:solidFill>
                  <a:srgbClr val="FA0404"/>
                </a:solidFill>
              </a:rPr>
              <a:t> (1</a:t>
            </a:r>
            <a:r>
              <a:rPr lang="en-US" sz="6000" smtClean="0">
                <a:solidFill>
                  <a:srgbClr val="FA0404"/>
                </a:solidFill>
              </a:rPr>
              <a:t>+2</a:t>
            </a:r>
            <a:r>
              <a:rPr lang="sk-SK" sz="6000" smtClean="0">
                <a:solidFill>
                  <a:srgbClr val="FA0404"/>
                </a:solidFill>
              </a:rPr>
              <a:t>/2)</a:t>
            </a:r>
            <a:endParaRPr lang="en-US" sz="6000" smtClean="0">
              <a:solidFill>
                <a:srgbClr val="FA0404"/>
              </a:solidFill>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Peter Chochula</a:t>
            </a:r>
          </a:p>
          <a:p>
            <a:pPr eaLnBrk="1" fontAlgn="auto" hangingPunct="1">
              <a:spcAft>
                <a:spcPts val="0"/>
              </a:spcAft>
              <a:buFont typeface="Arial" pitchFamily="34" charset="0"/>
              <a:buNone/>
              <a:defRPr/>
            </a:pPr>
            <a:r>
              <a:rPr lang="en-US" dirty="0" smtClean="0"/>
              <a:t>CERN</a:t>
            </a:r>
          </a:p>
          <a:p>
            <a:pPr eaLnBrk="1" fontAlgn="auto" hangingPunct="1">
              <a:spcAft>
                <a:spcPts val="0"/>
              </a:spcAft>
              <a:buFont typeface="Arial" pitchFamily="34" charset="0"/>
              <a:buNone/>
              <a:defRPr/>
            </a:pPr>
            <a:r>
              <a:rPr lang="en-US" dirty="0" smtClean="0"/>
              <a:t>14.9.2009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sk-SK" smtClean="0"/>
              <a:t>Interakcie neutrónov s látkovým prostredím II</a:t>
            </a:r>
            <a:endParaRPr lang="en-US" smtClean="0"/>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sk-SK" dirty="0" smtClean="0"/>
              <a:t>Pružný rozptyl</a:t>
            </a:r>
          </a:p>
          <a:p>
            <a:pPr lvl="1" eaLnBrk="1" fontAlgn="auto" hangingPunct="1">
              <a:spcAft>
                <a:spcPts val="0"/>
              </a:spcAft>
              <a:buFont typeface="Arial" pitchFamily="34" charset="0"/>
              <a:buChar char="–"/>
              <a:defRPr/>
            </a:pPr>
            <a:r>
              <a:rPr lang="sk-SK" dirty="0" smtClean="0"/>
              <a:t>Energia sa rozdelí medzi jadro a rozptýlený neutrón, pričom jadro ostáva v nevzbudenom stave (analógia s biliardom)</a:t>
            </a:r>
          </a:p>
          <a:p>
            <a:pPr eaLnBrk="1" fontAlgn="auto" hangingPunct="1">
              <a:spcAft>
                <a:spcPts val="0"/>
              </a:spcAft>
              <a:buFont typeface="Arial" pitchFamily="34" charset="0"/>
              <a:buChar char="•"/>
              <a:defRPr/>
            </a:pPr>
            <a:r>
              <a:rPr lang="sk-SK" dirty="0" smtClean="0"/>
              <a:t>Nepružný rozptyl</a:t>
            </a:r>
          </a:p>
          <a:p>
            <a:pPr lvl="1" eaLnBrk="1" fontAlgn="auto" hangingPunct="1">
              <a:spcAft>
                <a:spcPts val="0"/>
              </a:spcAft>
              <a:buFont typeface="Arial" pitchFamily="34" charset="0"/>
              <a:buChar char="–"/>
              <a:defRPr/>
            </a:pPr>
            <a:r>
              <a:rPr lang="sk-SK" dirty="0" smtClean="0"/>
              <a:t>Odrazené jadro sa vzbudí a následne deexcituje vyžiarením neutrónov a/alebo fotónov</a:t>
            </a:r>
          </a:p>
          <a:p>
            <a:pPr eaLnBrk="1" fontAlgn="auto" hangingPunct="1">
              <a:spcAft>
                <a:spcPts val="0"/>
              </a:spcAft>
              <a:buFont typeface="Arial" pitchFamily="34" charset="0"/>
              <a:buChar char="•"/>
              <a:defRPr/>
            </a:pPr>
            <a:r>
              <a:rPr lang="sk-SK" dirty="0" smtClean="0"/>
              <a:t>Radiačný záchyt</a:t>
            </a:r>
          </a:p>
          <a:p>
            <a:pPr lvl="1" eaLnBrk="1" fontAlgn="auto" hangingPunct="1">
              <a:spcAft>
                <a:spcPts val="0"/>
              </a:spcAft>
              <a:buFont typeface="Arial" pitchFamily="34" charset="0"/>
              <a:buChar char="–"/>
              <a:defRPr/>
            </a:pPr>
            <a:r>
              <a:rPr lang="sk-SK" dirty="0" smtClean="0"/>
              <a:t>Neutrón je pohltený v jadre a vyžiarí sa fotón</a:t>
            </a:r>
          </a:p>
          <a:p>
            <a:pPr eaLnBrk="1" fontAlgn="auto" hangingPunct="1">
              <a:spcAft>
                <a:spcPts val="0"/>
              </a:spcAft>
              <a:buFont typeface="Arial" pitchFamily="34" charset="0"/>
              <a:buChar char="•"/>
              <a:defRPr/>
            </a:pPr>
            <a:r>
              <a:rPr lang="sk-SK" dirty="0" smtClean="0"/>
              <a:t>Záchyt a uvoľnenie nabitých častíc</a:t>
            </a:r>
          </a:p>
          <a:p>
            <a:pPr lvl="1" eaLnBrk="1" fontAlgn="auto" hangingPunct="1">
              <a:spcAft>
                <a:spcPts val="0"/>
              </a:spcAft>
              <a:buFont typeface="Arial" pitchFamily="34" charset="0"/>
              <a:buChar char="–"/>
              <a:defRPr/>
            </a:pPr>
            <a:r>
              <a:rPr lang="sk-SK" dirty="0" smtClean="0"/>
              <a:t>Jadro sa deexcituje vyžiarením nabitých častíc, ktoré musia mať dostatočnú energiu na prekonanie coulombovskej bariéry</a:t>
            </a:r>
          </a:p>
          <a:p>
            <a:pPr eaLnBrk="1" fontAlgn="auto" hangingPunct="1">
              <a:spcAft>
                <a:spcPts val="0"/>
              </a:spcAft>
              <a:buFont typeface="Arial" pitchFamily="34" charset="0"/>
              <a:buChar char="•"/>
              <a:defRPr/>
            </a:pPr>
            <a:r>
              <a:rPr lang="sk-SK" dirty="0" smtClean="0"/>
              <a:t>Štiepenie</a:t>
            </a:r>
          </a:p>
          <a:p>
            <a:pPr lvl="1" eaLnBrk="1" fontAlgn="auto" hangingPunct="1">
              <a:spcAft>
                <a:spcPts val="0"/>
              </a:spcAft>
              <a:buFont typeface="Arial" pitchFamily="34" charset="0"/>
              <a:buChar char="–"/>
              <a:defRPr/>
            </a:pPr>
            <a:r>
              <a:rPr lang="sk-SK" dirty="0" smtClean="0"/>
              <a:t>Jadro sa rozštiepi na 2 fragmenty a uvoľnia sa neutróny (atómová bomba)</a:t>
            </a:r>
          </a:p>
          <a:p>
            <a:pPr eaLnBrk="1" fontAlgn="auto" hangingPunct="1">
              <a:spcAft>
                <a:spcPts val="0"/>
              </a:spcAft>
              <a:buFont typeface="Arial" pitchFamily="34" charset="0"/>
              <a:buChar char="•"/>
              <a:defRPr/>
            </a:pPr>
            <a:r>
              <a:rPr lang="sk-SK" dirty="0" smtClean="0"/>
              <a:t>Deje pri vysokých energiách</a:t>
            </a:r>
          </a:p>
          <a:p>
            <a:pPr lvl="1" eaLnBrk="1" fontAlgn="auto" hangingPunct="1">
              <a:spcAft>
                <a:spcPts val="0"/>
              </a:spcAft>
              <a:buFont typeface="Arial" pitchFamily="34" charset="0"/>
              <a:buChar char="–"/>
              <a:defRPr/>
            </a:pPr>
            <a:r>
              <a:rPr lang="sk-SK" dirty="0" smtClean="0"/>
              <a:t>Vysokoenergetické neutróny trieštia jadrá na množstvo fragmentov</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sk-SK" smtClean="0"/>
              <a:t>Kontrolné systémy a systémy zberu dát</a:t>
            </a:r>
            <a:endParaRPr lang="en-US" smtClean="0"/>
          </a:p>
        </p:txBody>
      </p:sp>
      <p:sp>
        <p:nvSpPr>
          <p:cNvPr id="115715" name="Content Placeholder 2"/>
          <p:cNvSpPr>
            <a:spLocks noGrp="1"/>
          </p:cNvSpPr>
          <p:nvPr>
            <p:ph idx="1"/>
          </p:nvPr>
        </p:nvSpPr>
        <p:spPr/>
        <p:txBody>
          <a:bodyPr/>
          <a:lstStyle/>
          <a:p>
            <a:r>
              <a:rPr lang="sk-SK" smtClean="0"/>
              <a:t>Činnosť detektora zabezpečujú kontrolné systémy a systémy zberu dát</a:t>
            </a:r>
          </a:p>
          <a:p>
            <a:r>
              <a:rPr lang="sk-SK" smtClean="0"/>
              <a:t>V časoch Rutherforda stačil entuziazmus, mikroskop, papier a ceruzka</a:t>
            </a:r>
          </a:p>
          <a:p>
            <a:r>
              <a:rPr lang="sk-SK" smtClean="0"/>
              <a:t>V experimente ALICE sa napríkad o chod detektora (správne napätia, teploty, cirkuláciu plynov, atď) stará kontrolný system zložený z viac než 1000 procesorov</a:t>
            </a:r>
          </a:p>
          <a:p>
            <a:r>
              <a:rPr lang="sk-SK" smtClean="0"/>
              <a:t>Systém zberu dát spracováva asi 2500 MB údajov každú sekundu   </a:t>
            </a:r>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sk-SK" smtClean="0"/>
              <a:t>Koľko dát je 2500 MB/s ?</a:t>
            </a:r>
            <a:endParaRPr lang="en-US" smtClean="0"/>
          </a:p>
        </p:txBody>
      </p:sp>
      <p:sp>
        <p:nvSpPr>
          <p:cNvPr id="116739" name="Content Placeholder 2"/>
          <p:cNvSpPr>
            <a:spLocks noGrp="1"/>
          </p:cNvSpPr>
          <p:nvPr>
            <p:ph idx="1"/>
          </p:nvPr>
        </p:nvSpPr>
        <p:spPr/>
        <p:txBody>
          <a:bodyPr/>
          <a:lstStyle/>
          <a:p>
            <a:r>
              <a:rPr lang="sk-SK" smtClean="0"/>
              <a:t>Ak by sme písali dáta na CD, denne by sme vyprodukovali stĺp vysoký ako Eifelova veža</a:t>
            </a:r>
          </a:p>
          <a:p>
            <a:endParaRPr lang="sk-SK" smtClean="0"/>
          </a:p>
          <a:p>
            <a:r>
              <a:rPr lang="sk-SK" smtClean="0"/>
              <a:t>Samozrejme, tieto dáta sú spracovávané a komprimované skôr než sa uložia na disky</a:t>
            </a:r>
          </a:p>
          <a:p>
            <a:endParaRPr lang="sk-SK" smtClean="0"/>
          </a:p>
          <a:p>
            <a:r>
              <a:rPr lang="sk-SK" smtClean="0"/>
              <a:t>Napriek tomu, CERN bude v ére LHC produkovať približne 1PB dát ročne</a:t>
            </a:r>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sk-SK" smtClean="0"/>
              <a:t>Posledná odbočka a jediná rovnica</a:t>
            </a:r>
            <a:endParaRPr lang="en-US" smtClean="0"/>
          </a:p>
        </p:txBody>
      </p:sp>
      <p:graphicFrame>
        <p:nvGraphicFramePr>
          <p:cNvPr id="2050" name="Content Placeholder 3"/>
          <p:cNvGraphicFramePr>
            <a:graphicFrameLocks noChangeAspect="1"/>
          </p:cNvGraphicFramePr>
          <p:nvPr>
            <p:ph idx="1"/>
          </p:nvPr>
        </p:nvGraphicFramePr>
        <p:xfrm>
          <a:off x="1428750" y="928688"/>
          <a:ext cx="5037138" cy="530225"/>
        </p:xfrm>
        <a:graphic>
          <a:graphicData uri="http://schemas.openxmlformats.org/presentationml/2006/ole">
            <p:oleObj spid="_x0000_s2050" name="Equation" r:id="rId4" imgW="1930320" imgH="203040" progId="Equation.3">
              <p:embed/>
            </p:oleObj>
          </a:graphicData>
        </a:graphic>
      </p:graphicFrame>
      <p:sp>
        <p:nvSpPr>
          <p:cNvPr id="2052" name="TextBox 4"/>
          <p:cNvSpPr txBox="1">
            <a:spLocks noChangeArrowheads="1"/>
          </p:cNvSpPr>
          <p:nvPr/>
        </p:nvSpPr>
        <p:spPr bwMode="auto">
          <a:xfrm>
            <a:off x="857250" y="1571625"/>
            <a:ext cx="7429500" cy="2862263"/>
          </a:xfrm>
          <a:prstGeom prst="rect">
            <a:avLst/>
          </a:prstGeom>
          <a:noFill/>
          <a:ln w="9525">
            <a:noFill/>
            <a:miter lim="800000"/>
            <a:headEnd/>
            <a:tailEnd/>
          </a:ln>
        </p:spPr>
        <p:txBody>
          <a:bodyPr>
            <a:spAutoFit/>
          </a:bodyPr>
          <a:lstStyle/>
          <a:p>
            <a:r>
              <a:rPr lang="sk-SK"/>
              <a:t>Kde:</a:t>
            </a:r>
          </a:p>
          <a:p>
            <a:r>
              <a:rPr lang="sk-SK"/>
              <a:t>	Vg je nadmorská výška Gerlachu v metroch</a:t>
            </a:r>
          </a:p>
          <a:p>
            <a:r>
              <a:rPr lang="sk-SK"/>
              <a:t>	Vp je nadmorská výška Popradu v metroch</a:t>
            </a:r>
          </a:p>
          <a:p>
            <a:r>
              <a:rPr lang="sk-SK"/>
              <a:t>	Vcd je hrúbka nosiča CD v metroch</a:t>
            </a:r>
          </a:p>
          <a:p>
            <a:r>
              <a:rPr lang="sk-SK"/>
              <a:t>	D objem dát produkovaný v ALICE za sekundu v megabajtoch</a:t>
            </a:r>
          </a:p>
          <a:p>
            <a:r>
              <a:rPr lang="sk-SK"/>
              <a:t>	Ccd je kapacita nosiča CD v megabajtoch</a:t>
            </a:r>
          </a:p>
          <a:p>
            <a:endParaRPr lang="sk-SK"/>
          </a:p>
          <a:p>
            <a:endParaRPr lang="sk-SK"/>
          </a:p>
          <a:p>
            <a:r>
              <a:rPr lang="sk-SK"/>
              <a:t>Po dosadení nám vyjde, že doba, za ktorú by ALICE vyprodukoval stĺp CD siahajúci z Popradu po vrchol Gerlachu je asi 4 dni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sk-SK" smtClean="0"/>
              <a:t>Záver</a:t>
            </a:r>
            <a:endParaRPr lang="en-US" smtClean="0"/>
          </a:p>
        </p:txBody>
      </p:sp>
      <p:sp>
        <p:nvSpPr>
          <p:cNvPr id="117763" name="Content Placeholder 2"/>
          <p:cNvSpPr>
            <a:spLocks noGrp="1"/>
          </p:cNvSpPr>
          <p:nvPr>
            <p:ph idx="1"/>
          </p:nvPr>
        </p:nvSpPr>
        <p:spPr/>
        <p:txBody>
          <a:bodyPr/>
          <a:lstStyle/>
          <a:p>
            <a:r>
              <a:rPr lang="sk-SK" smtClean="0"/>
              <a:t>Táto prednáška nemá záver</a:t>
            </a:r>
          </a:p>
          <a:p>
            <a:pPr lvl="1"/>
            <a:r>
              <a:rPr lang="sk-SK" smtClean="0"/>
              <a:t>Nespomenuli sme veľa vecí</a:t>
            </a:r>
          </a:p>
          <a:p>
            <a:pPr lvl="1"/>
            <a:r>
              <a:rPr lang="sk-SK" smtClean="0"/>
              <a:t>Veľa vecí sa dozviete v ďalších prednáškach</a:t>
            </a:r>
          </a:p>
          <a:p>
            <a:pPr lvl="1"/>
            <a:r>
              <a:rPr lang="sk-SK" smtClean="0"/>
              <a:t>Problematika detekcie častíc je otvorená kapitola a dramatičnosť deja sa stupňuje</a:t>
            </a:r>
            <a:endParaRPr lang="en-US" smtClean="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endParaRPr lang="en-US" smtClean="0"/>
          </a:p>
        </p:txBody>
      </p:sp>
      <p:sp>
        <p:nvSpPr>
          <p:cNvPr id="118787" name="Content Placeholder 2"/>
          <p:cNvSpPr>
            <a:spLocks noGrp="1"/>
          </p:cNvSpPr>
          <p:nvPr>
            <p:ph idx="1"/>
          </p:nvPr>
        </p:nvSpPr>
        <p:spPr/>
        <p:txBody>
          <a:bodyPr/>
          <a:lstStyle/>
          <a:p>
            <a:pPr>
              <a:buFont typeface="Arial" charset="0"/>
              <a:buNone/>
            </a:pPr>
            <a:r>
              <a:rPr lang="el-GR" sz="6000" smtClean="0"/>
              <a:t>κ</a:t>
            </a:r>
            <a:r>
              <a:rPr lang="sk-SK" sz="6000" smtClean="0"/>
              <a:t>?  </a:t>
            </a:r>
            <a:r>
              <a:rPr lang="en-US" sz="6000" smtClean="0"/>
              <a:t>[1]</a:t>
            </a:r>
            <a:endParaRPr lang="sk-SK" sz="6000" smtClean="0"/>
          </a:p>
          <a:p>
            <a:endParaRPr lang="sk-SK" smtClean="0"/>
          </a:p>
          <a:p>
            <a:endParaRPr lang="sk-SK" smtClean="0"/>
          </a:p>
          <a:p>
            <a:pPr>
              <a:buFont typeface="Arial" charset="0"/>
              <a:buNone/>
            </a:pPr>
            <a:r>
              <a:rPr lang="en-US" smtClean="0"/>
              <a:t>Referencie:</a:t>
            </a:r>
          </a:p>
          <a:p>
            <a:pPr>
              <a:buFont typeface="Arial" charset="0"/>
              <a:buNone/>
            </a:pPr>
            <a:r>
              <a:rPr lang="en-US" smtClean="0"/>
              <a:t>[1] Martin Moj</a:t>
            </a:r>
            <a:r>
              <a:rPr lang="sk-SK" smtClean="0"/>
              <a:t>ž</a:t>
            </a:r>
            <a:r>
              <a:rPr lang="en-US" smtClean="0"/>
              <a:t>i</a:t>
            </a:r>
            <a:r>
              <a:rPr lang="sk-SK" smtClean="0"/>
              <a:t>ž</a:t>
            </a:r>
            <a:r>
              <a:rPr lang="en-US" smtClean="0"/>
              <a:t>, </a:t>
            </a:r>
            <a:r>
              <a:rPr lang="el-GR" smtClean="0"/>
              <a:t>μρ</a:t>
            </a:r>
            <a:r>
              <a:rPr lang="en-US" smtClean="0"/>
              <a:t>,</a:t>
            </a:r>
            <a:r>
              <a:rPr lang="el-GR" smtClean="0"/>
              <a:t> β</a:t>
            </a:r>
            <a:r>
              <a:rPr lang="en-US" smtClean="0"/>
              <a:t>, </a:t>
            </a:r>
            <a:r>
              <a:rPr lang="el-GR" smtClean="0"/>
              <a:t>θ</a:t>
            </a:r>
            <a:r>
              <a:rPr lang="en-US" smtClean="0"/>
              <a:t>, High-school teachers at CERN, April 2007, CERN , Geneva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sk-SK" smtClean="0"/>
              <a:t>Detekcia neutrónov</a:t>
            </a:r>
            <a:endParaRPr lang="en-US" smtClean="0"/>
          </a:p>
        </p:txBody>
      </p:sp>
      <p:sp>
        <p:nvSpPr>
          <p:cNvPr id="25603" name="Content Placeholder 2"/>
          <p:cNvSpPr>
            <a:spLocks noGrp="1"/>
          </p:cNvSpPr>
          <p:nvPr>
            <p:ph idx="1"/>
          </p:nvPr>
        </p:nvSpPr>
        <p:spPr/>
        <p:txBody>
          <a:bodyPr/>
          <a:lstStyle/>
          <a:p>
            <a:pPr eaLnBrk="1" hangingPunct="1"/>
            <a:r>
              <a:rPr lang="sk-SK" smtClean="0"/>
              <a:t>Z predošlého popisu je zrejmé, že v detektore vznikne dostatočné množstvo množstvo nabitých častíc a fotónov, ktoré interagujú tak ako sme popísali</a:t>
            </a:r>
          </a:p>
          <a:p>
            <a:pPr eaLnBrk="1" hangingPunct="1"/>
            <a:r>
              <a:rPr lang="sk-SK" smtClean="0"/>
              <a:t>Elektróny a fotóny sa teda ďalej dajú detekovať „štandardnými“ metódami</a:t>
            </a:r>
          </a:p>
          <a:p>
            <a:pPr lvl="1" eaLnBrk="1" hangingPunct="1"/>
            <a:r>
              <a:rPr lang="sk-SK" smtClean="0"/>
              <a:t>Ako, to si povieme o chvíľku</a:t>
            </a:r>
          </a:p>
          <a:p>
            <a:pPr eaLnBrk="1" hangingPunct="1"/>
            <a:r>
              <a:rPr lang="sk-SK" smtClean="0"/>
              <a:t>Za zpamätanie si stojí fakt, že podobne ako fotóny, aj neutróny detekujeme nepriamo</a:t>
            </a:r>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a:srcRect/>
          <a:stretch>
            <a:fillRect/>
          </a:stretch>
        </p:blipFill>
        <p:spPr bwMode="auto">
          <a:xfrm>
            <a:off x="42863" y="1000125"/>
            <a:ext cx="9101137" cy="5276850"/>
          </a:xfrm>
          <a:prstGeom prst="rect">
            <a:avLst/>
          </a:prstGeom>
          <a:noFill/>
          <a:ln w="9525" algn="ctr">
            <a:noFill/>
            <a:miter lim="800000"/>
            <a:headEnd/>
            <a:tailEnd/>
          </a:ln>
        </p:spPr>
      </p:pic>
      <p:sp>
        <p:nvSpPr>
          <p:cNvPr id="26627" name="Rectangle 4"/>
          <p:cNvSpPr>
            <a:spLocks noChangeArrowheads="1"/>
          </p:cNvSpPr>
          <p:nvPr/>
        </p:nvSpPr>
        <p:spPr bwMode="auto">
          <a:xfrm>
            <a:off x="287338" y="6216650"/>
            <a:ext cx="7119937" cy="641350"/>
          </a:xfrm>
          <a:prstGeom prst="rect">
            <a:avLst/>
          </a:prstGeom>
          <a:noFill/>
          <a:ln w="9525" algn="ctr">
            <a:noFill/>
            <a:miter lim="800000"/>
            <a:headEnd/>
            <a:tailEnd/>
          </a:ln>
        </p:spPr>
        <p:txBody>
          <a:bodyPr anchor="ctr">
            <a:spAutoFit/>
          </a:bodyPr>
          <a:lstStyle/>
          <a:p>
            <a:r>
              <a:rPr lang="en-GB" i="1">
                <a:latin typeface="Times New Roman" pitchFamily="18" charset="0"/>
              </a:rPr>
              <a:t>Claus Grupen, Particle Detectors, Cambridge University Press, </a:t>
            </a:r>
          </a:p>
          <a:p>
            <a:r>
              <a:rPr lang="en-GB" i="1">
                <a:latin typeface="Times New Roman" pitchFamily="18" charset="0"/>
              </a:rPr>
              <a:t>		Cambridge 1996 (455 pp. ISBN 0-521-55216-8) </a:t>
            </a:r>
          </a:p>
        </p:txBody>
      </p:sp>
      <p:sp>
        <p:nvSpPr>
          <p:cNvPr id="26628" name="TextBox 5"/>
          <p:cNvSpPr txBox="1">
            <a:spLocks noChangeArrowheads="1"/>
          </p:cNvSpPr>
          <p:nvPr/>
        </p:nvSpPr>
        <p:spPr bwMode="auto">
          <a:xfrm>
            <a:off x="0" y="0"/>
            <a:ext cx="8429625" cy="923925"/>
          </a:xfrm>
          <a:prstGeom prst="rect">
            <a:avLst/>
          </a:prstGeom>
          <a:noFill/>
          <a:ln w="9525">
            <a:noFill/>
            <a:miter lim="800000"/>
            <a:headEnd/>
            <a:tailEnd/>
          </a:ln>
        </p:spPr>
        <p:txBody>
          <a:bodyPr>
            <a:spAutoFit/>
          </a:bodyPr>
          <a:lstStyle/>
          <a:p>
            <a:r>
              <a:rPr lang="sk-SK">
                <a:latin typeface="Calibri" pitchFamily="34" charset="0"/>
              </a:rPr>
              <a:t>Paradoxne, niektoré častice môžeme detekovať tým, že ich nevidíme</a:t>
            </a:r>
          </a:p>
          <a:p>
            <a:r>
              <a:rPr lang="sk-SK">
                <a:latin typeface="Calibri" pitchFamily="34" charset="0"/>
              </a:rPr>
              <a:t>Napríklad neutrína zvyčajne nezanechávajú stopu v detektore, detekujeme ich nepriamo, s využitím zákonov zachovania</a:t>
            </a:r>
            <a:endParaRPr lang="en-US">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solidFill>
                  <a:schemeClr val="accent6">
                    <a:lumMod val="75000"/>
                  </a:schemeClr>
                </a:solidFill>
              </a:rPr>
              <a:t>Pohyb</a:t>
            </a:r>
            <a:r>
              <a:rPr lang="en-US" dirty="0" smtClean="0">
                <a:solidFill>
                  <a:schemeClr val="accent6">
                    <a:lumMod val="75000"/>
                  </a:schemeClr>
                </a:solidFill>
              </a:rPr>
              <a:t> </a:t>
            </a:r>
            <a:r>
              <a:rPr lang="sk-SK" dirty="0" smtClean="0">
                <a:solidFill>
                  <a:schemeClr val="accent6">
                    <a:lumMod val="75000"/>
                  </a:schemeClr>
                </a:solidFill>
              </a:rPr>
              <a:t>nabitých častíc v </a:t>
            </a:r>
            <a:r>
              <a:rPr lang="en-US" dirty="0" err="1" smtClean="0">
                <a:solidFill>
                  <a:schemeClr val="accent6">
                    <a:lumMod val="75000"/>
                  </a:schemeClr>
                </a:solidFill>
              </a:rPr>
              <a:t>elektrickom</a:t>
            </a:r>
            <a:r>
              <a:rPr lang="en-US" dirty="0" smtClean="0">
                <a:solidFill>
                  <a:schemeClr val="accent6">
                    <a:lumMod val="75000"/>
                  </a:schemeClr>
                </a:solidFill>
              </a:rPr>
              <a:t> a </a:t>
            </a:r>
            <a:r>
              <a:rPr lang="sk-SK" dirty="0" smtClean="0">
                <a:solidFill>
                  <a:schemeClr val="accent6">
                    <a:lumMod val="75000"/>
                  </a:schemeClr>
                </a:solidFill>
              </a:rPr>
              <a:t>magnetickom poli</a:t>
            </a:r>
            <a:endParaRPr lang="en-US" dirty="0">
              <a:solidFill>
                <a:schemeClr val="accent6">
                  <a:lumMod val="75000"/>
                </a:schemeClr>
              </a:solidFill>
            </a:endParaRPr>
          </a:p>
        </p:txBody>
      </p:sp>
      <p:sp>
        <p:nvSpPr>
          <p:cNvPr id="3" name="Content Placeholder 2"/>
          <p:cNvSpPr>
            <a:spLocks noGrp="1"/>
          </p:cNvSpPr>
          <p:nvPr>
            <p:ph idx="1"/>
          </p:nvPr>
        </p:nvSpPr>
        <p:spPr>
          <a:xfrm>
            <a:off x="285750" y="1143000"/>
            <a:ext cx="5972175" cy="4983163"/>
          </a:xfrm>
        </p:spPr>
        <p:txBody>
          <a:bodyPr rtlCol="0">
            <a:normAutofit fontScale="77500" lnSpcReduction="20000"/>
          </a:bodyPr>
          <a:lstStyle/>
          <a:p>
            <a:pPr eaLnBrk="1" fontAlgn="auto" hangingPunct="1">
              <a:spcAft>
                <a:spcPts val="0"/>
              </a:spcAft>
              <a:buFont typeface="Arial" pitchFamily="34" charset="0"/>
              <a:buChar char="•"/>
              <a:defRPr/>
            </a:pPr>
            <a:r>
              <a:rPr lang="en-US" dirty="0" smtClean="0"/>
              <a:t>V z</a:t>
            </a:r>
            <a:r>
              <a:rPr lang="sk-SK" dirty="0" smtClean="0"/>
              <a:t>ávislosti na polarite poľa a náboji je častica urýchľovaná alebo spomaľovaná </a:t>
            </a:r>
            <a:endParaRPr lang="en-US"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Dráha nabitej častice v magnetickom poli je zakrivená</a:t>
            </a:r>
          </a:p>
          <a:p>
            <a:pPr lvl="1" eaLnBrk="1" fontAlgn="auto" hangingPunct="1">
              <a:spcAft>
                <a:spcPts val="0"/>
              </a:spcAft>
              <a:buFont typeface="Arial" pitchFamily="34" charset="0"/>
              <a:buChar char="–"/>
              <a:defRPr/>
            </a:pPr>
            <a:r>
              <a:rPr lang="sk-SK" dirty="0" smtClean="0"/>
              <a:t>Smer a polomer zakrivenia závisí od:	</a:t>
            </a:r>
          </a:p>
          <a:p>
            <a:pPr lvl="2" eaLnBrk="1" fontAlgn="auto" hangingPunct="1">
              <a:spcAft>
                <a:spcPts val="0"/>
              </a:spcAft>
              <a:buFont typeface="Arial" pitchFamily="34" charset="0"/>
              <a:buChar char="•"/>
              <a:defRPr/>
            </a:pPr>
            <a:r>
              <a:rPr lang="sk-SK" dirty="0" smtClean="0"/>
              <a:t>Náboja častice</a:t>
            </a:r>
          </a:p>
          <a:p>
            <a:pPr lvl="2" eaLnBrk="1" fontAlgn="auto" hangingPunct="1">
              <a:spcAft>
                <a:spcPts val="0"/>
              </a:spcAft>
              <a:buFont typeface="Arial" pitchFamily="34" charset="0"/>
              <a:buChar char="•"/>
              <a:defRPr/>
            </a:pPr>
            <a:r>
              <a:rPr lang="sk-SK" dirty="0" smtClean="0"/>
              <a:t>Hybnosti častice</a:t>
            </a:r>
          </a:p>
          <a:p>
            <a:pPr lvl="2" eaLnBrk="1" fontAlgn="auto" hangingPunct="1">
              <a:spcAft>
                <a:spcPts val="0"/>
              </a:spcAft>
              <a:buFont typeface="Arial" pitchFamily="34" charset="0"/>
              <a:buChar char="•"/>
              <a:defRPr/>
            </a:pPr>
            <a:r>
              <a:rPr lang="sk-SK" dirty="0" smtClean="0"/>
              <a:t>Orientácie magnetického poľa</a:t>
            </a:r>
          </a:p>
          <a:p>
            <a:pPr eaLnBrk="1" fontAlgn="auto" hangingPunct="1">
              <a:spcAft>
                <a:spcPts val="0"/>
              </a:spcAft>
              <a:buFont typeface="Arial" pitchFamily="34" charset="0"/>
              <a:buChar char="•"/>
              <a:defRPr/>
            </a:pPr>
            <a:endParaRPr lang="sk-SK" dirty="0" smtClean="0"/>
          </a:p>
          <a:p>
            <a:pPr lvl="1" eaLnBrk="1" fontAlgn="auto" hangingPunct="1">
              <a:spcAft>
                <a:spcPts val="0"/>
              </a:spcAft>
              <a:buFont typeface="Arial" pitchFamily="34" charset="0"/>
              <a:buChar char="•"/>
              <a:defRPr/>
            </a:pPr>
            <a:r>
              <a:rPr lang="sk-SK" dirty="0" smtClean="0"/>
              <a:t>Čiže, ak poznáme orientáciu magnetického poľa, </a:t>
            </a:r>
          </a:p>
          <a:p>
            <a:pPr lvl="2" eaLnBrk="1" fontAlgn="auto" hangingPunct="1">
              <a:spcAft>
                <a:spcPts val="0"/>
              </a:spcAft>
              <a:buFont typeface="Arial" pitchFamily="34" charset="0"/>
              <a:buChar char="–"/>
              <a:defRPr/>
            </a:pPr>
            <a:r>
              <a:rPr lang="sk-SK" dirty="0" smtClean="0"/>
              <a:t>Zo smeru zakrivenia vieme určiť náboj častice</a:t>
            </a:r>
          </a:p>
          <a:p>
            <a:pPr lvl="2" eaLnBrk="1" fontAlgn="auto" hangingPunct="1">
              <a:spcAft>
                <a:spcPts val="0"/>
              </a:spcAft>
              <a:buFont typeface="Arial" pitchFamily="34" charset="0"/>
              <a:buChar char="–"/>
              <a:defRPr/>
            </a:pPr>
            <a:r>
              <a:rPr lang="sk-SK" dirty="0" smtClean="0"/>
              <a:t>Z polomeru zakrivenia vieme určiť hybnosť</a:t>
            </a:r>
          </a:p>
          <a:p>
            <a:pPr eaLnBrk="1" fontAlgn="auto" hangingPunct="1">
              <a:spcAft>
                <a:spcPts val="0"/>
              </a:spcAft>
              <a:buFont typeface="Arial" pitchFamily="34" charset="0"/>
              <a:buChar char="•"/>
              <a:defRPr/>
            </a:pPr>
            <a:endParaRPr lang="en-US" dirty="0"/>
          </a:p>
        </p:txBody>
      </p:sp>
      <p:pic>
        <p:nvPicPr>
          <p:cNvPr id="27652" name="Picture 2" descr="https://webh09.cern.ch/teachers/archiv/HST2002/Bubblech/invisible_files/index.gif"/>
          <p:cNvPicPr>
            <a:picLocks noChangeAspect="1" noChangeArrowheads="1"/>
          </p:cNvPicPr>
          <p:nvPr/>
        </p:nvPicPr>
        <p:blipFill>
          <a:blip r:embed="rId3"/>
          <a:srcRect/>
          <a:stretch>
            <a:fillRect/>
          </a:stretch>
        </p:blipFill>
        <p:spPr bwMode="auto">
          <a:xfrm>
            <a:off x="6429375" y="1285875"/>
            <a:ext cx="2357438" cy="4500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6925"/>
          </a:xfrm>
        </p:spPr>
        <p:txBody>
          <a:bodyPr rtlCol="0">
            <a:normAutofit fontScale="90000"/>
          </a:bodyPr>
          <a:lstStyle/>
          <a:p>
            <a:pPr eaLnBrk="1" fontAlgn="auto" hangingPunct="1">
              <a:spcAft>
                <a:spcPts val="0"/>
              </a:spcAft>
              <a:defRPr/>
            </a:pPr>
            <a:r>
              <a:rPr lang="sk-SK" dirty="0" smtClean="0">
                <a:solidFill>
                  <a:schemeClr val="accent6">
                    <a:lumMod val="75000"/>
                  </a:schemeClr>
                </a:solidFill>
              </a:rPr>
              <a:t>Príklad pohybu častice v elektrickom a magnetickom poli</a:t>
            </a:r>
            <a:endParaRPr lang="en-US" dirty="0">
              <a:solidFill>
                <a:schemeClr val="accent6">
                  <a:lumMod val="75000"/>
                </a:schemeClr>
              </a:solidFill>
            </a:endParaRPr>
          </a:p>
        </p:txBody>
      </p:sp>
      <p:pic>
        <p:nvPicPr>
          <p:cNvPr id="28675" name="Picture 2" descr="http://www.physics.ucla.edu/plasma-exp/beam/BeamTotalReflection.jpeg"/>
          <p:cNvPicPr>
            <a:picLocks noChangeAspect="1" noChangeArrowheads="1"/>
          </p:cNvPicPr>
          <p:nvPr/>
        </p:nvPicPr>
        <p:blipFill>
          <a:blip r:embed="rId3"/>
          <a:srcRect/>
          <a:stretch>
            <a:fillRect/>
          </a:stretch>
        </p:blipFill>
        <p:spPr bwMode="auto">
          <a:xfrm>
            <a:off x="0" y="4000500"/>
            <a:ext cx="2643188" cy="2500313"/>
          </a:xfrm>
          <a:prstGeom prst="rect">
            <a:avLst/>
          </a:prstGeom>
          <a:noFill/>
          <a:ln w="9525">
            <a:noFill/>
            <a:miter lim="800000"/>
            <a:headEnd/>
            <a:tailEnd/>
          </a:ln>
        </p:spPr>
      </p:pic>
      <p:pic>
        <p:nvPicPr>
          <p:cNvPr id="28676" name="Picture 4" descr="See figure caption">
            <a:hlinkClick r:id="rId4"/>
          </p:cNvPr>
          <p:cNvPicPr>
            <a:picLocks noChangeAspect="1" noChangeArrowheads="1"/>
          </p:cNvPicPr>
          <p:nvPr/>
        </p:nvPicPr>
        <p:blipFill>
          <a:blip r:embed="rId5"/>
          <a:srcRect/>
          <a:stretch>
            <a:fillRect/>
          </a:stretch>
        </p:blipFill>
        <p:spPr bwMode="auto">
          <a:xfrm>
            <a:off x="7072313" y="2143125"/>
            <a:ext cx="1857375" cy="1785938"/>
          </a:xfrm>
          <a:prstGeom prst="rect">
            <a:avLst/>
          </a:prstGeom>
          <a:noFill/>
          <a:ln w="9525">
            <a:noFill/>
            <a:miter lim="800000"/>
            <a:headEnd/>
            <a:tailEnd/>
          </a:ln>
        </p:spPr>
      </p:pic>
      <p:sp>
        <p:nvSpPr>
          <p:cNvPr id="28677" name="Rectangle 7"/>
          <p:cNvSpPr>
            <a:spLocks noChangeArrowheads="1"/>
          </p:cNvSpPr>
          <p:nvPr/>
        </p:nvSpPr>
        <p:spPr bwMode="auto">
          <a:xfrm>
            <a:off x="1785938" y="6488113"/>
            <a:ext cx="6357937" cy="369887"/>
          </a:xfrm>
          <a:prstGeom prst="rect">
            <a:avLst/>
          </a:prstGeom>
          <a:noFill/>
          <a:ln w="9525">
            <a:noFill/>
            <a:miter lim="800000"/>
            <a:headEnd/>
            <a:tailEnd/>
          </a:ln>
        </p:spPr>
        <p:txBody>
          <a:bodyPr>
            <a:spAutoFit/>
          </a:bodyPr>
          <a:lstStyle/>
          <a:p>
            <a:r>
              <a:rPr lang="sk-SK">
                <a:latin typeface="Calibri" pitchFamily="34" charset="0"/>
              </a:rPr>
              <a:t>Zdroj : </a:t>
            </a:r>
            <a:r>
              <a:rPr lang="en-US">
                <a:latin typeface="Calibri" pitchFamily="34" charset="0"/>
              </a:rPr>
              <a:t>http://www.physics.ucla.edu/plasma-exp/beam/</a:t>
            </a:r>
          </a:p>
        </p:txBody>
      </p:sp>
      <p:pic>
        <p:nvPicPr>
          <p:cNvPr id="28678" name="Picture 6" descr="See figure caption">
            <a:hlinkClick r:id="rId6"/>
          </p:cNvPr>
          <p:cNvPicPr>
            <a:picLocks noChangeAspect="1" noChangeArrowheads="1"/>
          </p:cNvPicPr>
          <p:nvPr/>
        </p:nvPicPr>
        <p:blipFill>
          <a:blip r:embed="rId7"/>
          <a:srcRect/>
          <a:stretch>
            <a:fillRect/>
          </a:stretch>
        </p:blipFill>
        <p:spPr bwMode="auto">
          <a:xfrm>
            <a:off x="0" y="2071688"/>
            <a:ext cx="3643313" cy="1839912"/>
          </a:xfrm>
          <a:prstGeom prst="rect">
            <a:avLst/>
          </a:prstGeom>
          <a:noFill/>
          <a:ln w="9525">
            <a:noFill/>
            <a:miter lim="800000"/>
            <a:headEnd/>
            <a:tailEnd/>
          </a:ln>
        </p:spPr>
      </p:pic>
      <p:sp>
        <p:nvSpPr>
          <p:cNvPr id="28679" name="TextBox 10"/>
          <p:cNvSpPr txBox="1">
            <a:spLocks noChangeArrowheads="1"/>
          </p:cNvSpPr>
          <p:nvPr/>
        </p:nvSpPr>
        <p:spPr bwMode="auto">
          <a:xfrm>
            <a:off x="642938" y="1357313"/>
            <a:ext cx="8001000" cy="646112"/>
          </a:xfrm>
          <a:prstGeom prst="rect">
            <a:avLst/>
          </a:prstGeom>
          <a:noFill/>
          <a:ln w="9525">
            <a:noFill/>
            <a:miter lim="800000"/>
            <a:headEnd/>
            <a:tailEnd/>
          </a:ln>
        </p:spPr>
        <p:txBody>
          <a:bodyPr>
            <a:spAutoFit/>
          </a:bodyPr>
          <a:lstStyle/>
          <a:p>
            <a:r>
              <a:rPr lang="sk-SK">
                <a:latin typeface="Calibri" pitchFamily="34" charset="0"/>
              </a:rPr>
              <a:t>Elektrónový zväzok je emitovaný z katódy. </a:t>
            </a:r>
          </a:p>
          <a:p>
            <a:r>
              <a:rPr lang="sk-SK">
                <a:latin typeface="Calibri" pitchFamily="34" charset="0"/>
              </a:rPr>
              <a:t>Viditeľné žiarenie je produkované pri deexcitácii atómov argónu</a:t>
            </a:r>
            <a:endParaRPr lang="en-US">
              <a:latin typeface="Calibri" pitchFamily="34" charset="0"/>
            </a:endParaRPr>
          </a:p>
        </p:txBody>
      </p:sp>
      <p:pic>
        <p:nvPicPr>
          <p:cNvPr id="28680" name="Picture 2" descr="See figure caption">
            <a:hlinkClick r:id="rId8"/>
          </p:cNvPr>
          <p:cNvPicPr>
            <a:picLocks noChangeAspect="1" noChangeArrowheads="1"/>
          </p:cNvPicPr>
          <p:nvPr/>
        </p:nvPicPr>
        <p:blipFill>
          <a:blip r:embed="rId9"/>
          <a:srcRect/>
          <a:stretch>
            <a:fillRect/>
          </a:stretch>
        </p:blipFill>
        <p:spPr bwMode="auto">
          <a:xfrm>
            <a:off x="6429375" y="4286250"/>
            <a:ext cx="2714625" cy="1890713"/>
          </a:xfrm>
          <a:prstGeom prst="rect">
            <a:avLst/>
          </a:prstGeom>
          <a:noFill/>
          <a:ln w="9525">
            <a:noFill/>
            <a:miter lim="800000"/>
            <a:headEnd/>
            <a:tailEnd/>
          </a:ln>
        </p:spPr>
      </p:pic>
      <p:sp>
        <p:nvSpPr>
          <p:cNvPr id="12" name="Rectangular Callout 11"/>
          <p:cNvSpPr/>
          <p:nvPr/>
        </p:nvSpPr>
        <p:spPr>
          <a:xfrm>
            <a:off x="3714750" y="2071688"/>
            <a:ext cx="2643188" cy="928687"/>
          </a:xfrm>
          <a:prstGeom prst="wedgeRectCallout">
            <a:avLst>
              <a:gd name="adj1" fmla="val -93558"/>
              <a:gd name="adj2" fmla="val 459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Zväzok je emitovaný v prostredí bez elektrického  a magnetického poľa</a:t>
            </a:r>
            <a:endParaRPr lang="en-US" dirty="0">
              <a:solidFill>
                <a:schemeClr val="tx1"/>
              </a:solidFill>
            </a:endParaRPr>
          </a:p>
        </p:txBody>
      </p:sp>
      <p:sp>
        <p:nvSpPr>
          <p:cNvPr id="13" name="Rectangular Callout 12"/>
          <p:cNvSpPr/>
          <p:nvPr/>
        </p:nvSpPr>
        <p:spPr>
          <a:xfrm>
            <a:off x="3714750" y="3071813"/>
            <a:ext cx="2643188" cy="928687"/>
          </a:xfrm>
          <a:prstGeom prst="wedgeRectCallout">
            <a:avLst>
              <a:gd name="adj1" fmla="val 94652"/>
              <a:gd name="adj2" fmla="val -8179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Magnetické pole je zapnuté</a:t>
            </a:r>
            <a:endParaRPr lang="en-US" dirty="0">
              <a:solidFill>
                <a:schemeClr val="tx1"/>
              </a:solidFill>
            </a:endParaRPr>
          </a:p>
        </p:txBody>
      </p:sp>
      <p:sp>
        <p:nvSpPr>
          <p:cNvPr id="14" name="Rectangular Callout 13"/>
          <p:cNvSpPr/>
          <p:nvPr/>
        </p:nvSpPr>
        <p:spPr>
          <a:xfrm>
            <a:off x="3714750" y="4071938"/>
            <a:ext cx="2643188" cy="928687"/>
          </a:xfrm>
          <a:prstGeom prst="wedgeRectCallout">
            <a:avLst>
              <a:gd name="adj1" fmla="val -97265"/>
              <a:gd name="adj2" fmla="val 518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Zväzku je postavená do cesty negatívne nabitá mriežka</a:t>
            </a:r>
            <a:endParaRPr lang="en-US" dirty="0">
              <a:solidFill>
                <a:schemeClr val="tx1"/>
              </a:solidFill>
            </a:endParaRPr>
          </a:p>
        </p:txBody>
      </p:sp>
      <p:sp>
        <p:nvSpPr>
          <p:cNvPr id="15" name="Rectangular Callout 14"/>
          <p:cNvSpPr/>
          <p:nvPr/>
        </p:nvSpPr>
        <p:spPr>
          <a:xfrm>
            <a:off x="3714750" y="5072063"/>
            <a:ext cx="2643188" cy="928687"/>
          </a:xfrm>
          <a:prstGeom prst="wedgeRectCallout">
            <a:avLst>
              <a:gd name="adj1" fmla="val 93828"/>
              <a:gd name="adj2" fmla="val -829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Zväzok sa pohybuje v elektrickom aj magnetickom poli</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sk-SK" smtClean="0"/>
              <a:t>Jadrové emulzie</a:t>
            </a:r>
            <a:endParaRPr lang="en-US" smtClean="0"/>
          </a:p>
        </p:txBody>
      </p:sp>
      <p:sp>
        <p:nvSpPr>
          <p:cNvPr id="5" name="Content Placeholder 4"/>
          <p:cNvSpPr>
            <a:spLocks noGrp="1"/>
          </p:cNvSpPr>
          <p:nvPr>
            <p:ph idx="1"/>
          </p:nvPr>
        </p:nvSpPr>
        <p:spPr>
          <a:xfrm>
            <a:off x="2357438" y="1214438"/>
            <a:ext cx="6329362" cy="4911725"/>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Henri Becquerel si všimol, že ak položí na fotografickú platňu uranové soli, na platni sa objavia po vyvolaní škvrny</a:t>
            </a:r>
          </a:p>
          <a:p>
            <a:pPr lvl="1" eaLnBrk="1" fontAlgn="auto" hangingPunct="1">
              <a:spcAft>
                <a:spcPts val="0"/>
              </a:spcAft>
              <a:buFont typeface="Arial" pitchFamily="34" charset="0"/>
              <a:buChar char="–"/>
              <a:defRPr/>
            </a:pPr>
            <a:r>
              <a:rPr lang="sk-SK" dirty="0" smtClean="0"/>
              <a:t>tento jav pripísal novému žiareniu, ktoré sa líšilo od čerstvo objavených X lúčov (Rontgen)</a:t>
            </a:r>
          </a:p>
          <a:p>
            <a:pPr lvl="1" eaLnBrk="1" fontAlgn="auto" hangingPunct="1">
              <a:spcAft>
                <a:spcPts val="0"/>
              </a:spcAft>
              <a:buFont typeface="Arial" pitchFamily="34" charset="0"/>
              <a:buChar char="–"/>
              <a:defRPr/>
            </a:pPr>
            <a:r>
              <a:rPr lang="sk-SK" dirty="0" smtClean="0"/>
              <a:t>Neskôr Becquerel ukázal, že toto žiarenie ionizuje plyny</a:t>
            </a:r>
          </a:p>
          <a:p>
            <a:pPr eaLnBrk="1" fontAlgn="auto" hangingPunct="1">
              <a:spcAft>
                <a:spcPts val="0"/>
              </a:spcAft>
              <a:buFont typeface="Arial" pitchFamily="34" charset="0"/>
              <a:buChar char="•"/>
              <a:defRPr/>
            </a:pPr>
            <a:r>
              <a:rPr lang="sk-SK" dirty="0" smtClean="0"/>
              <a:t>Fotografická platňa bola vlastne predchodcom emulzných detektorov</a:t>
            </a:r>
          </a:p>
          <a:p>
            <a:pPr lvl="1" eaLnBrk="1" fontAlgn="auto" hangingPunct="1">
              <a:spcAft>
                <a:spcPts val="0"/>
              </a:spcAft>
              <a:buFont typeface="Arial" pitchFamily="34" charset="0"/>
              <a:buChar char="–"/>
              <a:defRPr/>
            </a:pPr>
            <a:r>
              <a:rPr lang="sk-SK" dirty="0" smtClean="0"/>
              <a:t>Ionizujúca častica pri pre prechode emulziou v ktorej sa nachádzajú zrnká bromidu strieborného uvoľňuje striebro</a:t>
            </a:r>
          </a:p>
          <a:p>
            <a:pPr lvl="1" eaLnBrk="1" fontAlgn="auto" hangingPunct="1">
              <a:spcAft>
                <a:spcPts val="0"/>
              </a:spcAft>
              <a:buFont typeface="Arial" pitchFamily="34" charset="0"/>
              <a:buChar char="–"/>
              <a:defRPr/>
            </a:pPr>
            <a:r>
              <a:rPr lang="sk-SK" dirty="0" smtClean="0"/>
              <a:t>Po vyvolaní emulzia sčerná pozdĺž dráhy častice</a:t>
            </a:r>
          </a:p>
          <a:p>
            <a:pPr lvl="1" eaLnBrk="1" fontAlgn="auto" hangingPunct="1">
              <a:spcAft>
                <a:spcPts val="0"/>
              </a:spcAft>
              <a:buFont typeface="Arial" pitchFamily="34" charset="0"/>
              <a:buChar char="–"/>
              <a:defRPr/>
            </a:pPr>
            <a:r>
              <a:rPr lang="sk-SK" dirty="0" smtClean="0"/>
              <a:t>Meranie dĺžky dráhy poskytlo informáciu o energii častice</a:t>
            </a:r>
          </a:p>
          <a:p>
            <a:pPr lvl="1" eaLnBrk="1" fontAlgn="auto" hangingPunct="1">
              <a:spcAft>
                <a:spcPts val="0"/>
              </a:spcAft>
              <a:buFont typeface="Arial" pitchFamily="34" charset="0"/>
              <a:buChar char="–"/>
              <a:defRPr/>
            </a:pPr>
            <a:endParaRPr lang="en-US" dirty="0"/>
          </a:p>
        </p:txBody>
      </p:sp>
      <p:pic>
        <p:nvPicPr>
          <p:cNvPr id="29700" name="Picture 2" descr="Henri Becquerel"/>
          <p:cNvPicPr>
            <a:picLocks noChangeAspect="1" noChangeArrowheads="1"/>
          </p:cNvPicPr>
          <p:nvPr/>
        </p:nvPicPr>
        <p:blipFill>
          <a:blip r:embed="rId3"/>
          <a:srcRect/>
          <a:stretch>
            <a:fillRect/>
          </a:stretch>
        </p:blipFill>
        <p:spPr bwMode="auto">
          <a:xfrm>
            <a:off x="500063" y="1071563"/>
            <a:ext cx="1714500" cy="2424112"/>
          </a:xfrm>
          <a:prstGeom prst="rect">
            <a:avLst/>
          </a:prstGeom>
          <a:noFill/>
          <a:ln w="9525">
            <a:noFill/>
            <a:miter lim="800000"/>
            <a:headEnd/>
            <a:tailEnd/>
          </a:ln>
        </p:spPr>
      </p:pic>
      <p:sp>
        <p:nvSpPr>
          <p:cNvPr id="29701" name="TextBox 3"/>
          <p:cNvSpPr txBox="1">
            <a:spLocks noChangeArrowheads="1"/>
          </p:cNvSpPr>
          <p:nvPr/>
        </p:nvSpPr>
        <p:spPr bwMode="auto">
          <a:xfrm>
            <a:off x="214313" y="3571875"/>
            <a:ext cx="2214562" cy="1016000"/>
          </a:xfrm>
          <a:prstGeom prst="rect">
            <a:avLst/>
          </a:prstGeom>
          <a:noFill/>
          <a:ln w="9525">
            <a:noFill/>
            <a:miter lim="800000"/>
            <a:headEnd/>
            <a:tailEnd/>
          </a:ln>
        </p:spPr>
        <p:txBody>
          <a:bodyPr>
            <a:spAutoFit/>
          </a:bodyPr>
          <a:lstStyle/>
          <a:p>
            <a:pPr algn="ctr"/>
            <a:r>
              <a:rPr lang="sk-SK" sz="1200">
                <a:latin typeface="Calibri" pitchFamily="34" charset="0"/>
              </a:rPr>
              <a:t>Henri Becquerel</a:t>
            </a:r>
            <a:endParaRPr lang="en-US" sz="1200">
              <a:latin typeface="Calibri" pitchFamily="34" charset="0"/>
            </a:endParaRPr>
          </a:p>
          <a:p>
            <a:pPr algn="ctr"/>
            <a:r>
              <a:rPr lang="en-US" sz="1200">
                <a:latin typeface="Calibri" pitchFamily="34" charset="0"/>
              </a:rPr>
              <a:t>(</a:t>
            </a:r>
            <a:r>
              <a:rPr lang="sk-SK" sz="1200">
                <a:latin typeface="Calibri" pitchFamily="34" charset="0"/>
              </a:rPr>
              <a:t>1852-1908)</a:t>
            </a:r>
            <a:endParaRPr lang="en-US" sz="1200">
              <a:latin typeface="Calibri" pitchFamily="34" charset="0"/>
            </a:endParaRPr>
          </a:p>
          <a:p>
            <a:pPr algn="ctr"/>
            <a:r>
              <a:rPr lang="en-US" sz="1200">
                <a:latin typeface="Calibri" pitchFamily="34" charset="0"/>
              </a:rPr>
              <a:t>Nobelova cena za fyziku 19</a:t>
            </a:r>
            <a:r>
              <a:rPr lang="sk-SK" sz="1200">
                <a:latin typeface="Calibri" pitchFamily="34" charset="0"/>
              </a:rPr>
              <a:t>03</a:t>
            </a:r>
          </a:p>
          <a:p>
            <a:pPr algn="ctr"/>
            <a:r>
              <a:rPr lang="sk-SK" sz="1200">
                <a:latin typeface="Calibri" pitchFamily="34" charset="0"/>
              </a:rPr>
              <a:t>Spoločne s Pierre and Marie Curie</a:t>
            </a:r>
            <a:endParaRPr lang="en-US" sz="1200">
              <a:latin typeface="Calibri" pitchFamily="34" charset="0"/>
            </a:endParaRPr>
          </a:p>
        </p:txBody>
      </p:sp>
      <p:pic>
        <p:nvPicPr>
          <p:cNvPr id="29702" name="Picture 1030" descr="D:\Lecture\Emulsion\emu2.GIF"/>
          <p:cNvPicPr>
            <a:picLocks noChangeAspect="1" noChangeArrowheads="1"/>
          </p:cNvPicPr>
          <p:nvPr/>
        </p:nvPicPr>
        <p:blipFill>
          <a:blip r:embed="rId4"/>
          <a:srcRect/>
          <a:stretch>
            <a:fillRect/>
          </a:stretch>
        </p:blipFill>
        <p:spPr bwMode="auto">
          <a:xfrm rot="3051232">
            <a:off x="1140619" y="4248944"/>
            <a:ext cx="1306512" cy="245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pPr eaLnBrk="1" hangingPunct="1"/>
            <a:endParaRPr lang="en-US" smtClean="0"/>
          </a:p>
        </p:txBody>
      </p:sp>
      <p:sp>
        <p:nvSpPr>
          <p:cNvPr id="30723" name="TextBox 6"/>
          <p:cNvSpPr txBox="1">
            <a:spLocks noChangeArrowheads="1"/>
          </p:cNvSpPr>
          <p:nvPr/>
        </p:nvSpPr>
        <p:spPr bwMode="auto">
          <a:xfrm>
            <a:off x="428625" y="1143000"/>
            <a:ext cx="4230688" cy="1200150"/>
          </a:xfrm>
          <a:prstGeom prst="rect">
            <a:avLst/>
          </a:prstGeom>
          <a:noFill/>
          <a:ln w="9525">
            <a:noFill/>
            <a:miter lim="800000"/>
            <a:headEnd/>
            <a:tailEnd/>
          </a:ln>
        </p:spPr>
        <p:txBody>
          <a:bodyPr wrap="none">
            <a:spAutoFit/>
          </a:bodyPr>
          <a:lstStyle/>
          <a:p>
            <a:r>
              <a:rPr lang="sk-SK">
                <a:latin typeface="Calibri" pitchFamily="34" charset="0"/>
              </a:rPr>
              <a:t>Niektoré parametre emulzií:</a:t>
            </a:r>
          </a:p>
          <a:p>
            <a:r>
              <a:rPr lang="sk-SK">
                <a:latin typeface="Calibri" pitchFamily="34" charset="0"/>
              </a:rPr>
              <a:t>Priemer zrniek halogénov striebra  </a:t>
            </a:r>
            <a:r>
              <a:rPr lang="en-US">
                <a:latin typeface="Calibri" pitchFamily="34" charset="0"/>
              </a:rPr>
              <a:t>~</a:t>
            </a:r>
            <a:r>
              <a:rPr lang="sk-SK">
                <a:latin typeface="Calibri" pitchFamily="34" charset="0"/>
              </a:rPr>
              <a:t>0.2 </a:t>
            </a:r>
            <a:r>
              <a:rPr lang="el-GR">
                <a:latin typeface="Calibri" pitchFamily="34" charset="0"/>
              </a:rPr>
              <a:t>μ</a:t>
            </a:r>
            <a:r>
              <a:rPr lang="sk-SK">
                <a:latin typeface="Calibri" pitchFamily="34" charset="0"/>
              </a:rPr>
              <a:t>m</a:t>
            </a:r>
          </a:p>
          <a:p>
            <a:r>
              <a:rPr lang="sk-SK">
                <a:latin typeface="Calibri" pitchFamily="34" charset="0"/>
              </a:rPr>
              <a:t>Typická hrúbka emulzie</a:t>
            </a:r>
            <a:r>
              <a:rPr lang="en-US">
                <a:latin typeface="Calibri" pitchFamily="34" charset="0"/>
              </a:rPr>
              <a:t> ~</a:t>
            </a:r>
            <a:r>
              <a:rPr lang="sk-SK">
                <a:latin typeface="Calibri" pitchFamily="34" charset="0"/>
              </a:rPr>
              <a:t>600</a:t>
            </a:r>
            <a:r>
              <a:rPr lang="el-GR">
                <a:latin typeface="Calibri" pitchFamily="34" charset="0"/>
              </a:rPr>
              <a:t>μ</a:t>
            </a:r>
            <a:r>
              <a:rPr lang="sk-SK">
                <a:latin typeface="Calibri" pitchFamily="34" charset="0"/>
              </a:rPr>
              <a:t>m</a:t>
            </a:r>
          </a:p>
          <a:p>
            <a:r>
              <a:rPr lang="sk-SK">
                <a:latin typeface="Calibri" pitchFamily="34" charset="0"/>
              </a:rPr>
              <a:t>Presnosť merania polohy </a:t>
            </a:r>
            <a:r>
              <a:rPr lang="en-US">
                <a:latin typeface="Calibri" pitchFamily="34" charset="0"/>
              </a:rPr>
              <a:t>~</a:t>
            </a:r>
            <a:r>
              <a:rPr lang="sk-SK">
                <a:latin typeface="Calibri" pitchFamily="34" charset="0"/>
              </a:rPr>
              <a:t>1</a:t>
            </a:r>
            <a:r>
              <a:rPr lang="el-GR">
                <a:latin typeface="Calibri" pitchFamily="34" charset="0"/>
              </a:rPr>
              <a:t>μ</a:t>
            </a:r>
            <a:r>
              <a:rPr lang="sk-SK">
                <a:latin typeface="Calibri" pitchFamily="34" charset="0"/>
              </a:rPr>
              <a:t>m</a:t>
            </a:r>
            <a:endParaRPr lang="en-US">
              <a:latin typeface="Calibri" pitchFamily="34" charset="0"/>
            </a:endParaRPr>
          </a:p>
        </p:txBody>
      </p:sp>
      <p:pic>
        <p:nvPicPr>
          <p:cNvPr id="30724" name="Picture 2" descr=" Penetration of high-energy nucleus through nuclear emulsion causes structural changes in the material. The trace of the nucleus becomes visible after the laboratory processing.">
            <a:hlinkClick r:id="rId3"/>
          </p:cNvPr>
          <p:cNvPicPr>
            <a:picLocks noChangeAspect="1" noChangeArrowheads="1"/>
          </p:cNvPicPr>
          <p:nvPr/>
        </p:nvPicPr>
        <p:blipFill>
          <a:blip r:embed="rId4"/>
          <a:srcRect/>
          <a:stretch>
            <a:fillRect/>
          </a:stretch>
        </p:blipFill>
        <p:spPr bwMode="auto">
          <a:xfrm>
            <a:off x="214313" y="2571750"/>
            <a:ext cx="5238750" cy="3505200"/>
          </a:xfrm>
          <a:prstGeom prst="rect">
            <a:avLst/>
          </a:prstGeom>
          <a:noFill/>
          <a:ln w="9525">
            <a:noFill/>
            <a:miter lim="800000"/>
            <a:headEnd/>
            <a:tailEnd/>
          </a:ln>
        </p:spPr>
      </p:pic>
      <p:sp>
        <p:nvSpPr>
          <p:cNvPr id="30725" name="TextBox 7"/>
          <p:cNvSpPr txBox="1">
            <a:spLocks noChangeArrowheads="1"/>
          </p:cNvSpPr>
          <p:nvPr/>
        </p:nvSpPr>
        <p:spPr bwMode="auto">
          <a:xfrm>
            <a:off x="4429125" y="6429375"/>
            <a:ext cx="1241425" cy="246063"/>
          </a:xfrm>
          <a:prstGeom prst="rect">
            <a:avLst/>
          </a:prstGeom>
          <a:noFill/>
          <a:ln w="9525">
            <a:noFill/>
            <a:miter lim="800000"/>
            <a:headEnd/>
            <a:tailEnd/>
          </a:ln>
        </p:spPr>
        <p:txBody>
          <a:bodyPr wrap="none">
            <a:spAutoFit/>
          </a:bodyPr>
          <a:lstStyle/>
          <a:p>
            <a:r>
              <a:rPr lang="en-US" sz="1000">
                <a:latin typeface="Calibri" pitchFamily="34" charset="0"/>
              </a:rPr>
              <a:t>www.space.saske.sk</a:t>
            </a:r>
          </a:p>
        </p:txBody>
      </p:sp>
      <p:pic>
        <p:nvPicPr>
          <p:cNvPr id="30726" name="Picture 4" descr="http://www.med.harvard.edu/JPNM/physics/nmltd/radprin/sect7/7.1/bragg.GIF"/>
          <p:cNvPicPr>
            <a:picLocks noChangeAspect="1" noChangeArrowheads="1"/>
          </p:cNvPicPr>
          <p:nvPr/>
        </p:nvPicPr>
        <p:blipFill>
          <a:blip r:embed="rId5"/>
          <a:srcRect/>
          <a:stretch>
            <a:fillRect/>
          </a:stretch>
        </p:blipFill>
        <p:spPr bwMode="auto">
          <a:xfrm>
            <a:off x="5686425" y="1571625"/>
            <a:ext cx="3457575" cy="2562225"/>
          </a:xfrm>
          <a:prstGeom prst="rect">
            <a:avLst/>
          </a:prstGeom>
          <a:noFill/>
          <a:ln w="9525">
            <a:noFill/>
            <a:miter lim="800000"/>
            <a:headEnd/>
            <a:tailEnd/>
          </a:ln>
        </p:spPr>
      </p:pic>
      <p:sp>
        <p:nvSpPr>
          <p:cNvPr id="30727" name="TextBox 8"/>
          <p:cNvSpPr txBox="1">
            <a:spLocks noChangeArrowheads="1"/>
          </p:cNvSpPr>
          <p:nvPr/>
        </p:nvSpPr>
        <p:spPr bwMode="auto">
          <a:xfrm>
            <a:off x="6072188" y="4357688"/>
            <a:ext cx="2571750" cy="2032000"/>
          </a:xfrm>
          <a:prstGeom prst="rect">
            <a:avLst/>
          </a:prstGeom>
          <a:noFill/>
          <a:ln w="9525">
            <a:noFill/>
            <a:miter lim="800000"/>
            <a:headEnd/>
            <a:tailEnd/>
          </a:ln>
        </p:spPr>
        <p:txBody>
          <a:bodyPr>
            <a:spAutoFit/>
          </a:bodyPr>
          <a:lstStyle/>
          <a:p>
            <a:r>
              <a:rPr lang="en-US">
                <a:latin typeface="Calibri" pitchFamily="34" charset="0"/>
              </a:rPr>
              <a:t>Energetick</a:t>
            </a:r>
            <a:r>
              <a:rPr lang="sk-SK">
                <a:latin typeface="Calibri" pitchFamily="34" charset="0"/>
              </a:rPr>
              <a:t>é straty častice narastajú ko koncu jej dobehu</a:t>
            </a:r>
          </a:p>
          <a:p>
            <a:r>
              <a:rPr lang="sk-SK">
                <a:latin typeface="Calibri" pitchFamily="34" charset="0"/>
              </a:rPr>
              <a:t>Tento efekt je pekne viditeľný v emulzii, ku koncu dráhy je sčernanie väčšie </a:t>
            </a:r>
            <a:endParaRPr lang="en-US">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8"/>
          <p:cNvSpPr>
            <a:spLocks noGrp="1"/>
          </p:cNvSpPr>
          <p:nvPr>
            <p:ph type="title"/>
          </p:nvPr>
        </p:nvSpPr>
        <p:spPr/>
        <p:txBody>
          <a:bodyPr/>
          <a:lstStyle/>
          <a:p>
            <a:pPr eaLnBrk="1" hangingPunct="1"/>
            <a:endParaRPr lang="en-US" smtClean="0"/>
          </a:p>
        </p:txBody>
      </p:sp>
      <p:sp>
        <p:nvSpPr>
          <p:cNvPr id="10" name="Content Placeholder 9"/>
          <p:cNvSpPr>
            <a:spLocks noGrp="1"/>
          </p:cNvSpPr>
          <p:nvPr>
            <p:ph idx="1"/>
          </p:nvPr>
        </p:nvSpPr>
        <p:spPr>
          <a:xfrm>
            <a:off x="5500688" y="1143000"/>
            <a:ext cx="3357562" cy="5572125"/>
          </a:xfrm>
        </p:spPr>
        <p:txBody>
          <a:bodyPr rtlCol="0">
            <a:normAutofit fontScale="55000" lnSpcReduction="20000"/>
          </a:bodyPr>
          <a:lstStyle/>
          <a:p>
            <a:pPr eaLnBrk="1" fontAlgn="auto" hangingPunct="1">
              <a:spcAft>
                <a:spcPts val="0"/>
              </a:spcAft>
              <a:buFont typeface="Arial" pitchFamily="34" charset="0"/>
              <a:buChar char="•"/>
              <a:defRPr/>
            </a:pPr>
            <a:r>
              <a:rPr lang="sk-SK" dirty="0" smtClean="0"/>
              <a:t>Už v počiatkoch sa jadrové emulzie využívali v experimentoch s kozmickým žiarením</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V modernej dobe sa objavili pre tento istý účel aj v na palube kozmického laboratória Skylab </a:t>
            </a:r>
            <a:endParaRPr lang="en-US" dirty="0"/>
          </a:p>
        </p:txBody>
      </p:sp>
      <p:pic>
        <p:nvPicPr>
          <p:cNvPr id="31748" name="Picture 2" descr="Figure 5-13. Skylab nuclear emulsion package."/>
          <p:cNvPicPr>
            <a:picLocks noChangeAspect="1" noChangeArrowheads="1"/>
          </p:cNvPicPr>
          <p:nvPr/>
        </p:nvPicPr>
        <p:blipFill>
          <a:blip r:embed="rId3"/>
          <a:srcRect/>
          <a:stretch>
            <a:fillRect/>
          </a:stretch>
        </p:blipFill>
        <p:spPr bwMode="auto">
          <a:xfrm>
            <a:off x="2928938" y="1143000"/>
            <a:ext cx="2357437" cy="2698750"/>
          </a:xfrm>
          <a:prstGeom prst="rect">
            <a:avLst/>
          </a:prstGeom>
          <a:noFill/>
          <a:ln w="9525">
            <a:noFill/>
            <a:miter lim="800000"/>
            <a:headEnd/>
            <a:tailEnd/>
          </a:ln>
        </p:spPr>
      </p:pic>
      <p:pic>
        <p:nvPicPr>
          <p:cNvPr id="31749" name="Picture 4" descr="Figure 5-14. Nuclear emulsion pack in the open position."/>
          <p:cNvPicPr>
            <a:picLocks noChangeAspect="1" noChangeArrowheads="1"/>
          </p:cNvPicPr>
          <p:nvPr/>
        </p:nvPicPr>
        <p:blipFill>
          <a:blip r:embed="rId4"/>
          <a:srcRect/>
          <a:stretch>
            <a:fillRect/>
          </a:stretch>
        </p:blipFill>
        <p:spPr bwMode="auto">
          <a:xfrm>
            <a:off x="0" y="1143000"/>
            <a:ext cx="2609850" cy="3076575"/>
          </a:xfrm>
          <a:prstGeom prst="rect">
            <a:avLst/>
          </a:prstGeom>
          <a:noFill/>
          <a:ln w="9525">
            <a:noFill/>
            <a:miter lim="800000"/>
            <a:headEnd/>
            <a:tailEnd/>
          </a:ln>
        </p:spPr>
      </p:pic>
      <p:sp>
        <p:nvSpPr>
          <p:cNvPr id="31750" name="TextBox 6"/>
          <p:cNvSpPr txBox="1">
            <a:spLocks noChangeArrowheads="1"/>
          </p:cNvSpPr>
          <p:nvPr/>
        </p:nvSpPr>
        <p:spPr bwMode="auto">
          <a:xfrm>
            <a:off x="4714875" y="3929063"/>
            <a:ext cx="1046163" cy="246062"/>
          </a:xfrm>
          <a:prstGeom prst="rect">
            <a:avLst/>
          </a:prstGeom>
          <a:noFill/>
          <a:ln w="9525">
            <a:noFill/>
            <a:miter lim="800000"/>
            <a:headEnd/>
            <a:tailEnd/>
          </a:ln>
        </p:spPr>
        <p:txBody>
          <a:bodyPr wrap="none">
            <a:spAutoFit/>
          </a:bodyPr>
          <a:lstStyle/>
          <a:p>
            <a:r>
              <a:rPr lang="sk-SK" sz="1000">
                <a:latin typeface="Calibri" pitchFamily="34" charset="0"/>
              </a:rPr>
              <a:t>History.nasa.gov</a:t>
            </a:r>
            <a:endParaRPr lang="en-US" sz="1000">
              <a:latin typeface="Calibri" pitchFamily="34" charset="0"/>
            </a:endParaRPr>
          </a:p>
        </p:txBody>
      </p:sp>
      <p:pic>
        <p:nvPicPr>
          <p:cNvPr id="31751" name="Picture 6" descr="Figure 5-16. Cosmic ray detectors mounted on the wall of Skylab's workshop, behind and to the left of astronaut Gerald P. Carr."/>
          <p:cNvPicPr>
            <a:picLocks noChangeAspect="1" noChangeArrowheads="1"/>
          </p:cNvPicPr>
          <p:nvPr/>
        </p:nvPicPr>
        <p:blipFill>
          <a:blip r:embed="rId5"/>
          <a:srcRect/>
          <a:stretch>
            <a:fillRect/>
          </a:stretch>
        </p:blipFill>
        <p:spPr bwMode="auto">
          <a:xfrm>
            <a:off x="785813" y="4578350"/>
            <a:ext cx="3929062" cy="2279650"/>
          </a:xfrm>
          <a:prstGeom prst="rect">
            <a:avLst/>
          </a:prstGeom>
          <a:noFill/>
          <a:ln w="9525">
            <a:noFill/>
            <a:miter lim="800000"/>
            <a:headEnd/>
            <a:tailEnd/>
          </a:ln>
        </p:spPr>
      </p:pic>
      <p:sp>
        <p:nvSpPr>
          <p:cNvPr id="11" name="Striped Right Arrow 10"/>
          <p:cNvSpPr/>
          <p:nvPr/>
        </p:nvSpPr>
        <p:spPr>
          <a:xfrm rot="3050966">
            <a:off x="1194594" y="3788569"/>
            <a:ext cx="2171700" cy="27463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Striped Right Arrow 11"/>
          <p:cNvSpPr/>
          <p:nvPr/>
        </p:nvSpPr>
        <p:spPr>
          <a:xfrm rot="6526949">
            <a:off x="3080544" y="3804444"/>
            <a:ext cx="2044700" cy="27463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754" name="Picture 8" descr="http://www.msfc.nasa.gov/NEWSROOM/news/photos/images/skylab_m.jpg"/>
          <p:cNvPicPr>
            <a:picLocks noChangeAspect="1" noChangeArrowheads="1"/>
          </p:cNvPicPr>
          <p:nvPr/>
        </p:nvPicPr>
        <p:blipFill>
          <a:blip r:embed="rId6"/>
          <a:srcRect/>
          <a:stretch>
            <a:fillRect/>
          </a:stretch>
        </p:blipFill>
        <p:spPr bwMode="auto">
          <a:xfrm>
            <a:off x="5786438" y="2214563"/>
            <a:ext cx="2692400" cy="278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p:txBody>
          <a:bodyPr/>
          <a:lstStyle/>
          <a:p>
            <a:pPr eaLnBrk="1" hangingPunct="1"/>
            <a:r>
              <a:rPr lang="sk-SK" smtClean="0"/>
              <a:t>Scintilačné detektory</a:t>
            </a:r>
            <a:endParaRPr lang="en-US" smtClean="0"/>
          </a:p>
        </p:txBody>
      </p:sp>
      <p:pic>
        <p:nvPicPr>
          <p:cNvPr id="32771" name="Picture 2" descr="http://www.mppmu.mpg.de/~rlang/crystals/cawo4uv3b.jpg"/>
          <p:cNvPicPr>
            <a:picLocks noChangeAspect="1" noChangeArrowheads="1"/>
          </p:cNvPicPr>
          <p:nvPr/>
        </p:nvPicPr>
        <p:blipFill>
          <a:blip r:embed="rId3"/>
          <a:srcRect/>
          <a:stretch>
            <a:fillRect/>
          </a:stretch>
        </p:blipFill>
        <p:spPr bwMode="auto">
          <a:xfrm>
            <a:off x="0" y="1000125"/>
            <a:ext cx="9104313" cy="5286375"/>
          </a:xfrm>
          <a:prstGeom prst="rect">
            <a:avLst/>
          </a:prstGeom>
          <a:noFill/>
          <a:ln w="9525">
            <a:noFill/>
            <a:miter lim="800000"/>
            <a:headEnd/>
            <a:tailEnd/>
          </a:ln>
        </p:spPr>
      </p:pic>
      <p:sp>
        <p:nvSpPr>
          <p:cNvPr id="32772" name="TextBox 5"/>
          <p:cNvSpPr txBox="1">
            <a:spLocks noChangeArrowheads="1"/>
          </p:cNvSpPr>
          <p:nvPr/>
        </p:nvSpPr>
        <p:spPr bwMode="auto">
          <a:xfrm>
            <a:off x="7643813" y="6286500"/>
            <a:ext cx="1323975" cy="246063"/>
          </a:xfrm>
          <a:prstGeom prst="rect">
            <a:avLst/>
          </a:prstGeom>
          <a:noFill/>
          <a:ln w="9525">
            <a:noFill/>
            <a:miter lim="800000"/>
            <a:headEnd/>
            <a:tailEnd/>
          </a:ln>
        </p:spPr>
        <p:txBody>
          <a:bodyPr wrap="none">
            <a:spAutoFit/>
          </a:bodyPr>
          <a:lstStyle/>
          <a:p>
            <a:r>
              <a:rPr lang="sk-SK" sz="1000">
                <a:latin typeface="Calibri" pitchFamily="34" charset="0"/>
              </a:rPr>
              <a:t>www.mppmu.mpg.de</a:t>
            </a:r>
            <a:endParaRPr lang="en-US" sz="100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sk-SK" smtClean="0"/>
              <a:t>Scintilačný detektor</a:t>
            </a:r>
            <a:endParaRPr lang="en-US" smtClean="0"/>
          </a:p>
        </p:txBody>
      </p:sp>
      <p:sp>
        <p:nvSpPr>
          <p:cNvPr id="3" name="Content Placeholder 2"/>
          <p:cNvSpPr>
            <a:spLocks noGrp="1"/>
          </p:cNvSpPr>
          <p:nvPr>
            <p:ph idx="1"/>
          </p:nvPr>
        </p:nvSpPr>
        <p:spPr>
          <a:xfrm>
            <a:off x="214313" y="1428750"/>
            <a:ext cx="4900612" cy="4525963"/>
          </a:xfrm>
        </p:spPr>
        <p:txBody>
          <a:bodyPr rtlCol="0">
            <a:normAutofit fontScale="62500" lnSpcReduction="20000"/>
          </a:bodyPr>
          <a:lstStyle/>
          <a:p>
            <a:pPr eaLnBrk="1" fontAlgn="auto" hangingPunct="1">
              <a:spcAft>
                <a:spcPts val="0"/>
              </a:spcAft>
              <a:buFont typeface="Arial" pitchFamily="34" charset="0"/>
              <a:buChar char="•"/>
              <a:defRPr/>
            </a:pPr>
            <a:r>
              <a:rPr lang="sk-SK" dirty="0" smtClean="0"/>
              <a:t>Niektoré materiály vyžarujú pri prechode častice detekovateľné svetlo</a:t>
            </a:r>
          </a:p>
          <a:p>
            <a:pPr lvl="1" eaLnBrk="1" fontAlgn="auto" hangingPunct="1">
              <a:spcAft>
                <a:spcPts val="0"/>
              </a:spcAft>
              <a:buFont typeface="Arial" pitchFamily="34" charset="0"/>
              <a:buChar char="–"/>
              <a:defRPr/>
            </a:pPr>
            <a:r>
              <a:rPr lang="sk-SK" dirty="0" smtClean="0"/>
              <a:t>Fotóny sú emitované pri deexcitácii vzbudených molekúl</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 Vhodný scintilátor musí:</a:t>
            </a:r>
          </a:p>
          <a:p>
            <a:pPr lvl="1" eaLnBrk="1" fontAlgn="auto" hangingPunct="1">
              <a:spcAft>
                <a:spcPts val="0"/>
              </a:spcAft>
              <a:buFont typeface="Arial" pitchFamily="34" charset="0"/>
              <a:buChar char="–"/>
              <a:defRPr/>
            </a:pPr>
            <a:r>
              <a:rPr lang="sk-SK" dirty="0" smtClean="0"/>
              <a:t>Vyžarovať fotóny správnej vlnovej dĺžky s vysokou účinnosťou a „hlavne rýchlo“</a:t>
            </a:r>
          </a:p>
          <a:p>
            <a:pPr lvl="1" eaLnBrk="1" fontAlgn="auto" hangingPunct="1">
              <a:spcAft>
                <a:spcPts val="0"/>
              </a:spcAft>
              <a:buFont typeface="Arial" pitchFamily="34" charset="0"/>
              <a:buChar char="–"/>
              <a:defRPr/>
            </a:pPr>
            <a:r>
              <a:rPr lang="sk-SK" dirty="0" smtClean="0"/>
              <a:t>Byť transparentný pre tieto fotóny</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Svetlo z prvých scintilatórov sa registrovalo priamo okom</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Dnešné scintilátory bývajú čítané </a:t>
            </a:r>
            <a:r>
              <a:rPr lang="en-US" dirty="0" err="1" smtClean="0"/>
              <a:t>elektronicky</a:t>
            </a:r>
            <a:r>
              <a:rPr lang="en-US" dirty="0" smtClean="0"/>
              <a:t> </a:t>
            </a:r>
            <a:r>
              <a:rPr lang="sk-SK" dirty="0" smtClean="0"/>
              <a:t>(napríklad fotonásobičmi)</a:t>
            </a:r>
          </a:p>
        </p:txBody>
      </p:sp>
      <p:pic>
        <p:nvPicPr>
          <p:cNvPr id="33796" name="Picture 4" descr="http://sundh99.cern.ch/cgi-bin/jpeg.getimg.sh?i=/archive/electronic/cern/others/PHO/photo-it/7911563.jpeg&amp;s=2"/>
          <p:cNvPicPr>
            <a:picLocks noChangeAspect="1" noChangeArrowheads="1"/>
          </p:cNvPicPr>
          <p:nvPr/>
        </p:nvPicPr>
        <p:blipFill>
          <a:blip r:embed="rId3"/>
          <a:srcRect/>
          <a:stretch>
            <a:fillRect/>
          </a:stretch>
        </p:blipFill>
        <p:spPr bwMode="auto">
          <a:xfrm>
            <a:off x="5214938" y="1428750"/>
            <a:ext cx="3222625" cy="435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sk-SK" dirty="0" smtClean="0"/>
              <a:t>V prednáške som nepoužil ani jednu rovnicu. Nedokážem posúdiť, či to bol dobrý nápad.</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V prednáške som použil údaje a obrázky z viacerých zdrojov. </a:t>
            </a:r>
          </a:p>
          <a:p>
            <a:pPr lvl="1" eaLnBrk="1" fontAlgn="auto" hangingPunct="1">
              <a:spcAft>
                <a:spcPts val="0"/>
              </a:spcAft>
              <a:buFont typeface="Arial" pitchFamily="34" charset="0"/>
              <a:buChar char="–"/>
              <a:defRPr/>
            </a:pPr>
            <a:r>
              <a:rPr lang="sk-SK" dirty="0" smtClean="0"/>
              <a:t>Tam, kde viem určiť autora, uvádzam aj referenciu. </a:t>
            </a:r>
          </a:p>
          <a:p>
            <a:pPr lvl="1" eaLnBrk="1" fontAlgn="auto" hangingPunct="1">
              <a:spcAft>
                <a:spcPts val="0"/>
              </a:spcAft>
              <a:buFont typeface="Arial" pitchFamily="34" charset="0"/>
              <a:buChar char="–"/>
              <a:defRPr/>
            </a:pPr>
            <a:r>
              <a:rPr lang="sk-SK" dirty="0" smtClean="0"/>
              <a:t>Vačšina obrázkov pochádza z CERNského fotoarchívu</a:t>
            </a:r>
          </a:p>
          <a:p>
            <a:pPr lvl="1" eaLnBrk="1" fontAlgn="auto" hangingPunct="1">
              <a:spcAft>
                <a:spcPts val="0"/>
              </a:spcAft>
              <a:buFont typeface="Arial" pitchFamily="34" charset="0"/>
              <a:buChar char="–"/>
              <a:defRPr/>
            </a:pPr>
            <a:r>
              <a:rPr lang="sk-SK" dirty="0" smtClean="0"/>
              <a:t>Mnoho obrázkov je dostupných z viacerých zdrojov</a:t>
            </a:r>
            <a:r>
              <a:rPr lang="en-US" dirty="0" smtClean="0"/>
              <a:t>,</a:t>
            </a:r>
            <a:r>
              <a:rPr lang="sk-SK" dirty="0" smtClean="0"/>
              <a:t> autora som nedokázal určiť a preto ho neuvádzam</a:t>
            </a:r>
          </a:p>
          <a:p>
            <a:pPr lvl="1"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Niektoré údaje sú prevzaté z iných prezentácii, najmä Karla Šafarika a Olafa Lululanda. Inšpiroval som sa taktiež CERNskými stránkami. Vrelo tento postup odporúčam aj prípadným záujemcom o problematiku detektorov</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sk-SK" smtClean="0"/>
              <a:t>Rutherfordov experiment</a:t>
            </a:r>
            <a:endParaRPr lang="en-US" smtClean="0"/>
          </a:p>
        </p:txBody>
      </p:sp>
      <p:pic>
        <p:nvPicPr>
          <p:cNvPr id="34819" name="Picture 2" descr="Image:Rutherford gold foil experiment results.svg"/>
          <p:cNvPicPr>
            <a:picLocks noChangeAspect="1" noChangeArrowheads="1"/>
          </p:cNvPicPr>
          <p:nvPr/>
        </p:nvPicPr>
        <p:blipFill>
          <a:blip r:embed="rId3"/>
          <a:srcRect/>
          <a:stretch>
            <a:fillRect/>
          </a:stretch>
        </p:blipFill>
        <p:spPr bwMode="auto">
          <a:xfrm>
            <a:off x="6643688" y="3500438"/>
            <a:ext cx="2205037" cy="3357562"/>
          </a:xfrm>
          <a:prstGeom prst="rect">
            <a:avLst/>
          </a:prstGeom>
          <a:noFill/>
          <a:ln w="9525">
            <a:noFill/>
            <a:miter lim="800000"/>
            <a:headEnd/>
            <a:tailEnd/>
          </a:ln>
        </p:spPr>
      </p:pic>
      <p:sp>
        <p:nvSpPr>
          <p:cNvPr id="4" name="Block Arc 3"/>
          <p:cNvSpPr/>
          <p:nvPr/>
        </p:nvSpPr>
        <p:spPr>
          <a:xfrm rot="602434">
            <a:off x="4838175" y="319487"/>
            <a:ext cx="3891248" cy="2575737"/>
          </a:xfrm>
          <a:prstGeom prst="blockArc">
            <a:avLst>
              <a:gd name="adj1" fmla="val 10800000"/>
              <a:gd name="adj2" fmla="val 7415002"/>
              <a:gd name="adj3" fmla="val 22577"/>
            </a:avLst>
          </a:prstGeom>
          <a:scene3d>
            <a:camera prst="orthographicFront">
              <a:rot lat="20272612" lon="17280974" rev="4905830"/>
            </a:camera>
            <a:lightRig rig="threePt" dir="t"/>
          </a:scene3d>
          <a:sp3d>
            <a:bevelT h="889000"/>
            <a:bevelB w="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 name="Rectangle 4"/>
          <p:cNvSpPr/>
          <p:nvPr/>
        </p:nvSpPr>
        <p:spPr>
          <a:xfrm>
            <a:off x="6143637" y="2071702"/>
            <a:ext cx="857256" cy="500066"/>
          </a:xfrm>
          <a:prstGeom prst="rect">
            <a:avLst/>
          </a:prstGeom>
          <a:solidFill>
            <a:srgbClr val="FFFF00"/>
          </a:solidFill>
          <a:scene3d>
            <a:camera prst="orthographicFront">
              <a:rot lat="21444151" lon="9561303" rev="2071055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Arrow Connector 6"/>
          <p:cNvCxnSpPr/>
          <p:nvPr/>
        </p:nvCxnSpPr>
        <p:spPr>
          <a:xfrm rot="5400000" flipH="1" flipV="1">
            <a:off x="5750719" y="2678906"/>
            <a:ext cx="1285875" cy="500063"/>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rot="5400000" flipH="1" flipV="1">
            <a:off x="6536531" y="1893094"/>
            <a:ext cx="428625" cy="71438"/>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5400000" flipH="1" flipV="1">
            <a:off x="6603207" y="1797844"/>
            <a:ext cx="481012" cy="171450"/>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rot="5400000" flipH="1" flipV="1">
            <a:off x="6617493" y="1812132"/>
            <a:ext cx="481013" cy="285750"/>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rot="5400000" flipH="1" flipV="1">
            <a:off x="6688931" y="1812132"/>
            <a:ext cx="409575" cy="357188"/>
          </a:xfrm>
          <a:prstGeom prst="straightConnector1">
            <a:avLst/>
          </a:prstGeom>
          <a:ln w="38100">
            <a:solidFill>
              <a:srgbClr val="FFFF00"/>
            </a:solidFill>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rot="10800000">
            <a:off x="5929313" y="2286000"/>
            <a:ext cx="714375" cy="1588"/>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1" name="4-Point Star 30"/>
          <p:cNvSpPr/>
          <p:nvPr/>
        </p:nvSpPr>
        <p:spPr>
          <a:xfrm>
            <a:off x="6715125" y="1643063"/>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4-Point Star 31"/>
          <p:cNvSpPr/>
          <p:nvPr/>
        </p:nvSpPr>
        <p:spPr>
          <a:xfrm>
            <a:off x="6858000" y="1571625"/>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4-Point Star 32"/>
          <p:cNvSpPr/>
          <p:nvPr/>
        </p:nvSpPr>
        <p:spPr>
          <a:xfrm>
            <a:off x="7000875" y="1643063"/>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4-Point Star 33"/>
          <p:cNvSpPr/>
          <p:nvPr/>
        </p:nvSpPr>
        <p:spPr>
          <a:xfrm>
            <a:off x="5857875" y="2214563"/>
            <a:ext cx="142875" cy="142875"/>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5857884" y="3357562"/>
            <a:ext cx="571504" cy="428628"/>
          </a:xfrm>
          <a:prstGeom prst="ellipse">
            <a:avLst/>
          </a:prstGeom>
          <a:solidFill>
            <a:schemeClr val="accent3">
              <a:lumMod val="60000"/>
              <a:lumOff val="40000"/>
            </a:schemeClr>
          </a:solidFill>
          <a:scene3d>
            <a:camera prst="isometricLeftDown">
              <a:rot lat="1787041" lon="589398" rev="20442272"/>
            </a:camera>
            <a:lightRig rig="threePt" dir="t"/>
          </a:scene3d>
          <a:sp3d>
            <a:bevelT w="44450" h="133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ular Callout 17"/>
          <p:cNvSpPr/>
          <p:nvPr/>
        </p:nvSpPr>
        <p:spPr>
          <a:xfrm>
            <a:off x="3357563" y="2071688"/>
            <a:ext cx="1128712" cy="500062"/>
          </a:xfrm>
          <a:prstGeom prst="wedgeRectCallout">
            <a:avLst>
              <a:gd name="adj1" fmla="val 127372"/>
              <a:gd name="adj2" fmla="val -612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S</a:t>
            </a:r>
            <a:r>
              <a:rPr lang="en-US" dirty="0" err="1">
                <a:solidFill>
                  <a:schemeClr val="tx1"/>
                </a:solidFill>
              </a:rPr>
              <a:t>cintil</a:t>
            </a:r>
            <a:r>
              <a:rPr lang="sk-SK" dirty="0">
                <a:solidFill>
                  <a:schemeClr val="tx1"/>
                </a:solidFill>
              </a:rPr>
              <a:t>átor</a:t>
            </a:r>
            <a:endParaRPr lang="en-US" dirty="0">
              <a:solidFill>
                <a:schemeClr val="tx1"/>
              </a:solidFill>
            </a:endParaRPr>
          </a:p>
        </p:txBody>
      </p:sp>
      <p:sp>
        <p:nvSpPr>
          <p:cNvPr id="19" name="Rectangular Callout 18"/>
          <p:cNvSpPr/>
          <p:nvPr/>
        </p:nvSpPr>
        <p:spPr>
          <a:xfrm>
            <a:off x="3357563" y="2714625"/>
            <a:ext cx="1128712" cy="500063"/>
          </a:xfrm>
          <a:prstGeom prst="wedgeRectCallout">
            <a:avLst>
              <a:gd name="adj1" fmla="val 170704"/>
              <a:gd name="adj2" fmla="val -12608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Odrazená</a:t>
            </a:r>
          </a:p>
          <a:p>
            <a:pPr algn="ctr" fontAlgn="auto">
              <a:spcBef>
                <a:spcPts val="0"/>
              </a:spcBef>
              <a:spcAft>
                <a:spcPts val="0"/>
              </a:spcAft>
              <a:defRPr/>
            </a:pPr>
            <a:r>
              <a:rPr lang="el-GR" dirty="0">
                <a:solidFill>
                  <a:schemeClr val="tx1"/>
                </a:solidFill>
              </a:rPr>
              <a:t>α </a:t>
            </a:r>
            <a:r>
              <a:rPr lang="sk-SK" dirty="0">
                <a:solidFill>
                  <a:schemeClr val="tx1"/>
                </a:solidFill>
              </a:rPr>
              <a:t>častica</a:t>
            </a:r>
            <a:endParaRPr lang="en-US" dirty="0">
              <a:solidFill>
                <a:schemeClr val="tx1"/>
              </a:solidFill>
            </a:endParaRPr>
          </a:p>
        </p:txBody>
      </p:sp>
      <p:sp>
        <p:nvSpPr>
          <p:cNvPr id="20" name="Rectangular Callout 19"/>
          <p:cNvSpPr/>
          <p:nvPr/>
        </p:nvSpPr>
        <p:spPr>
          <a:xfrm>
            <a:off x="3357563" y="3429000"/>
            <a:ext cx="1128712" cy="500063"/>
          </a:xfrm>
          <a:prstGeom prst="wedgeRectCallout">
            <a:avLst>
              <a:gd name="adj1" fmla="val 215920"/>
              <a:gd name="adj2" fmla="val -22814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Zlatá fólia</a:t>
            </a:r>
            <a:endParaRPr lang="en-US" dirty="0">
              <a:solidFill>
                <a:schemeClr val="tx1"/>
              </a:solidFill>
            </a:endParaRPr>
          </a:p>
        </p:txBody>
      </p:sp>
      <p:sp>
        <p:nvSpPr>
          <p:cNvPr id="21" name="Rectangular Callout 20"/>
          <p:cNvSpPr/>
          <p:nvPr/>
        </p:nvSpPr>
        <p:spPr>
          <a:xfrm>
            <a:off x="3357563" y="4071938"/>
            <a:ext cx="1128712" cy="500062"/>
          </a:xfrm>
          <a:prstGeom prst="wedgeRectCallout">
            <a:avLst>
              <a:gd name="adj1" fmla="val 192370"/>
              <a:gd name="adj2" fmla="val -16861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solidFill>
                  <a:schemeClr val="tx1"/>
                </a:solidFill>
              </a:rPr>
              <a:t>Zdroj </a:t>
            </a:r>
            <a:r>
              <a:rPr lang="el-GR" dirty="0">
                <a:solidFill>
                  <a:schemeClr val="tx1"/>
                </a:solidFill>
              </a:rPr>
              <a:t>α</a:t>
            </a:r>
            <a:r>
              <a:rPr lang="sk-SK" dirty="0">
                <a:solidFill>
                  <a:schemeClr val="tx1"/>
                </a:solidFill>
              </a:rPr>
              <a:t> častíc</a:t>
            </a:r>
            <a:endParaRPr lang="en-US" dirty="0">
              <a:solidFill>
                <a:schemeClr val="tx1"/>
              </a:solidFill>
            </a:endParaRPr>
          </a:p>
        </p:txBody>
      </p:sp>
      <p:sp>
        <p:nvSpPr>
          <p:cNvPr id="22" name="Rectangular Callout 21"/>
          <p:cNvSpPr/>
          <p:nvPr/>
        </p:nvSpPr>
        <p:spPr>
          <a:xfrm>
            <a:off x="3357563" y="1357313"/>
            <a:ext cx="1128712" cy="500062"/>
          </a:xfrm>
          <a:prstGeom prst="wedgeRectCallout">
            <a:avLst>
              <a:gd name="adj1" fmla="val 259253"/>
              <a:gd name="adj2" fmla="val 1636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solidFill>
                  <a:schemeClr val="tx1"/>
                </a:solidFill>
              </a:rPr>
              <a:t>Rozptýlené </a:t>
            </a:r>
            <a:r>
              <a:rPr lang="el-GR" sz="1600" dirty="0">
                <a:solidFill>
                  <a:schemeClr val="tx1"/>
                </a:solidFill>
              </a:rPr>
              <a:t>α</a:t>
            </a:r>
            <a:r>
              <a:rPr lang="sk-SK" sz="1600" dirty="0">
                <a:solidFill>
                  <a:schemeClr val="tx1"/>
                </a:solidFill>
              </a:rPr>
              <a:t> častice</a:t>
            </a:r>
            <a:endParaRPr lang="en-US" sz="1600" dirty="0">
              <a:solidFill>
                <a:schemeClr val="tx1"/>
              </a:solidFill>
            </a:endParaRPr>
          </a:p>
        </p:txBody>
      </p:sp>
      <p:sp>
        <p:nvSpPr>
          <p:cNvPr id="23" name="Rectangular Callout 22"/>
          <p:cNvSpPr/>
          <p:nvPr/>
        </p:nvSpPr>
        <p:spPr>
          <a:xfrm>
            <a:off x="5072063" y="4643438"/>
            <a:ext cx="1128712" cy="500062"/>
          </a:xfrm>
          <a:prstGeom prst="wedgeRectCallout">
            <a:avLst>
              <a:gd name="adj1" fmla="val 163168"/>
              <a:gd name="adj2" fmla="val -835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400" dirty="0">
                <a:solidFill>
                  <a:schemeClr val="tx1"/>
                </a:solidFill>
              </a:rPr>
              <a:t>Comptonov model jadra</a:t>
            </a:r>
            <a:endParaRPr lang="en-US" sz="1400" dirty="0">
              <a:solidFill>
                <a:schemeClr val="tx1"/>
              </a:solidFill>
            </a:endParaRPr>
          </a:p>
        </p:txBody>
      </p:sp>
      <p:sp>
        <p:nvSpPr>
          <p:cNvPr id="24" name="Rectangular Callout 23"/>
          <p:cNvSpPr/>
          <p:nvPr/>
        </p:nvSpPr>
        <p:spPr>
          <a:xfrm>
            <a:off x="5072063" y="5929313"/>
            <a:ext cx="1128712" cy="500062"/>
          </a:xfrm>
          <a:prstGeom prst="wedgeRectCallout">
            <a:avLst>
              <a:gd name="adj1" fmla="val 152806"/>
              <a:gd name="adj2" fmla="val -489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200" dirty="0">
                <a:solidFill>
                  <a:schemeClr val="tx1"/>
                </a:solidFill>
              </a:rPr>
              <a:t>Rutherfordov model jadra</a:t>
            </a:r>
            <a:endParaRPr lang="en-US" sz="1200" dirty="0">
              <a:solidFill>
                <a:schemeClr val="tx1"/>
              </a:solidFill>
            </a:endParaRPr>
          </a:p>
        </p:txBody>
      </p:sp>
      <p:pic>
        <p:nvPicPr>
          <p:cNvPr id="34840" name="Picture 2" descr="Ernest Rutherford"/>
          <p:cNvPicPr>
            <a:picLocks noChangeAspect="1" noChangeArrowheads="1"/>
          </p:cNvPicPr>
          <p:nvPr/>
        </p:nvPicPr>
        <p:blipFill>
          <a:blip r:embed="rId4"/>
          <a:srcRect/>
          <a:stretch>
            <a:fillRect/>
          </a:stretch>
        </p:blipFill>
        <p:spPr bwMode="auto">
          <a:xfrm>
            <a:off x="357188" y="1214438"/>
            <a:ext cx="1785937" cy="2525712"/>
          </a:xfrm>
          <a:prstGeom prst="rect">
            <a:avLst/>
          </a:prstGeom>
          <a:noFill/>
          <a:ln w="9525">
            <a:noFill/>
            <a:miter lim="800000"/>
            <a:headEnd/>
            <a:tailEnd/>
          </a:ln>
        </p:spPr>
      </p:pic>
      <p:sp>
        <p:nvSpPr>
          <p:cNvPr id="34841" name="TextBox 25"/>
          <p:cNvSpPr txBox="1">
            <a:spLocks noChangeArrowheads="1"/>
          </p:cNvSpPr>
          <p:nvPr/>
        </p:nvSpPr>
        <p:spPr bwMode="auto">
          <a:xfrm>
            <a:off x="142875" y="3714750"/>
            <a:ext cx="2143125" cy="830263"/>
          </a:xfrm>
          <a:prstGeom prst="rect">
            <a:avLst/>
          </a:prstGeom>
          <a:noFill/>
          <a:ln w="9525">
            <a:noFill/>
            <a:miter lim="800000"/>
            <a:headEnd/>
            <a:tailEnd/>
          </a:ln>
        </p:spPr>
        <p:txBody>
          <a:bodyPr>
            <a:spAutoFit/>
          </a:bodyPr>
          <a:lstStyle/>
          <a:p>
            <a:pPr algn="ctr"/>
            <a:r>
              <a:rPr lang="sk-SK" sz="1200">
                <a:latin typeface="Calibri" pitchFamily="34" charset="0"/>
              </a:rPr>
              <a:t>Ernest Rutherford</a:t>
            </a:r>
            <a:endParaRPr lang="en-US" sz="1200">
              <a:latin typeface="Calibri" pitchFamily="34" charset="0"/>
            </a:endParaRPr>
          </a:p>
          <a:p>
            <a:pPr algn="ctr"/>
            <a:r>
              <a:rPr lang="en-US" sz="1200">
                <a:latin typeface="Calibri" pitchFamily="34" charset="0"/>
              </a:rPr>
              <a:t>(1</a:t>
            </a:r>
            <a:r>
              <a:rPr lang="sk-SK" sz="1200">
                <a:latin typeface="Calibri" pitchFamily="34" charset="0"/>
              </a:rPr>
              <a:t>871-1937</a:t>
            </a:r>
            <a:r>
              <a:rPr lang="en-US" sz="1200">
                <a:latin typeface="Calibri" pitchFamily="34" charset="0"/>
              </a:rPr>
              <a:t>)</a:t>
            </a:r>
          </a:p>
          <a:p>
            <a:pPr algn="ctr"/>
            <a:r>
              <a:rPr lang="en-US" sz="1200">
                <a:latin typeface="Calibri" pitchFamily="34" charset="0"/>
              </a:rPr>
              <a:t>Nobelova cena za </a:t>
            </a:r>
            <a:r>
              <a:rPr lang="sk-SK" sz="1200">
                <a:latin typeface="Calibri" pitchFamily="34" charset="0"/>
              </a:rPr>
              <a:t>chémiu 1908</a:t>
            </a:r>
          </a:p>
          <a:p>
            <a:pPr algn="ctr"/>
            <a:endParaRPr lang="en-US" sz="1200">
              <a:latin typeface="Calibri" pitchFamily="34" charset="0"/>
            </a:endParaRPr>
          </a:p>
        </p:txBody>
      </p:sp>
      <p:sp>
        <p:nvSpPr>
          <p:cNvPr id="34842" name="TextBox 26"/>
          <p:cNvSpPr txBox="1">
            <a:spLocks noChangeArrowheads="1"/>
          </p:cNvSpPr>
          <p:nvPr/>
        </p:nvSpPr>
        <p:spPr bwMode="auto">
          <a:xfrm>
            <a:off x="285750" y="4643438"/>
            <a:ext cx="4714875" cy="2092325"/>
          </a:xfrm>
          <a:prstGeom prst="rect">
            <a:avLst/>
          </a:prstGeom>
          <a:noFill/>
          <a:ln w="9525">
            <a:noFill/>
            <a:miter lim="800000"/>
            <a:headEnd/>
            <a:tailEnd/>
          </a:ln>
        </p:spPr>
        <p:txBody>
          <a:bodyPr>
            <a:spAutoFit/>
          </a:bodyPr>
          <a:lstStyle/>
          <a:p>
            <a:pPr>
              <a:buFont typeface="Arial" charset="0"/>
              <a:buChar char="•"/>
            </a:pPr>
            <a:r>
              <a:rPr lang="sk-SK" sz="1400">
                <a:latin typeface="Calibri" pitchFamily="34" charset="0"/>
              </a:rPr>
              <a:t>Hans Geiger and Ernest Marsden pod vedením E. Rutherforda pozorovali rozptyl </a:t>
            </a:r>
            <a:r>
              <a:rPr lang="el-GR" sz="1400">
                <a:latin typeface="Calibri" pitchFamily="34" charset="0"/>
              </a:rPr>
              <a:t>α</a:t>
            </a:r>
            <a:r>
              <a:rPr lang="sk-SK" sz="1400">
                <a:latin typeface="Calibri" pitchFamily="34" charset="0"/>
              </a:rPr>
              <a:t> častíc pod veľkým uhlom</a:t>
            </a:r>
          </a:p>
          <a:p>
            <a:pPr>
              <a:buFont typeface="Arial" charset="0"/>
              <a:buChar char="•"/>
            </a:pPr>
            <a:endParaRPr lang="sk-SK" sz="1400">
              <a:latin typeface="Calibri" pitchFamily="34" charset="0"/>
            </a:endParaRPr>
          </a:p>
          <a:p>
            <a:pPr>
              <a:buFont typeface="Arial" charset="0"/>
              <a:buChar char="•"/>
            </a:pPr>
            <a:r>
              <a:rPr lang="sk-SK" sz="1400">
                <a:latin typeface="Calibri" pitchFamily="34" charset="0"/>
              </a:rPr>
              <a:t>Rutherford tento fakt interpretoval tým, že hmotnosť  atómu musí byť sústredená v jeho jadre</a:t>
            </a:r>
          </a:p>
          <a:p>
            <a:pPr>
              <a:buFont typeface="Arial" charset="0"/>
              <a:buChar char="•"/>
            </a:pPr>
            <a:endParaRPr lang="sk-SK" sz="1400">
              <a:latin typeface="Calibri" pitchFamily="34" charset="0"/>
            </a:endParaRPr>
          </a:p>
          <a:p>
            <a:pPr>
              <a:buFont typeface="Arial" charset="0"/>
              <a:buChar char="•"/>
            </a:pPr>
            <a:r>
              <a:rPr lang="sk-SK" sz="1400">
                <a:latin typeface="Calibri" pitchFamily="34" charset="0"/>
              </a:rPr>
              <a:t>V experimente bol použitý scintilátor, záblesky boli pozorované pod mikroskopom a registrované ručne</a:t>
            </a:r>
          </a:p>
          <a:p>
            <a:r>
              <a:rPr lang="sk-SK">
                <a:latin typeface="Calibri" pitchFamily="34" charset="0"/>
              </a:rPr>
              <a:t> </a:t>
            </a:r>
            <a:endParaRPr lang="en-US">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pPr eaLnBrk="1" hangingPunct="1"/>
            <a:r>
              <a:rPr lang="sk-SK" smtClean="0"/>
              <a:t>Komponenty scintilačného detektora</a:t>
            </a:r>
            <a:endParaRPr lang="en-US" smtClean="0"/>
          </a:p>
        </p:txBody>
      </p:sp>
      <p:pic>
        <p:nvPicPr>
          <p:cNvPr id="35843" name="Picture 1"/>
          <p:cNvPicPr>
            <a:picLocks noChangeAspect="1" noChangeArrowheads="1"/>
          </p:cNvPicPr>
          <p:nvPr/>
        </p:nvPicPr>
        <p:blipFill>
          <a:blip r:embed="rId3"/>
          <a:srcRect/>
          <a:stretch>
            <a:fillRect/>
          </a:stretch>
        </p:blipFill>
        <p:spPr bwMode="auto">
          <a:xfrm>
            <a:off x="0" y="5357813"/>
            <a:ext cx="4276725" cy="1304925"/>
          </a:xfrm>
          <a:prstGeom prst="rect">
            <a:avLst/>
          </a:prstGeom>
          <a:noFill/>
          <a:ln w="9525">
            <a:noFill/>
            <a:miter lim="800000"/>
            <a:headEnd/>
            <a:tailEnd/>
          </a:ln>
        </p:spPr>
      </p:pic>
      <p:pic>
        <p:nvPicPr>
          <p:cNvPr id="35844" name="Picture 6" descr="http://sundh99.cern.ch/cgi-bin/jpeg.getimg.sh?i=/archive/electronic/cern/others/PHO/photo-it/6309057.jpeg&amp;s=2"/>
          <p:cNvPicPr>
            <a:picLocks noChangeAspect="1" noChangeArrowheads="1"/>
          </p:cNvPicPr>
          <p:nvPr/>
        </p:nvPicPr>
        <p:blipFill>
          <a:blip r:embed="rId4"/>
          <a:srcRect/>
          <a:stretch>
            <a:fillRect/>
          </a:stretch>
        </p:blipFill>
        <p:spPr bwMode="auto">
          <a:xfrm>
            <a:off x="500063" y="1500188"/>
            <a:ext cx="3008312" cy="2163762"/>
          </a:xfrm>
          <a:prstGeom prst="rect">
            <a:avLst/>
          </a:prstGeom>
          <a:noFill/>
          <a:ln w="9525">
            <a:noFill/>
            <a:miter lim="800000"/>
            <a:headEnd/>
            <a:tailEnd/>
          </a:ln>
        </p:spPr>
      </p:pic>
      <p:pic>
        <p:nvPicPr>
          <p:cNvPr id="35845" name="Picture 2" descr="http://sundh99.cern.ch/cgi-bin/jpeg.getimg.sh?i=/archive/electronic/cern/others/PHO/photo-ex/9707039_01.jpeg&amp;s="/>
          <p:cNvPicPr>
            <a:picLocks noChangeAspect="1" noChangeArrowheads="1"/>
          </p:cNvPicPr>
          <p:nvPr/>
        </p:nvPicPr>
        <p:blipFill>
          <a:blip r:embed="rId5"/>
          <a:srcRect/>
          <a:stretch>
            <a:fillRect/>
          </a:stretch>
        </p:blipFill>
        <p:spPr bwMode="auto">
          <a:xfrm>
            <a:off x="3429000" y="1143000"/>
            <a:ext cx="2476500" cy="3394075"/>
          </a:xfrm>
          <a:prstGeom prst="rect">
            <a:avLst/>
          </a:prstGeom>
          <a:noFill/>
          <a:ln w="9525">
            <a:noFill/>
            <a:miter lim="800000"/>
            <a:headEnd/>
            <a:tailEnd/>
          </a:ln>
        </p:spPr>
      </p:pic>
      <p:pic>
        <p:nvPicPr>
          <p:cNvPr id="35846" name="Picture 4" descr="http://sundh99.cern.ch/cgi-bin/jpeg.getimg.sh?i=/archive/electronic/cern/others/PHO/photo-ex/9805018_06.jpeg&amp;s="/>
          <p:cNvPicPr>
            <a:picLocks noChangeAspect="1" noChangeArrowheads="1"/>
          </p:cNvPicPr>
          <p:nvPr/>
        </p:nvPicPr>
        <p:blipFill>
          <a:blip r:embed="rId6"/>
          <a:srcRect/>
          <a:stretch>
            <a:fillRect/>
          </a:stretch>
        </p:blipFill>
        <p:spPr bwMode="auto">
          <a:xfrm>
            <a:off x="6000750" y="3786188"/>
            <a:ext cx="3316288" cy="2370137"/>
          </a:xfrm>
          <a:prstGeom prst="rect">
            <a:avLst/>
          </a:prstGeom>
          <a:noFill/>
          <a:ln w="9525">
            <a:noFill/>
            <a:miter lim="800000"/>
            <a:headEnd/>
            <a:tailEnd/>
          </a:ln>
        </p:spPr>
      </p:pic>
      <p:pic>
        <p:nvPicPr>
          <p:cNvPr id="35847" name="Picture 6" descr="http://doc.cern.ch/archive/electronic/cern/others/PHO/photo-ex/9805018_04.jpeg"/>
          <p:cNvPicPr>
            <a:picLocks noChangeAspect="1" noChangeArrowheads="1"/>
          </p:cNvPicPr>
          <p:nvPr/>
        </p:nvPicPr>
        <p:blipFill>
          <a:blip r:embed="rId7"/>
          <a:srcRect/>
          <a:stretch>
            <a:fillRect/>
          </a:stretch>
        </p:blipFill>
        <p:spPr bwMode="auto">
          <a:xfrm>
            <a:off x="5937250" y="1357313"/>
            <a:ext cx="3206750" cy="2071687"/>
          </a:xfrm>
          <a:prstGeom prst="rect">
            <a:avLst/>
          </a:prstGeom>
          <a:noFill/>
          <a:ln w="9525">
            <a:noFill/>
            <a:miter lim="800000"/>
            <a:headEnd/>
            <a:tailEnd/>
          </a:ln>
        </p:spPr>
      </p:pic>
      <p:sp>
        <p:nvSpPr>
          <p:cNvPr id="35848" name="Rectangle 9"/>
          <p:cNvSpPr>
            <a:spLocks noChangeArrowheads="1"/>
          </p:cNvSpPr>
          <p:nvPr/>
        </p:nvSpPr>
        <p:spPr bwMode="auto">
          <a:xfrm>
            <a:off x="2928938" y="6642100"/>
            <a:ext cx="1246187" cy="215900"/>
          </a:xfrm>
          <a:prstGeom prst="rect">
            <a:avLst/>
          </a:prstGeom>
          <a:noFill/>
          <a:ln w="9525">
            <a:noFill/>
            <a:miter lim="800000"/>
            <a:headEnd/>
            <a:tailEnd/>
          </a:ln>
        </p:spPr>
        <p:txBody>
          <a:bodyPr wrap="none">
            <a:spAutoFit/>
          </a:bodyPr>
          <a:lstStyle/>
          <a:p>
            <a:r>
              <a:rPr lang="en-US" sz="800">
                <a:latin typeface="Calibri" pitchFamily="34" charset="0"/>
              </a:rPr>
              <a:t>http://www.reak.bme.hu</a:t>
            </a:r>
          </a:p>
        </p:txBody>
      </p:sp>
      <p:sp>
        <p:nvSpPr>
          <p:cNvPr id="11" name="Rectangular Callout 10"/>
          <p:cNvSpPr/>
          <p:nvPr/>
        </p:nvSpPr>
        <p:spPr>
          <a:xfrm>
            <a:off x="285750" y="3857625"/>
            <a:ext cx="1271588" cy="612775"/>
          </a:xfrm>
          <a:prstGeom prst="wedgeRectCallout">
            <a:avLst>
              <a:gd name="adj1" fmla="val 35785"/>
              <a:gd name="adj2" fmla="val -12705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scintilátor</a:t>
            </a:r>
            <a:endParaRPr lang="en-US" dirty="0"/>
          </a:p>
        </p:txBody>
      </p:sp>
      <p:sp>
        <p:nvSpPr>
          <p:cNvPr id="12" name="Rectangular Callout 11"/>
          <p:cNvSpPr/>
          <p:nvPr/>
        </p:nvSpPr>
        <p:spPr>
          <a:xfrm>
            <a:off x="2000250" y="1643063"/>
            <a:ext cx="1271588" cy="612775"/>
          </a:xfrm>
          <a:prstGeom prst="wedgeRectCallout">
            <a:avLst>
              <a:gd name="adj1" fmla="val -81428"/>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svetlovod</a:t>
            </a:r>
            <a:endParaRPr lang="en-US" dirty="0"/>
          </a:p>
        </p:txBody>
      </p:sp>
      <p:sp>
        <p:nvSpPr>
          <p:cNvPr id="13" name="Rectangular Callout 12"/>
          <p:cNvSpPr/>
          <p:nvPr/>
        </p:nvSpPr>
        <p:spPr>
          <a:xfrm>
            <a:off x="1785938" y="4071938"/>
            <a:ext cx="1271587" cy="612775"/>
          </a:xfrm>
          <a:prstGeom prst="wedgeRectCallout">
            <a:avLst>
              <a:gd name="adj1" fmla="val -36844"/>
              <a:gd name="adj2" fmla="val -1479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fotonásobič</a:t>
            </a:r>
            <a:endParaRPr lang="en-US" sz="1600" dirty="0"/>
          </a:p>
        </p:txBody>
      </p:sp>
      <p:sp>
        <p:nvSpPr>
          <p:cNvPr id="14" name="Rectangular Callout 13"/>
          <p:cNvSpPr/>
          <p:nvPr/>
        </p:nvSpPr>
        <p:spPr>
          <a:xfrm>
            <a:off x="1785938" y="4000500"/>
            <a:ext cx="1285875" cy="857250"/>
          </a:xfrm>
          <a:prstGeom prst="wedgeRectCallout">
            <a:avLst>
              <a:gd name="adj1" fmla="val -25843"/>
              <a:gd name="adj2" fmla="val 15969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Fotonásobič</a:t>
            </a:r>
          </a:p>
          <a:p>
            <a:pPr algn="ctr" fontAlgn="auto">
              <a:spcBef>
                <a:spcPts val="0"/>
              </a:spcBef>
              <a:spcAft>
                <a:spcPts val="0"/>
              </a:spcAft>
              <a:defRPr/>
            </a:pPr>
            <a:r>
              <a:rPr lang="sk-SK" sz="1050" dirty="0"/>
              <a:t>(zariadenie na konverziu fotónov na elektróny</a:t>
            </a:r>
            <a:r>
              <a:rPr lang="sk-SK" sz="1600" dirty="0"/>
              <a:t>)</a:t>
            </a:r>
            <a:endParaRPr lang="en-US" sz="1600" dirty="0"/>
          </a:p>
        </p:txBody>
      </p:sp>
      <p:sp>
        <p:nvSpPr>
          <p:cNvPr id="16" name="Rectangular Callout 15"/>
          <p:cNvSpPr/>
          <p:nvPr/>
        </p:nvSpPr>
        <p:spPr>
          <a:xfrm>
            <a:off x="2000250" y="1643063"/>
            <a:ext cx="1271588" cy="612775"/>
          </a:xfrm>
          <a:prstGeom prst="wedgeRectCallout">
            <a:avLst>
              <a:gd name="adj1" fmla="val 94032"/>
              <a:gd name="adj2" fmla="val 12817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svetlovod</a:t>
            </a:r>
            <a:endParaRPr lang="en-US" dirty="0"/>
          </a:p>
        </p:txBody>
      </p:sp>
      <p:sp>
        <p:nvSpPr>
          <p:cNvPr id="17" name="Rectangular Callout 16"/>
          <p:cNvSpPr/>
          <p:nvPr/>
        </p:nvSpPr>
        <p:spPr>
          <a:xfrm>
            <a:off x="7872413" y="5500688"/>
            <a:ext cx="1271587" cy="612775"/>
          </a:xfrm>
          <a:prstGeom prst="wedgeRectCallout">
            <a:avLst>
              <a:gd name="adj1" fmla="val -82148"/>
              <a:gd name="adj2" fmla="val -7033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200" dirty="0"/>
              <a:t>ATLAS</a:t>
            </a:r>
          </a:p>
          <a:p>
            <a:pPr algn="ctr" fontAlgn="auto">
              <a:spcBef>
                <a:spcPts val="0"/>
              </a:spcBef>
              <a:spcAft>
                <a:spcPts val="0"/>
              </a:spcAft>
              <a:defRPr/>
            </a:pPr>
            <a:r>
              <a:rPr lang="sk-SK" sz="1000" dirty="0"/>
              <a:t>Modul scintilačného kalorimetra</a:t>
            </a:r>
            <a:endParaRPr lang="en-US" sz="1000" dirty="0"/>
          </a:p>
        </p:txBody>
      </p:sp>
      <p:sp>
        <p:nvSpPr>
          <p:cNvPr id="19" name="Striped Right Arrow 18"/>
          <p:cNvSpPr/>
          <p:nvPr/>
        </p:nvSpPr>
        <p:spPr>
          <a:xfrm rot="16200000">
            <a:off x="6726238" y="3703637"/>
            <a:ext cx="1335088" cy="214313"/>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sk-SK" smtClean="0"/>
              <a:t>Elektronické čítanie informácie zo scintilátora </a:t>
            </a:r>
            <a:endParaRPr lang="en-US" smtClean="0"/>
          </a:p>
        </p:txBody>
      </p:sp>
      <p:pic>
        <p:nvPicPr>
          <p:cNvPr id="36867" name="Picture 1"/>
          <p:cNvPicPr>
            <a:picLocks noChangeAspect="1" noChangeArrowheads="1"/>
          </p:cNvPicPr>
          <p:nvPr/>
        </p:nvPicPr>
        <p:blipFill>
          <a:blip r:embed="rId2"/>
          <a:srcRect/>
          <a:stretch>
            <a:fillRect/>
          </a:stretch>
        </p:blipFill>
        <p:spPr bwMode="auto">
          <a:xfrm>
            <a:off x="357188" y="1285875"/>
            <a:ext cx="4276725" cy="1304925"/>
          </a:xfrm>
          <a:prstGeom prst="rect">
            <a:avLst/>
          </a:prstGeom>
          <a:noFill/>
          <a:ln w="9525">
            <a:noFill/>
            <a:miter lim="800000"/>
            <a:headEnd/>
            <a:tailEnd/>
          </a:ln>
        </p:spPr>
      </p:pic>
      <p:sp>
        <p:nvSpPr>
          <p:cNvPr id="36868" name="TextBox 3"/>
          <p:cNvSpPr txBox="1">
            <a:spLocks noChangeArrowheads="1"/>
          </p:cNvSpPr>
          <p:nvPr/>
        </p:nvSpPr>
        <p:spPr bwMode="auto">
          <a:xfrm>
            <a:off x="4857750" y="1428750"/>
            <a:ext cx="3357563" cy="1477963"/>
          </a:xfrm>
          <a:prstGeom prst="rect">
            <a:avLst/>
          </a:prstGeom>
          <a:noFill/>
          <a:ln w="9525">
            <a:noFill/>
            <a:miter lim="800000"/>
            <a:headEnd/>
            <a:tailEnd/>
          </a:ln>
        </p:spPr>
        <p:txBody>
          <a:bodyPr>
            <a:spAutoFit/>
          </a:bodyPr>
          <a:lstStyle/>
          <a:p>
            <a:r>
              <a:rPr lang="sk-SK">
                <a:latin typeface="Calibri" pitchFamily="34" charset="0"/>
              </a:rPr>
              <a:t>Na dynódach sa znásobuje počet elektrónov</a:t>
            </a:r>
          </a:p>
          <a:p>
            <a:r>
              <a:rPr lang="sk-SK">
                <a:latin typeface="Calibri" pitchFamily="34" charset="0"/>
              </a:rPr>
              <a:t>Faktor zosilnenia°býva 10E6</a:t>
            </a:r>
          </a:p>
          <a:p>
            <a:r>
              <a:rPr lang="sk-SK">
                <a:latin typeface="Calibri" pitchFamily="34" charset="0"/>
              </a:rPr>
              <a:t>Typická doba formovania signálu 200 ps</a:t>
            </a:r>
            <a:endParaRPr lang="en-US">
              <a:latin typeface="Calibri" pitchFamily="34" charset="0"/>
            </a:endParaRPr>
          </a:p>
        </p:txBody>
      </p:sp>
      <p:pic>
        <p:nvPicPr>
          <p:cNvPr id="36869" name="Picture 3" descr="MCP_principle_b"/>
          <p:cNvPicPr>
            <a:picLocks noChangeAspect="1" noChangeArrowheads="1"/>
          </p:cNvPicPr>
          <p:nvPr/>
        </p:nvPicPr>
        <p:blipFill>
          <a:blip r:embed="rId3"/>
          <a:srcRect/>
          <a:stretch>
            <a:fillRect/>
          </a:stretch>
        </p:blipFill>
        <p:spPr bwMode="auto">
          <a:xfrm>
            <a:off x="0" y="3643313"/>
            <a:ext cx="5500688" cy="2597150"/>
          </a:xfrm>
          <a:prstGeom prst="rect">
            <a:avLst/>
          </a:prstGeom>
          <a:noFill/>
          <a:ln w="9525">
            <a:noFill/>
            <a:miter lim="800000"/>
            <a:headEnd/>
            <a:tailEnd/>
          </a:ln>
        </p:spPr>
      </p:pic>
      <p:grpSp>
        <p:nvGrpSpPr>
          <p:cNvPr id="36870" name="Group 10"/>
          <p:cNvGrpSpPr>
            <a:grpSpLocks/>
          </p:cNvGrpSpPr>
          <p:nvPr/>
        </p:nvGrpSpPr>
        <p:grpSpPr bwMode="auto">
          <a:xfrm>
            <a:off x="5143500" y="3286125"/>
            <a:ext cx="3819525" cy="2886075"/>
            <a:chOff x="2880" y="2160"/>
            <a:chExt cx="2406" cy="1818"/>
          </a:xfrm>
        </p:grpSpPr>
        <p:pic>
          <p:nvPicPr>
            <p:cNvPr id="36872" name="Picture 11"/>
            <p:cNvPicPr>
              <a:picLocks noChangeAspect="1" noChangeArrowheads="1"/>
            </p:cNvPicPr>
            <p:nvPr/>
          </p:nvPicPr>
          <p:blipFill>
            <a:blip r:embed="rId4"/>
            <a:srcRect/>
            <a:stretch>
              <a:fillRect/>
            </a:stretch>
          </p:blipFill>
          <p:spPr bwMode="auto">
            <a:xfrm>
              <a:off x="2880" y="2160"/>
              <a:ext cx="624" cy="624"/>
            </a:xfrm>
            <a:prstGeom prst="rect">
              <a:avLst/>
            </a:prstGeom>
            <a:noFill/>
            <a:ln w="12700">
              <a:noFill/>
              <a:miter lim="800000"/>
              <a:headEnd/>
              <a:tailEnd/>
            </a:ln>
          </p:spPr>
        </p:pic>
        <p:pic>
          <p:nvPicPr>
            <p:cNvPr id="36873" name="Picture 12" descr="Burle_MCP"/>
            <p:cNvPicPr>
              <a:picLocks noChangeAspect="1" noChangeArrowheads="1"/>
            </p:cNvPicPr>
            <p:nvPr/>
          </p:nvPicPr>
          <p:blipFill>
            <a:blip r:embed="rId5"/>
            <a:srcRect/>
            <a:stretch>
              <a:fillRect/>
            </a:stretch>
          </p:blipFill>
          <p:spPr bwMode="auto">
            <a:xfrm>
              <a:off x="2976" y="2201"/>
              <a:ext cx="2310" cy="1777"/>
            </a:xfrm>
            <a:prstGeom prst="rect">
              <a:avLst/>
            </a:prstGeom>
            <a:noFill/>
            <a:ln w="9525">
              <a:noFill/>
              <a:miter lim="800000"/>
              <a:headEnd/>
              <a:tailEnd/>
            </a:ln>
          </p:spPr>
        </p:pic>
        <p:sp>
          <p:nvSpPr>
            <p:cNvPr id="36874" name="Text Box 13"/>
            <p:cNvSpPr txBox="1">
              <a:spLocks noChangeArrowheads="1"/>
            </p:cNvSpPr>
            <p:nvPr/>
          </p:nvSpPr>
          <p:spPr bwMode="auto">
            <a:xfrm>
              <a:off x="3120" y="3504"/>
              <a:ext cx="723" cy="154"/>
            </a:xfrm>
            <a:prstGeom prst="rect">
              <a:avLst/>
            </a:prstGeom>
            <a:solidFill>
              <a:schemeClr val="bg1"/>
            </a:solidFill>
            <a:ln w="12700">
              <a:noFill/>
              <a:miter lim="800000"/>
              <a:headEnd/>
              <a:tailEnd/>
            </a:ln>
          </p:spPr>
          <p:txBody>
            <a:bodyPr wrap="none" anchor="ctr">
              <a:spAutoFit/>
            </a:bodyPr>
            <a:lstStyle/>
            <a:p>
              <a:pPr algn="ctr" eaLnBrk="0" hangingPunct="0"/>
              <a:r>
                <a:rPr lang="en-GB" sz="1000">
                  <a:latin typeface="Calibri" pitchFamily="34" charset="0"/>
                </a:rPr>
                <a:t>(Burle Industries)</a:t>
              </a:r>
            </a:p>
          </p:txBody>
        </p:sp>
        <p:sp>
          <p:nvSpPr>
            <p:cNvPr id="36875" name="Rectangle 14"/>
            <p:cNvSpPr>
              <a:spLocks noChangeArrowheads="1"/>
            </p:cNvSpPr>
            <p:nvPr/>
          </p:nvSpPr>
          <p:spPr bwMode="auto">
            <a:xfrm>
              <a:off x="3120" y="2352"/>
              <a:ext cx="846" cy="354"/>
            </a:xfrm>
            <a:prstGeom prst="rect">
              <a:avLst/>
            </a:prstGeom>
            <a:solidFill>
              <a:schemeClr val="accent1"/>
            </a:solidFill>
            <a:ln w="12700">
              <a:solidFill>
                <a:schemeClr val="tx1"/>
              </a:solidFill>
              <a:miter lim="800000"/>
              <a:headEnd/>
              <a:tailEnd/>
            </a:ln>
          </p:spPr>
          <p:txBody>
            <a:bodyPr wrap="none" lIns="45720" tIns="0" rIns="45720" bIns="0">
              <a:spAutoFit/>
            </a:bodyPr>
            <a:lstStyle/>
            <a:p>
              <a:pPr eaLnBrk="0" hangingPunct="0">
                <a:buClr>
                  <a:schemeClr val="hlink"/>
                </a:buClr>
                <a:buSzPct val="70000"/>
              </a:pPr>
              <a:r>
                <a:rPr lang="en-GB" sz="1600">
                  <a:latin typeface="Calibri" pitchFamily="34" charset="0"/>
                </a:rPr>
                <a:t>Pore </a:t>
              </a:r>
              <a:r>
                <a:rPr lang="en-GB" sz="1600">
                  <a:latin typeface="Calibri" pitchFamily="34" charset="0"/>
                  <a:sym typeface="Symbol" pitchFamily="18" charset="2"/>
                </a:rPr>
                <a:t></a:t>
              </a:r>
              <a:r>
                <a:rPr lang="en-GB" sz="1600">
                  <a:latin typeface="Calibri" pitchFamily="34" charset="0"/>
                </a:rPr>
                <a:t>: 2 </a:t>
              </a:r>
              <a:r>
                <a:rPr lang="en-GB">
                  <a:latin typeface="Symbol" pitchFamily="18" charset="2"/>
                </a:rPr>
                <a:t>m</a:t>
              </a:r>
              <a:r>
                <a:rPr lang="en-GB" sz="1600">
                  <a:latin typeface="Calibri" pitchFamily="34" charset="0"/>
                </a:rPr>
                <a:t>m</a:t>
              </a:r>
            </a:p>
            <a:p>
              <a:pPr eaLnBrk="0" hangingPunct="0">
                <a:buClr>
                  <a:schemeClr val="hlink"/>
                </a:buClr>
                <a:buSzPct val="70000"/>
              </a:pPr>
              <a:r>
                <a:rPr lang="en-GB" sz="1600">
                  <a:latin typeface="Calibri" pitchFamily="34" charset="0"/>
                </a:rPr>
                <a:t>Pitch: 3 </a:t>
              </a:r>
              <a:r>
                <a:rPr lang="en-GB">
                  <a:latin typeface="Symbol" pitchFamily="18" charset="2"/>
                </a:rPr>
                <a:t>m</a:t>
              </a:r>
              <a:r>
                <a:rPr lang="en-GB" sz="1600">
                  <a:latin typeface="Calibri" pitchFamily="34" charset="0"/>
                </a:rPr>
                <a:t>m</a:t>
              </a:r>
            </a:p>
          </p:txBody>
        </p:sp>
      </p:grpSp>
      <p:sp>
        <p:nvSpPr>
          <p:cNvPr id="36871" name="TextBox 3"/>
          <p:cNvSpPr txBox="1">
            <a:spLocks noChangeArrowheads="1"/>
          </p:cNvSpPr>
          <p:nvPr/>
        </p:nvSpPr>
        <p:spPr bwMode="auto">
          <a:xfrm>
            <a:off x="0" y="3071813"/>
            <a:ext cx="5214938" cy="646112"/>
          </a:xfrm>
          <a:prstGeom prst="rect">
            <a:avLst/>
          </a:prstGeom>
          <a:noFill/>
          <a:ln w="9525">
            <a:noFill/>
            <a:miter lim="800000"/>
            <a:headEnd/>
            <a:tailEnd/>
          </a:ln>
        </p:spPr>
        <p:txBody>
          <a:bodyPr>
            <a:spAutoFit/>
          </a:bodyPr>
          <a:lstStyle/>
          <a:p>
            <a:r>
              <a:rPr lang="sk-SK">
                <a:latin typeface="Calibri" pitchFamily="34" charset="0"/>
              </a:rPr>
              <a:t>Mikrokanálové doštičky zosiľňujú signál podobne ako fotonásobič</a:t>
            </a:r>
            <a:endParaRPr lang="en-US">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pPr algn="l" eaLnBrk="1" hangingPunct="1"/>
            <a:r>
              <a:rPr lang="sk-SK" smtClean="0"/>
              <a:t>Hmlová komora</a:t>
            </a:r>
            <a:endParaRPr lang="en-US" smtClean="0"/>
          </a:p>
        </p:txBody>
      </p:sp>
      <p:pic>
        <p:nvPicPr>
          <p:cNvPr id="37891" name="Picture 2" descr="Transmutation photographed by Blackett"/>
          <p:cNvPicPr>
            <a:picLocks noChangeAspect="1" noChangeArrowheads="1"/>
          </p:cNvPicPr>
          <p:nvPr/>
        </p:nvPicPr>
        <p:blipFill>
          <a:blip r:embed="rId3"/>
          <a:srcRect/>
          <a:stretch>
            <a:fillRect/>
          </a:stretch>
        </p:blipFill>
        <p:spPr bwMode="auto">
          <a:xfrm>
            <a:off x="2643188" y="3781425"/>
            <a:ext cx="4267200" cy="3076575"/>
          </a:xfrm>
          <a:prstGeom prst="rect">
            <a:avLst/>
          </a:prstGeom>
          <a:noFill/>
          <a:ln w="9525">
            <a:noFill/>
            <a:miter lim="800000"/>
            <a:headEnd/>
            <a:tailEnd/>
          </a:ln>
        </p:spPr>
      </p:pic>
      <p:pic>
        <p:nvPicPr>
          <p:cNvPr id="37892" name="Picture 2" descr="2007-01-03 007">
            <a:hlinkClick r:id="rId4" tooltip="Photo Sharing"/>
          </p:cNvPr>
          <p:cNvPicPr>
            <a:picLocks noChangeAspect="1" noChangeArrowheads="1"/>
          </p:cNvPicPr>
          <p:nvPr/>
        </p:nvPicPr>
        <p:blipFill>
          <a:blip r:embed="rId5"/>
          <a:srcRect/>
          <a:stretch>
            <a:fillRect/>
          </a:stretch>
        </p:blipFill>
        <p:spPr bwMode="auto">
          <a:xfrm>
            <a:off x="4143375" y="1285875"/>
            <a:ext cx="3857625" cy="2894013"/>
          </a:xfrm>
          <a:prstGeom prst="rect">
            <a:avLst/>
          </a:prstGeom>
          <a:noFill/>
          <a:ln w="9525">
            <a:noFill/>
            <a:miter lim="800000"/>
            <a:headEnd/>
            <a:tailEnd/>
          </a:ln>
        </p:spPr>
      </p:pic>
      <p:pic>
        <p:nvPicPr>
          <p:cNvPr id="37893" name="Picture 10" descr="Chemtrails - 2 UNMARKED 767 Aircraft Flying in formation"/>
          <p:cNvPicPr>
            <a:picLocks noChangeAspect="1" noChangeArrowheads="1"/>
          </p:cNvPicPr>
          <p:nvPr/>
        </p:nvPicPr>
        <p:blipFill>
          <a:blip r:embed="rId6"/>
          <a:srcRect/>
          <a:stretch>
            <a:fillRect/>
          </a:stretch>
        </p:blipFill>
        <p:spPr bwMode="auto">
          <a:xfrm>
            <a:off x="1428750" y="1785938"/>
            <a:ext cx="3228975" cy="254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p:txBody>
          <a:bodyPr/>
          <a:lstStyle/>
          <a:p>
            <a:pPr eaLnBrk="1" hangingPunct="1"/>
            <a:r>
              <a:rPr lang="sk-SK" smtClean="0"/>
              <a:t>(Wilsonova) Hmlová komora</a:t>
            </a:r>
            <a:endParaRPr lang="en-US" smtClean="0"/>
          </a:p>
        </p:txBody>
      </p:sp>
      <p:pic>
        <p:nvPicPr>
          <p:cNvPr id="38915" name="Picture 4" descr="C.T.R. Wilson"/>
          <p:cNvPicPr>
            <a:picLocks noChangeAspect="1" noChangeArrowheads="1"/>
          </p:cNvPicPr>
          <p:nvPr/>
        </p:nvPicPr>
        <p:blipFill>
          <a:blip r:embed="rId3"/>
          <a:srcRect/>
          <a:stretch>
            <a:fillRect/>
          </a:stretch>
        </p:blipFill>
        <p:spPr bwMode="auto">
          <a:xfrm>
            <a:off x="142875" y="1214438"/>
            <a:ext cx="1785938" cy="2525712"/>
          </a:xfrm>
          <a:prstGeom prst="rect">
            <a:avLst/>
          </a:prstGeom>
          <a:noFill/>
          <a:ln w="9525">
            <a:noFill/>
            <a:miter lim="800000"/>
            <a:headEnd/>
            <a:tailEnd/>
          </a:ln>
        </p:spPr>
      </p:pic>
      <p:sp>
        <p:nvSpPr>
          <p:cNvPr id="38916" name="TextBox 8"/>
          <p:cNvSpPr txBox="1">
            <a:spLocks noChangeArrowheads="1"/>
          </p:cNvSpPr>
          <p:nvPr/>
        </p:nvSpPr>
        <p:spPr bwMode="auto">
          <a:xfrm>
            <a:off x="0" y="3857625"/>
            <a:ext cx="2143125" cy="830263"/>
          </a:xfrm>
          <a:prstGeom prst="rect">
            <a:avLst/>
          </a:prstGeom>
          <a:noFill/>
          <a:ln w="9525">
            <a:noFill/>
            <a:miter lim="800000"/>
            <a:headEnd/>
            <a:tailEnd/>
          </a:ln>
        </p:spPr>
        <p:txBody>
          <a:bodyPr>
            <a:spAutoFit/>
          </a:bodyPr>
          <a:lstStyle/>
          <a:p>
            <a:pPr algn="ctr"/>
            <a:r>
              <a:rPr lang="en-US" sz="1200">
                <a:latin typeface="Calibri" pitchFamily="34" charset="0"/>
              </a:rPr>
              <a:t>Charles T.R. Wilson</a:t>
            </a:r>
          </a:p>
          <a:p>
            <a:pPr algn="ctr"/>
            <a:r>
              <a:rPr lang="en-US" sz="1200">
                <a:latin typeface="Calibri" pitchFamily="34" charset="0"/>
              </a:rPr>
              <a:t>(1869-1959)</a:t>
            </a:r>
          </a:p>
          <a:p>
            <a:pPr algn="ctr"/>
            <a:r>
              <a:rPr lang="en-US" sz="1200">
                <a:latin typeface="Calibri" pitchFamily="34" charset="0"/>
              </a:rPr>
              <a:t>Nobelova cena za fyziku 1927</a:t>
            </a:r>
            <a:endParaRPr lang="sk-SK" sz="1200">
              <a:latin typeface="Calibri" pitchFamily="34" charset="0"/>
            </a:endParaRPr>
          </a:p>
          <a:p>
            <a:pPr algn="ctr"/>
            <a:r>
              <a:rPr lang="sk-SK" sz="1200">
                <a:latin typeface="Calibri" pitchFamily="34" charset="0"/>
              </a:rPr>
              <a:t>(spoločne s Comptonom)</a:t>
            </a:r>
            <a:endParaRPr lang="en-US" sz="1200">
              <a:latin typeface="Calibri" pitchFamily="34" charset="0"/>
            </a:endParaRPr>
          </a:p>
        </p:txBody>
      </p:sp>
      <p:sp>
        <p:nvSpPr>
          <p:cNvPr id="38917" name="TextBox 10"/>
          <p:cNvSpPr txBox="1">
            <a:spLocks noChangeArrowheads="1"/>
          </p:cNvSpPr>
          <p:nvPr/>
        </p:nvSpPr>
        <p:spPr bwMode="auto">
          <a:xfrm>
            <a:off x="2214563" y="857250"/>
            <a:ext cx="6286500" cy="646113"/>
          </a:xfrm>
          <a:prstGeom prst="rect">
            <a:avLst/>
          </a:prstGeom>
          <a:noFill/>
          <a:ln w="9525">
            <a:noFill/>
            <a:miter lim="800000"/>
            <a:headEnd/>
            <a:tailEnd/>
          </a:ln>
        </p:spPr>
        <p:txBody>
          <a:bodyPr>
            <a:spAutoFit/>
          </a:bodyPr>
          <a:lstStyle/>
          <a:p>
            <a:r>
              <a:rPr lang="sk-SK">
                <a:latin typeface="Calibri" pitchFamily="34" charset="0"/>
              </a:rPr>
              <a:t>Ernst Rutherford: Hmlová komora bola najoriginálnejším a najkrásnejším  prístrojom v dejinách fyziky</a:t>
            </a:r>
            <a:endParaRPr lang="en-US">
              <a:latin typeface="Calibri" pitchFamily="34" charset="0"/>
            </a:endParaRPr>
          </a:p>
        </p:txBody>
      </p:sp>
      <p:sp>
        <p:nvSpPr>
          <p:cNvPr id="38918" name="TextBox 15"/>
          <p:cNvSpPr txBox="1">
            <a:spLocks noChangeArrowheads="1"/>
          </p:cNvSpPr>
          <p:nvPr/>
        </p:nvSpPr>
        <p:spPr bwMode="auto">
          <a:xfrm>
            <a:off x="2214563" y="1643063"/>
            <a:ext cx="6500812" cy="2586037"/>
          </a:xfrm>
          <a:prstGeom prst="rect">
            <a:avLst/>
          </a:prstGeom>
          <a:noFill/>
          <a:ln w="9525">
            <a:noFill/>
            <a:miter lim="800000"/>
            <a:headEnd/>
            <a:tailEnd/>
          </a:ln>
        </p:spPr>
        <p:txBody>
          <a:bodyPr>
            <a:spAutoFit/>
          </a:bodyPr>
          <a:lstStyle/>
          <a:p>
            <a:pPr>
              <a:buFont typeface="Arial" charset="0"/>
              <a:buChar char="•"/>
            </a:pPr>
            <a:r>
              <a:rPr lang="sk-SK">
                <a:latin typeface="Calibri" pitchFamily="34" charset="0"/>
              </a:rPr>
              <a:t> nádoba s piestom naplnená čistým vzduchom a vodnou parou</a:t>
            </a:r>
          </a:p>
          <a:p>
            <a:pPr>
              <a:buFont typeface="Arial" charset="0"/>
              <a:buChar char="•"/>
            </a:pPr>
            <a:r>
              <a:rPr lang="sk-SK">
                <a:latin typeface="Calibri" pitchFamily="34" charset="0"/>
              </a:rPr>
              <a:t> pri prudkom pohybe piestu dôjde k expanzii polynu a poklesu jeho teploty</a:t>
            </a:r>
          </a:p>
          <a:p>
            <a:pPr lvl="1">
              <a:buFont typeface="Arial" charset="0"/>
              <a:buChar char="•"/>
            </a:pPr>
            <a:r>
              <a:rPr lang="sk-SK">
                <a:latin typeface="Calibri" pitchFamily="34" charset="0"/>
              </a:rPr>
              <a:t>Para je presýtená ale nemá na čom kondenzovať</a:t>
            </a:r>
          </a:p>
          <a:p>
            <a:pPr>
              <a:buFont typeface="Arial" charset="0"/>
              <a:buChar char="•"/>
            </a:pPr>
            <a:r>
              <a:rPr lang="sk-SK">
                <a:latin typeface="Calibri" pitchFamily="34" charset="0"/>
              </a:rPr>
              <a:t>ióny vytvorené preletom častice fungujú ako kondenzačné jadrá</a:t>
            </a:r>
          </a:p>
          <a:p>
            <a:pPr lvl="1">
              <a:buFont typeface="Arial" charset="0"/>
              <a:buChar char="•"/>
            </a:pPr>
            <a:r>
              <a:rPr lang="sk-SK">
                <a:latin typeface="Calibri" pitchFamily="34" charset="0"/>
              </a:rPr>
              <a:t>Pozdĺž dráhy častice sa vytvorí hmlová stopa</a:t>
            </a:r>
          </a:p>
          <a:p>
            <a:pPr>
              <a:buFont typeface="Arial" charset="0"/>
              <a:buChar char="•"/>
            </a:pPr>
            <a:r>
              <a:rPr lang="sk-SK">
                <a:latin typeface="Calibri" pitchFamily="34" charset="0"/>
              </a:rPr>
              <a:t>V difúznej komore sa presýtenie dosahuje pomocou teplotného gradientu (nepotrebuje expanziu, je pripravená k registrácii neustále)</a:t>
            </a:r>
            <a:endParaRPr lang="en-US">
              <a:latin typeface="Calibri" pitchFamily="34" charset="0"/>
            </a:endParaRPr>
          </a:p>
        </p:txBody>
      </p:sp>
      <p:pic>
        <p:nvPicPr>
          <p:cNvPr id="38919" name="Picture 10" descr="cloudchamber_11_diagram"/>
          <p:cNvPicPr>
            <a:picLocks noChangeAspect="1" noChangeArrowheads="1"/>
          </p:cNvPicPr>
          <p:nvPr/>
        </p:nvPicPr>
        <p:blipFill>
          <a:blip r:embed="rId4"/>
          <a:srcRect/>
          <a:stretch>
            <a:fillRect/>
          </a:stretch>
        </p:blipFill>
        <p:spPr bwMode="auto">
          <a:xfrm>
            <a:off x="5643563" y="4214813"/>
            <a:ext cx="3333750" cy="2476500"/>
          </a:xfrm>
          <a:prstGeom prst="rect">
            <a:avLst/>
          </a:prstGeom>
          <a:noFill/>
          <a:ln w="9525">
            <a:noFill/>
            <a:miter lim="800000"/>
            <a:headEnd/>
            <a:tailEnd/>
          </a:ln>
        </p:spPr>
      </p:pic>
      <p:pic>
        <p:nvPicPr>
          <p:cNvPr id="38920" name="Picture 4" descr="pickle jar"/>
          <p:cNvPicPr>
            <a:picLocks noChangeAspect="1" noChangeArrowheads="1"/>
          </p:cNvPicPr>
          <p:nvPr/>
        </p:nvPicPr>
        <p:blipFill>
          <a:blip r:embed="rId5"/>
          <a:srcRect/>
          <a:stretch>
            <a:fillRect/>
          </a:stretch>
        </p:blipFill>
        <p:spPr bwMode="auto">
          <a:xfrm>
            <a:off x="2143125" y="4357688"/>
            <a:ext cx="3457575" cy="22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endParaRPr lang="en-US" smtClean="0"/>
          </a:p>
        </p:txBody>
      </p:sp>
      <p:pic>
        <p:nvPicPr>
          <p:cNvPr id="39939" name="Picture 8" descr="CTR Wilson's first cloud chamber"/>
          <p:cNvPicPr>
            <a:picLocks noChangeAspect="1" noChangeArrowheads="1"/>
          </p:cNvPicPr>
          <p:nvPr/>
        </p:nvPicPr>
        <p:blipFill>
          <a:blip r:embed="rId3"/>
          <a:srcRect/>
          <a:stretch>
            <a:fillRect/>
          </a:stretch>
        </p:blipFill>
        <p:spPr bwMode="auto">
          <a:xfrm>
            <a:off x="714375" y="1428750"/>
            <a:ext cx="3095625" cy="2933700"/>
          </a:xfrm>
          <a:prstGeom prst="rect">
            <a:avLst/>
          </a:prstGeom>
          <a:noFill/>
          <a:ln w="9525">
            <a:noFill/>
            <a:miter lim="800000"/>
            <a:headEnd/>
            <a:tailEnd/>
          </a:ln>
        </p:spPr>
      </p:pic>
      <p:sp>
        <p:nvSpPr>
          <p:cNvPr id="39940" name="TextBox 6"/>
          <p:cNvSpPr txBox="1">
            <a:spLocks noChangeArrowheads="1"/>
          </p:cNvSpPr>
          <p:nvPr/>
        </p:nvSpPr>
        <p:spPr bwMode="auto">
          <a:xfrm>
            <a:off x="4071938" y="2143125"/>
            <a:ext cx="3441700" cy="646113"/>
          </a:xfrm>
          <a:prstGeom prst="rect">
            <a:avLst/>
          </a:prstGeom>
          <a:noFill/>
          <a:ln w="9525">
            <a:noFill/>
            <a:miter lim="800000"/>
            <a:headEnd/>
            <a:tailEnd/>
          </a:ln>
        </p:spPr>
        <p:txBody>
          <a:bodyPr wrap="none">
            <a:spAutoFit/>
          </a:bodyPr>
          <a:lstStyle/>
          <a:p>
            <a:r>
              <a:rPr lang="en-US">
                <a:latin typeface="Calibri" pitchFamily="34" charset="0"/>
              </a:rPr>
              <a:t>Prv</a:t>
            </a:r>
            <a:r>
              <a:rPr lang="sk-SK">
                <a:latin typeface="Calibri" pitchFamily="34" charset="0"/>
              </a:rPr>
              <a:t>á expanzná komora z roku 1899</a:t>
            </a:r>
          </a:p>
          <a:p>
            <a:r>
              <a:rPr lang="sk-SK">
                <a:latin typeface="Calibri" pitchFamily="34" charset="0"/>
              </a:rPr>
              <a:t>Určená na štúdium hmly</a:t>
            </a:r>
            <a:endParaRPr lang="en-US">
              <a:latin typeface="Calibri" pitchFamily="34" charset="0"/>
            </a:endParaRPr>
          </a:p>
        </p:txBody>
      </p:sp>
      <p:pic>
        <p:nvPicPr>
          <p:cNvPr id="39941" name="Picture 4" descr="Wilson's 1911 Cloud Chamber"/>
          <p:cNvPicPr>
            <a:picLocks noChangeAspect="1" noChangeArrowheads="1"/>
          </p:cNvPicPr>
          <p:nvPr/>
        </p:nvPicPr>
        <p:blipFill>
          <a:blip r:embed="rId4"/>
          <a:srcRect/>
          <a:stretch>
            <a:fillRect/>
          </a:stretch>
        </p:blipFill>
        <p:spPr bwMode="auto">
          <a:xfrm>
            <a:off x="4429125" y="3492500"/>
            <a:ext cx="4024313" cy="2822575"/>
          </a:xfrm>
          <a:prstGeom prst="rect">
            <a:avLst/>
          </a:prstGeom>
          <a:noFill/>
          <a:ln w="9525">
            <a:noFill/>
            <a:miter lim="800000"/>
            <a:headEnd/>
            <a:tailEnd/>
          </a:ln>
        </p:spPr>
      </p:pic>
      <p:sp>
        <p:nvSpPr>
          <p:cNvPr id="39942" name="TextBox 8"/>
          <p:cNvSpPr txBox="1">
            <a:spLocks noChangeArrowheads="1"/>
          </p:cNvSpPr>
          <p:nvPr/>
        </p:nvSpPr>
        <p:spPr bwMode="auto">
          <a:xfrm>
            <a:off x="1285875" y="4929188"/>
            <a:ext cx="2819400" cy="369887"/>
          </a:xfrm>
          <a:prstGeom prst="rect">
            <a:avLst/>
          </a:prstGeom>
          <a:noFill/>
          <a:ln w="9525">
            <a:noFill/>
            <a:miter lim="800000"/>
            <a:headEnd/>
            <a:tailEnd/>
          </a:ln>
        </p:spPr>
        <p:txBody>
          <a:bodyPr wrap="none">
            <a:spAutoFit/>
          </a:bodyPr>
          <a:lstStyle/>
          <a:p>
            <a:r>
              <a:rPr lang="sk-SK">
                <a:latin typeface="Calibri" pitchFamily="34" charset="0"/>
              </a:rPr>
              <a:t>Originál komory z roku 1911</a:t>
            </a:r>
            <a:endParaRPr lang="en-US">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pPr eaLnBrk="1" hangingPunct="1"/>
            <a:endParaRPr lang="en-US" smtClean="0"/>
          </a:p>
        </p:txBody>
      </p:sp>
      <p:sp>
        <p:nvSpPr>
          <p:cNvPr id="40963" name="Content Placeholder 3"/>
          <p:cNvSpPr>
            <a:spLocks noGrp="1"/>
          </p:cNvSpPr>
          <p:nvPr>
            <p:ph idx="1"/>
          </p:nvPr>
        </p:nvSpPr>
        <p:spPr/>
        <p:txBody>
          <a:bodyPr/>
          <a:lstStyle/>
          <a:p>
            <a:pPr eaLnBrk="1" hangingPunct="1"/>
            <a:r>
              <a:rPr lang="sk-SK" smtClean="0"/>
              <a:t>V hmlovej komore boli urobené mnohé významné objavy ako napríklad:</a:t>
            </a:r>
          </a:p>
          <a:p>
            <a:pPr lvl="1" eaLnBrk="1" hangingPunct="1"/>
            <a:r>
              <a:rPr lang="sk-SK" smtClean="0"/>
              <a:t>Objav pozitrónu</a:t>
            </a:r>
          </a:p>
          <a:p>
            <a:pPr lvl="1" eaLnBrk="1" hangingPunct="1"/>
            <a:r>
              <a:rPr lang="sk-SK" smtClean="0"/>
              <a:t>Prvá vizualizácia jadrovej premeny</a:t>
            </a:r>
          </a:p>
          <a:p>
            <a:pPr lvl="1" eaLnBrk="1" hangingPunct="1"/>
            <a:r>
              <a:rPr lang="sk-SK" smtClean="0"/>
              <a:t>Vizualizácia tvorby e+e- párov a anihilácie</a:t>
            </a:r>
          </a:p>
          <a:p>
            <a:pPr lvl="1" eaLnBrk="1" hangingPunct="1"/>
            <a:r>
              <a:rPr lang="sk-SK" smtClean="0"/>
              <a:t>Demoštrácia Comptonovho javu</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smtClean="0"/>
          </a:p>
        </p:txBody>
      </p:sp>
      <p:pic>
        <p:nvPicPr>
          <p:cNvPr id="41987" name="Picture 2" descr="Image:Cloud chamber - visible trace of positron.JPG"/>
          <p:cNvPicPr>
            <a:picLocks noChangeAspect="1" noChangeArrowheads="1"/>
          </p:cNvPicPr>
          <p:nvPr/>
        </p:nvPicPr>
        <p:blipFill>
          <a:blip r:embed="rId3"/>
          <a:srcRect/>
          <a:stretch>
            <a:fillRect/>
          </a:stretch>
        </p:blipFill>
        <p:spPr bwMode="auto">
          <a:xfrm>
            <a:off x="428625" y="1785938"/>
            <a:ext cx="3317875" cy="3006725"/>
          </a:xfrm>
          <a:prstGeom prst="rect">
            <a:avLst/>
          </a:prstGeom>
          <a:noFill/>
          <a:ln w="9525">
            <a:noFill/>
            <a:miter lim="800000"/>
            <a:headEnd/>
            <a:tailEnd/>
          </a:ln>
        </p:spPr>
      </p:pic>
      <p:pic>
        <p:nvPicPr>
          <p:cNvPr id="41988" name="Picture 2" descr="Transmutation photographed by Blackett"/>
          <p:cNvPicPr>
            <a:picLocks noChangeAspect="1" noChangeArrowheads="1"/>
          </p:cNvPicPr>
          <p:nvPr/>
        </p:nvPicPr>
        <p:blipFill>
          <a:blip r:embed="rId4"/>
          <a:srcRect/>
          <a:stretch>
            <a:fillRect/>
          </a:stretch>
        </p:blipFill>
        <p:spPr bwMode="auto">
          <a:xfrm>
            <a:off x="4286250" y="1785938"/>
            <a:ext cx="4267200" cy="3076575"/>
          </a:xfrm>
          <a:prstGeom prst="rect">
            <a:avLst/>
          </a:prstGeom>
          <a:noFill/>
          <a:ln w="9525">
            <a:noFill/>
            <a:miter lim="800000"/>
            <a:headEnd/>
            <a:tailEnd/>
          </a:ln>
        </p:spPr>
      </p:pic>
      <p:sp>
        <p:nvSpPr>
          <p:cNvPr id="41989" name="TextBox 4"/>
          <p:cNvSpPr txBox="1">
            <a:spLocks noChangeArrowheads="1"/>
          </p:cNvSpPr>
          <p:nvPr/>
        </p:nvSpPr>
        <p:spPr bwMode="auto">
          <a:xfrm>
            <a:off x="4214813" y="5072063"/>
            <a:ext cx="4643437" cy="1477962"/>
          </a:xfrm>
          <a:prstGeom prst="rect">
            <a:avLst/>
          </a:prstGeom>
          <a:noFill/>
          <a:ln w="9525">
            <a:noFill/>
            <a:miter lim="800000"/>
            <a:headEnd/>
            <a:tailEnd/>
          </a:ln>
        </p:spPr>
        <p:txBody>
          <a:bodyPr>
            <a:spAutoFit/>
          </a:bodyPr>
          <a:lstStyle/>
          <a:p>
            <a:r>
              <a:rPr lang="sk-SK">
                <a:latin typeface="Calibri" pitchFamily="34" charset="0"/>
              </a:rPr>
              <a:t>Vizualizácia jadrovej premeny</a:t>
            </a:r>
          </a:p>
          <a:p>
            <a:r>
              <a:rPr lang="el-GR">
                <a:latin typeface="Calibri" pitchFamily="34" charset="0"/>
              </a:rPr>
              <a:t>α</a:t>
            </a:r>
            <a:r>
              <a:rPr lang="sk-SK">
                <a:latin typeface="Calibri" pitchFamily="34" charset="0"/>
              </a:rPr>
              <a:t>+N </a:t>
            </a:r>
            <a:r>
              <a:rPr lang="en-US">
                <a:latin typeface="Calibri" pitchFamily="34" charset="0"/>
              </a:rPr>
              <a:t>-&gt; O+p</a:t>
            </a:r>
            <a:r>
              <a:rPr lang="sk-SK">
                <a:latin typeface="Calibri" pitchFamily="34" charset="0"/>
              </a:rPr>
              <a:t> </a:t>
            </a:r>
          </a:p>
          <a:p>
            <a:r>
              <a:rPr lang="sk-SK">
                <a:latin typeface="Calibri" pitchFamily="34" charset="0"/>
              </a:rPr>
              <a:t>Použitá komora bola schopná „neuveriteľnej rýchlosti"</a:t>
            </a:r>
          </a:p>
          <a:p>
            <a:r>
              <a:rPr lang="sk-SK">
                <a:latin typeface="Calibri" pitchFamily="34" charset="0"/>
              </a:rPr>
              <a:t>(expandovať mohla až trikrát za sekundu)</a:t>
            </a:r>
          </a:p>
        </p:txBody>
      </p:sp>
      <p:sp>
        <p:nvSpPr>
          <p:cNvPr id="41990" name="TextBox 5"/>
          <p:cNvSpPr txBox="1">
            <a:spLocks noChangeArrowheads="1"/>
          </p:cNvSpPr>
          <p:nvPr/>
        </p:nvSpPr>
        <p:spPr bwMode="auto">
          <a:xfrm>
            <a:off x="785813" y="5072063"/>
            <a:ext cx="1681162" cy="369887"/>
          </a:xfrm>
          <a:prstGeom prst="rect">
            <a:avLst/>
          </a:prstGeom>
          <a:noFill/>
          <a:ln w="9525">
            <a:noFill/>
            <a:miter lim="800000"/>
            <a:headEnd/>
            <a:tailEnd/>
          </a:ln>
        </p:spPr>
        <p:txBody>
          <a:bodyPr wrap="none">
            <a:spAutoFit/>
          </a:bodyPr>
          <a:lstStyle/>
          <a:p>
            <a:r>
              <a:rPr lang="sk-SK">
                <a:latin typeface="Calibri" pitchFamily="34" charset="0"/>
              </a:rPr>
              <a:t>Objav pozitrónu</a:t>
            </a:r>
            <a:endParaRPr lang="en-US">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pic>
        <p:nvPicPr>
          <p:cNvPr id="43011" name="Picture 2" descr="http://www.sciencebuddies.org/mentoring/project_ideas/Weather_img033.jpg"/>
          <p:cNvPicPr>
            <a:picLocks noChangeAspect="1" noChangeArrowheads="1"/>
          </p:cNvPicPr>
          <p:nvPr/>
        </p:nvPicPr>
        <p:blipFill>
          <a:blip r:embed="rId3"/>
          <a:srcRect/>
          <a:stretch>
            <a:fillRect/>
          </a:stretch>
        </p:blipFill>
        <p:spPr bwMode="auto">
          <a:xfrm>
            <a:off x="1643063" y="3143250"/>
            <a:ext cx="5700712" cy="2681288"/>
          </a:xfrm>
          <a:prstGeom prst="rect">
            <a:avLst/>
          </a:prstGeom>
          <a:noFill/>
          <a:ln w="9525">
            <a:noFill/>
            <a:miter lim="800000"/>
            <a:headEnd/>
            <a:tailEnd/>
          </a:ln>
        </p:spPr>
      </p:pic>
      <p:sp>
        <p:nvSpPr>
          <p:cNvPr id="43012" name="TextBox 4"/>
          <p:cNvSpPr txBox="1">
            <a:spLocks noChangeArrowheads="1"/>
          </p:cNvSpPr>
          <p:nvPr/>
        </p:nvSpPr>
        <p:spPr bwMode="auto">
          <a:xfrm>
            <a:off x="642938" y="1857375"/>
            <a:ext cx="6086475" cy="923925"/>
          </a:xfrm>
          <a:prstGeom prst="rect">
            <a:avLst/>
          </a:prstGeom>
          <a:noFill/>
          <a:ln w="9525">
            <a:noFill/>
            <a:miter lim="800000"/>
            <a:headEnd/>
            <a:tailEnd/>
          </a:ln>
        </p:spPr>
        <p:txBody>
          <a:bodyPr wrap="none">
            <a:spAutoFit/>
          </a:bodyPr>
          <a:lstStyle/>
          <a:p>
            <a:r>
              <a:rPr lang="sk-SK">
                <a:latin typeface="Calibri" pitchFamily="34" charset="0"/>
              </a:rPr>
              <a:t>Hmlové komory sa dodnes používajú na účely výuky</a:t>
            </a:r>
          </a:p>
          <a:p>
            <a:endParaRPr lang="sk-SK">
              <a:latin typeface="Calibri" pitchFamily="34" charset="0"/>
            </a:endParaRPr>
          </a:p>
          <a:p>
            <a:r>
              <a:rPr lang="sk-SK">
                <a:latin typeface="Calibri" pitchFamily="34" charset="0"/>
              </a:rPr>
              <a:t>Na webe  je možné nájsť množstvo návodov na domáce pokusy</a:t>
            </a:r>
            <a:endParaRPr lang="en-US">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sk-SK" smtClean="0"/>
              <a:t>Bublinové detektory</a:t>
            </a:r>
            <a:endParaRPr lang="en-US" smtClean="0"/>
          </a:p>
        </p:txBody>
      </p:sp>
      <p:pic>
        <p:nvPicPr>
          <p:cNvPr id="44035" name="Picture 2" descr="http://www.astro.su.se/~magnusg/small_500/Boiling_water.jpg">
            <a:hlinkClick r:id="rId3"/>
          </p:cNvPr>
          <p:cNvPicPr>
            <a:picLocks noChangeAspect="1" noChangeArrowheads="1"/>
          </p:cNvPicPr>
          <p:nvPr/>
        </p:nvPicPr>
        <p:blipFill>
          <a:blip r:embed="rId4"/>
          <a:srcRect/>
          <a:stretch>
            <a:fillRect/>
          </a:stretch>
        </p:blipFill>
        <p:spPr bwMode="auto">
          <a:xfrm>
            <a:off x="214313" y="1785938"/>
            <a:ext cx="3714750" cy="3571875"/>
          </a:xfrm>
          <a:prstGeom prst="rect">
            <a:avLst/>
          </a:prstGeom>
          <a:noFill/>
          <a:ln w="9525">
            <a:noFill/>
            <a:miter lim="800000"/>
            <a:headEnd/>
            <a:tailEnd/>
          </a:ln>
        </p:spPr>
      </p:pic>
      <p:pic>
        <p:nvPicPr>
          <p:cNvPr id="44036" name="Picture 4" descr="http://sundh99.cern.ch/cgi-bin/jpeg.getimg.sh?i=/archive/electronic/cern/others/PHO/photo-ex/7112223.jpeg&amp;s=2"/>
          <p:cNvPicPr>
            <a:picLocks noChangeAspect="1" noChangeArrowheads="1"/>
          </p:cNvPicPr>
          <p:nvPr/>
        </p:nvPicPr>
        <p:blipFill>
          <a:blip r:embed="rId5"/>
          <a:srcRect/>
          <a:stretch>
            <a:fillRect/>
          </a:stretch>
        </p:blipFill>
        <p:spPr bwMode="auto">
          <a:xfrm>
            <a:off x="5072063" y="1857375"/>
            <a:ext cx="3490912" cy="3573463"/>
          </a:xfrm>
          <a:prstGeom prst="rect">
            <a:avLst/>
          </a:prstGeom>
          <a:noFill/>
          <a:ln w="9525">
            <a:noFill/>
            <a:miter lim="800000"/>
            <a:headEnd/>
            <a:tailEnd/>
          </a:ln>
        </p:spPr>
      </p:pic>
      <p:pic>
        <p:nvPicPr>
          <p:cNvPr id="44037" name="Picture 6" descr="http://plus.maths.org/issue18/features/hawking/images/orign-of-universe.jpg"/>
          <p:cNvPicPr>
            <a:picLocks noChangeAspect="1" noChangeArrowheads="1"/>
          </p:cNvPicPr>
          <p:nvPr/>
        </p:nvPicPr>
        <p:blipFill>
          <a:blip r:embed="rId6"/>
          <a:srcRect/>
          <a:stretch>
            <a:fillRect/>
          </a:stretch>
        </p:blipFill>
        <p:spPr bwMode="auto">
          <a:xfrm>
            <a:off x="2857500" y="3643313"/>
            <a:ext cx="2705100"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Zobrazovanie nevidi</a:t>
            </a:r>
            <a:r>
              <a:rPr lang="sk-SK" smtClean="0"/>
              <a:t>teľného</a:t>
            </a:r>
            <a:endParaRPr lang="en-US" smtClean="0"/>
          </a:p>
        </p:txBody>
      </p:sp>
      <p:sp>
        <p:nvSpPr>
          <p:cNvPr id="3" name="Content Placeholder 2"/>
          <p:cNvSpPr>
            <a:spLocks noGrp="1"/>
          </p:cNvSpPr>
          <p:nvPr>
            <p:ph idx="1"/>
          </p:nvPr>
        </p:nvSpPr>
        <p:spPr>
          <a:xfrm>
            <a:off x="285750" y="785813"/>
            <a:ext cx="8643938" cy="5572125"/>
          </a:xfrm>
        </p:spPr>
        <p:txBody>
          <a:bodyPr rtlCol="0">
            <a:normAutofit lnSpcReduction="10000"/>
          </a:bodyPr>
          <a:lstStyle/>
          <a:p>
            <a:pPr eaLnBrk="1" fontAlgn="auto" hangingPunct="1">
              <a:spcAft>
                <a:spcPts val="0"/>
              </a:spcAft>
              <a:buFont typeface="Arial" pitchFamily="34" charset="0"/>
              <a:buChar char="•"/>
              <a:defRPr/>
            </a:pPr>
            <a:endParaRPr lang="sk-SK" sz="2400" dirty="0" smtClean="0"/>
          </a:p>
          <a:p>
            <a:pPr eaLnBrk="1" fontAlgn="auto" hangingPunct="1">
              <a:spcAft>
                <a:spcPts val="0"/>
              </a:spcAft>
              <a:buFont typeface="Arial" pitchFamily="34" charset="0"/>
              <a:buChar char="•"/>
              <a:defRPr/>
            </a:pPr>
            <a:r>
              <a:rPr lang="sk-SK" sz="2400" dirty="0" smtClean="0"/>
              <a:t>V tejto prednáške budeme hovoriť o detekcii častíc, meraní ich energie a zobrazovaní dráh</a:t>
            </a:r>
          </a:p>
          <a:p>
            <a:pPr eaLnBrk="1" fontAlgn="auto" hangingPunct="1">
              <a:spcAft>
                <a:spcPts val="0"/>
              </a:spcAft>
              <a:buFont typeface="Arial" pitchFamily="34" charset="0"/>
              <a:buChar char="•"/>
              <a:defRPr/>
            </a:pPr>
            <a:endParaRPr lang="sk-SK" sz="2400" dirty="0" smtClean="0"/>
          </a:p>
          <a:p>
            <a:pPr eaLnBrk="1" fontAlgn="auto" hangingPunct="1">
              <a:spcAft>
                <a:spcPts val="0"/>
              </a:spcAft>
              <a:buFont typeface="Arial" pitchFamily="34" charset="0"/>
              <a:buChar char="•"/>
              <a:defRPr/>
            </a:pPr>
            <a:r>
              <a:rPr lang="sk-SK" sz="2400" dirty="0" smtClean="0"/>
              <a:t>Detekcia častíc sa líši od iných meracích postupov, pretože máme do činenia s objektami s rozmerom rádovo 10</a:t>
            </a:r>
            <a:r>
              <a:rPr lang="sk-SK" sz="2400" baseline="30000" dirty="0" smtClean="0"/>
              <a:t>-15</a:t>
            </a:r>
            <a:r>
              <a:rPr lang="sk-SK" sz="2400" dirty="0" smtClean="0"/>
              <a:t> m , prípadne s bezrozmernými (bodovými) objektami</a:t>
            </a:r>
          </a:p>
          <a:p>
            <a:pPr eaLnBrk="1" fontAlgn="auto" hangingPunct="1">
              <a:spcAft>
                <a:spcPts val="0"/>
              </a:spcAft>
              <a:buFont typeface="Arial" pitchFamily="34" charset="0"/>
              <a:buChar char="•"/>
              <a:defRPr/>
            </a:pPr>
            <a:endParaRPr lang="sk-SK" sz="2400" dirty="0" smtClean="0"/>
          </a:p>
          <a:p>
            <a:pPr eaLnBrk="1" fontAlgn="auto" hangingPunct="1">
              <a:spcAft>
                <a:spcPts val="0"/>
              </a:spcAft>
              <a:buFont typeface="Arial" pitchFamily="34" charset="0"/>
              <a:buChar char="•"/>
              <a:defRPr/>
            </a:pPr>
            <a:r>
              <a:rPr lang="sk-SK" sz="2400" dirty="0" smtClean="0"/>
              <a:t>Navyše, najmä vo fyzike vysokých energií, sa tieto objekty pohybujú rýchlosťou blízkou rýchlosti svetla</a:t>
            </a:r>
          </a:p>
          <a:p>
            <a:pPr eaLnBrk="1" fontAlgn="auto" hangingPunct="1">
              <a:spcAft>
                <a:spcPts val="0"/>
              </a:spcAft>
              <a:buFont typeface="Arial" pitchFamily="34" charset="0"/>
              <a:buChar char="•"/>
              <a:defRPr/>
            </a:pPr>
            <a:endParaRPr lang="sk-SK" sz="2400" baseline="30000" dirty="0" smtClean="0"/>
          </a:p>
          <a:p>
            <a:pPr eaLnBrk="1" fontAlgn="auto" hangingPunct="1">
              <a:spcAft>
                <a:spcPts val="0"/>
              </a:spcAft>
              <a:buFont typeface="Arial" pitchFamily="34" charset="0"/>
              <a:buChar char="•"/>
              <a:defRPr/>
            </a:pPr>
            <a:r>
              <a:rPr lang="sk-SK" sz="2400" dirty="0" smtClean="0"/>
              <a:t>Je zrejmé, že bežné finty ako mikroskop nám nepomôžu a musíme sa obzrieť po neštandardných technikách. Na úvod si pomôžeme analógiou s vyšetrovaním dopravnej nehody</a:t>
            </a:r>
            <a:endParaRPr lang="en-US" sz="2400" baseline="30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sk-SK" smtClean="0"/>
              <a:t>Bublinová komora</a:t>
            </a:r>
            <a:endParaRPr lang="en-US" smtClean="0"/>
          </a:p>
        </p:txBody>
      </p:sp>
      <p:pic>
        <p:nvPicPr>
          <p:cNvPr id="45059" name="Picture 2" descr="Donald A. Glaser"/>
          <p:cNvPicPr>
            <a:picLocks noChangeAspect="1" noChangeArrowheads="1"/>
          </p:cNvPicPr>
          <p:nvPr/>
        </p:nvPicPr>
        <p:blipFill>
          <a:blip r:embed="rId3"/>
          <a:srcRect/>
          <a:stretch>
            <a:fillRect/>
          </a:stretch>
        </p:blipFill>
        <p:spPr bwMode="auto">
          <a:xfrm>
            <a:off x="214313" y="1143000"/>
            <a:ext cx="1785937" cy="2525713"/>
          </a:xfrm>
          <a:prstGeom prst="rect">
            <a:avLst/>
          </a:prstGeom>
          <a:noFill/>
          <a:ln w="9525">
            <a:noFill/>
            <a:miter lim="800000"/>
            <a:headEnd/>
            <a:tailEnd/>
          </a:ln>
        </p:spPr>
      </p:pic>
      <p:sp>
        <p:nvSpPr>
          <p:cNvPr id="45060" name="TextBox 3"/>
          <p:cNvSpPr txBox="1">
            <a:spLocks noChangeArrowheads="1"/>
          </p:cNvSpPr>
          <p:nvPr/>
        </p:nvSpPr>
        <p:spPr bwMode="auto">
          <a:xfrm>
            <a:off x="0" y="3714750"/>
            <a:ext cx="2143125" cy="830263"/>
          </a:xfrm>
          <a:prstGeom prst="rect">
            <a:avLst/>
          </a:prstGeom>
          <a:noFill/>
          <a:ln w="9525">
            <a:noFill/>
            <a:miter lim="800000"/>
            <a:headEnd/>
            <a:tailEnd/>
          </a:ln>
        </p:spPr>
        <p:txBody>
          <a:bodyPr>
            <a:spAutoFit/>
          </a:bodyPr>
          <a:lstStyle/>
          <a:p>
            <a:pPr algn="ctr"/>
            <a:r>
              <a:rPr lang="sk-SK" sz="1200">
                <a:latin typeface="Calibri" pitchFamily="34" charset="0"/>
              </a:rPr>
              <a:t>Donald Arthur Glaser</a:t>
            </a:r>
            <a:endParaRPr lang="en-US" sz="1200">
              <a:latin typeface="Calibri" pitchFamily="34" charset="0"/>
            </a:endParaRPr>
          </a:p>
          <a:p>
            <a:pPr algn="ctr"/>
            <a:r>
              <a:rPr lang="en-US" sz="1200">
                <a:latin typeface="Calibri" pitchFamily="34" charset="0"/>
              </a:rPr>
              <a:t>(1</a:t>
            </a:r>
            <a:r>
              <a:rPr lang="sk-SK" sz="1200">
                <a:latin typeface="Calibri" pitchFamily="34" charset="0"/>
              </a:rPr>
              <a:t>926</a:t>
            </a:r>
            <a:r>
              <a:rPr lang="en-US" sz="1200">
                <a:latin typeface="Calibri" pitchFamily="34" charset="0"/>
              </a:rPr>
              <a:t>)</a:t>
            </a:r>
          </a:p>
          <a:p>
            <a:pPr algn="ctr"/>
            <a:r>
              <a:rPr lang="en-US" sz="1200">
                <a:latin typeface="Calibri" pitchFamily="34" charset="0"/>
              </a:rPr>
              <a:t>Nobelova cena za fyziku </a:t>
            </a:r>
            <a:r>
              <a:rPr lang="sk-SK" sz="1200">
                <a:latin typeface="Calibri" pitchFamily="34" charset="0"/>
              </a:rPr>
              <a:t>1960</a:t>
            </a:r>
          </a:p>
          <a:p>
            <a:pPr algn="ctr"/>
            <a:endParaRPr lang="en-US" sz="1200">
              <a:latin typeface="Calibri" pitchFamily="34" charset="0"/>
            </a:endParaRPr>
          </a:p>
        </p:txBody>
      </p:sp>
      <p:sp>
        <p:nvSpPr>
          <p:cNvPr id="45061" name="TextBox 5"/>
          <p:cNvSpPr txBox="1">
            <a:spLocks noChangeArrowheads="1"/>
          </p:cNvSpPr>
          <p:nvPr/>
        </p:nvSpPr>
        <p:spPr bwMode="auto">
          <a:xfrm>
            <a:off x="2286000" y="785813"/>
            <a:ext cx="6500813" cy="2862262"/>
          </a:xfrm>
          <a:prstGeom prst="rect">
            <a:avLst/>
          </a:prstGeom>
          <a:noFill/>
          <a:ln w="9525">
            <a:noFill/>
            <a:miter lim="800000"/>
            <a:headEnd/>
            <a:tailEnd/>
          </a:ln>
        </p:spPr>
        <p:txBody>
          <a:bodyPr>
            <a:spAutoFit/>
          </a:bodyPr>
          <a:lstStyle/>
          <a:p>
            <a:pPr>
              <a:buFont typeface="Arial" charset="0"/>
              <a:buChar char="•"/>
            </a:pPr>
            <a:r>
              <a:rPr lang="sk-SK">
                <a:latin typeface="Calibri" pitchFamily="34" charset="0"/>
              </a:rPr>
              <a:t> princíp činnosti je veľmi podobný hmlovej komore</a:t>
            </a:r>
          </a:p>
          <a:p>
            <a:pPr>
              <a:buFont typeface="Arial" charset="0"/>
              <a:buChar char="•"/>
            </a:pPr>
            <a:r>
              <a:rPr lang="sk-SK">
                <a:latin typeface="Calibri" pitchFamily="34" charset="0"/>
              </a:rPr>
              <a:t>V najznámejšej konfigurácii je nádoba detektora naplnená kvapalinou ohriatou tesne pod bod varu</a:t>
            </a:r>
          </a:p>
          <a:p>
            <a:pPr lvl="1">
              <a:buFont typeface="Arial" charset="0"/>
              <a:buChar char="•"/>
            </a:pPr>
            <a:r>
              <a:rPr lang="sk-SK">
                <a:latin typeface="Calibri" pitchFamily="34" charset="0"/>
              </a:rPr>
              <a:t>Pohyb piestu zníži tlak kvapaliny a privedie ju do metastabilného stavu</a:t>
            </a:r>
          </a:p>
          <a:p>
            <a:pPr lvl="1">
              <a:buFont typeface="Arial" charset="0"/>
              <a:buChar char="•"/>
            </a:pPr>
            <a:r>
              <a:rPr lang="sk-SK">
                <a:latin typeface="Calibri" pitchFamily="34" charset="0"/>
              </a:rPr>
              <a:t>Energia uložená prelietavajúcou časticou privedie kvapalinu do varu</a:t>
            </a:r>
          </a:p>
          <a:p>
            <a:pPr lvl="2">
              <a:buFont typeface="Arial" charset="0"/>
              <a:buChar char="•"/>
            </a:pPr>
            <a:r>
              <a:rPr lang="sk-SK">
                <a:latin typeface="Calibri" pitchFamily="34" charset="0"/>
              </a:rPr>
              <a:t>Bublinky s priemerom </a:t>
            </a:r>
            <a:r>
              <a:rPr lang="en-US">
                <a:solidFill>
                  <a:schemeClr val="hlink"/>
                </a:solidFill>
                <a:latin typeface="Calibri" pitchFamily="34" charset="0"/>
                <a:sym typeface="Symbol" pitchFamily="18" charset="2"/>
              </a:rPr>
              <a:t> 10 m </a:t>
            </a:r>
            <a:r>
              <a:rPr lang="sk-SK">
                <a:solidFill>
                  <a:schemeClr val="hlink"/>
                </a:solidFill>
                <a:latin typeface="Calibri" pitchFamily="34" charset="0"/>
                <a:sym typeface="Symbol" pitchFamily="18" charset="2"/>
              </a:rPr>
              <a:t> </a:t>
            </a:r>
            <a:r>
              <a:rPr lang="sk-SK">
                <a:latin typeface="Calibri" pitchFamily="34" charset="0"/>
              </a:rPr>
              <a:t>sa tvoria pozdĺž dráhy </a:t>
            </a:r>
          </a:p>
          <a:p>
            <a:pPr lvl="1">
              <a:buFont typeface="Arial" charset="0"/>
              <a:buChar char="•"/>
            </a:pPr>
            <a:r>
              <a:rPr lang="sk-SK">
                <a:latin typeface="Calibri" pitchFamily="34" charset="0"/>
              </a:rPr>
              <a:t> piestom sa kvapalina opäť stlačí a bublinky skolabujú, komora je pripravená na ďalšie meranie</a:t>
            </a:r>
            <a:endParaRPr lang="en-US">
              <a:latin typeface="Calibri" pitchFamily="34" charset="0"/>
            </a:endParaRPr>
          </a:p>
        </p:txBody>
      </p:sp>
      <p:pic>
        <p:nvPicPr>
          <p:cNvPr id="45062" name="Picture 4" descr="A bubble chamber">
            <a:hlinkClick r:id="rId4" tooltip="A bubble chamber"/>
          </p:cNvPr>
          <p:cNvPicPr>
            <a:picLocks noChangeAspect="1" noChangeArrowheads="1"/>
          </p:cNvPicPr>
          <p:nvPr/>
        </p:nvPicPr>
        <p:blipFill>
          <a:blip r:embed="rId5"/>
          <a:srcRect/>
          <a:stretch>
            <a:fillRect/>
          </a:stretch>
        </p:blipFill>
        <p:spPr bwMode="auto">
          <a:xfrm>
            <a:off x="6762750" y="3357563"/>
            <a:ext cx="2381250" cy="3162300"/>
          </a:xfrm>
          <a:prstGeom prst="rect">
            <a:avLst/>
          </a:prstGeom>
          <a:noFill/>
          <a:ln w="9525">
            <a:noFill/>
            <a:miter lim="800000"/>
            <a:headEnd/>
            <a:tailEnd/>
          </a:ln>
        </p:spPr>
      </p:pic>
      <p:pic>
        <p:nvPicPr>
          <p:cNvPr id="45063" name="Picture 6" descr="http://teachers.web.cern.ch/teachers/archiv/HST2005/bubble_chambers/BCwebsite/media/intro.jpg"/>
          <p:cNvPicPr>
            <a:picLocks noChangeAspect="1" noChangeArrowheads="1"/>
          </p:cNvPicPr>
          <p:nvPr/>
        </p:nvPicPr>
        <p:blipFill>
          <a:blip r:embed="rId6"/>
          <a:srcRect/>
          <a:stretch>
            <a:fillRect/>
          </a:stretch>
        </p:blipFill>
        <p:spPr bwMode="auto">
          <a:xfrm>
            <a:off x="3071813" y="3857625"/>
            <a:ext cx="2857500" cy="2786063"/>
          </a:xfrm>
          <a:prstGeom prst="rect">
            <a:avLst/>
          </a:prstGeom>
          <a:noFill/>
          <a:ln w="9525">
            <a:noFill/>
            <a:miter lim="800000"/>
            <a:headEnd/>
            <a:tailEnd/>
          </a:ln>
        </p:spPr>
      </p:pic>
      <p:sp>
        <p:nvSpPr>
          <p:cNvPr id="45064" name="Rectangle 7"/>
          <p:cNvSpPr>
            <a:spLocks noChangeArrowheads="1"/>
          </p:cNvSpPr>
          <p:nvPr/>
        </p:nvSpPr>
        <p:spPr bwMode="auto">
          <a:xfrm>
            <a:off x="7643813" y="6611938"/>
            <a:ext cx="1165225" cy="246062"/>
          </a:xfrm>
          <a:prstGeom prst="rect">
            <a:avLst/>
          </a:prstGeom>
          <a:noFill/>
          <a:ln w="9525">
            <a:noFill/>
            <a:miter lim="800000"/>
            <a:headEnd/>
            <a:tailEnd/>
          </a:ln>
        </p:spPr>
        <p:txBody>
          <a:bodyPr wrap="none">
            <a:spAutoFit/>
          </a:bodyPr>
          <a:lstStyle/>
          <a:p>
            <a:r>
              <a:rPr lang="en-US" sz="1000">
                <a:latin typeface="Calibri" pitchFamily="34" charset="0"/>
              </a:rPr>
              <a:t>universe-review.ca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ubble chamber track and diagram of the production of a charmed baryon">
            <a:hlinkClick r:id="rId3" tooltip="Bubble chamber track and diagram of the production of a charmed baryon"/>
          </p:cNvPr>
          <p:cNvPicPr>
            <a:picLocks noChangeAspect="1" noChangeArrowheads="1"/>
          </p:cNvPicPr>
          <p:nvPr/>
        </p:nvPicPr>
        <p:blipFill>
          <a:blip r:embed="rId4"/>
          <a:srcRect/>
          <a:stretch>
            <a:fillRect/>
          </a:stretch>
        </p:blipFill>
        <p:spPr bwMode="auto">
          <a:xfrm>
            <a:off x="571500" y="4572000"/>
            <a:ext cx="3208338" cy="2143125"/>
          </a:xfrm>
          <a:prstGeom prst="rect">
            <a:avLst/>
          </a:prstGeom>
          <a:noFill/>
          <a:ln w="9525">
            <a:noFill/>
            <a:miter lim="800000"/>
            <a:headEnd/>
            <a:tailEnd/>
          </a:ln>
        </p:spPr>
      </p:pic>
      <p:sp>
        <p:nvSpPr>
          <p:cNvPr id="46083" name="Title 1"/>
          <p:cNvSpPr>
            <a:spLocks noGrp="1"/>
          </p:cNvSpPr>
          <p:nvPr>
            <p:ph type="title"/>
          </p:nvPr>
        </p:nvSpPr>
        <p:spPr/>
        <p:txBody>
          <a:bodyPr/>
          <a:lstStyle/>
          <a:p>
            <a:pPr eaLnBrk="1" hangingPunct="1"/>
            <a:endParaRPr lang="en-US" smtClean="0"/>
          </a:p>
        </p:txBody>
      </p:sp>
      <p:pic>
        <p:nvPicPr>
          <p:cNvPr id="46084" name="Picture 2" descr="http://rkb.web.cern.ch/rkb/PH14pp/img73.gif"/>
          <p:cNvPicPr>
            <a:picLocks noChangeAspect="1" noChangeArrowheads="1"/>
          </p:cNvPicPr>
          <p:nvPr/>
        </p:nvPicPr>
        <p:blipFill>
          <a:blip r:embed="rId5"/>
          <a:srcRect/>
          <a:stretch>
            <a:fillRect/>
          </a:stretch>
        </p:blipFill>
        <p:spPr bwMode="auto">
          <a:xfrm>
            <a:off x="6396038" y="3729038"/>
            <a:ext cx="2747962" cy="3128962"/>
          </a:xfrm>
          <a:prstGeom prst="rect">
            <a:avLst/>
          </a:prstGeom>
          <a:noFill/>
          <a:ln w="9525">
            <a:noFill/>
            <a:miter lim="800000"/>
            <a:headEnd/>
            <a:tailEnd/>
          </a:ln>
        </p:spPr>
      </p:pic>
      <p:pic>
        <p:nvPicPr>
          <p:cNvPr id="46085" name="Picture 8" descr="http://sundh99.cern.ch/cgi-bin/jpeg.getimg.sh?i=/archive/electronic/cern/others/PHO/photo-ex/6205743.jpeg&amp;s=2"/>
          <p:cNvPicPr>
            <a:picLocks noChangeAspect="1" noChangeArrowheads="1"/>
          </p:cNvPicPr>
          <p:nvPr/>
        </p:nvPicPr>
        <p:blipFill>
          <a:blip r:embed="rId6"/>
          <a:srcRect/>
          <a:stretch>
            <a:fillRect/>
          </a:stretch>
        </p:blipFill>
        <p:spPr bwMode="auto">
          <a:xfrm>
            <a:off x="4143375" y="1143000"/>
            <a:ext cx="3857625" cy="3857625"/>
          </a:xfrm>
          <a:prstGeom prst="rect">
            <a:avLst/>
          </a:prstGeom>
          <a:noFill/>
          <a:ln w="9525">
            <a:noFill/>
            <a:miter lim="800000"/>
            <a:headEnd/>
            <a:tailEnd/>
          </a:ln>
        </p:spPr>
      </p:pic>
      <p:pic>
        <p:nvPicPr>
          <p:cNvPr id="46086" name="Picture 2" descr="http://sundh99.cern.ch/cgi-bin/jpeg.getimg.sh?i=/archive/electronic/cern/others/PHO/photo-ex/23296.jpeg&amp;s=2"/>
          <p:cNvPicPr>
            <a:picLocks noChangeAspect="1" noChangeArrowheads="1"/>
          </p:cNvPicPr>
          <p:nvPr/>
        </p:nvPicPr>
        <p:blipFill>
          <a:blip r:embed="rId7"/>
          <a:srcRect/>
          <a:stretch>
            <a:fillRect/>
          </a:stretch>
        </p:blipFill>
        <p:spPr bwMode="auto">
          <a:xfrm>
            <a:off x="0" y="1428750"/>
            <a:ext cx="4000500" cy="2659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sk-SK" smtClean="0"/>
              <a:t>Gargamelle (CERN)</a:t>
            </a:r>
            <a:endParaRPr lang="en-US" smtClean="0"/>
          </a:p>
        </p:txBody>
      </p:sp>
      <p:pic>
        <p:nvPicPr>
          <p:cNvPr id="47107" name="Picture 6" descr="http://sundh99.cern.ch/cgi-bin/jpeg.getimg.sh?i=/archive/electronic/cern/others/PHO/photo-ex/60100.jpeg&amp;s=2"/>
          <p:cNvPicPr>
            <a:picLocks noChangeAspect="1" noChangeArrowheads="1"/>
          </p:cNvPicPr>
          <p:nvPr/>
        </p:nvPicPr>
        <p:blipFill>
          <a:blip r:embed="rId3"/>
          <a:srcRect/>
          <a:stretch>
            <a:fillRect/>
          </a:stretch>
        </p:blipFill>
        <p:spPr bwMode="auto">
          <a:xfrm>
            <a:off x="214313" y="1214438"/>
            <a:ext cx="2571750" cy="3789362"/>
          </a:xfrm>
          <a:prstGeom prst="rect">
            <a:avLst/>
          </a:prstGeom>
          <a:noFill/>
          <a:ln w="9525">
            <a:noFill/>
            <a:miter lim="800000"/>
            <a:headEnd/>
            <a:tailEnd/>
          </a:ln>
        </p:spPr>
      </p:pic>
      <p:sp>
        <p:nvSpPr>
          <p:cNvPr id="47108" name="TextBox 3"/>
          <p:cNvSpPr txBox="1">
            <a:spLocks noChangeArrowheads="1"/>
          </p:cNvSpPr>
          <p:nvPr/>
        </p:nvSpPr>
        <p:spPr bwMode="auto">
          <a:xfrm>
            <a:off x="0" y="5072063"/>
            <a:ext cx="4737100" cy="1384300"/>
          </a:xfrm>
          <a:prstGeom prst="rect">
            <a:avLst/>
          </a:prstGeom>
          <a:noFill/>
          <a:ln w="9525">
            <a:noFill/>
            <a:miter lim="800000"/>
            <a:headEnd/>
            <a:tailEnd/>
          </a:ln>
        </p:spPr>
        <p:txBody>
          <a:bodyPr>
            <a:spAutoFit/>
          </a:bodyPr>
          <a:lstStyle/>
          <a:p>
            <a:r>
              <a:rPr lang="sk-SK" sz="1400">
                <a:latin typeface="Calibri" pitchFamily="34" charset="0"/>
              </a:rPr>
              <a:t>Neutrálne prúdy boli objavené v Gargamelle v roku 1972. Objav potvrdil teóriu, že elektromagnetická sila a slabá sila sú prejavmi tej istej interakcie.</a:t>
            </a:r>
          </a:p>
          <a:p>
            <a:r>
              <a:rPr lang="sk-SK" sz="1400">
                <a:latin typeface="Calibri" pitchFamily="34" charset="0"/>
              </a:rPr>
              <a:t>Na obrázku je prvý event dokazujúci ich existenciu</a:t>
            </a:r>
          </a:p>
          <a:p>
            <a:r>
              <a:rPr lang="sk-SK" sz="1400">
                <a:latin typeface="Calibri" pitchFamily="34" charset="0"/>
              </a:rPr>
              <a:t>Tento event bol jediný svojho druhu  v kolekcii viac než 300 000 analyzovaných fotografií</a:t>
            </a:r>
            <a:endParaRPr lang="en-US" sz="1400">
              <a:latin typeface="Calibri" pitchFamily="34" charset="0"/>
            </a:endParaRPr>
          </a:p>
        </p:txBody>
      </p:sp>
      <p:pic>
        <p:nvPicPr>
          <p:cNvPr id="47109" name="Picture 4" descr="http://cerncourier.com/objects/2004/cernneu2_10-04.jpg"/>
          <p:cNvPicPr>
            <a:picLocks noChangeAspect="1" noChangeArrowheads="1"/>
          </p:cNvPicPr>
          <p:nvPr/>
        </p:nvPicPr>
        <p:blipFill>
          <a:blip r:embed="rId4"/>
          <a:srcRect/>
          <a:stretch>
            <a:fillRect/>
          </a:stretch>
        </p:blipFill>
        <p:spPr bwMode="auto">
          <a:xfrm>
            <a:off x="6286500" y="0"/>
            <a:ext cx="2857500" cy="2419350"/>
          </a:xfrm>
          <a:prstGeom prst="rect">
            <a:avLst/>
          </a:prstGeom>
          <a:noFill/>
          <a:ln w="9525">
            <a:noFill/>
            <a:miter lim="800000"/>
            <a:headEnd/>
            <a:tailEnd/>
          </a:ln>
        </p:spPr>
      </p:pic>
      <p:pic>
        <p:nvPicPr>
          <p:cNvPr id="47110" name="Picture 4" descr="http://sundh99.cern.ch/cgi-bin/jpeg.getimg.sh?i=/archive/electronic/cern/others/PHO/photo-ex/7011042.jpeg&amp;s=2"/>
          <p:cNvPicPr>
            <a:picLocks noChangeAspect="1" noChangeArrowheads="1"/>
          </p:cNvPicPr>
          <p:nvPr/>
        </p:nvPicPr>
        <p:blipFill>
          <a:blip r:embed="rId5"/>
          <a:srcRect/>
          <a:stretch>
            <a:fillRect/>
          </a:stretch>
        </p:blipFill>
        <p:spPr bwMode="auto">
          <a:xfrm>
            <a:off x="5500688" y="2786063"/>
            <a:ext cx="3214687" cy="3467100"/>
          </a:xfrm>
          <a:prstGeom prst="rect">
            <a:avLst/>
          </a:prstGeom>
          <a:noFill/>
          <a:ln w="9525">
            <a:noFill/>
            <a:miter lim="800000"/>
            <a:headEnd/>
            <a:tailEnd/>
          </a:ln>
        </p:spPr>
      </p:pic>
      <p:pic>
        <p:nvPicPr>
          <p:cNvPr id="47111" name="Picture 4" descr="http://pfzema.cs.infn.it/pfzema/photos/CERN-03summer/Microcosm/ReducedSize/Microcosm_-_Gargamelle_-_3.jpg">
            <a:hlinkClick r:id="rId6"/>
          </p:cNvPr>
          <p:cNvPicPr>
            <a:picLocks noChangeAspect="1" noChangeArrowheads="1"/>
          </p:cNvPicPr>
          <p:nvPr/>
        </p:nvPicPr>
        <p:blipFill>
          <a:blip r:embed="rId7"/>
          <a:srcRect/>
          <a:stretch>
            <a:fillRect/>
          </a:stretch>
        </p:blipFill>
        <p:spPr bwMode="auto">
          <a:xfrm>
            <a:off x="3000375" y="1143000"/>
            <a:ext cx="3071813" cy="230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sk-SK" smtClean="0"/>
              <a:t>Big European Bubble Chamber (BEBC)</a:t>
            </a:r>
            <a:endParaRPr lang="en-US" smtClean="0"/>
          </a:p>
        </p:txBody>
      </p:sp>
      <p:pic>
        <p:nvPicPr>
          <p:cNvPr id="48131" name="Picture 2" descr="http://sundh99.cern.ch/cgi-bin/jpeg.getimg.sh?i=/archive/electronic/cern/others/PHO/photo-em/9711014_02.jpeg&amp;s=2"/>
          <p:cNvPicPr>
            <a:picLocks noChangeAspect="1" noChangeArrowheads="1"/>
          </p:cNvPicPr>
          <p:nvPr/>
        </p:nvPicPr>
        <p:blipFill>
          <a:blip r:embed="rId3"/>
          <a:srcRect/>
          <a:stretch>
            <a:fillRect/>
          </a:stretch>
        </p:blipFill>
        <p:spPr bwMode="auto">
          <a:xfrm>
            <a:off x="3857625" y="2714625"/>
            <a:ext cx="4656138" cy="3856038"/>
          </a:xfrm>
          <a:prstGeom prst="rect">
            <a:avLst/>
          </a:prstGeom>
          <a:noFill/>
          <a:ln w="9525">
            <a:noFill/>
            <a:miter lim="800000"/>
            <a:headEnd/>
            <a:tailEnd/>
          </a:ln>
        </p:spPr>
      </p:pic>
      <p:pic>
        <p:nvPicPr>
          <p:cNvPr id="48132" name="Picture 4" descr="http://sundh99.cern.ch/cgi-bin/jpeg.getimg.sh?i=/archive/electronic/cern/others/PHO/photo-ex/7112223.jpeg&amp;s=2"/>
          <p:cNvPicPr>
            <a:picLocks noChangeAspect="1" noChangeArrowheads="1"/>
          </p:cNvPicPr>
          <p:nvPr/>
        </p:nvPicPr>
        <p:blipFill>
          <a:blip r:embed="rId4"/>
          <a:srcRect/>
          <a:stretch>
            <a:fillRect/>
          </a:stretch>
        </p:blipFill>
        <p:spPr bwMode="auto">
          <a:xfrm>
            <a:off x="285750" y="1214438"/>
            <a:ext cx="3419475" cy="3500437"/>
          </a:xfrm>
          <a:prstGeom prst="rect">
            <a:avLst/>
          </a:prstGeom>
          <a:noFill/>
          <a:ln w="9525">
            <a:noFill/>
            <a:miter lim="800000"/>
            <a:headEnd/>
            <a:tailEnd/>
          </a:ln>
        </p:spPr>
      </p:pic>
      <p:sp>
        <p:nvSpPr>
          <p:cNvPr id="48133" name="TextBox 4"/>
          <p:cNvSpPr txBox="1">
            <a:spLocks noChangeArrowheads="1"/>
          </p:cNvSpPr>
          <p:nvPr/>
        </p:nvSpPr>
        <p:spPr bwMode="auto">
          <a:xfrm>
            <a:off x="3786188" y="1285875"/>
            <a:ext cx="4386262" cy="1477963"/>
          </a:xfrm>
          <a:prstGeom prst="rect">
            <a:avLst/>
          </a:prstGeom>
          <a:noFill/>
          <a:ln w="9525">
            <a:noFill/>
            <a:miter lim="800000"/>
            <a:headEnd/>
            <a:tailEnd/>
          </a:ln>
        </p:spPr>
        <p:txBody>
          <a:bodyPr wrap="none">
            <a:spAutoFit/>
          </a:bodyPr>
          <a:lstStyle/>
          <a:p>
            <a:r>
              <a:rPr lang="sk-SK">
                <a:latin typeface="Calibri" pitchFamily="34" charset="0"/>
              </a:rPr>
              <a:t>Inštalovaná v roku 1973-1984</a:t>
            </a:r>
          </a:p>
          <a:p>
            <a:r>
              <a:rPr lang="sk-SK">
                <a:latin typeface="Calibri" pitchFamily="34" charset="0"/>
              </a:rPr>
              <a:t>3,7 m priemer, 4 m výška, 35m</a:t>
            </a:r>
            <a:r>
              <a:rPr lang="sk-SK" baseline="30000">
                <a:latin typeface="Calibri" pitchFamily="34" charset="0"/>
              </a:rPr>
              <a:t>3</a:t>
            </a:r>
            <a:r>
              <a:rPr lang="sk-SK">
                <a:latin typeface="Calibri" pitchFamily="34" charset="0"/>
              </a:rPr>
              <a:t> kvapaliny</a:t>
            </a:r>
          </a:p>
          <a:p>
            <a:r>
              <a:rPr lang="sk-SK">
                <a:latin typeface="Calibri" pitchFamily="34" charset="0"/>
              </a:rPr>
              <a:t>22 experimentov, 600 vedcov z 50 laboratórií</a:t>
            </a:r>
          </a:p>
          <a:p>
            <a:r>
              <a:rPr lang="sk-SK">
                <a:latin typeface="Calibri" pitchFamily="34" charset="0"/>
              </a:rPr>
              <a:t>6,3 milóna fotografií</a:t>
            </a:r>
          </a:p>
          <a:p>
            <a:r>
              <a:rPr lang="sk-SK">
                <a:latin typeface="Calibri" pitchFamily="34" charset="0"/>
              </a:rPr>
              <a:t>3000 km filmového materiálu</a:t>
            </a:r>
            <a:endParaRPr lang="en-US">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sk-SK" smtClean="0"/>
              <a:t>BEBC</a:t>
            </a:r>
            <a:endParaRPr lang="en-US" smtClean="0"/>
          </a:p>
        </p:txBody>
      </p:sp>
      <p:sp>
        <p:nvSpPr>
          <p:cNvPr id="49155" name="Rectangle 2"/>
          <p:cNvSpPr>
            <a:spLocks noChangeArrowheads="1"/>
          </p:cNvSpPr>
          <p:nvPr/>
        </p:nvSpPr>
        <p:spPr bwMode="auto">
          <a:xfrm>
            <a:off x="3571875" y="857250"/>
            <a:ext cx="1773238" cy="369888"/>
          </a:xfrm>
          <a:prstGeom prst="rect">
            <a:avLst/>
          </a:prstGeom>
          <a:noFill/>
          <a:ln w="9525">
            <a:noFill/>
            <a:miter lim="800000"/>
            <a:headEnd/>
            <a:tailEnd/>
          </a:ln>
        </p:spPr>
        <p:txBody>
          <a:bodyPr wrap="none">
            <a:spAutoFit/>
          </a:bodyPr>
          <a:lstStyle/>
          <a:p>
            <a:r>
              <a:rPr lang="en-US">
                <a:latin typeface="Calibri" pitchFamily="34" charset="0"/>
              </a:rPr>
              <a:t> D* </a:t>
            </a:r>
            <a:r>
              <a:rPr lang="sk-SK">
                <a:latin typeface="Calibri" pitchFamily="34" charset="0"/>
              </a:rPr>
              <a:t>event v</a:t>
            </a:r>
            <a:r>
              <a:rPr lang="en-US">
                <a:latin typeface="Calibri" pitchFamily="34" charset="0"/>
              </a:rPr>
              <a:t> BEBC</a:t>
            </a:r>
          </a:p>
        </p:txBody>
      </p:sp>
      <p:pic>
        <p:nvPicPr>
          <p:cNvPr id="49156" name="Picture 4" descr="D:\Lecture\Bubblecham\bebc.jpeg"/>
          <p:cNvPicPr>
            <a:picLocks noChangeAspect="1" noChangeArrowheads="1"/>
          </p:cNvPicPr>
          <p:nvPr/>
        </p:nvPicPr>
        <p:blipFill>
          <a:blip r:embed="rId3"/>
          <a:srcRect/>
          <a:stretch>
            <a:fillRect/>
          </a:stretch>
        </p:blipFill>
        <p:spPr bwMode="auto">
          <a:xfrm>
            <a:off x="1571625" y="1357313"/>
            <a:ext cx="6324600" cy="441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sk-SK" smtClean="0"/>
              <a:t>Meranie uhlu dráh</a:t>
            </a:r>
            <a:r>
              <a:rPr lang="en-US" smtClean="0"/>
              <a:t/>
            </a:r>
            <a:br>
              <a:rPr lang="en-US" smtClean="0"/>
            </a:br>
            <a:endParaRPr lang="en-US" smtClean="0"/>
          </a:p>
        </p:txBody>
      </p:sp>
      <p:sp>
        <p:nvSpPr>
          <p:cNvPr id="50179" name="Rectangle 3"/>
          <p:cNvSpPr>
            <a:spLocks noGrp="1" noChangeArrowheads="1"/>
          </p:cNvSpPr>
          <p:nvPr>
            <p:ph type="body" idx="1"/>
          </p:nvPr>
        </p:nvSpPr>
        <p:spPr>
          <a:xfrm>
            <a:off x="428625" y="857250"/>
            <a:ext cx="8229600" cy="5715000"/>
          </a:xfrm>
        </p:spPr>
        <p:txBody>
          <a:bodyPr/>
          <a:lstStyle/>
          <a:p>
            <a:pPr algn="ctr" eaLnBrk="1" hangingPunct="1">
              <a:buFontTx/>
              <a:buNone/>
            </a:pPr>
            <a:endParaRPr lang="en-US" smtClean="0"/>
          </a:p>
        </p:txBody>
      </p:sp>
      <p:pic>
        <p:nvPicPr>
          <p:cNvPr id="50180" name="Picture 4" descr="D:\Lecture\Bubblecham\meas2bubch.jpeg"/>
          <p:cNvPicPr>
            <a:picLocks noChangeAspect="1" noChangeArrowheads="1"/>
          </p:cNvPicPr>
          <p:nvPr/>
        </p:nvPicPr>
        <p:blipFill>
          <a:blip r:embed="rId3"/>
          <a:srcRect/>
          <a:stretch>
            <a:fillRect/>
          </a:stretch>
        </p:blipFill>
        <p:spPr bwMode="auto">
          <a:xfrm>
            <a:off x="500063" y="1571625"/>
            <a:ext cx="6483350" cy="4367213"/>
          </a:xfrm>
          <a:prstGeom prst="rect">
            <a:avLst/>
          </a:prstGeom>
          <a:noFill/>
          <a:ln w="9525">
            <a:noFill/>
            <a:miter lim="800000"/>
            <a:headEnd/>
            <a:tailEnd/>
          </a:ln>
        </p:spPr>
      </p:pic>
      <p:sp>
        <p:nvSpPr>
          <p:cNvPr id="50181" name="Text Box 5"/>
          <p:cNvSpPr txBox="1">
            <a:spLocks noChangeArrowheads="1"/>
          </p:cNvSpPr>
          <p:nvPr/>
        </p:nvSpPr>
        <p:spPr bwMode="auto">
          <a:xfrm>
            <a:off x="7299325" y="5141913"/>
            <a:ext cx="908050"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1958</a:t>
            </a:r>
            <a:endParaRPr lang="en-US" sz="2400">
              <a:latin typeface="Arial Rounded MT Bold"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sk-SK" smtClean="0"/>
              <a:t>Analýza filmov</a:t>
            </a:r>
            <a:endParaRPr lang="en-US" smtClean="0"/>
          </a:p>
        </p:txBody>
      </p:sp>
      <p:pic>
        <p:nvPicPr>
          <p:cNvPr id="51203" name="Picture 4" descr="D:\Lecture\Bubblecham\meas4bubch.jpeg"/>
          <p:cNvPicPr>
            <a:picLocks noChangeAspect="1" noChangeArrowheads="1"/>
          </p:cNvPicPr>
          <p:nvPr/>
        </p:nvPicPr>
        <p:blipFill>
          <a:blip r:embed="rId3"/>
          <a:srcRect/>
          <a:stretch>
            <a:fillRect/>
          </a:stretch>
        </p:blipFill>
        <p:spPr bwMode="auto">
          <a:xfrm>
            <a:off x="1285875" y="928688"/>
            <a:ext cx="4916488" cy="4916487"/>
          </a:xfrm>
          <a:prstGeom prst="rect">
            <a:avLst/>
          </a:prstGeom>
          <a:noFill/>
          <a:ln w="9525">
            <a:noFill/>
            <a:miter lim="800000"/>
            <a:headEnd/>
            <a:tailEnd/>
          </a:ln>
        </p:spPr>
      </p:pic>
      <p:sp>
        <p:nvSpPr>
          <p:cNvPr id="51204" name="Text Box 5"/>
          <p:cNvSpPr txBox="1">
            <a:spLocks noChangeArrowheads="1"/>
          </p:cNvSpPr>
          <p:nvPr/>
        </p:nvSpPr>
        <p:spPr bwMode="auto">
          <a:xfrm>
            <a:off x="6689725" y="4760913"/>
            <a:ext cx="908050"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1961</a:t>
            </a:r>
            <a:endParaRPr lang="en-US" sz="2400">
              <a:latin typeface="Arial Rounded MT Bold"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sk-SK" smtClean="0"/>
              <a:t>Analýza filmov</a:t>
            </a:r>
            <a:endParaRPr lang="en-US" smtClean="0"/>
          </a:p>
        </p:txBody>
      </p:sp>
      <p:sp>
        <p:nvSpPr>
          <p:cNvPr id="52227" name="Rectangle 3"/>
          <p:cNvSpPr>
            <a:spLocks noGrp="1" noChangeArrowheads="1"/>
          </p:cNvSpPr>
          <p:nvPr>
            <p:ph type="body" idx="1"/>
          </p:nvPr>
        </p:nvSpPr>
        <p:spPr>
          <a:xfrm>
            <a:off x="457200" y="1295400"/>
            <a:ext cx="8458200" cy="4953000"/>
          </a:xfrm>
        </p:spPr>
        <p:txBody>
          <a:bodyPr/>
          <a:lstStyle/>
          <a:p>
            <a:pPr algn="ctr" eaLnBrk="1" hangingPunct="1">
              <a:buFontTx/>
              <a:buNone/>
            </a:pPr>
            <a:r>
              <a:rPr lang="sk-SK" smtClean="0"/>
              <a:t>Digitalizácia snímok na </a:t>
            </a:r>
            <a:r>
              <a:rPr lang="en-US" smtClean="0"/>
              <a:t>CDC3100</a:t>
            </a:r>
          </a:p>
        </p:txBody>
      </p:sp>
      <p:pic>
        <p:nvPicPr>
          <p:cNvPr id="52228" name="Picture 4" descr="D:\Lecture\Bubblecham\meas5bubch.jpeg"/>
          <p:cNvPicPr>
            <a:picLocks noChangeAspect="1" noChangeArrowheads="1"/>
          </p:cNvPicPr>
          <p:nvPr/>
        </p:nvPicPr>
        <p:blipFill>
          <a:blip r:embed="rId3"/>
          <a:srcRect/>
          <a:stretch>
            <a:fillRect/>
          </a:stretch>
        </p:blipFill>
        <p:spPr bwMode="auto">
          <a:xfrm>
            <a:off x="914400" y="1905000"/>
            <a:ext cx="4495800" cy="4443413"/>
          </a:xfrm>
          <a:prstGeom prst="rect">
            <a:avLst/>
          </a:prstGeom>
          <a:noFill/>
          <a:ln w="9525">
            <a:noFill/>
            <a:miter lim="800000"/>
            <a:headEnd/>
            <a:tailEnd/>
          </a:ln>
        </p:spPr>
      </p:pic>
      <p:sp>
        <p:nvSpPr>
          <p:cNvPr id="52229" name="Text Box 5"/>
          <p:cNvSpPr txBox="1">
            <a:spLocks noChangeArrowheads="1"/>
          </p:cNvSpPr>
          <p:nvPr/>
        </p:nvSpPr>
        <p:spPr bwMode="auto">
          <a:xfrm>
            <a:off x="6461125" y="4837113"/>
            <a:ext cx="1692275"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April 1967</a:t>
            </a:r>
            <a:endParaRPr lang="en-US" sz="2400">
              <a:latin typeface="Arial Rounded MT Bold"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Measuring films</a:t>
            </a:r>
          </a:p>
        </p:txBody>
      </p:sp>
      <p:sp>
        <p:nvSpPr>
          <p:cNvPr id="53251" name="Rectangle 3"/>
          <p:cNvSpPr>
            <a:spLocks noGrp="1" noChangeArrowheads="1"/>
          </p:cNvSpPr>
          <p:nvPr>
            <p:ph type="body" idx="1"/>
          </p:nvPr>
        </p:nvSpPr>
        <p:spPr/>
        <p:txBody>
          <a:bodyPr/>
          <a:lstStyle/>
          <a:p>
            <a:pPr algn="ctr" eaLnBrk="1" hangingPunct="1">
              <a:buFontTx/>
              <a:buNone/>
            </a:pPr>
            <a:r>
              <a:rPr lang="en-US" smtClean="0"/>
              <a:t>ERASME </a:t>
            </a:r>
            <a:r>
              <a:rPr lang="sk-SK" smtClean="0"/>
              <a:t>merací systém pre </a:t>
            </a:r>
            <a:r>
              <a:rPr lang="en-US" b="1" smtClean="0"/>
              <a:t>BEBC</a:t>
            </a:r>
          </a:p>
        </p:txBody>
      </p:sp>
      <p:pic>
        <p:nvPicPr>
          <p:cNvPr id="53252" name="Picture 4" descr="D:\Lecture\Bubblecham\erasme.jpeg"/>
          <p:cNvPicPr>
            <a:picLocks noChangeAspect="1" noChangeArrowheads="1"/>
          </p:cNvPicPr>
          <p:nvPr/>
        </p:nvPicPr>
        <p:blipFill>
          <a:blip r:embed="rId3"/>
          <a:srcRect/>
          <a:stretch>
            <a:fillRect/>
          </a:stretch>
        </p:blipFill>
        <p:spPr bwMode="auto">
          <a:xfrm>
            <a:off x="533400" y="1855788"/>
            <a:ext cx="5562600" cy="4516437"/>
          </a:xfrm>
          <a:prstGeom prst="rect">
            <a:avLst/>
          </a:prstGeom>
          <a:noFill/>
          <a:ln w="9525">
            <a:noFill/>
            <a:miter lim="800000"/>
            <a:headEnd/>
            <a:tailEnd/>
          </a:ln>
        </p:spPr>
      </p:pic>
      <p:sp>
        <p:nvSpPr>
          <p:cNvPr id="53253" name="Text Box 5"/>
          <p:cNvSpPr txBox="1">
            <a:spLocks noChangeArrowheads="1"/>
          </p:cNvSpPr>
          <p:nvPr/>
        </p:nvSpPr>
        <p:spPr bwMode="auto">
          <a:xfrm>
            <a:off x="6537325" y="5065713"/>
            <a:ext cx="1635125" cy="457200"/>
          </a:xfrm>
          <a:prstGeom prst="rect">
            <a:avLst/>
          </a:prstGeom>
          <a:noFill/>
          <a:ln w="9525">
            <a:noFill/>
            <a:miter lim="800000"/>
            <a:headEnd/>
            <a:tailEnd/>
          </a:ln>
        </p:spPr>
        <p:txBody>
          <a:bodyPr wrap="none">
            <a:spAutoFit/>
          </a:bodyPr>
          <a:lstStyle/>
          <a:p>
            <a:r>
              <a:rPr lang="en-US" sz="2400">
                <a:solidFill>
                  <a:schemeClr val="accent1"/>
                </a:solidFill>
                <a:latin typeface="Arial Rounded MT Bold" pitchFamily="34" charset="0"/>
              </a:rPr>
              <a:t>Feb. 1974</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p:txBody>
          <a:bodyPr/>
          <a:lstStyle/>
          <a:p>
            <a:pPr eaLnBrk="1" hangingPunct="1"/>
            <a:endParaRPr lang="en-US" smtClean="0"/>
          </a:p>
        </p:txBody>
      </p:sp>
      <p:sp>
        <p:nvSpPr>
          <p:cNvPr id="54275" name="Content Placeholder 4"/>
          <p:cNvSpPr>
            <a:spLocks noGrp="1"/>
          </p:cNvSpPr>
          <p:nvPr>
            <p:ph idx="1"/>
          </p:nvPr>
        </p:nvSpPr>
        <p:spPr/>
        <p:txBody>
          <a:bodyPr/>
          <a:lstStyle/>
          <a:p>
            <a:pPr eaLnBrk="1" hangingPunct="1"/>
            <a:r>
              <a:rPr lang="sk-SK" smtClean="0"/>
              <a:t>Bublinové komory poskytovali trojrozmernú informáciu</a:t>
            </a:r>
          </a:p>
          <a:p>
            <a:pPr eaLnBrk="1" hangingPunct="1"/>
            <a:r>
              <a:rPr lang="sk-SK" smtClean="0"/>
              <a:t>Mali veľmi dobré polohové rozlíšenie na úrovni 10-150 </a:t>
            </a:r>
            <a:r>
              <a:rPr lang="el-GR" smtClean="0"/>
              <a:t>μ</a:t>
            </a:r>
            <a:r>
              <a:rPr lang="sk-SK" smtClean="0"/>
              <a:t>m</a:t>
            </a:r>
          </a:p>
          <a:p>
            <a:pPr eaLnBrk="1" hangingPunct="1"/>
            <a:r>
              <a:rPr lang="sk-SK" smtClean="0"/>
              <a:t>Poskytovali veľmi veľký citlivý priestor</a:t>
            </a:r>
          </a:p>
          <a:p>
            <a:pPr eaLnBrk="1" hangingPunct="1"/>
            <a:r>
              <a:rPr lang="sk-SK" smtClean="0"/>
              <a:t>Ich operácia však bola náročná</a:t>
            </a:r>
          </a:p>
          <a:p>
            <a:pPr eaLnBrk="1" hangingPunct="1"/>
            <a:r>
              <a:rPr lang="sk-SK" smtClean="0"/>
              <a:t>Nedali sa odčítavať elektronicky</a:t>
            </a:r>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sk-SK" dirty="0" smtClean="0"/>
              <a:t>Pri vyšetrovaní nehody často nemáme očitých svedkov, napriek tomu dokážeme s veľkou dôveryhodnosťou zrekonštruovať čo sa stalo</a:t>
            </a:r>
          </a:p>
          <a:p>
            <a:pPr eaLnBrk="1" fontAlgn="auto" hangingPunct="1">
              <a:spcAft>
                <a:spcPts val="0"/>
              </a:spcAft>
              <a:buFont typeface="Arial" pitchFamily="34" charset="0"/>
              <a:buChar char="•"/>
              <a:defRPr/>
            </a:pPr>
            <a:endParaRPr lang="sk-SK" dirty="0"/>
          </a:p>
          <a:p>
            <a:pPr eaLnBrk="1" fontAlgn="auto" hangingPunct="1">
              <a:spcAft>
                <a:spcPts val="0"/>
              </a:spcAft>
              <a:buFont typeface="Arial" pitchFamily="34" charset="0"/>
              <a:buChar char="•"/>
              <a:defRPr/>
            </a:pPr>
            <a:r>
              <a:rPr lang="sk-SK" dirty="0" smtClean="0"/>
              <a:t>Na pomoc si berieme stopy, ktoré vznikli pri nehode:</a:t>
            </a:r>
          </a:p>
          <a:p>
            <a:pPr lvl="1" eaLnBrk="1" fontAlgn="auto" hangingPunct="1">
              <a:spcAft>
                <a:spcPts val="0"/>
              </a:spcAft>
              <a:buFont typeface="Arial" pitchFamily="34" charset="0"/>
              <a:buChar char="–"/>
              <a:defRPr/>
            </a:pPr>
            <a:r>
              <a:rPr lang="sk-SK" dirty="0" smtClean="0"/>
              <a:t>Brzdné stopy na ceste </a:t>
            </a:r>
          </a:p>
          <a:p>
            <a:pPr lvl="1" eaLnBrk="1" fontAlgn="auto" hangingPunct="1">
              <a:spcAft>
                <a:spcPts val="0"/>
              </a:spcAft>
              <a:buFont typeface="Arial" pitchFamily="34" charset="0"/>
              <a:buChar char="–"/>
              <a:defRPr/>
            </a:pPr>
            <a:r>
              <a:rPr lang="sk-SK" dirty="0" smtClean="0"/>
              <a:t>Poškodené kríky</a:t>
            </a:r>
          </a:p>
          <a:p>
            <a:pPr lvl="1" eaLnBrk="1" fontAlgn="auto" hangingPunct="1">
              <a:spcAft>
                <a:spcPts val="0"/>
              </a:spcAft>
              <a:buFont typeface="Arial" pitchFamily="34" charset="0"/>
              <a:buChar char="–"/>
              <a:defRPr/>
            </a:pPr>
            <a:r>
              <a:rPr lang="sk-SK" dirty="0" smtClean="0"/>
              <a:t>Vyvrátené kandelábre</a:t>
            </a:r>
          </a:p>
          <a:p>
            <a:pPr lvl="1" eaLnBrk="1" fontAlgn="auto" hangingPunct="1">
              <a:spcAft>
                <a:spcPts val="0"/>
              </a:spcAft>
              <a:buFont typeface="Arial" pitchFamily="34" charset="0"/>
              <a:buChar char="–"/>
              <a:defRPr/>
            </a:pPr>
            <a:r>
              <a:rPr lang="sk-SK" dirty="0" smtClean="0"/>
              <a:t>Otery farieb, úlomky skla...</a:t>
            </a:r>
          </a:p>
          <a:p>
            <a:pPr lvl="1" eaLnBrk="1" fontAlgn="auto" hangingPunct="1">
              <a:spcAft>
                <a:spcPts val="0"/>
              </a:spcAft>
              <a:buFont typeface="Arial" pitchFamily="34" charset="0"/>
              <a:buChar char="–"/>
              <a:defRPr/>
            </a:pPr>
            <a:endParaRPr lang="sk-SK" dirty="0"/>
          </a:p>
          <a:p>
            <a:pPr eaLnBrk="1" fontAlgn="auto" hangingPunct="1">
              <a:spcAft>
                <a:spcPts val="0"/>
              </a:spcAft>
              <a:buFont typeface="Arial" pitchFamily="34" charset="0"/>
              <a:buChar char="•"/>
              <a:defRPr/>
            </a:pPr>
            <a:r>
              <a:rPr lang="sk-SK" dirty="0" smtClean="0"/>
              <a:t>Podobné techniky sa používajú pri detekcii častíc, všímame si stopy, ktoré zanechali v prostredí po svojom prechode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sk-SK" smtClean="0"/>
              <a:t>Plynové detektory</a:t>
            </a:r>
            <a:endParaRPr lang="en-US" smtClean="0"/>
          </a:p>
        </p:txBody>
      </p:sp>
      <p:pic>
        <p:nvPicPr>
          <p:cNvPr id="55299" name="Picture 2" descr="http://sundh99.cern.ch/cgi-bin/jpeg.getimg.sh?i=/archive/electronic/cern/others/PHO/photo-alice//tpc-2006-006.jpg&amp;s="/>
          <p:cNvPicPr>
            <a:picLocks noChangeAspect="1" noChangeArrowheads="1"/>
          </p:cNvPicPr>
          <p:nvPr/>
        </p:nvPicPr>
        <p:blipFill>
          <a:blip r:embed="rId3" cstate="print"/>
          <a:srcRect/>
          <a:stretch>
            <a:fillRect/>
          </a:stretch>
        </p:blipFill>
        <p:spPr bwMode="auto">
          <a:xfrm>
            <a:off x="214313" y="785813"/>
            <a:ext cx="6429375" cy="5834062"/>
          </a:xfrm>
          <a:prstGeom prst="rect">
            <a:avLst/>
          </a:prstGeom>
          <a:noFill/>
          <a:ln w="9525">
            <a:noFill/>
            <a:miter lim="800000"/>
            <a:headEnd/>
            <a:tailEnd/>
          </a:ln>
        </p:spPr>
      </p:pic>
      <p:sp>
        <p:nvSpPr>
          <p:cNvPr id="55300" name="TextBox 3"/>
          <p:cNvSpPr txBox="1">
            <a:spLocks noChangeArrowheads="1"/>
          </p:cNvSpPr>
          <p:nvPr/>
        </p:nvSpPr>
        <p:spPr bwMode="auto">
          <a:xfrm>
            <a:off x="6643688" y="6072188"/>
            <a:ext cx="2081212" cy="646112"/>
          </a:xfrm>
          <a:prstGeom prst="rect">
            <a:avLst/>
          </a:prstGeom>
          <a:noFill/>
          <a:ln w="9525">
            <a:noFill/>
            <a:miter lim="800000"/>
            <a:headEnd/>
            <a:tailEnd/>
          </a:ln>
        </p:spPr>
        <p:txBody>
          <a:bodyPr wrap="none">
            <a:spAutoFit/>
          </a:bodyPr>
          <a:lstStyle/>
          <a:p>
            <a:r>
              <a:rPr lang="sk-SK">
                <a:latin typeface="Calibri" pitchFamily="34" charset="0"/>
              </a:rPr>
              <a:t>Carmen a Roberto</a:t>
            </a:r>
          </a:p>
          <a:p>
            <a:r>
              <a:rPr lang="sk-SK">
                <a:latin typeface="Calibri" pitchFamily="34" charset="0"/>
              </a:rPr>
              <a:t>(v pozadí ALICE TPC)</a:t>
            </a:r>
            <a:endParaRPr lang="en-US">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sk-SK" smtClean="0"/>
              <a:t>Ionizácia v plynnom prostredí </a:t>
            </a:r>
            <a:endParaRPr lang="en-US" smtClean="0"/>
          </a:p>
        </p:txBody>
      </p:sp>
      <p:sp>
        <p:nvSpPr>
          <p:cNvPr id="3" name="Content Placeholder 2"/>
          <p:cNvSpPr>
            <a:spLocks noGrp="1"/>
          </p:cNvSpPr>
          <p:nvPr>
            <p:ph idx="1"/>
          </p:nvPr>
        </p:nvSpPr>
        <p:spPr>
          <a:xfrm>
            <a:off x="428625" y="1071563"/>
            <a:ext cx="4786313" cy="5097462"/>
          </a:xfrm>
        </p:spPr>
        <p:txBody>
          <a:bodyPr rtlCol="0">
            <a:normAutofit fontScale="70000" lnSpcReduction="20000"/>
          </a:bodyPr>
          <a:lstStyle/>
          <a:p>
            <a:pPr eaLnBrk="1" fontAlgn="auto" hangingPunct="1">
              <a:spcAft>
                <a:spcPts val="0"/>
              </a:spcAft>
              <a:buFont typeface="Arial" pitchFamily="34" charset="0"/>
              <a:buChar char="•"/>
              <a:defRPr/>
            </a:pPr>
            <a:r>
              <a:rPr lang="sk-SK" dirty="0" smtClean="0"/>
              <a:t>Pri prechode nabitej častice plynným prostredím dochádza k ionizácii pozdĺž jej dráhy</a:t>
            </a:r>
          </a:p>
          <a:p>
            <a:pPr lvl="1" eaLnBrk="1" fontAlgn="auto" hangingPunct="1">
              <a:spcAft>
                <a:spcPts val="0"/>
              </a:spcAft>
              <a:buFont typeface="Arial" pitchFamily="34" charset="0"/>
              <a:buChar char="–"/>
              <a:defRPr/>
            </a:pPr>
            <a:r>
              <a:rPr lang="sk-SK" dirty="0" smtClean="0"/>
              <a:t>Elektróny a kladne nabité ióny tvoria základné komponenty detekovaného signálu</a:t>
            </a:r>
          </a:p>
          <a:p>
            <a:pPr eaLnBrk="1" fontAlgn="auto" hangingPunct="1">
              <a:spcAft>
                <a:spcPts val="0"/>
              </a:spcAft>
              <a:buFont typeface="Arial" pitchFamily="34" charset="0"/>
              <a:buChar char="•"/>
              <a:defRPr/>
            </a:pPr>
            <a:r>
              <a:rPr lang="sk-SK" dirty="0" smtClean="0"/>
              <a:t>Ak vložíme do plynu elektródy, elektróny budú driftovať k anóde a ióny ku katóde</a:t>
            </a:r>
          </a:p>
          <a:p>
            <a:pPr eaLnBrk="1" fontAlgn="auto" hangingPunct="1">
              <a:spcAft>
                <a:spcPts val="0"/>
              </a:spcAft>
              <a:buFont typeface="Arial" pitchFamily="34" charset="0"/>
              <a:buChar char="•"/>
              <a:defRPr/>
            </a:pPr>
            <a:r>
              <a:rPr lang="sk-SK" dirty="0" smtClean="0"/>
              <a:t>Ak je pole príliš slabé, elektróny a ióny rekombinujú. Ionizácia zanikne</a:t>
            </a:r>
          </a:p>
          <a:p>
            <a:pPr eaLnBrk="1" fontAlgn="auto" hangingPunct="1">
              <a:spcAft>
                <a:spcPts val="0"/>
              </a:spcAft>
              <a:buFont typeface="Arial" pitchFamily="34" charset="0"/>
              <a:buChar char="•"/>
              <a:defRPr/>
            </a:pPr>
            <a:r>
              <a:rPr lang="sk-SK" dirty="0" smtClean="0"/>
              <a:t>Ak je elektrické pole dostatočne silné, driftujúce častice získajú energiu a spôsobia sekundárnu ionizáciu (nazývanú aj Townsendova lavína)</a:t>
            </a:r>
          </a:p>
        </p:txBody>
      </p:sp>
      <p:pic>
        <p:nvPicPr>
          <p:cNvPr id="56324" name="Picture 2" descr="http://www.ndt-ed.org/EducationResources/CommunityCollege/RadiationSafety/Graphics/detectorvoltage.gif"/>
          <p:cNvPicPr>
            <a:picLocks noChangeAspect="1" noChangeArrowheads="1"/>
          </p:cNvPicPr>
          <p:nvPr/>
        </p:nvPicPr>
        <p:blipFill>
          <a:blip r:embed="rId3"/>
          <a:srcRect/>
          <a:stretch>
            <a:fillRect/>
          </a:stretch>
        </p:blipFill>
        <p:spPr bwMode="auto">
          <a:xfrm>
            <a:off x="6072188" y="1071563"/>
            <a:ext cx="2857500" cy="3267075"/>
          </a:xfrm>
          <a:prstGeom prst="rect">
            <a:avLst/>
          </a:prstGeom>
          <a:noFill/>
          <a:ln w="9525">
            <a:noFill/>
            <a:miter lim="800000"/>
            <a:headEnd/>
            <a:tailEnd/>
          </a:ln>
        </p:spPr>
      </p:pic>
      <p:pic>
        <p:nvPicPr>
          <p:cNvPr id="56325" name="Picture 2" descr="http://www.reak.bme.hu/nti/Education/Wigner_Course/2004/WignerManuals/Bratislava/Detectors_elemei/image046.gif"/>
          <p:cNvPicPr>
            <a:picLocks noChangeAspect="1" noChangeArrowheads="1"/>
          </p:cNvPicPr>
          <p:nvPr/>
        </p:nvPicPr>
        <p:blipFill>
          <a:blip r:embed="rId4"/>
          <a:srcRect/>
          <a:stretch>
            <a:fillRect/>
          </a:stretch>
        </p:blipFill>
        <p:spPr bwMode="auto">
          <a:xfrm>
            <a:off x="6572250" y="4500563"/>
            <a:ext cx="1676400" cy="2181225"/>
          </a:xfrm>
          <a:prstGeom prst="rect">
            <a:avLst/>
          </a:prstGeom>
          <a:noFill/>
          <a:ln w="9525">
            <a:noFill/>
            <a:miter lim="800000"/>
            <a:headEnd/>
            <a:tailEnd/>
          </a:ln>
        </p:spPr>
      </p:pic>
      <p:sp>
        <p:nvSpPr>
          <p:cNvPr id="56326" name="Rectangle 26"/>
          <p:cNvSpPr>
            <a:spLocks noChangeArrowheads="1"/>
          </p:cNvSpPr>
          <p:nvPr/>
        </p:nvSpPr>
        <p:spPr bwMode="auto">
          <a:xfrm>
            <a:off x="7000875" y="6642100"/>
            <a:ext cx="1325563" cy="215900"/>
          </a:xfrm>
          <a:prstGeom prst="rect">
            <a:avLst/>
          </a:prstGeom>
          <a:noFill/>
          <a:ln w="9525">
            <a:noFill/>
            <a:miter lim="800000"/>
            <a:headEnd/>
            <a:tailEnd/>
          </a:ln>
        </p:spPr>
        <p:txBody>
          <a:bodyPr wrap="none">
            <a:spAutoFit/>
          </a:bodyPr>
          <a:lstStyle/>
          <a:p>
            <a:r>
              <a:rPr lang="en-US" sz="800">
                <a:latin typeface="Calibri" pitchFamily="34" charset="0"/>
              </a:rPr>
              <a:t>http://www.reak.bme.hu/</a:t>
            </a:r>
          </a:p>
        </p:txBody>
      </p:sp>
      <p:sp>
        <p:nvSpPr>
          <p:cNvPr id="56327" name="Rectangle 27"/>
          <p:cNvSpPr>
            <a:spLocks noChangeArrowheads="1"/>
          </p:cNvSpPr>
          <p:nvPr/>
        </p:nvSpPr>
        <p:spPr bwMode="auto">
          <a:xfrm>
            <a:off x="6929438" y="4286250"/>
            <a:ext cx="1214437" cy="215900"/>
          </a:xfrm>
          <a:prstGeom prst="rect">
            <a:avLst/>
          </a:prstGeom>
          <a:noFill/>
          <a:ln w="9525">
            <a:noFill/>
            <a:miter lim="800000"/>
            <a:headEnd/>
            <a:tailEnd/>
          </a:ln>
        </p:spPr>
        <p:txBody>
          <a:bodyPr>
            <a:spAutoFit/>
          </a:bodyPr>
          <a:lstStyle/>
          <a:p>
            <a:r>
              <a:rPr lang="en-US" sz="800">
                <a:latin typeface="Calibri" pitchFamily="34" charset="0"/>
              </a:rPr>
              <a:t>http://www.ndt-ed.org</a:t>
            </a:r>
          </a:p>
        </p:txBody>
      </p:sp>
      <p:sp>
        <p:nvSpPr>
          <p:cNvPr id="29" name="Right Arrow 28"/>
          <p:cNvSpPr/>
          <p:nvPr/>
        </p:nvSpPr>
        <p:spPr>
          <a:xfrm rot="19604335">
            <a:off x="5070475" y="2744788"/>
            <a:ext cx="9779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ight Arrow 29"/>
          <p:cNvSpPr/>
          <p:nvPr/>
        </p:nvSpPr>
        <p:spPr>
          <a:xfrm rot="1410986">
            <a:off x="5159375" y="4968875"/>
            <a:ext cx="979488"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p:nvPr>
        </p:nvSpPr>
        <p:spPr/>
        <p:txBody>
          <a:bodyPr/>
          <a:lstStyle/>
          <a:p>
            <a:pPr eaLnBrk="1" hangingPunct="1"/>
            <a:r>
              <a:rPr lang="sk-SK" smtClean="0"/>
              <a:t>Charakteristiky plynového detektora</a:t>
            </a:r>
            <a:endParaRPr lang="en-US" smtClean="0"/>
          </a:p>
        </p:txBody>
      </p:sp>
      <p:pic>
        <p:nvPicPr>
          <p:cNvPr id="57347" name="Picture 2" descr="http://www.ndt-ed.org/EducationResources/CommunityCollege/RadiationSafety/Graphics/detectorvoltage.gif"/>
          <p:cNvPicPr>
            <a:picLocks noChangeAspect="1" noChangeArrowheads="1"/>
          </p:cNvPicPr>
          <p:nvPr/>
        </p:nvPicPr>
        <p:blipFill>
          <a:blip r:embed="rId3"/>
          <a:srcRect/>
          <a:stretch>
            <a:fillRect/>
          </a:stretch>
        </p:blipFill>
        <p:spPr bwMode="auto">
          <a:xfrm>
            <a:off x="2286000" y="1143000"/>
            <a:ext cx="4435475" cy="507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Io</a:t>
            </a:r>
            <a:r>
              <a:rPr lang="sk-SK" smtClean="0"/>
              <a:t>nizačný detektor</a:t>
            </a:r>
            <a:endParaRPr lang="en-US" smtClean="0"/>
          </a:p>
        </p:txBody>
      </p:sp>
      <p:pic>
        <p:nvPicPr>
          <p:cNvPr id="58371" name="Picture 2" descr="Image:Ceiling-smoke-alarm.JPG"/>
          <p:cNvPicPr>
            <a:picLocks noChangeAspect="1" noChangeArrowheads="1"/>
          </p:cNvPicPr>
          <p:nvPr/>
        </p:nvPicPr>
        <p:blipFill>
          <a:blip r:embed="rId3"/>
          <a:srcRect/>
          <a:stretch>
            <a:fillRect/>
          </a:stretch>
        </p:blipFill>
        <p:spPr bwMode="auto">
          <a:xfrm>
            <a:off x="5357813" y="1214438"/>
            <a:ext cx="2659062" cy="2393950"/>
          </a:xfrm>
          <a:prstGeom prst="rect">
            <a:avLst/>
          </a:prstGeom>
          <a:noFill/>
          <a:ln w="9525">
            <a:noFill/>
            <a:miter lim="800000"/>
            <a:headEnd/>
            <a:tailEnd/>
          </a:ln>
        </p:spPr>
      </p:pic>
      <p:sp>
        <p:nvSpPr>
          <p:cNvPr id="5" name="Rectangle 4"/>
          <p:cNvSpPr/>
          <p:nvPr/>
        </p:nvSpPr>
        <p:spPr>
          <a:xfrm>
            <a:off x="428625" y="3643313"/>
            <a:ext cx="2928938" cy="2286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cxnSp>
        <p:nvCxnSpPr>
          <p:cNvPr id="6" name="Straight Connector 5"/>
          <p:cNvCxnSpPr/>
          <p:nvPr/>
        </p:nvCxnSpPr>
        <p:spPr>
          <a:xfrm>
            <a:off x="642938" y="4214813"/>
            <a:ext cx="2428875" cy="1587"/>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42938" y="5286375"/>
            <a:ext cx="2428875" cy="1588"/>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3643313" y="4857750"/>
            <a:ext cx="35718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14750" y="4786313"/>
            <a:ext cx="204788"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285751" y="4071937"/>
            <a:ext cx="3643312" cy="1643063"/>
          </a:xfrm>
          <a:prstGeom prst="line">
            <a:avLst/>
          </a:prstGeom>
          <a:ln>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378" name="TextBox 10"/>
          <p:cNvSpPr txBox="1">
            <a:spLocks noChangeArrowheads="1"/>
          </p:cNvSpPr>
          <p:nvPr/>
        </p:nvSpPr>
        <p:spPr bwMode="auto">
          <a:xfrm>
            <a:off x="1714500" y="4929188"/>
            <a:ext cx="635000" cy="369887"/>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79" name="TextBox 11"/>
          <p:cNvSpPr txBox="1">
            <a:spLocks noChangeArrowheads="1"/>
          </p:cNvSpPr>
          <p:nvPr/>
        </p:nvSpPr>
        <p:spPr bwMode="auto">
          <a:xfrm>
            <a:off x="1828800" y="4714875"/>
            <a:ext cx="635000" cy="369888"/>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80" name="TextBox 12"/>
          <p:cNvSpPr txBox="1">
            <a:spLocks noChangeArrowheads="1"/>
          </p:cNvSpPr>
          <p:nvPr/>
        </p:nvSpPr>
        <p:spPr bwMode="auto">
          <a:xfrm>
            <a:off x="2008188" y="4357688"/>
            <a:ext cx="635000" cy="369887"/>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81" name="TextBox 13"/>
          <p:cNvSpPr txBox="1">
            <a:spLocks noChangeArrowheads="1"/>
          </p:cNvSpPr>
          <p:nvPr/>
        </p:nvSpPr>
        <p:spPr bwMode="auto">
          <a:xfrm>
            <a:off x="1920875" y="4518025"/>
            <a:ext cx="582613" cy="368300"/>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58382" name="TextBox 14"/>
          <p:cNvSpPr txBox="1">
            <a:spLocks noChangeArrowheads="1"/>
          </p:cNvSpPr>
          <p:nvPr/>
        </p:nvSpPr>
        <p:spPr bwMode="auto">
          <a:xfrm>
            <a:off x="2071688" y="4194175"/>
            <a:ext cx="582612" cy="368300"/>
          </a:xfrm>
          <a:prstGeom prst="rect">
            <a:avLst/>
          </a:prstGeom>
          <a:noFill/>
          <a:ln w="9525">
            <a:noFill/>
            <a:miter lim="800000"/>
            <a:headEnd/>
            <a:tailEnd/>
          </a:ln>
        </p:spPr>
        <p:txBody>
          <a:bodyPr wrap="none">
            <a:spAutoFit/>
          </a:bodyPr>
          <a:lstStyle/>
          <a:p>
            <a:r>
              <a:rPr lang="sk-SK">
                <a:latin typeface="Calibri" pitchFamily="34" charset="0"/>
              </a:rPr>
              <a:t>+    -</a:t>
            </a:r>
            <a:endParaRPr lang="en-US">
              <a:latin typeface="Calibri" pitchFamily="34" charset="0"/>
            </a:endParaRPr>
          </a:p>
        </p:txBody>
      </p:sp>
      <p:sp>
        <p:nvSpPr>
          <p:cNvPr id="16" name="Freeform 15"/>
          <p:cNvSpPr/>
          <p:nvPr/>
        </p:nvSpPr>
        <p:spPr>
          <a:xfrm>
            <a:off x="2128838" y="3205163"/>
            <a:ext cx="1701800" cy="1595437"/>
          </a:xfrm>
          <a:custGeom>
            <a:avLst/>
            <a:gdLst>
              <a:gd name="connsiteX0" fmla="*/ 0 w 1701209"/>
              <a:gd name="connsiteY0" fmla="*/ 978196 h 1594884"/>
              <a:gd name="connsiteX1" fmla="*/ 0 w 1701209"/>
              <a:gd name="connsiteY1" fmla="*/ 0 h 1594884"/>
              <a:gd name="connsiteX2" fmla="*/ 1669311 w 1701209"/>
              <a:gd name="connsiteY2" fmla="*/ 0 h 1594884"/>
              <a:gd name="connsiteX3" fmla="*/ 1701209 w 1701209"/>
              <a:gd name="connsiteY3" fmla="*/ 1594884 h 1594884"/>
            </a:gdLst>
            <a:ahLst/>
            <a:cxnLst>
              <a:cxn ang="0">
                <a:pos x="connsiteX0" y="connsiteY0"/>
              </a:cxn>
              <a:cxn ang="0">
                <a:pos x="connsiteX1" y="connsiteY1"/>
              </a:cxn>
              <a:cxn ang="0">
                <a:pos x="connsiteX2" y="connsiteY2"/>
              </a:cxn>
              <a:cxn ang="0">
                <a:pos x="connsiteX3" y="connsiteY3"/>
              </a:cxn>
            </a:cxnLst>
            <a:rect l="l" t="t" r="r" b="b"/>
            <a:pathLst>
              <a:path w="1701209" h="1594884">
                <a:moveTo>
                  <a:pt x="0" y="978196"/>
                </a:moveTo>
                <a:lnTo>
                  <a:pt x="0" y="0"/>
                </a:lnTo>
                <a:lnTo>
                  <a:pt x="1669311" y="0"/>
                </a:lnTo>
                <a:lnTo>
                  <a:pt x="1701209" y="1594884"/>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 name="Freeform 16"/>
          <p:cNvSpPr/>
          <p:nvPr/>
        </p:nvSpPr>
        <p:spPr>
          <a:xfrm>
            <a:off x="2139950" y="4864100"/>
            <a:ext cx="1717675" cy="1797050"/>
          </a:xfrm>
          <a:custGeom>
            <a:avLst/>
            <a:gdLst>
              <a:gd name="connsiteX0" fmla="*/ 0 w 1701209"/>
              <a:gd name="connsiteY0" fmla="*/ 435935 h 1796903"/>
              <a:gd name="connsiteX1" fmla="*/ 0 w 1701209"/>
              <a:gd name="connsiteY1" fmla="*/ 1796903 h 1796903"/>
              <a:gd name="connsiteX2" fmla="*/ 1701209 w 1701209"/>
              <a:gd name="connsiteY2" fmla="*/ 1796903 h 1796903"/>
              <a:gd name="connsiteX3" fmla="*/ 1669312 w 1701209"/>
              <a:gd name="connsiteY3" fmla="*/ 0 h 1796903"/>
            </a:gdLst>
            <a:ahLst/>
            <a:cxnLst>
              <a:cxn ang="0">
                <a:pos x="connsiteX0" y="connsiteY0"/>
              </a:cxn>
              <a:cxn ang="0">
                <a:pos x="connsiteX1" y="connsiteY1"/>
              </a:cxn>
              <a:cxn ang="0">
                <a:pos x="connsiteX2" y="connsiteY2"/>
              </a:cxn>
              <a:cxn ang="0">
                <a:pos x="connsiteX3" y="connsiteY3"/>
              </a:cxn>
            </a:cxnLst>
            <a:rect l="l" t="t" r="r" b="b"/>
            <a:pathLst>
              <a:path w="1701209" h="1796903">
                <a:moveTo>
                  <a:pt x="0" y="435935"/>
                </a:moveTo>
                <a:lnTo>
                  <a:pt x="0" y="1796903"/>
                </a:lnTo>
                <a:lnTo>
                  <a:pt x="1701209" y="1796903"/>
                </a:lnTo>
                <a:lnTo>
                  <a:pt x="1669312"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8" name="Rectangle 17"/>
          <p:cNvSpPr/>
          <p:nvPr/>
        </p:nvSpPr>
        <p:spPr>
          <a:xfrm>
            <a:off x="2071688" y="3571875"/>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2071688" y="5929313"/>
            <a:ext cx="14287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387" name="TextBox 19"/>
          <p:cNvSpPr txBox="1">
            <a:spLocks noChangeArrowheads="1"/>
          </p:cNvSpPr>
          <p:nvPr/>
        </p:nvSpPr>
        <p:spPr bwMode="auto">
          <a:xfrm>
            <a:off x="3929063" y="4500563"/>
            <a:ext cx="277812" cy="646112"/>
          </a:xfrm>
          <a:prstGeom prst="rect">
            <a:avLst/>
          </a:prstGeom>
          <a:noFill/>
          <a:ln w="9525">
            <a:noFill/>
            <a:miter lim="800000"/>
            <a:headEnd/>
            <a:tailEnd/>
          </a:ln>
        </p:spPr>
        <p:txBody>
          <a:bodyPr>
            <a:spAutoFit/>
          </a:bodyPr>
          <a:lstStyle/>
          <a:p>
            <a:r>
              <a:rPr lang="sk-SK">
                <a:latin typeface="Calibri" pitchFamily="34" charset="0"/>
              </a:rPr>
              <a:t>-</a:t>
            </a:r>
          </a:p>
          <a:p>
            <a:r>
              <a:rPr lang="sk-SK">
                <a:latin typeface="Calibri" pitchFamily="34" charset="0"/>
              </a:rPr>
              <a:t>+</a:t>
            </a:r>
            <a:endParaRPr lang="en-US">
              <a:latin typeface="Calibri" pitchFamily="34" charset="0"/>
            </a:endParaRPr>
          </a:p>
        </p:txBody>
      </p:sp>
      <p:cxnSp>
        <p:nvCxnSpPr>
          <p:cNvPr id="21" name="Straight Arrow Connector 20"/>
          <p:cNvCxnSpPr/>
          <p:nvPr/>
        </p:nvCxnSpPr>
        <p:spPr>
          <a:xfrm rot="5400000" flipH="1" flipV="1">
            <a:off x="1404938" y="4497388"/>
            <a:ext cx="357187" cy="1587"/>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rot="5400000">
            <a:off x="1361281" y="4996657"/>
            <a:ext cx="428625" cy="793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58390" name="TextBox 22"/>
          <p:cNvSpPr txBox="1">
            <a:spLocks noChangeArrowheads="1"/>
          </p:cNvSpPr>
          <p:nvPr/>
        </p:nvSpPr>
        <p:spPr bwMode="auto">
          <a:xfrm>
            <a:off x="500063" y="4286250"/>
            <a:ext cx="1068387" cy="923925"/>
          </a:xfrm>
          <a:prstGeom prst="rect">
            <a:avLst/>
          </a:prstGeom>
          <a:noFill/>
          <a:ln w="9525">
            <a:noFill/>
            <a:miter lim="800000"/>
            <a:headEnd/>
            <a:tailEnd/>
          </a:ln>
        </p:spPr>
        <p:txBody>
          <a:bodyPr>
            <a:spAutoFit/>
          </a:bodyPr>
          <a:lstStyle/>
          <a:p>
            <a:r>
              <a:rPr lang="sk-SK">
                <a:latin typeface="Calibri" pitchFamily="34" charset="0"/>
              </a:rPr>
              <a:t>       Ióny</a:t>
            </a:r>
          </a:p>
          <a:p>
            <a:endParaRPr lang="sk-SK">
              <a:latin typeface="Calibri" pitchFamily="34" charset="0"/>
            </a:endParaRPr>
          </a:p>
          <a:p>
            <a:r>
              <a:rPr lang="sk-SK">
                <a:latin typeface="Calibri" pitchFamily="34" charset="0"/>
              </a:rPr>
              <a:t>elektróny</a:t>
            </a:r>
            <a:endParaRPr lang="en-US">
              <a:latin typeface="Calibri" pitchFamily="34" charset="0"/>
            </a:endParaRPr>
          </a:p>
        </p:txBody>
      </p:sp>
      <p:sp>
        <p:nvSpPr>
          <p:cNvPr id="58391" name="TextBox 23"/>
          <p:cNvSpPr txBox="1">
            <a:spLocks noChangeArrowheads="1"/>
          </p:cNvSpPr>
          <p:nvPr/>
        </p:nvSpPr>
        <p:spPr bwMode="auto">
          <a:xfrm>
            <a:off x="571500" y="3786188"/>
            <a:ext cx="822325" cy="369887"/>
          </a:xfrm>
          <a:prstGeom prst="rect">
            <a:avLst/>
          </a:prstGeom>
          <a:noFill/>
          <a:ln w="9525">
            <a:noFill/>
            <a:miter lim="800000"/>
            <a:headEnd/>
            <a:tailEnd/>
          </a:ln>
        </p:spPr>
        <p:txBody>
          <a:bodyPr wrap="none">
            <a:spAutoFit/>
          </a:bodyPr>
          <a:lstStyle/>
          <a:p>
            <a:r>
              <a:rPr lang="sk-SK">
                <a:latin typeface="Calibri" pitchFamily="34" charset="0"/>
              </a:rPr>
              <a:t>katóda</a:t>
            </a:r>
            <a:endParaRPr lang="en-US">
              <a:latin typeface="Calibri" pitchFamily="34" charset="0"/>
            </a:endParaRPr>
          </a:p>
        </p:txBody>
      </p:sp>
      <p:sp>
        <p:nvSpPr>
          <p:cNvPr id="58392" name="TextBox 24"/>
          <p:cNvSpPr txBox="1">
            <a:spLocks noChangeArrowheads="1"/>
          </p:cNvSpPr>
          <p:nvPr/>
        </p:nvSpPr>
        <p:spPr bwMode="auto">
          <a:xfrm>
            <a:off x="642938" y="5286375"/>
            <a:ext cx="771525" cy="369888"/>
          </a:xfrm>
          <a:prstGeom prst="rect">
            <a:avLst/>
          </a:prstGeom>
          <a:noFill/>
          <a:ln w="9525">
            <a:noFill/>
            <a:miter lim="800000"/>
            <a:headEnd/>
            <a:tailEnd/>
          </a:ln>
        </p:spPr>
        <p:txBody>
          <a:bodyPr wrap="none">
            <a:spAutoFit/>
          </a:bodyPr>
          <a:lstStyle/>
          <a:p>
            <a:r>
              <a:rPr lang="sk-SK">
                <a:latin typeface="Calibri" pitchFamily="34" charset="0"/>
              </a:rPr>
              <a:t>anóda</a:t>
            </a:r>
            <a:endParaRPr lang="en-US">
              <a:latin typeface="Calibri" pitchFamily="34" charset="0"/>
            </a:endParaRPr>
          </a:p>
        </p:txBody>
      </p:sp>
      <p:sp>
        <p:nvSpPr>
          <p:cNvPr id="58393" name="TextBox 25"/>
          <p:cNvSpPr txBox="1">
            <a:spLocks noChangeArrowheads="1"/>
          </p:cNvSpPr>
          <p:nvPr/>
        </p:nvSpPr>
        <p:spPr bwMode="auto">
          <a:xfrm>
            <a:off x="4786313" y="3714750"/>
            <a:ext cx="4071937" cy="2800350"/>
          </a:xfrm>
          <a:prstGeom prst="rect">
            <a:avLst/>
          </a:prstGeom>
          <a:noFill/>
          <a:ln w="9525">
            <a:noFill/>
            <a:miter lim="800000"/>
            <a:headEnd/>
            <a:tailEnd/>
          </a:ln>
        </p:spPr>
        <p:txBody>
          <a:bodyPr>
            <a:spAutoFit/>
          </a:bodyPr>
          <a:lstStyle/>
          <a:p>
            <a:r>
              <a:rPr lang="sk-SK" sz="1600" b="1">
                <a:latin typeface="Calibri" pitchFamily="34" charset="0"/>
              </a:rPr>
              <a:t>Kde sme sa už stretli s ionizačnou komorou? </a:t>
            </a:r>
          </a:p>
          <a:p>
            <a:r>
              <a:rPr lang="sk-SK" sz="1600" i="1">
                <a:latin typeface="Calibri" pitchFamily="34" charset="0"/>
              </a:rPr>
              <a:t>V detektore dymu (požiarnom hlásiči)</a:t>
            </a:r>
          </a:p>
          <a:p>
            <a:pPr>
              <a:buFont typeface="Arial" charset="0"/>
              <a:buChar char="•"/>
            </a:pPr>
            <a:r>
              <a:rPr lang="sk-SK" sz="1600">
                <a:latin typeface="Calibri" pitchFamily="34" charset="0"/>
              </a:rPr>
              <a:t>Dve ionizačné komory naplnené vzduchom obsahujú </a:t>
            </a:r>
            <a:r>
              <a:rPr lang="el-GR" sz="1600">
                <a:latin typeface="Calibri" pitchFamily="34" charset="0"/>
              </a:rPr>
              <a:t>α</a:t>
            </a:r>
            <a:r>
              <a:rPr lang="sk-SK" sz="1600">
                <a:latin typeface="Calibri" pitchFamily="34" charset="0"/>
              </a:rPr>
              <a:t> žiarič (Am)</a:t>
            </a:r>
          </a:p>
          <a:p>
            <a:pPr>
              <a:buFont typeface="Arial" charset="0"/>
              <a:buChar char="•"/>
            </a:pPr>
            <a:r>
              <a:rPr lang="sk-SK" sz="1600">
                <a:latin typeface="Calibri" pitchFamily="34" charset="0"/>
              </a:rPr>
              <a:t>Referenčná komora je uzavretá a meria sa na nej ionizačný prúd</a:t>
            </a:r>
          </a:p>
          <a:p>
            <a:pPr>
              <a:buFont typeface="Arial" charset="0"/>
              <a:buChar char="•"/>
            </a:pPr>
            <a:r>
              <a:rPr lang="sk-SK" sz="1600">
                <a:latin typeface="Calibri" pitchFamily="34" charset="0"/>
              </a:rPr>
              <a:t>Detekčná komora nasáva vzduch z okolia</a:t>
            </a:r>
          </a:p>
          <a:p>
            <a:pPr lvl="1">
              <a:buFont typeface="Arial" charset="0"/>
              <a:buChar char="•"/>
            </a:pPr>
            <a:r>
              <a:rPr lang="sk-SK" sz="1600">
                <a:latin typeface="Calibri" pitchFamily="34" charset="0"/>
              </a:rPr>
              <a:t>Častice dymu znižujú ionizáciu a tým aj meraný prúd</a:t>
            </a:r>
          </a:p>
          <a:p>
            <a:pPr>
              <a:buFont typeface="Arial" charset="0"/>
              <a:buChar char="•"/>
            </a:pPr>
            <a:r>
              <a:rPr lang="sk-SK" sz="1600">
                <a:latin typeface="Calibri" pitchFamily="34" charset="0"/>
              </a:rPr>
              <a:t>Veľký rozdiel prúdu v referenčnej a meracej komore spustí alarm</a:t>
            </a:r>
            <a:endParaRPr lang="en-US" sz="1600">
              <a:latin typeface="Calibri" pitchFamily="34" charset="0"/>
            </a:endParaRPr>
          </a:p>
        </p:txBody>
      </p:sp>
      <p:sp>
        <p:nvSpPr>
          <p:cNvPr id="58394" name="TextBox 28"/>
          <p:cNvSpPr txBox="1">
            <a:spLocks noChangeArrowheads="1"/>
          </p:cNvSpPr>
          <p:nvPr/>
        </p:nvSpPr>
        <p:spPr bwMode="auto">
          <a:xfrm>
            <a:off x="214313" y="1428750"/>
            <a:ext cx="4572000" cy="1230313"/>
          </a:xfrm>
          <a:prstGeom prst="rect">
            <a:avLst/>
          </a:prstGeom>
          <a:noFill/>
          <a:ln w="9525">
            <a:noFill/>
            <a:miter lim="800000"/>
            <a:headEnd/>
            <a:tailEnd/>
          </a:ln>
        </p:spPr>
        <p:txBody>
          <a:bodyPr>
            <a:spAutoFit/>
          </a:bodyPr>
          <a:lstStyle/>
          <a:p>
            <a:pPr>
              <a:buFont typeface="Arial" charset="0"/>
              <a:buChar char="•"/>
            </a:pPr>
            <a:r>
              <a:rPr lang="sk-SK" sz="1400">
                <a:latin typeface="Calibri" pitchFamily="34" charset="0"/>
              </a:rPr>
              <a:t>Plynový ionizačný detektor pozostáva z dvoch elektród vožených do plynu. </a:t>
            </a:r>
          </a:p>
          <a:p>
            <a:pPr lvl="1">
              <a:buFont typeface="Arial" charset="0"/>
              <a:buChar char="•"/>
            </a:pPr>
            <a:r>
              <a:rPr lang="sk-SK" sz="1400">
                <a:latin typeface="Calibri" pitchFamily="34" charset="0"/>
              </a:rPr>
              <a:t>Elektróny a ióny driftujú k elektródam a vytvoria merateľný impulz</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p:nvPr>
        </p:nvSpPr>
        <p:spPr/>
        <p:txBody>
          <a:bodyPr/>
          <a:lstStyle/>
          <a:p>
            <a:pPr eaLnBrk="1" hangingPunct="1"/>
            <a:r>
              <a:rPr lang="sk-SK" smtClean="0"/>
              <a:t>Iskrová komora</a:t>
            </a:r>
            <a:endParaRPr lang="en-US" smtClean="0"/>
          </a:p>
        </p:txBody>
      </p:sp>
      <p:sp>
        <p:nvSpPr>
          <p:cNvPr id="6" name="Content Placeholder 5"/>
          <p:cNvSpPr>
            <a:spLocks noGrp="1"/>
          </p:cNvSpPr>
          <p:nvPr>
            <p:ph idx="1"/>
          </p:nvPr>
        </p:nvSpPr>
        <p:spPr>
          <a:xfrm>
            <a:off x="428625" y="1214438"/>
            <a:ext cx="4543425" cy="5429250"/>
          </a:xfrm>
        </p:spPr>
        <p:txBody>
          <a:bodyPr rtlCol="0">
            <a:normAutofit fontScale="55000" lnSpcReduction="20000"/>
          </a:bodyPr>
          <a:lstStyle/>
          <a:p>
            <a:pPr eaLnBrk="1" fontAlgn="auto" hangingPunct="1">
              <a:spcAft>
                <a:spcPts val="0"/>
              </a:spcAft>
              <a:buFont typeface="Arial" pitchFamily="34" charset="0"/>
              <a:buChar char="•"/>
              <a:defRPr/>
            </a:pPr>
            <a:r>
              <a:rPr lang="sk-SK" dirty="0" smtClean="0"/>
              <a:t>Ak to „preženieme“ s napätím na elektródach, preskočí medzi nimi (pozdĺž ionizačnej stopy častice) iskra</a:t>
            </a:r>
          </a:p>
          <a:p>
            <a:pPr eaLnBrk="1" fontAlgn="auto" hangingPunct="1">
              <a:spcAft>
                <a:spcPts val="0"/>
              </a:spcAft>
              <a:buFont typeface="Arial" pitchFamily="34" charset="0"/>
              <a:buChar char="•"/>
              <a:defRPr/>
            </a:pPr>
            <a:r>
              <a:rPr lang="sk-SK" dirty="0" smtClean="0"/>
              <a:t>Ak naukladáme vrstvy elektrón na seba, môžeme sledovať dráhu častice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Iskrovú komoru možno nakonfigurovať tak, že vysoké napätie (20 kV/cm) je aplikované iba ak dôjde k zaujímavému eventu</a:t>
            </a:r>
          </a:p>
          <a:p>
            <a:pPr lvl="1" eaLnBrk="1" fontAlgn="auto" hangingPunct="1">
              <a:spcAft>
                <a:spcPts val="0"/>
              </a:spcAft>
              <a:buFont typeface="Arial" pitchFamily="34" charset="0"/>
              <a:buChar char="–"/>
              <a:defRPr/>
            </a:pPr>
            <a:r>
              <a:rPr lang="sk-SK" dirty="0" smtClean="0"/>
              <a:t>Určiť ktorý event je zaujímavý  je úloha spúšťacieho systému (triggera). Tento býva často skonštruovaný zo scintilačných detektorov</a:t>
            </a:r>
          </a:p>
          <a:p>
            <a:pPr lvl="1" eaLnBrk="1" fontAlgn="auto" hangingPunct="1">
              <a:spcAft>
                <a:spcPts val="0"/>
              </a:spcAft>
              <a:buFont typeface="Arial" pitchFamily="34" charset="0"/>
              <a:buChar char="–"/>
              <a:defRPr/>
            </a:pPr>
            <a:r>
              <a:rPr lang="sk-SK" dirty="0" smtClean="0"/>
              <a:t>Spúšťací signál sa objaví až po určitej dobe. </a:t>
            </a:r>
          </a:p>
          <a:p>
            <a:pPr lvl="2" eaLnBrk="1" fontAlgn="auto" hangingPunct="1">
              <a:spcAft>
                <a:spcPts val="0"/>
              </a:spcAft>
              <a:buFont typeface="Arial" pitchFamily="34" charset="0"/>
              <a:buChar char="•"/>
              <a:defRPr/>
            </a:pPr>
            <a:r>
              <a:rPr lang="sk-SK" dirty="0" smtClean="0"/>
              <a:t>Ako si detektor zapamätá dráhu častice</a:t>
            </a:r>
            <a:r>
              <a:rPr lang="en-US" dirty="0" smtClean="0"/>
              <a:t>?</a:t>
            </a:r>
            <a:endParaRPr lang="sk-SK" dirty="0" smtClean="0"/>
          </a:p>
        </p:txBody>
      </p:sp>
      <p:pic>
        <p:nvPicPr>
          <p:cNvPr id="59396" name="Picture 4" descr="http://doc.cern.ch/archive/electronic/cern/others/PHO/photo-em/9005387.jpeg"/>
          <p:cNvPicPr>
            <a:picLocks noChangeAspect="1" noChangeArrowheads="1"/>
          </p:cNvPicPr>
          <p:nvPr/>
        </p:nvPicPr>
        <p:blipFill>
          <a:blip r:embed="rId3"/>
          <a:srcRect/>
          <a:stretch>
            <a:fillRect/>
          </a:stretch>
        </p:blipFill>
        <p:spPr bwMode="auto">
          <a:xfrm>
            <a:off x="5214938" y="1143000"/>
            <a:ext cx="3290887" cy="2273300"/>
          </a:xfrm>
          <a:prstGeom prst="rect">
            <a:avLst/>
          </a:prstGeom>
          <a:noFill/>
          <a:ln w="9525">
            <a:noFill/>
            <a:miter lim="800000"/>
            <a:headEnd/>
            <a:tailEnd/>
          </a:ln>
        </p:spPr>
      </p:pic>
      <p:sp>
        <p:nvSpPr>
          <p:cNvPr id="59397" name="TextBox 3"/>
          <p:cNvSpPr txBox="1">
            <a:spLocks noChangeArrowheads="1"/>
          </p:cNvSpPr>
          <p:nvPr/>
        </p:nvSpPr>
        <p:spPr bwMode="auto">
          <a:xfrm>
            <a:off x="5357813" y="3357563"/>
            <a:ext cx="2624137" cy="461962"/>
          </a:xfrm>
          <a:prstGeom prst="rect">
            <a:avLst/>
          </a:prstGeom>
          <a:noFill/>
          <a:ln w="9525">
            <a:noFill/>
            <a:miter lim="800000"/>
            <a:headEnd/>
            <a:tailEnd/>
          </a:ln>
        </p:spPr>
        <p:txBody>
          <a:bodyPr wrap="none">
            <a:spAutoFit/>
          </a:bodyPr>
          <a:lstStyle/>
          <a:p>
            <a:r>
              <a:rPr lang="sk-SK" sz="1200">
                <a:latin typeface="Calibri" pitchFamily="34" charset="0"/>
              </a:rPr>
              <a:t>Iskrová komora v expozícii Microcosm</a:t>
            </a:r>
          </a:p>
          <a:p>
            <a:r>
              <a:rPr lang="sk-SK" sz="1200">
                <a:latin typeface="Calibri" pitchFamily="34" charset="0"/>
              </a:rPr>
              <a:t>Tento zážitok si nenechajte újsť</a:t>
            </a:r>
            <a:endParaRPr lang="en-US" sz="1200">
              <a:latin typeface="Calibri" pitchFamily="34" charset="0"/>
            </a:endParaRPr>
          </a:p>
        </p:txBody>
      </p:sp>
      <p:grpSp>
        <p:nvGrpSpPr>
          <p:cNvPr id="59398" name="Group 62"/>
          <p:cNvGrpSpPr>
            <a:grpSpLocks/>
          </p:cNvGrpSpPr>
          <p:nvPr/>
        </p:nvGrpSpPr>
        <p:grpSpPr bwMode="auto">
          <a:xfrm>
            <a:off x="1000125" y="2643188"/>
            <a:ext cx="3357563" cy="1214437"/>
            <a:chOff x="1000100" y="2500306"/>
            <a:chExt cx="3357586" cy="1214446"/>
          </a:xfrm>
        </p:grpSpPr>
        <p:sp>
          <p:nvSpPr>
            <p:cNvPr id="12" name="Rectangle 11"/>
            <p:cNvSpPr/>
            <p:nvPr/>
          </p:nvSpPr>
          <p:spPr>
            <a:xfrm>
              <a:off x="1000100" y="2500306"/>
              <a:ext cx="1714512" cy="121444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285852" y="2571744"/>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285852" y="2714620"/>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285852" y="2857496"/>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285852" y="3000372"/>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285852" y="3143248"/>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1285852" y="3286124"/>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285852" y="3429000"/>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285852" y="3571876"/>
              <a:ext cx="1071570" cy="7143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Lightning Bolt 20"/>
            <p:cNvSpPr/>
            <p:nvPr/>
          </p:nvSpPr>
          <p:spPr>
            <a:xfrm>
              <a:off x="1500166" y="2500306"/>
              <a:ext cx="428628" cy="114300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Straight Connector 28"/>
            <p:cNvCxnSpPr/>
            <p:nvPr/>
          </p:nvCxnSpPr>
          <p:spPr>
            <a:xfrm>
              <a:off x="4000496" y="3071810"/>
              <a:ext cx="35719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81459" y="3000372"/>
              <a:ext cx="204788"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357422" y="2571744"/>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V="1">
              <a:off x="2357422" y="2857496"/>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2357422" y="3143248"/>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V="1">
              <a:off x="2357422" y="3429000"/>
              <a:ext cx="857256"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rot="5400000">
              <a:off x="2786050" y="3000372"/>
              <a:ext cx="857256" cy="3175"/>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V="1">
              <a:off x="3214678" y="2571744"/>
              <a:ext cx="928693" cy="0"/>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rot="5400000">
              <a:off x="3929058" y="2786058"/>
              <a:ext cx="428628" cy="3175"/>
            </a:xfrm>
            <a:prstGeom prst="line">
              <a:avLst/>
            </a:prstGeom>
            <a:ln w="28575">
              <a:solidFill>
                <a:srgbClr val="33CC33"/>
              </a:solidFill>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2357422" y="2714620"/>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V="1">
              <a:off x="2357422" y="3000372"/>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flipV="1">
              <a:off x="2357422" y="3571876"/>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V="1">
              <a:off x="2357422" y="3286124"/>
              <a:ext cx="1276359" cy="952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rot="5400000" flipH="1" flipV="1">
              <a:off x="3214678" y="3143248"/>
              <a:ext cx="857256" cy="3175"/>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3571868" y="3571876"/>
              <a:ext cx="571504" cy="1588"/>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rot="5400000" flipH="1" flipV="1">
              <a:off x="3894133" y="3321049"/>
              <a:ext cx="500066" cy="1588"/>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smtClean="0"/>
              <a:t>Mal</a:t>
            </a:r>
            <a:r>
              <a:rPr lang="sk-SK" smtClean="0"/>
              <a:t>á odbočka – spúšťacie systémy (trigger)</a:t>
            </a:r>
            <a:endParaRPr lang="en-US" smtClean="0"/>
          </a:p>
        </p:txBody>
      </p:sp>
      <p:sp>
        <p:nvSpPr>
          <p:cNvPr id="60419" name="Content Placeholder 2"/>
          <p:cNvSpPr>
            <a:spLocks noGrp="1"/>
          </p:cNvSpPr>
          <p:nvPr>
            <p:ph idx="1"/>
          </p:nvPr>
        </p:nvSpPr>
        <p:spPr>
          <a:xfrm>
            <a:off x="357188" y="928688"/>
            <a:ext cx="8229600" cy="5715000"/>
          </a:xfrm>
        </p:spPr>
        <p:txBody>
          <a:bodyPr/>
          <a:lstStyle/>
          <a:p>
            <a:pPr eaLnBrk="1" hangingPunct="1"/>
            <a:r>
              <a:rPr lang="sk-SK" sz="2400" smtClean="0"/>
              <a:t>Spomenuli sme, že napätie na iskrovej komore je aplikované, iba keď je zaznamenaný zaujímavý event</a:t>
            </a:r>
          </a:p>
          <a:p>
            <a:pPr eaLnBrk="1" hangingPunct="1"/>
            <a:r>
              <a:rPr lang="sk-SK" sz="2400" smtClean="0"/>
              <a:t>Princíp je nasledovný:</a:t>
            </a:r>
          </a:p>
          <a:p>
            <a:pPr lvl="1" eaLnBrk="1" hangingPunct="1"/>
            <a:r>
              <a:rPr lang="sk-SK" sz="2400" smtClean="0"/>
              <a:t>Rýchly a spoľahlivý detektor pozerá na signatúry zaujímavého eventu</a:t>
            </a:r>
          </a:p>
          <a:p>
            <a:pPr lvl="1" eaLnBrk="1" hangingPunct="1"/>
            <a:r>
              <a:rPr lang="sk-SK" sz="2400" smtClean="0"/>
              <a:t>Ak takýto jav zaregistruje, vydá signál, ktorý spúšťa odčítanie dát</a:t>
            </a:r>
          </a:p>
          <a:p>
            <a:pPr lvl="2" eaLnBrk="1" hangingPunct="1"/>
            <a:r>
              <a:rPr lang="sk-SK" smtClean="0"/>
              <a:t>V prípade iskrovej komory napríklad aplikuje vysoké napätie</a:t>
            </a:r>
          </a:p>
          <a:p>
            <a:pPr eaLnBrk="1" hangingPunct="1"/>
            <a:r>
              <a:rPr lang="sk-SK" sz="2400" smtClean="0"/>
              <a:t>Podmienkou je, že detektor si dokáže zapamätať dáta, kým trigger nedá povel</a:t>
            </a:r>
          </a:p>
          <a:p>
            <a:pPr eaLnBrk="1" hangingPunct="1"/>
            <a:r>
              <a:rPr lang="sk-SK" sz="2400" smtClean="0"/>
              <a:t>V súčasných experimentoch je trigger veľmi komplexný systém pozostávajúcich z mnohých detektorov a komplikovanej elektroniky</a:t>
            </a:r>
            <a:endParaRPr lang="en-US" sz="24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title"/>
          </p:nvPr>
        </p:nvSpPr>
        <p:spPr/>
        <p:txBody>
          <a:bodyPr/>
          <a:lstStyle/>
          <a:p>
            <a:pPr eaLnBrk="1" hangingPunct="1"/>
            <a:r>
              <a:rPr lang="sk-SK" smtClean="0"/>
              <a:t>Jednoduchý trigger</a:t>
            </a:r>
            <a:endParaRPr lang="en-US" smtClean="0"/>
          </a:p>
        </p:txBody>
      </p:sp>
      <p:sp>
        <p:nvSpPr>
          <p:cNvPr id="61443" name="Content Placeholder 9"/>
          <p:cNvSpPr>
            <a:spLocks noGrp="1"/>
          </p:cNvSpPr>
          <p:nvPr>
            <p:ph idx="1"/>
          </p:nvPr>
        </p:nvSpPr>
        <p:spPr>
          <a:xfrm>
            <a:off x="457200" y="928688"/>
            <a:ext cx="5829300" cy="5786437"/>
          </a:xfrm>
        </p:spPr>
        <p:txBody>
          <a:bodyPr/>
          <a:lstStyle/>
          <a:p>
            <a:pPr eaLnBrk="1" hangingPunct="1"/>
            <a:r>
              <a:rPr lang="sk-SK" sz="2400" smtClean="0"/>
              <a:t>Predstavme si detektor, ktorý chce registrovať rozpad jadier vo svojom citlivom objeme</a:t>
            </a:r>
          </a:p>
          <a:p>
            <a:pPr eaLnBrk="1" hangingPunct="1"/>
            <a:r>
              <a:rPr lang="sk-SK" sz="2400" smtClean="0"/>
              <a:t>Takýto experiment bude typický rušený preletmi kozmických častíc</a:t>
            </a:r>
          </a:p>
          <a:p>
            <a:pPr eaLnBrk="1" hangingPunct="1"/>
            <a:r>
              <a:rPr lang="sk-SK" sz="2400" smtClean="0"/>
              <a:t>Jedno z možných riešení je na obrázku: detektor sa obalí rýchlymi detektormi, ktoré dajú signál, ak nimi preletí častica</a:t>
            </a:r>
          </a:p>
          <a:p>
            <a:pPr eaLnBrk="1" hangingPunct="1"/>
            <a:r>
              <a:rPr lang="sk-SK" sz="2400" smtClean="0"/>
              <a:t>Logická kombinácia signálov z triggrovacích detektorov dá povel k očítaniu, alebo „zahodeniu“ signálu z detektora </a:t>
            </a:r>
          </a:p>
          <a:p>
            <a:pPr eaLnBrk="1" hangingPunct="1"/>
            <a:r>
              <a:rPr lang="sk-SK" sz="2400" smtClean="0"/>
              <a:t>Správne skonštruovaný trigger dokáže vylúčiť aj šumy elektroniky</a:t>
            </a:r>
            <a:endParaRPr lang="en-US" sz="2400" smtClean="0"/>
          </a:p>
        </p:txBody>
      </p:sp>
      <p:pic>
        <p:nvPicPr>
          <p:cNvPr id="61444" name="Picture 2" descr="http://www.ep.ph.bham.ac.uk/general/SparkChamber/img/sparkchamber2.gif"/>
          <p:cNvPicPr>
            <a:picLocks noChangeAspect="1" noChangeArrowheads="1"/>
          </p:cNvPicPr>
          <p:nvPr/>
        </p:nvPicPr>
        <p:blipFill>
          <a:blip r:embed="rId3"/>
          <a:srcRect/>
          <a:stretch>
            <a:fillRect/>
          </a:stretch>
        </p:blipFill>
        <p:spPr bwMode="auto">
          <a:xfrm>
            <a:off x="6572250" y="0"/>
            <a:ext cx="2571750" cy="2425700"/>
          </a:xfrm>
          <a:prstGeom prst="rect">
            <a:avLst/>
          </a:prstGeom>
          <a:noFill/>
          <a:ln w="9525">
            <a:noFill/>
            <a:miter lim="800000"/>
            <a:headEnd/>
            <a:tailEnd/>
          </a:ln>
        </p:spPr>
      </p:pic>
      <p:sp>
        <p:nvSpPr>
          <p:cNvPr id="61445" name="TextBox 7"/>
          <p:cNvSpPr txBox="1">
            <a:spLocks noChangeArrowheads="1"/>
          </p:cNvSpPr>
          <p:nvPr/>
        </p:nvSpPr>
        <p:spPr bwMode="auto">
          <a:xfrm>
            <a:off x="8001000" y="2428875"/>
            <a:ext cx="1182688" cy="215900"/>
          </a:xfrm>
          <a:prstGeom prst="rect">
            <a:avLst/>
          </a:prstGeom>
          <a:noFill/>
          <a:ln w="9525">
            <a:noFill/>
            <a:miter lim="800000"/>
            <a:headEnd/>
            <a:tailEnd/>
          </a:ln>
        </p:spPr>
        <p:txBody>
          <a:bodyPr wrap="none">
            <a:spAutoFit/>
          </a:bodyPr>
          <a:lstStyle/>
          <a:p>
            <a:r>
              <a:rPr lang="sk-SK" sz="800">
                <a:latin typeface="Calibri" pitchFamily="34" charset="0"/>
              </a:rPr>
              <a:t>www.ep.ph.bham.ac.uk</a:t>
            </a:r>
            <a:endParaRPr lang="en-US" sz="800">
              <a:latin typeface="Calibri" pitchFamily="34" charset="0"/>
            </a:endParaRPr>
          </a:p>
        </p:txBody>
      </p:sp>
      <p:sp>
        <p:nvSpPr>
          <p:cNvPr id="7" name="Rectangular Callout 6"/>
          <p:cNvSpPr/>
          <p:nvPr/>
        </p:nvSpPr>
        <p:spPr>
          <a:xfrm>
            <a:off x="5786438" y="1071563"/>
            <a:ext cx="1285875" cy="612775"/>
          </a:xfrm>
          <a:prstGeom prst="wedgeRectCallout">
            <a:avLst>
              <a:gd name="adj1" fmla="val 71860"/>
              <a:gd name="adj2" fmla="val 13662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Scintilačný detektor</a:t>
            </a:r>
            <a:endParaRPr lang="en-US" dirty="0"/>
          </a:p>
        </p:txBody>
      </p:sp>
      <p:sp>
        <p:nvSpPr>
          <p:cNvPr id="8" name="Rectangular Callout 7"/>
          <p:cNvSpPr/>
          <p:nvPr/>
        </p:nvSpPr>
        <p:spPr>
          <a:xfrm>
            <a:off x="6715125" y="2459038"/>
            <a:ext cx="1271588" cy="612775"/>
          </a:xfrm>
          <a:prstGeom prst="wedgeRectCallout">
            <a:avLst>
              <a:gd name="adj1" fmla="val 34346"/>
              <a:gd name="adj2" fmla="val -25242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Iskrová komora</a:t>
            </a:r>
            <a:endParaRPr lang="en-US" dirty="0"/>
          </a:p>
        </p:txBody>
      </p:sp>
      <p:sp>
        <p:nvSpPr>
          <p:cNvPr id="9" name="Rectangular Callout 8"/>
          <p:cNvSpPr/>
          <p:nvPr/>
        </p:nvSpPr>
        <p:spPr>
          <a:xfrm>
            <a:off x="5786438" y="1071563"/>
            <a:ext cx="1271587" cy="612775"/>
          </a:xfrm>
          <a:prstGeom prst="wedgeRectCallout">
            <a:avLst>
              <a:gd name="adj1" fmla="val 79650"/>
              <a:gd name="adj2" fmla="val -1977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dirty="0"/>
              <a:t>Scintilačný detektor</a:t>
            </a:r>
            <a:endParaRPr lang="en-US" dirty="0"/>
          </a:p>
        </p:txBody>
      </p:sp>
      <p:sp>
        <p:nvSpPr>
          <p:cNvPr id="12" name="Rectangle 11"/>
          <p:cNvSpPr/>
          <p:nvPr/>
        </p:nvSpPr>
        <p:spPr>
          <a:xfrm>
            <a:off x="7358063" y="3643313"/>
            <a:ext cx="142875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7358063" y="3429000"/>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7358063" y="4429125"/>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7358063" y="5357813"/>
            <a:ext cx="142875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7358063" y="5143500"/>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7358063" y="6143625"/>
            <a:ext cx="1428750"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Arrow Connector 21"/>
          <p:cNvCxnSpPr/>
          <p:nvPr/>
        </p:nvCxnSpPr>
        <p:spPr>
          <a:xfrm rot="5400000">
            <a:off x="7143750" y="3643313"/>
            <a:ext cx="1785937" cy="6429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7536656" y="6107907"/>
            <a:ext cx="785813" cy="2857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57" name="TextBox 25"/>
          <p:cNvSpPr txBox="1">
            <a:spLocks noChangeArrowheads="1"/>
          </p:cNvSpPr>
          <p:nvPr/>
        </p:nvSpPr>
        <p:spPr bwMode="auto">
          <a:xfrm>
            <a:off x="6500813" y="3286125"/>
            <a:ext cx="785812" cy="369888"/>
          </a:xfrm>
          <a:prstGeom prst="rect">
            <a:avLst/>
          </a:prstGeom>
          <a:noFill/>
          <a:ln w="9525">
            <a:noFill/>
            <a:miter lim="800000"/>
            <a:headEnd/>
            <a:tailEnd/>
          </a:ln>
        </p:spPr>
        <p:txBody>
          <a:bodyPr>
            <a:spAutoFit/>
          </a:bodyPr>
          <a:lstStyle/>
          <a:p>
            <a:r>
              <a:rPr lang="sk-SK"/>
              <a:t>Áno</a:t>
            </a:r>
            <a:endParaRPr lang="en-US"/>
          </a:p>
        </p:txBody>
      </p:sp>
      <p:sp>
        <p:nvSpPr>
          <p:cNvPr id="61458" name="TextBox 26"/>
          <p:cNvSpPr txBox="1">
            <a:spLocks noChangeArrowheads="1"/>
          </p:cNvSpPr>
          <p:nvPr/>
        </p:nvSpPr>
        <p:spPr bwMode="auto">
          <a:xfrm>
            <a:off x="6500813" y="4286250"/>
            <a:ext cx="785812" cy="369888"/>
          </a:xfrm>
          <a:prstGeom prst="rect">
            <a:avLst/>
          </a:prstGeom>
          <a:noFill/>
          <a:ln w="9525">
            <a:noFill/>
            <a:miter lim="800000"/>
            <a:headEnd/>
            <a:tailEnd/>
          </a:ln>
        </p:spPr>
        <p:txBody>
          <a:bodyPr>
            <a:spAutoFit/>
          </a:bodyPr>
          <a:lstStyle/>
          <a:p>
            <a:r>
              <a:rPr lang="sk-SK"/>
              <a:t>Áno</a:t>
            </a:r>
            <a:endParaRPr lang="en-US"/>
          </a:p>
        </p:txBody>
      </p:sp>
      <p:sp>
        <p:nvSpPr>
          <p:cNvPr id="61459" name="TextBox 27"/>
          <p:cNvSpPr txBox="1">
            <a:spLocks noChangeArrowheads="1"/>
          </p:cNvSpPr>
          <p:nvPr/>
        </p:nvSpPr>
        <p:spPr bwMode="auto">
          <a:xfrm>
            <a:off x="6572250" y="6000750"/>
            <a:ext cx="785813" cy="369888"/>
          </a:xfrm>
          <a:prstGeom prst="rect">
            <a:avLst/>
          </a:prstGeom>
          <a:noFill/>
          <a:ln w="9525">
            <a:noFill/>
            <a:miter lim="800000"/>
            <a:headEnd/>
            <a:tailEnd/>
          </a:ln>
        </p:spPr>
        <p:txBody>
          <a:bodyPr>
            <a:spAutoFit/>
          </a:bodyPr>
          <a:lstStyle/>
          <a:p>
            <a:r>
              <a:rPr lang="sk-SK"/>
              <a:t>Áno</a:t>
            </a:r>
            <a:endParaRPr lang="en-US"/>
          </a:p>
        </p:txBody>
      </p:sp>
      <p:sp>
        <p:nvSpPr>
          <p:cNvPr id="61460" name="TextBox 28"/>
          <p:cNvSpPr txBox="1">
            <a:spLocks noChangeArrowheads="1"/>
          </p:cNvSpPr>
          <p:nvPr/>
        </p:nvSpPr>
        <p:spPr bwMode="auto">
          <a:xfrm>
            <a:off x="6500813" y="5000625"/>
            <a:ext cx="785812" cy="369888"/>
          </a:xfrm>
          <a:prstGeom prst="rect">
            <a:avLst/>
          </a:prstGeom>
          <a:noFill/>
          <a:ln w="9525">
            <a:noFill/>
            <a:miter lim="800000"/>
            <a:headEnd/>
            <a:tailEnd/>
          </a:ln>
        </p:spPr>
        <p:txBody>
          <a:bodyPr>
            <a:spAutoFit/>
          </a:bodyPr>
          <a:lstStyle/>
          <a:p>
            <a:r>
              <a:rPr lang="sk-SK"/>
              <a:t>Nie</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sk-SK" smtClean="0"/>
              <a:t>Iskrová komora</a:t>
            </a:r>
            <a:endParaRPr lang="en-US" smtClean="0"/>
          </a:p>
        </p:txBody>
      </p:sp>
      <p:pic>
        <p:nvPicPr>
          <p:cNvPr id="62467" name="Picture 2" descr="http://doc.cern.ch/archive/electronic/cern/others/PHO/photo-ex/7406315.jpeg"/>
          <p:cNvPicPr>
            <a:picLocks noChangeAspect="1" noChangeArrowheads="1"/>
          </p:cNvPicPr>
          <p:nvPr/>
        </p:nvPicPr>
        <p:blipFill>
          <a:blip r:embed="rId3"/>
          <a:srcRect/>
          <a:stretch>
            <a:fillRect/>
          </a:stretch>
        </p:blipFill>
        <p:spPr bwMode="auto">
          <a:xfrm>
            <a:off x="4929188" y="2143125"/>
            <a:ext cx="3857625" cy="3683000"/>
          </a:xfrm>
          <a:prstGeom prst="rect">
            <a:avLst/>
          </a:prstGeom>
          <a:noFill/>
          <a:ln w="9525">
            <a:noFill/>
            <a:miter lim="800000"/>
            <a:headEnd/>
            <a:tailEnd/>
          </a:ln>
        </p:spPr>
      </p:pic>
      <p:sp>
        <p:nvSpPr>
          <p:cNvPr id="62468" name="TextBox 5"/>
          <p:cNvSpPr txBox="1">
            <a:spLocks noChangeArrowheads="1"/>
          </p:cNvSpPr>
          <p:nvPr/>
        </p:nvSpPr>
        <p:spPr bwMode="auto">
          <a:xfrm>
            <a:off x="5811838" y="5938838"/>
            <a:ext cx="3117850" cy="276225"/>
          </a:xfrm>
          <a:prstGeom prst="rect">
            <a:avLst/>
          </a:prstGeom>
          <a:noFill/>
          <a:ln w="9525">
            <a:noFill/>
            <a:miter lim="800000"/>
            <a:headEnd/>
            <a:tailEnd/>
          </a:ln>
        </p:spPr>
        <p:txBody>
          <a:bodyPr wrap="none">
            <a:spAutoFit/>
          </a:bodyPr>
          <a:lstStyle/>
          <a:p>
            <a:r>
              <a:rPr lang="sk-SK" sz="1200">
                <a:latin typeface="Calibri" pitchFamily="34" charset="0"/>
              </a:rPr>
              <a:t>Experiment s iskrovými komorami (CERN 1974)</a:t>
            </a:r>
            <a:endParaRPr lang="en-US" sz="1200">
              <a:latin typeface="Calibri" pitchFamily="34" charset="0"/>
            </a:endParaRPr>
          </a:p>
        </p:txBody>
      </p:sp>
      <p:pic>
        <p:nvPicPr>
          <p:cNvPr id="62469" name="Picture 6" descr="http://doc.cern.ch/archive/electronic/cern/others/PHO/photo-ex/6211002.jpeg"/>
          <p:cNvPicPr>
            <a:picLocks noChangeAspect="1" noChangeArrowheads="1"/>
          </p:cNvPicPr>
          <p:nvPr/>
        </p:nvPicPr>
        <p:blipFill>
          <a:blip r:embed="rId4"/>
          <a:srcRect/>
          <a:stretch>
            <a:fillRect/>
          </a:stretch>
        </p:blipFill>
        <p:spPr bwMode="auto">
          <a:xfrm>
            <a:off x="214313" y="1071563"/>
            <a:ext cx="3571875" cy="2566987"/>
          </a:xfrm>
          <a:prstGeom prst="rect">
            <a:avLst/>
          </a:prstGeom>
          <a:noFill/>
          <a:ln w="9525">
            <a:noFill/>
            <a:miter lim="800000"/>
            <a:headEnd/>
            <a:tailEnd/>
          </a:ln>
        </p:spPr>
      </p:pic>
      <p:sp>
        <p:nvSpPr>
          <p:cNvPr id="62470" name="TextBox 8"/>
          <p:cNvSpPr txBox="1">
            <a:spLocks noChangeArrowheads="1"/>
          </p:cNvSpPr>
          <p:nvPr/>
        </p:nvSpPr>
        <p:spPr bwMode="auto">
          <a:xfrm>
            <a:off x="142875" y="3643313"/>
            <a:ext cx="3736975" cy="276225"/>
          </a:xfrm>
          <a:prstGeom prst="rect">
            <a:avLst/>
          </a:prstGeom>
          <a:noFill/>
          <a:ln w="9525">
            <a:noFill/>
            <a:miter lim="800000"/>
            <a:headEnd/>
            <a:tailEnd/>
          </a:ln>
        </p:spPr>
        <p:txBody>
          <a:bodyPr wrap="none">
            <a:spAutoFit/>
          </a:bodyPr>
          <a:lstStyle/>
          <a:p>
            <a:r>
              <a:rPr lang="sk-SK" sz="1200">
                <a:latin typeface="Calibri" pitchFamily="34" charset="0"/>
              </a:rPr>
              <a:t>Iskrová komora pre neutrínové experimenty (CERN 1962)</a:t>
            </a:r>
            <a:endParaRPr lang="en-US" sz="1200">
              <a:latin typeface="Calibri" pitchFamily="34" charset="0"/>
            </a:endParaRPr>
          </a:p>
        </p:txBody>
      </p:sp>
      <p:pic>
        <p:nvPicPr>
          <p:cNvPr id="62471" name="Picture 8" descr="http://doc.cern.ch/archive/electronic/cern/others/PHO/photo-it/7102050.jpeg"/>
          <p:cNvPicPr>
            <a:picLocks noChangeAspect="1" noChangeArrowheads="1"/>
          </p:cNvPicPr>
          <p:nvPr/>
        </p:nvPicPr>
        <p:blipFill>
          <a:blip r:embed="rId5"/>
          <a:srcRect/>
          <a:stretch>
            <a:fillRect/>
          </a:stretch>
        </p:blipFill>
        <p:spPr bwMode="auto">
          <a:xfrm>
            <a:off x="285750" y="3929063"/>
            <a:ext cx="2500313" cy="2803525"/>
          </a:xfrm>
          <a:prstGeom prst="rect">
            <a:avLst/>
          </a:prstGeom>
          <a:noFill/>
          <a:ln w="9525">
            <a:noFill/>
            <a:miter lim="800000"/>
            <a:headEnd/>
            <a:tailEnd/>
          </a:ln>
        </p:spPr>
      </p:pic>
      <p:sp>
        <p:nvSpPr>
          <p:cNvPr id="62472" name="TextBox 10"/>
          <p:cNvSpPr txBox="1">
            <a:spLocks noChangeArrowheads="1"/>
          </p:cNvSpPr>
          <p:nvPr/>
        </p:nvSpPr>
        <p:spPr bwMode="auto">
          <a:xfrm>
            <a:off x="2928938" y="6357938"/>
            <a:ext cx="3365500" cy="277812"/>
          </a:xfrm>
          <a:prstGeom prst="rect">
            <a:avLst/>
          </a:prstGeom>
          <a:noFill/>
          <a:ln w="9525">
            <a:noFill/>
            <a:miter lim="800000"/>
            <a:headEnd/>
            <a:tailEnd/>
          </a:ln>
        </p:spPr>
        <p:txBody>
          <a:bodyPr wrap="none">
            <a:spAutoFit/>
          </a:bodyPr>
          <a:lstStyle/>
          <a:p>
            <a:r>
              <a:rPr lang="sk-SK" sz="1200">
                <a:latin typeface="Calibri" pitchFamily="34" charset="0"/>
              </a:rPr>
              <a:t>Iskrová komora spektrometra OMEGA (CERN 1971)</a:t>
            </a:r>
            <a:endParaRPr lang="en-US" sz="1200">
              <a:latin typeface="Calibri" pitchFamily="34" charset="0"/>
            </a:endParaRPr>
          </a:p>
        </p:txBody>
      </p:sp>
      <p:sp>
        <p:nvSpPr>
          <p:cNvPr id="62473" name="TextBox 9"/>
          <p:cNvSpPr txBox="1">
            <a:spLocks noChangeArrowheads="1"/>
          </p:cNvSpPr>
          <p:nvPr/>
        </p:nvSpPr>
        <p:spPr bwMode="auto">
          <a:xfrm>
            <a:off x="4071938" y="928688"/>
            <a:ext cx="4429125" cy="923925"/>
          </a:xfrm>
          <a:prstGeom prst="rect">
            <a:avLst/>
          </a:prstGeom>
          <a:noFill/>
          <a:ln w="9525">
            <a:noFill/>
            <a:miter lim="800000"/>
            <a:headEnd/>
            <a:tailEnd/>
          </a:ln>
        </p:spPr>
        <p:txBody>
          <a:bodyPr>
            <a:spAutoFit/>
          </a:bodyPr>
          <a:lstStyle/>
          <a:p>
            <a:r>
              <a:rPr lang="sk-SK">
                <a:latin typeface="Calibri" pitchFamily="34" charset="0"/>
              </a:rPr>
              <a:t>Signál z iskrových komôr sa dal registrovať elektronicky ale aj akusticky</a:t>
            </a:r>
          </a:p>
          <a:p>
            <a:r>
              <a:rPr lang="sk-SK">
                <a:latin typeface="Calibri" pitchFamily="34" charset="0"/>
              </a:rPr>
              <a:t>Polohové rozlíšenie bolo na úrovni 300 um</a:t>
            </a:r>
            <a:endParaRPr lang="en-US">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Potia</a:t>
            </a:r>
            <a:r>
              <a:rPr lang="sk-SK" smtClean="0"/>
              <a:t>ľto sme došli prvý deň</a:t>
            </a:r>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p:txBody>
          <a:bodyPr/>
          <a:lstStyle/>
          <a:p>
            <a:pPr eaLnBrk="1" hangingPunct="1"/>
            <a:r>
              <a:rPr lang="en-US" sz="6000" smtClean="0">
                <a:solidFill>
                  <a:srgbClr val="FA0404"/>
                </a:solidFill>
              </a:rPr>
              <a:t>Detektory</a:t>
            </a:r>
            <a:r>
              <a:rPr lang="sk-SK" sz="6000" smtClean="0">
                <a:solidFill>
                  <a:srgbClr val="FA0404"/>
                </a:solidFill>
              </a:rPr>
              <a:t> (2/2)</a:t>
            </a:r>
            <a:endParaRPr lang="en-US" sz="6000" smtClean="0">
              <a:solidFill>
                <a:srgbClr val="FA0404"/>
              </a:solidFill>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Peter Chochula</a:t>
            </a:r>
          </a:p>
          <a:p>
            <a:pPr eaLnBrk="1" fontAlgn="auto" hangingPunct="1">
              <a:spcAft>
                <a:spcPts val="0"/>
              </a:spcAft>
              <a:buFont typeface="Arial" pitchFamily="34" charset="0"/>
              <a:buNone/>
              <a:defRPr/>
            </a:pPr>
            <a:r>
              <a:rPr lang="en-US" dirty="0" smtClean="0"/>
              <a:t>CERN/FMFI Bratislava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pPr eaLnBrk="1" hangingPunct="1"/>
            <a:endParaRPr lang="en-US" smtClean="0"/>
          </a:p>
        </p:txBody>
      </p:sp>
      <p:pic>
        <p:nvPicPr>
          <p:cNvPr id="3075" name="Picture 2" descr="carcrashlady.jpg"/>
          <p:cNvPicPr>
            <a:picLocks noChangeAspect="1" noChangeArrowheads="1"/>
          </p:cNvPicPr>
          <p:nvPr/>
        </p:nvPicPr>
        <p:blipFill>
          <a:blip r:embed="rId3"/>
          <a:srcRect/>
          <a:stretch>
            <a:fillRect/>
          </a:stretch>
        </p:blipFill>
        <p:spPr bwMode="auto">
          <a:xfrm>
            <a:off x="6000750" y="4357688"/>
            <a:ext cx="3143250" cy="2014537"/>
          </a:xfrm>
          <a:prstGeom prst="rect">
            <a:avLst/>
          </a:prstGeom>
          <a:noFill/>
          <a:ln w="9525">
            <a:noFill/>
            <a:miter lim="800000"/>
            <a:headEnd/>
            <a:tailEnd/>
          </a:ln>
        </p:spPr>
      </p:pic>
      <p:pic>
        <p:nvPicPr>
          <p:cNvPr id="3076" name="Picture 6" descr="another strange car accident (codes below)">
            <a:hlinkClick r:id="rId4"/>
          </p:cNvPr>
          <p:cNvPicPr>
            <a:picLocks noChangeAspect="1" noChangeArrowheads="1"/>
          </p:cNvPicPr>
          <p:nvPr/>
        </p:nvPicPr>
        <p:blipFill>
          <a:blip r:embed="rId5"/>
          <a:srcRect/>
          <a:stretch>
            <a:fillRect/>
          </a:stretch>
        </p:blipFill>
        <p:spPr bwMode="auto">
          <a:xfrm>
            <a:off x="0" y="214313"/>
            <a:ext cx="2286000" cy="2063750"/>
          </a:xfrm>
          <a:prstGeom prst="rect">
            <a:avLst/>
          </a:prstGeom>
          <a:noFill/>
          <a:ln w="9525">
            <a:noFill/>
            <a:miter lim="800000"/>
            <a:headEnd/>
            <a:tailEnd/>
          </a:ln>
        </p:spPr>
      </p:pic>
      <p:pic>
        <p:nvPicPr>
          <p:cNvPr id="3077" name="Picture 8" descr="Anti-lock Brake System"/>
          <p:cNvPicPr>
            <a:picLocks noChangeAspect="1" noChangeArrowheads="1"/>
          </p:cNvPicPr>
          <p:nvPr/>
        </p:nvPicPr>
        <p:blipFill>
          <a:blip r:embed="rId6"/>
          <a:srcRect/>
          <a:stretch>
            <a:fillRect/>
          </a:stretch>
        </p:blipFill>
        <p:spPr bwMode="auto">
          <a:xfrm>
            <a:off x="2427288" y="3429000"/>
            <a:ext cx="2359025" cy="1357313"/>
          </a:xfrm>
          <a:prstGeom prst="rect">
            <a:avLst/>
          </a:prstGeom>
          <a:noFill/>
          <a:ln w="9525">
            <a:noFill/>
            <a:miter lim="800000"/>
            <a:headEnd/>
            <a:tailEnd/>
          </a:ln>
        </p:spPr>
      </p:pic>
      <p:pic>
        <p:nvPicPr>
          <p:cNvPr id="3078" name="Picture 2" descr="brzdná dráha"/>
          <p:cNvPicPr>
            <a:picLocks noChangeAspect="1" noChangeArrowheads="1"/>
          </p:cNvPicPr>
          <p:nvPr/>
        </p:nvPicPr>
        <p:blipFill>
          <a:blip r:embed="rId7"/>
          <a:srcRect/>
          <a:stretch>
            <a:fillRect/>
          </a:stretch>
        </p:blipFill>
        <p:spPr bwMode="auto">
          <a:xfrm>
            <a:off x="0" y="3429000"/>
            <a:ext cx="2262188" cy="1357313"/>
          </a:xfrm>
          <a:prstGeom prst="rect">
            <a:avLst/>
          </a:prstGeom>
          <a:noFill/>
          <a:ln w="9525">
            <a:noFill/>
            <a:miter lim="800000"/>
            <a:headEnd/>
            <a:tailEnd/>
          </a:ln>
        </p:spPr>
      </p:pic>
      <p:pic>
        <p:nvPicPr>
          <p:cNvPr id="3079" name="Picture 4" descr="Figure 1: Yaw Mark"/>
          <p:cNvPicPr>
            <a:picLocks noChangeAspect="1" noChangeArrowheads="1"/>
          </p:cNvPicPr>
          <p:nvPr/>
        </p:nvPicPr>
        <p:blipFill>
          <a:blip r:embed="rId8"/>
          <a:srcRect/>
          <a:stretch>
            <a:fillRect/>
          </a:stretch>
        </p:blipFill>
        <p:spPr bwMode="auto">
          <a:xfrm>
            <a:off x="2643188" y="1143000"/>
            <a:ext cx="1933575" cy="1628775"/>
          </a:xfrm>
          <a:prstGeom prst="rect">
            <a:avLst/>
          </a:prstGeom>
          <a:noFill/>
          <a:ln w="9525">
            <a:noFill/>
            <a:miter lim="800000"/>
            <a:headEnd/>
            <a:tailEnd/>
          </a:ln>
        </p:spPr>
      </p:pic>
      <p:pic>
        <p:nvPicPr>
          <p:cNvPr id="96258" name="Picture 2" descr="http://graphics8.nytimes.com/images/2006/10/22/weekinreview/22vitello_CA0.600.jpg"/>
          <p:cNvPicPr>
            <a:picLocks noChangeAspect="1" noChangeArrowheads="1"/>
          </p:cNvPicPr>
          <p:nvPr/>
        </p:nvPicPr>
        <p:blipFill>
          <a:blip r:embed="rId9"/>
          <a:srcRect/>
          <a:stretch>
            <a:fillRect/>
          </a:stretch>
        </p:blipFill>
        <p:spPr bwMode="auto">
          <a:xfrm>
            <a:off x="4714875" y="1143000"/>
            <a:ext cx="3500438" cy="1633538"/>
          </a:xfrm>
          <a:prstGeom prst="rect">
            <a:avLst/>
          </a:prstGeom>
          <a:noFill/>
          <a:ln w="9525">
            <a:noFill/>
            <a:miter lim="800000"/>
            <a:headEnd/>
            <a:tailEnd/>
          </a:ln>
        </p:spPr>
      </p:pic>
      <p:sp>
        <p:nvSpPr>
          <p:cNvPr id="9" name="TextBox 8"/>
          <p:cNvSpPr txBox="1">
            <a:spLocks noChangeArrowheads="1"/>
          </p:cNvSpPr>
          <p:nvPr/>
        </p:nvSpPr>
        <p:spPr bwMode="auto">
          <a:xfrm>
            <a:off x="2286000" y="428625"/>
            <a:ext cx="6000750" cy="369888"/>
          </a:xfrm>
          <a:prstGeom prst="rect">
            <a:avLst/>
          </a:prstGeom>
          <a:noFill/>
          <a:ln w="9525">
            <a:noFill/>
            <a:miter lim="800000"/>
            <a:headEnd/>
            <a:tailEnd/>
          </a:ln>
        </p:spPr>
        <p:txBody>
          <a:bodyPr>
            <a:spAutoFit/>
          </a:bodyPr>
          <a:lstStyle/>
          <a:p>
            <a:r>
              <a:rPr lang="sk-SK">
                <a:latin typeface="Calibri" pitchFamily="34" charset="0"/>
              </a:rPr>
              <a:t>Pri vyšetrovaní nehody často vidíme len jej dôsledok</a:t>
            </a:r>
            <a:endParaRPr lang="en-US">
              <a:latin typeface="Calibri" pitchFamily="34" charset="0"/>
            </a:endParaRPr>
          </a:p>
        </p:txBody>
      </p:sp>
      <p:sp>
        <p:nvSpPr>
          <p:cNvPr id="10" name="TextBox 9"/>
          <p:cNvSpPr txBox="1">
            <a:spLocks noChangeArrowheads="1"/>
          </p:cNvSpPr>
          <p:nvPr/>
        </p:nvSpPr>
        <p:spPr bwMode="auto">
          <a:xfrm>
            <a:off x="2714625" y="2857500"/>
            <a:ext cx="6000750" cy="369888"/>
          </a:xfrm>
          <a:prstGeom prst="rect">
            <a:avLst/>
          </a:prstGeom>
          <a:noFill/>
          <a:ln w="9525">
            <a:noFill/>
            <a:miter lim="800000"/>
            <a:headEnd/>
            <a:tailEnd/>
          </a:ln>
        </p:spPr>
        <p:txBody>
          <a:bodyPr>
            <a:spAutoFit/>
          </a:bodyPr>
          <a:lstStyle/>
          <a:p>
            <a:r>
              <a:rPr lang="sk-SK">
                <a:latin typeface="Calibri" pitchFamily="34" charset="0"/>
              </a:rPr>
              <a:t>Po zhodnotení stôp ...</a:t>
            </a:r>
            <a:endParaRPr lang="en-US">
              <a:latin typeface="Calibri" pitchFamily="34" charset="0"/>
            </a:endParaRPr>
          </a:p>
        </p:txBody>
      </p:sp>
      <p:sp>
        <p:nvSpPr>
          <p:cNvPr id="11" name="TextBox 10"/>
          <p:cNvSpPr txBox="1">
            <a:spLocks noChangeArrowheads="1"/>
          </p:cNvSpPr>
          <p:nvPr/>
        </p:nvSpPr>
        <p:spPr bwMode="auto">
          <a:xfrm>
            <a:off x="0" y="4786313"/>
            <a:ext cx="6000750" cy="646112"/>
          </a:xfrm>
          <a:prstGeom prst="rect">
            <a:avLst/>
          </a:prstGeom>
          <a:noFill/>
          <a:ln w="9525">
            <a:noFill/>
            <a:miter lim="800000"/>
            <a:headEnd/>
            <a:tailEnd/>
          </a:ln>
        </p:spPr>
        <p:txBody>
          <a:bodyPr>
            <a:spAutoFit/>
          </a:bodyPr>
          <a:lstStyle/>
          <a:p>
            <a:r>
              <a:rPr lang="sk-SK">
                <a:latin typeface="Calibri" pitchFamily="34" charset="0"/>
              </a:rPr>
              <a:t>... a aplikácii fyzikálnych zákonov, poznatkov o stave a vybavení vozidla, stave vozovky...</a:t>
            </a:r>
            <a:endParaRPr lang="en-US">
              <a:latin typeface="Calibri" pitchFamily="34" charset="0"/>
            </a:endParaRPr>
          </a:p>
        </p:txBody>
      </p:sp>
      <p:sp>
        <p:nvSpPr>
          <p:cNvPr id="12" name="TextBox 11"/>
          <p:cNvSpPr txBox="1">
            <a:spLocks noChangeArrowheads="1"/>
          </p:cNvSpPr>
          <p:nvPr/>
        </p:nvSpPr>
        <p:spPr bwMode="auto">
          <a:xfrm>
            <a:off x="3429000" y="5715000"/>
            <a:ext cx="2786063" cy="369888"/>
          </a:xfrm>
          <a:prstGeom prst="rect">
            <a:avLst/>
          </a:prstGeom>
          <a:noFill/>
          <a:ln w="9525">
            <a:noFill/>
            <a:miter lim="800000"/>
            <a:headEnd/>
            <a:tailEnd/>
          </a:ln>
        </p:spPr>
        <p:txBody>
          <a:bodyPr>
            <a:spAutoFit/>
          </a:bodyPr>
          <a:lstStyle/>
          <a:p>
            <a:r>
              <a:rPr lang="sk-SK">
                <a:latin typeface="Calibri" pitchFamily="34" charset="0"/>
              </a:rPr>
              <a:t>... dokážeme zistiť príčinu</a:t>
            </a:r>
            <a:endParaRPr lang="en-US">
              <a:latin typeface="Calibri" pitchFamily="34" charset="0"/>
            </a:endParaRPr>
          </a:p>
        </p:txBody>
      </p:sp>
      <p:sp>
        <p:nvSpPr>
          <p:cNvPr id="13" name="TextBox 12"/>
          <p:cNvSpPr txBox="1"/>
          <p:nvPr/>
        </p:nvSpPr>
        <p:spPr>
          <a:xfrm>
            <a:off x="642938" y="2500313"/>
            <a:ext cx="7500937" cy="2308225"/>
          </a:xfrm>
          <a:prstGeom prst="rect">
            <a:avLst/>
          </a:prstGeom>
          <a:solidFill>
            <a:srgbClr val="FFC000"/>
          </a:solidFill>
          <a:ln>
            <a:solidFill>
              <a:srgbClr val="FFC000"/>
            </a:solidFill>
          </a:ln>
          <a:effectLst>
            <a:outerShdw blurRad="76200" dist="12700" dir="2700000" sy="-23000" kx="-800400" algn="bl" rotWithShape="0">
              <a:prstClr val="black">
                <a:alpha val="20000"/>
              </a:prstClr>
            </a:outerShdw>
          </a:effectLst>
        </p:spPr>
        <p:txBody>
          <a:bodyPr>
            <a:spAutoFit/>
          </a:bodyPr>
          <a:lstStyle/>
          <a:p>
            <a:pPr fontAlgn="auto">
              <a:spcBef>
                <a:spcPts val="0"/>
              </a:spcBef>
              <a:spcAft>
                <a:spcPts val="0"/>
              </a:spcAft>
              <a:defRPr/>
            </a:pPr>
            <a:endParaRPr lang="sk-SK" dirty="0">
              <a:latin typeface="+mn-lt"/>
            </a:endParaRPr>
          </a:p>
          <a:p>
            <a:pPr fontAlgn="auto">
              <a:spcBef>
                <a:spcPts val="0"/>
              </a:spcBef>
              <a:spcAft>
                <a:spcPts val="0"/>
              </a:spcAft>
              <a:defRPr/>
            </a:pPr>
            <a:endParaRPr lang="sk-SK" dirty="0">
              <a:latin typeface="+mn-lt"/>
            </a:endParaRPr>
          </a:p>
          <a:p>
            <a:pPr algn="ctr" fontAlgn="auto">
              <a:spcBef>
                <a:spcPts val="0"/>
              </a:spcBef>
              <a:spcAft>
                <a:spcPts val="0"/>
              </a:spcAft>
              <a:defRPr/>
            </a:pPr>
            <a:r>
              <a:rPr lang="sk-SK" dirty="0">
                <a:latin typeface="+mn-lt"/>
              </a:rPr>
              <a:t>	Detekcia častíc vychádza z podobných myšlienok</a:t>
            </a:r>
          </a:p>
          <a:p>
            <a:pPr fontAlgn="auto">
              <a:spcBef>
                <a:spcPts val="0"/>
              </a:spcBef>
              <a:spcAft>
                <a:spcPts val="0"/>
              </a:spcAft>
              <a:defRPr/>
            </a:pPr>
            <a:endParaRPr lang="sk-SK" dirty="0">
              <a:latin typeface="+mn-lt"/>
            </a:endParaRPr>
          </a:p>
          <a:p>
            <a:pPr algn="ctr" fontAlgn="auto">
              <a:spcBef>
                <a:spcPts val="0"/>
              </a:spcBef>
              <a:spcAft>
                <a:spcPts val="0"/>
              </a:spcAft>
              <a:defRPr/>
            </a:pPr>
            <a:r>
              <a:rPr lang="sk-SK" dirty="0">
                <a:latin typeface="+mn-lt"/>
              </a:rPr>
              <a:t>V prednáške sa budeme venovať stopám, ktoré častice zanechávajú a metódam, akými môžeme tieto stopy registrovať</a:t>
            </a:r>
          </a:p>
          <a:p>
            <a:pPr fontAlgn="auto">
              <a:spcBef>
                <a:spcPts val="0"/>
              </a:spcBef>
              <a:spcAft>
                <a:spcPts val="0"/>
              </a:spcAft>
              <a:defRPr/>
            </a:pPr>
            <a:endParaRPr lang="sk-SK" dirty="0">
              <a:latin typeface="+mn-lt"/>
            </a:endParaRPr>
          </a:p>
          <a:p>
            <a:pPr fontAlgn="auto">
              <a:spcBef>
                <a:spcPts val="0"/>
              </a:spcBef>
              <a:spcAft>
                <a:spcPts val="0"/>
              </a:spcAft>
              <a:defRPr/>
            </a:pPr>
            <a:endParaRPr lang="sk-SK"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linds(horizontal)">
                                      <p:cBhvr>
                                        <p:cTn id="7" dur="500"/>
                                        <p:tgtEl>
                                          <p:spTgt spid="307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anim calcmode="lin" valueType="num">
                                      <p:cBhvr additive="base">
                                        <p:cTn id="15" dur="500" fill="hold"/>
                                        <p:tgtEl>
                                          <p:spTgt spid="3079"/>
                                        </p:tgtEl>
                                        <p:attrNameLst>
                                          <p:attrName>ppt_x</p:attrName>
                                        </p:attrNameLst>
                                      </p:cBhvr>
                                      <p:tavLst>
                                        <p:tav tm="0">
                                          <p:val>
                                            <p:strVal val="#ppt_x"/>
                                          </p:val>
                                        </p:tav>
                                        <p:tav tm="100000">
                                          <p:val>
                                            <p:strVal val="#ppt_x"/>
                                          </p:val>
                                        </p:tav>
                                      </p:tavLst>
                                    </p:anim>
                                    <p:anim calcmode="lin" valueType="num">
                                      <p:cBhvr additive="base">
                                        <p:cTn id="16" dur="500" fill="hold"/>
                                        <p:tgtEl>
                                          <p:spTgt spid="307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6258"/>
                                        </p:tgtEl>
                                        <p:attrNameLst>
                                          <p:attrName>style.visibility</p:attrName>
                                        </p:attrNameLst>
                                      </p:cBhvr>
                                      <p:to>
                                        <p:strVal val="visible"/>
                                      </p:to>
                                    </p:set>
                                    <p:anim calcmode="lin" valueType="num">
                                      <p:cBhvr additive="base">
                                        <p:cTn id="19" dur="500" fill="hold"/>
                                        <p:tgtEl>
                                          <p:spTgt spid="96258"/>
                                        </p:tgtEl>
                                        <p:attrNameLst>
                                          <p:attrName>ppt_x</p:attrName>
                                        </p:attrNameLst>
                                      </p:cBhvr>
                                      <p:tavLst>
                                        <p:tav tm="0">
                                          <p:val>
                                            <p:strVal val="#ppt_x"/>
                                          </p:val>
                                        </p:tav>
                                        <p:tav tm="100000">
                                          <p:val>
                                            <p:strVal val="#ppt_x"/>
                                          </p:val>
                                        </p:tav>
                                      </p:tavLst>
                                    </p:anim>
                                    <p:anim calcmode="lin" valueType="num">
                                      <p:cBhvr additive="base">
                                        <p:cTn id="20" dur="500" fill="hold"/>
                                        <p:tgtEl>
                                          <p:spTgt spid="962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cBhvr additive="base">
                                        <p:cTn id="29" dur="500" fill="hold"/>
                                        <p:tgtEl>
                                          <p:spTgt spid="3078"/>
                                        </p:tgtEl>
                                        <p:attrNameLst>
                                          <p:attrName>ppt_x</p:attrName>
                                        </p:attrNameLst>
                                      </p:cBhvr>
                                      <p:tavLst>
                                        <p:tav tm="0">
                                          <p:val>
                                            <p:strVal val="#ppt_x"/>
                                          </p:val>
                                        </p:tav>
                                        <p:tav tm="100000">
                                          <p:val>
                                            <p:strVal val="#ppt_x"/>
                                          </p:val>
                                        </p:tav>
                                      </p:tavLst>
                                    </p:anim>
                                    <p:anim calcmode="lin" valueType="num">
                                      <p:cBhvr additive="base">
                                        <p:cTn id="30" dur="500" fill="hold"/>
                                        <p:tgtEl>
                                          <p:spTgt spid="307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7"/>
                                        </p:tgtEl>
                                        <p:attrNameLst>
                                          <p:attrName>style.visibility</p:attrName>
                                        </p:attrNameLst>
                                      </p:cBhvr>
                                      <p:to>
                                        <p:strVal val="visible"/>
                                      </p:to>
                                    </p:set>
                                    <p:anim calcmode="lin" valueType="num">
                                      <p:cBhvr additive="base">
                                        <p:cTn id="33" dur="500" fill="hold"/>
                                        <p:tgtEl>
                                          <p:spTgt spid="3077"/>
                                        </p:tgtEl>
                                        <p:attrNameLst>
                                          <p:attrName>ppt_x</p:attrName>
                                        </p:attrNameLst>
                                      </p:cBhvr>
                                      <p:tavLst>
                                        <p:tav tm="0">
                                          <p:val>
                                            <p:strVal val="#ppt_x"/>
                                          </p:val>
                                        </p:tav>
                                        <p:tav tm="100000">
                                          <p:val>
                                            <p:strVal val="#ppt_x"/>
                                          </p:val>
                                        </p:tav>
                                      </p:tavLst>
                                    </p:anim>
                                    <p:anim calcmode="lin" valueType="num">
                                      <p:cBhvr additive="base">
                                        <p:cTn id="34" dur="500" fill="hold"/>
                                        <p:tgtEl>
                                          <p:spTgt spid="307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75"/>
                                        </p:tgtEl>
                                        <p:attrNameLst>
                                          <p:attrName>style.visibility</p:attrName>
                                        </p:attrNameLst>
                                      </p:cBhvr>
                                      <p:to>
                                        <p:strVal val="visible"/>
                                      </p:to>
                                    </p:set>
                                    <p:anim calcmode="lin" valueType="num">
                                      <p:cBhvr additive="base">
                                        <p:cTn id="43" dur="500" fill="hold"/>
                                        <p:tgtEl>
                                          <p:spTgt spid="3075"/>
                                        </p:tgtEl>
                                        <p:attrNameLst>
                                          <p:attrName>ppt_x</p:attrName>
                                        </p:attrNameLst>
                                      </p:cBhvr>
                                      <p:tavLst>
                                        <p:tav tm="0">
                                          <p:val>
                                            <p:strVal val="#ppt_x"/>
                                          </p:val>
                                        </p:tav>
                                        <p:tav tm="100000">
                                          <p:val>
                                            <p:strVal val="#ppt_x"/>
                                          </p:val>
                                        </p:tav>
                                      </p:tavLst>
                                    </p:anim>
                                    <p:anim calcmode="lin" valueType="num">
                                      <p:cBhvr additive="base">
                                        <p:cTn id="44" dur="500" fill="hold"/>
                                        <p:tgtEl>
                                          <p:spTgt spid="307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diamond(in)">
                                      <p:cBhvr>
                                        <p:cTn id="5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sk-SK" smtClean="0"/>
              <a:t>Rekapitulácia</a:t>
            </a:r>
            <a:endParaRPr lang="en-US" smtClean="0"/>
          </a:p>
        </p:txBody>
      </p:sp>
      <p:sp>
        <p:nvSpPr>
          <p:cNvPr id="65539" name="Content Placeholder 2"/>
          <p:cNvSpPr>
            <a:spLocks noGrp="1"/>
          </p:cNvSpPr>
          <p:nvPr>
            <p:ph idx="1"/>
          </p:nvPr>
        </p:nvSpPr>
        <p:spPr/>
        <p:txBody>
          <a:bodyPr/>
          <a:lstStyle/>
          <a:p>
            <a:r>
              <a:rPr lang="sk-SK" sz="2200" smtClean="0"/>
              <a:t>Včera sme si povedali, že detekcia častíc vychádza z pochopenia ich interakcií z prostredím</a:t>
            </a:r>
          </a:p>
          <a:p>
            <a:r>
              <a:rPr lang="sk-SK" sz="2200" smtClean="0"/>
              <a:t>Stručne sme si popísali interakcie nabitých častíc, fotónov a neutrónov</a:t>
            </a:r>
          </a:p>
          <a:p>
            <a:pPr lvl="1"/>
            <a:r>
              <a:rPr lang="sk-SK" sz="2200" smtClean="0"/>
              <a:t>Všimli sme si dôležitú úlohu ionizácie prostredia nabitými časticami</a:t>
            </a:r>
          </a:p>
          <a:p>
            <a:pPr lvl="1"/>
            <a:r>
              <a:rPr lang="sk-SK" sz="2200" smtClean="0"/>
              <a:t>Povedali sme si, že fotóny a neutróny najskô šikovne konvertujeme na nabité častice, pretože tieto sa dajú ľahšie detekovať</a:t>
            </a:r>
          </a:p>
          <a:p>
            <a:r>
              <a:rPr lang="sk-SK" sz="2200" smtClean="0"/>
              <a:t>Povedali sme si, že v elektrickom poli sa nabité častice urýchľujú , prípadne spomaľujú</a:t>
            </a:r>
          </a:p>
          <a:p>
            <a:r>
              <a:rPr lang="sk-SK" sz="2200" smtClean="0"/>
              <a:t>Popísali sme si scintilačné detektory, hmlové a bublinové komory</a:t>
            </a:r>
          </a:p>
          <a:p>
            <a:r>
              <a:rPr lang="sk-SK" sz="2200" smtClean="0"/>
              <a:t> Začali sme sa venovať plynovým detektorom a ukázali sme si, ako pracuje iskrová komora</a:t>
            </a:r>
            <a:endParaRPr lang="en-US" sz="22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p:cNvSpPr>
            <a:spLocks noGrp="1"/>
          </p:cNvSpPr>
          <p:nvPr>
            <p:ph type="title"/>
          </p:nvPr>
        </p:nvSpPr>
        <p:spPr/>
        <p:txBody>
          <a:bodyPr/>
          <a:lstStyle/>
          <a:p>
            <a:pPr eaLnBrk="1" hangingPunct="1"/>
            <a:r>
              <a:rPr lang="sk-SK" smtClean="0"/>
              <a:t>Charakteristiky plynového detektora</a:t>
            </a:r>
            <a:endParaRPr lang="en-US" smtClean="0"/>
          </a:p>
        </p:txBody>
      </p:sp>
      <p:pic>
        <p:nvPicPr>
          <p:cNvPr id="66563" name="Picture 2" descr="http://www.ndt-ed.org/EducationResources/CommunityCollege/RadiationSafety/Graphics/detectorvoltage.gif"/>
          <p:cNvPicPr>
            <a:picLocks noChangeAspect="1" noChangeArrowheads="1"/>
          </p:cNvPicPr>
          <p:nvPr/>
        </p:nvPicPr>
        <p:blipFill>
          <a:blip r:embed="rId3"/>
          <a:srcRect/>
          <a:stretch>
            <a:fillRect/>
          </a:stretch>
        </p:blipFill>
        <p:spPr bwMode="auto">
          <a:xfrm>
            <a:off x="2286000" y="1143000"/>
            <a:ext cx="4435475" cy="507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sk-SK" smtClean="0"/>
              <a:t>Streamerová komora</a:t>
            </a:r>
            <a:endParaRPr lang="en-US" smtClean="0"/>
          </a:p>
        </p:txBody>
      </p:sp>
      <p:sp>
        <p:nvSpPr>
          <p:cNvPr id="67587" name="Content Placeholder 2"/>
          <p:cNvSpPr>
            <a:spLocks noGrp="1"/>
          </p:cNvSpPr>
          <p:nvPr>
            <p:ph idx="1"/>
          </p:nvPr>
        </p:nvSpPr>
        <p:spPr>
          <a:xfrm>
            <a:off x="0" y="1143000"/>
            <a:ext cx="5043488" cy="5715000"/>
          </a:xfrm>
        </p:spPr>
        <p:txBody>
          <a:bodyPr/>
          <a:lstStyle/>
          <a:p>
            <a:pPr eaLnBrk="1" hangingPunct="1"/>
            <a:r>
              <a:rPr lang="sk-SK" smtClean="0"/>
              <a:t>Streamerová komora funguje podobne ako iskrová</a:t>
            </a:r>
          </a:p>
          <a:p>
            <a:pPr lvl="1" eaLnBrk="1" hangingPunct="1"/>
            <a:r>
              <a:rPr lang="sk-SK" smtClean="0"/>
              <a:t>Veľmi vysoké napätie      (500 000 V) je aplikované na veľmi krátky čas (15 ns) </a:t>
            </a:r>
          </a:p>
          <a:p>
            <a:pPr lvl="1" eaLnBrk="1" hangingPunct="1"/>
            <a:r>
              <a:rPr lang="sk-SK" smtClean="0"/>
              <a:t>iskra nemá čas preskočiť až k elektróde, ale vyvinie sa iba v blízkosti dráhy častice</a:t>
            </a:r>
          </a:p>
          <a:p>
            <a:pPr lvl="1" eaLnBrk="1" hangingPunct="1"/>
            <a:r>
              <a:rPr lang="sk-SK" smtClean="0"/>
              <a:t>dráhy častíc boli obvykle fotografované   </a:t>
            </a:r>
            <a:endParaRPr lang="en-US" smtClean="0"/>
          </a:p>
        </p:txBody>
      </p:sp>
      <p:pic>
        <p:nvPicPr>
          <p:cNvPr id="67588" name="Picture 4" descr="D:\Lecture\Steamercham\chamber.jpeg"/>
          <p:cNvPicPr>
            <a:picLocks noChangeAspect="1" noChangeArrowheads="1"/>
          </p:cNvPicPr>
          <p:nvPr/>
        </p:nvPicPr>
        <p:blipFill>
          <a:blip r:embed="rId3"/>
          <a:srcRect/>
          <a:stretch>
            <a:fillRect/>
          </a:stretch>
        </p:blipFill>
        <p:spPr bwMode="auto">
          <a:xfrm>
            <a:off x="5286375" y="1571625"/>
            <a:ext cx="3416300" cy="2714625"/>
          </a:xfrm>
          <a:prstGeom prst="rect">
            <a:avLst/>
          </a:prstGeom>
          <a:noFill/>
          <a:ln w="9525">
            <a:noFill/>
            <a:miter lim="800000"/>
            <a:headEnd/>
            <a:tailEnd/>
          </a:ln>
        </p:spPr>
      </p:pic>
      <p:sp>
        <p:nvSpPr>
          <p:cNvPr id="67589" name="TextBox 4"/>
          <p:cNvSpPr txBox="1">
            <a:spLocks noChangeArrowheads="1"/>
          </p:cNvSpPr>
          <p:nvPr/>
        </p:nvSpPr>
        <p:spPr bwMode="auto">
          <a:xfrm>
            <a:off x="5214938" y="4429125"/>
            <a:ext cx="3498850" cy="369888"/>
          </a:xfrm>
          <a:prstGeom prst="rect">
            <a:avLst/>
          </a:prstGeom>
          <a:noFill/>
          <a:ln w="9525">
            <a:noFill/>
            <a:miter lim="800000"/>
            <a:headEnd/>
            <a:tailEnd/>
          </a:ln>
        </p:spPr>
        <p:txBody>
          <a:bodyPr wrap="none">
            <a:spAutoFit/>
          </a:bodyPr>
          <a:lstStyle/>
          <a:p>
            <a:r>
              <a:rPr lang="sk-SK">
                <a:latin typeface="Calibri" pitchFamily="34" charset="0"/>
              </a:rPr>
              <a:t>Streamerová komora v CERNe 1974</a:t>
            </a:r>
            <a:endParaRPr lang="en-US">
              <a:latin typeface="Calibri"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p:txBody>
          <a:bodyPr/>
          <a:lstStyle/>
          <a:p>
            <a:pPr eaLnBrk="1" hangingPunct="1"/>
            <a:endParaRPr lang="en-US" smtClean="0"/>
          </a:p>
        </p:txBody>
      </p:sp>
      <p:pic>
        <p:nvPicPr>
          <p:cNvPr id="68611" name="Picture 4" descr="D:\Lecture\Steamercham\aproton.jpeg"/>
          <p:cNvPicPr>
            <a:picLocks noChangeAspect="1" noChangeArrowheads="1"/>
          </p:cNvPicPr>
          <p:nvPr/>
        </p:nvPicPr>
        <p:blipFill>
          <a:blip r:embed="rId3"/>
          <a:srcRect/>
          <a:stretch>
            <a:fillRect/>
          </a:stretch>
        </p:blipFill>
        <p:spPr bwMode="auto">
          <a:xfrm>
            <a:off x="1214438" y="1643063"/>
            <a:ext cx="5562600" cy="4483100"/>
          </a:xfrm>
          <a:prstGeom prst="rect">
            <a:avLst/>
          </a:prstGeom>
          <a:noFill/>
          <a:ln w="9525">
            <a:noFill/>
            <a:miter lim="800000"/>
            <a:headEnd/>
            <a:tailEnd/>
          </a:ln>
        </p:spPr>
      </p:pic>
      <p:sp>
        <p:nvSpPr>
          <p:cNvPr id="68612" name="Rectangle 5"/>
          <p:cNvSpPr>
            <a:spLocks noChangeArrowheads="1"/>
          </p:cNvSpPr>
          <p:nvPr/>
        </p:nvSpPr>
        <p:spPr bwMode="auto">
          <a:xfrm>
            <a:off x="1214438" y="1071563"/>
            <a:ext cx="5019675" cy="369887"/>
          </a:xfrm>
          <a:prstGeom prst="rect">
            <a:avLst/>
          </a:prstGeom>
          <a:noFill/>
          <a:ln w="9525">
            <a:noFill/>
            <a:miter lim="800000"/>
            <a:headEnd/>
            <a:tailEnd/>
          </a:ln>
        </p:spPr>
        <p:txBody>
          <a:bodyPr wrap="none">
            <a:spAutoFit/>
          </a:bodyPr>
          <a:lstStyle/>
          <a:p>
            <a:r>
              <a:rPr lang="sk-SK">
                <a:latin typeface="Calibri" pitchFamily="34" charset="0"/>
                <a:sym typeface="Symbol" pitchFamily="18" charset="2"/>
              </a:rPr>
              <a:t>Rozpad </a:t>
            </a:r>
            <a:r>
              <a:rPr lang="en-US">
                <a:latin typeface="Calibri" pitchFamily="34" charset="0"/>
                <a:sym typeface="Symbol" pitchFamily="18" charset="2"/>
              </a:rPr>
              <a:t></a:t>
            </a:r>
            <a:r>
              <a:rPr lang="en-US" baseline="30000">
                <a:latin typeface="Calibri" pitchFamily="34" charset="0"/>
                <a:sym typeface="Symbol" pitchFamily="18" charset="2"/>
              </a:rPr>
              <a:t>+</a:t>
            </a:r>
            <a:r>
              <a:rPr lang="en-US">
                <a:latin typeface="Calibri" pitchFamily="34" charset="0"/>
                <a:sym typeface="Symbol" pitchFamily="18" charset="2"/>
              </a:rPr>
              <a:t></a:t>
            </a:r>
            <a:r>
              <a:rPr lang="en-US" baseline="30000">
                <a:latin typeface="Calibri" pitchFamily="34" charset="0"/>
                <a:sym typeface="Symbol" pitchFamily="18" charset="2"/>
              </a:rPr>
              <a:t>+</a:t>
            </a:r>
            <a:r>
              <a:rPr lang="en-US">
                <a:latin typeface="Calibri" pitchFamily="34" charset="0"/>
                <a:sym typeface="Symbol" pitchFamily="18" charset="2"/>
              </a:rPr>
              <a:t>e</a:t>
            </a:r>
            <a:r>
              <a:rPr lang="en-US" baseline="30000">
                <a:latin typeface="Calibri" pitchFamily="34" charset="0"/>
                <a:sym typeface="Symbol" pitchFamily="18" charset="2"/>
              </a:rPr>
              <a:t>+</a:t>
            </a:r>
            <a:r>
              <a:rPr lang="en-US">
                <a:latin typeface="Calibri" pitchFamily="34" charset="0"/>
                <a:sym typeface="Symbol" pitchFamily="18" charset="2"/>
              </a:rPr>
              <a:t> </a:t>
            </a:r>
            <a:r>
              <a:rPr lang="sk-SK">
                <a:latin typeface="Calibri" pitchFamily="34" charset="0"/>
                <a:sym typeface="Symbol" pitchFamily="18" charset="2"/>
              </a:rPr>
              <a:t> v streamerovej komore   (1984)</a:t>
            </a:r>
            <a:endParaRPr lang="en-US">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endParaRPr lang="en-US" smtClean="0"/>
          </a:p>
        </p:txBody>
      </p:sp>
      <p:sp>
        <p:nvSpPr>
          <p:cNvPr id="69635" name="Rectangle 3"/>
          <p:cNvSpPr txBox="1">
            <a:spLocks noChangeArrowheads="1"/>
          </p:cNvSpPr>
          <p:nvPr/>
        </p:nvSpPr>
        <p:spPr bwMode="auto">
          <a:xfrm>
            <a:off x="457200" y="1295400"/>
            <a:ext cx="8305800" cy="4953000"/>
          </a:xfrm>
          <a:prstGeom prst="rect">
            <a:avLst/>
          </a:prstGeom>
          <a:noFill/>
          <a:ln w="9525">
            <a:noFill/>
            <a:miter lim="800000"/>
            <a:headEnd/>
            <a:tailEnd/>
          </a:ln>
        </p:spPr>
        <p:txBody>
          <a:bodyPr/>
          <a:lstStyle/>
          <a:p>
            <a:pPr marL="342900" indent="-342900" algn="ctr">
              <a:spcBef>
                <a:spcPct val="20000"/>
              </a:spcBef>
            </a:pPr>
            <a:r>
              <a:rPr lang="sk-SK" sz="3200">
                <a:latin typeface="Calibri" pitchFamily="34" charset="0"/>
              </a:rPr>
              <a:t>Event pri energii </a:t>
            </a:r>
            <a:r>
              <a:rPr lang="en-US" sz="3200">
                <a:latin typeface="Calibri" pitchFamily="34" charset="0"/>
              </a:rPr>
              <a:t>6.4 TeV </a:t>
            </a:r>
            <a:r>
              <a:rPr lang="sk-SK" sz="3200">
                <a:latin typeface="Calibri" pitchFamily="34" charset="0"/>
              </a:rPr>
              <a:t>(Síra - Zlato)</a:t>
            </a:r>
            <a:r>
              <a:rPr lang="en-US" sz="3200">
                <a:latin typeface="Calibri" pitchFamily="34" charset="0"/>
              </a:rPr>
              <a:t> (NA35)</a:t>
            </a:r>
          </a:p>
        </p:txBody>
      </p:sp>
      <p:sp>
        <p:nvSpPr>
          <p:cNvPr id="69636" name="Text Box 6"/>
          <p:cNvSpPr txBox="1">
            <a:spLocks noChangeArrowheads="1"/>
          </p:cNvSpPr>
          <p:nvPr/>
        </p:nvSpPr>
        <p:spPr bwMode="auto">
          <a:xfrm>
            <a:off x="6994525" y="4837113"/>
            <a:ext cx="1438275" cy="461962"/>
          </a:xfrm>
          <a:prstGeom prst="rect">
            <a:avLst/>
          </a:prstGeom>
          <a:noFill/>
          <a:ln w="9525">
            <a:noFill/>
            <a:miter lim="800000"/>
            <a:headEnd/>
            <a:tailEnd/>
          </a:ln>
        </p:spPr>
        <p:txBody>
          <a:bodyPr wrap="none">
            <a:spAutoFit/>
          </a:bodyPr>
          <a:lstStyle/>
          <a:p>
            <a:r>
              <a:rPr lang="sk-SK" sz="2400">
                <a:solidFill>
                  <a:schemeClr val="accent1"/>
                </a:solidFill>
                <a:latin typeface="Arial Rounded MT Bold" pitchFamily="34" charset="0"/>
              </a:rPr>
              <a:t>Júl</a:t>
            </a:r>
            <a:r>
              <a:rPr lang="en-US" sz="2400">
                <a:solidFill>
                  <a:schemeClr val="accent1"/>
                </a:solidFill>
                <a:latin typeface="Arial Rounded MT Bold" pitchFamily="34" charset="0"/>
              </a:rPr>
              <a:t> 1991</a:t>
            </a:r>
            <a:endParaRPr lang="en-US" sz="2400">
              <a:latin typeface="Arial Rounded MT Bold" pitchFamily="34" charset="0"/>
            </a:endParaRPr>
          </a:p>
        </p:txBody>
      </p:sp>
      <p:pic>
        <p:nvPicPr>
          <p:cNvPr id="69637" name="Picture 4" descr="D:\Lecture\Steamercham\sulphur.jpeg"/>
          <p:cNvPicPr>
            <a:picLocks noChangeAspect="1" noChangeArrowheads="1"/>
          </p:cNvPicPr>
          <p:nvPr/>
        </p:nvPicPr>
        <p:blipFill>
          <a:blip r:embed="rId3"/>
          <a:srcRect/>
          <a:stretch>
            <a:fillRect/>
          </a:stretch>
        </p:blipFill>
        <p:spPr bwMode="auto">
          <a:xfrm>
            <a:off x="685800" y="1828800"/>
            <a:ext cx="5608638"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p:txBody>
          <a:bodyPr/>
          <a:lstStyle/>
          <a:p>
            <a:pPr eaLnBrk="1" hangingPunct="1"/>
            <a:r>
              <a:rPr lang="sk-SK" smtClean="0"/>
              <a:t>Geiger-Muellerov detektor</a:t>
            </a:r>
            <a:endParaRPr lang="en-US" smtClean="0"/>
          </a:p>
        </p:txBody>
      </p:sp>
      <p:sp>
        <p:nvSpPr>
          <p:cNvPr id="7" name="Content Placeholder 6"/>
          <p:cNvSpPr>
            <a:spLocks noGrp="1"/>
          </p:cNvSpPr>
          <p:nvPr>
            <p:ph idx="1"/>
          </p:nvPr>
        </p:nvSpPr>
        <p:spPr>
          <a:xfrm>
            <a:off x="0" y="1214438"/>
            <a:ext cx="4643438" cy="4786312"/>
          </a:xfrm>
        </p:spPr>
        <p:txBody>
          <a:bodyPr rtlCol="0">
            <a:normAutofit fontScale="70000" lnSpcReduction="20000"/>
          </a:bodyPr>
          <a:lstStyle/>
          <a:p>
            <a:pPr eaLnBrk="1" fontAlgn="auto" hangingPunct="1">
              <a:spcAft>
                <a:spcPts val="0"/>
              </a:spcAft>
              <a:buFont typeface="Arial" pitchFamily="34" charset="0"/>
              <a:buChar char="•"/>
              <a:defRPr/>
            </a:pPr>
            <a:r>
              <a:rPr lang="sk-SK" dirty="0" smtClean="0"/>
              <a:t>Pravdepodobne najznámejší detektor (podľa mena)</a:t>
            </a:r>
          </a:p>
          <a:p>
            <a:pPr lvl="1" eaLnBrk="1" fontAlgn="auto" hangingPunct="1">
              <a:spcAft>
                <a:spcPts val="0"/>
              </a:spcAft>
              <a:buFont typeface="Arial" pitchFamily="34" charset="0"/>
              <a:buChar char="–"/>
              <a:defRPr/>
            </a:pPr>
            <a:r>
              <a:rPr lang="sk-SK" dirty="0" smtClean="0"/>
              <a:t>Prvý detektor tohto typu vyvinul Alexander Geiger spoločne s E. Rutherfordom v roku 1908</a:t>
            </a:r>
          </a:p>
          <a:p>
            <a:pPr lvl="1" eaLnBrk="1" fontAlgn="auto" hangingPunct="1">
              <a:spcAft>
                <a:spcPts val="0"/>
              </a:spcAft>
              <a:buFont typeface="Arial" pitchFamily="34" charset="0"/>
              <a:buChar char="–"/>
              <a:defRPr/>
            </a:pPr>
            <a:r>
              <a:rPr lang="sk-SK" dirty="0" smtClean="0"/>
              <a:t>Spoločne s Waltherom Muellerom ho Geiger ďalej zdokonalil v roku 1928</a:t>
            </a:r>
          </a:p>
          <a:p>
            <a:pPr eaLnBrk="1" fontAlgn="auto" hangingPunct="1">
              <a:spcAft>
                <a:spcPts val="0"/>
              </a:spcAft>
              <a:buFont typeface="Arial" pitchFamily="34" charset="0"/>
              <a:buChar char="•"/>
              <a:defRPr/>
            </a:pPr>
            <a:r>
              <a:rPr lang="sk-SK" dirty="0" smtClean="0"/>
              <a:t>GM trubice pracujú v oblasti, kde veľkosť impulzu nazávisí od energie častice</a:t>
            </a:r>
          </a:p>
          <a:p>
            <a:pPr lvl="1" eaLnBrk="1" fontAlgn="auto" hangingPunct="1">
              <a:spcAft>
                <a:spcPts val="0"/>
              </a:spcAft>
              <a:buFont typeface="Arial" pitchFamily="34" charset="0"/>
              <a:buChar char="•"/>
              <a:defRPr/>
            </a:pPr>
            <a:r>
              <a:rPr lang="sk-SK" dirty="0" smtClean="0"/>
              <a:t>sa používajú na meranie aktivity (počet impulzov za jednotku času) </a:t>
            </a:r>
          </a:p>
          <a:p>
            <a:pPr eaLnBrk="1" fontAlgn="auto" hangingPunct="1">
              <a:spcAft>
                <a:spcPts val="0"/>
              </a:spcAft>
              <a:buFont typeface="Arial" pitchFamily="34" charset="0"/>
              <a:buChar char="•"/>
              <a:defRPr/>
            </a:pPr>
            <a:r>
              <a:rPr lang="sk-SK" dirty="0" smtClean="0"/>
              <a:t>Vhodnou voľbou náplne a materiálu detektora je možné dosiahnuť citlivosť na široké spektrum detekovaných častíc (e, </a:t>
            </a:r>
            <a:r>
              <a:rPr lang="el-GR" dirty="0" smtClean="0"/>
              <a:t>γ</a:t>
            </a:r>
            <a:r>
              <a:rPr lang="sk-SK" dirty="0" smtClean="0"/>
              <a:t>, n...)</a:t>
            </a:r>
            <a:endParaRPr lang="en-US" dirty="0"/>
          </a:p>
        </p:txBody>
      </p:sp>
      <p:pic>
        <p:nvPicPr>
          <p:cNvPr id="70660" name="Picture 2"/>
          <p:cNvPicPr>
            <a:picLocks noChangeAspect="1" noChangeArrowheads="1"/>
          </p:cNvPicPr>
          <p:nvPr/>
        </p:nvPicPr>
        <p:blipFill>
          <a:blip r:embed="rId3"/>
          <a:srcRect/>
          <a:stretch>
            <a:fillRect/>
          </a:stretch>
        </p:blipFill>
        <p:spPr bwMode="auto">
          <a:xfrm>
            <a:off x="4929188" y="4000500"/>
            <a:ext cx="3714750" cy="2495550"/>
          </a:xfrm>
          <a:prstGeom prst="rect">
            <a:avLst/>
          </a:prstGeom>
          <a:noFill/>
          <a:ln w="9525">
            <a:noFill/>
            <a:miter lim="800000"/>
            <a:headEnd/>
            <a:tailEnd/>
          </a:ln>
        </p:spPr>
      </p:pic>
      <p:pic>
        <p:nvPicPr>
          <p:cNvPr id="70661" name="Picture 4" descr="Image:Geiger.PNG"/>
          <p:cNvPicPr>
            <a:picLocks noChangeAspect="1" noChangeArrowheads="1"/>
          </p:cNvPicPr>
          <p:nvPr/>
        </p:nvPicPr>
        <p:blipFill>
          <a:blip r:embed="rId4"/>
          <a:srcRect/>
          <a:stretch>
            <a:fillRect/>
          </a:stretch>
        </p:blipFill>
        <p:spPr bwMode="auto">
          <a:xfrm>
            <a:off x="4857750" y="1143000"/>
            <a:ext cx="3786188" cy="277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sk-SK" smtClean="0"/>
              <a:t>Proporcionálny detektor</a:t>
            </a:r>
            <a:endParaRPr lang="en-US" smtClean="0"/>
          </a:p>
        </p:txBody>
      </p:sp>
      <p:sp>
        <p:nvSpPr>
          <p:cNvPr id="3" name="Content Placeholder 2"/>
          <p:cNvSpPr>
            <a:spLocks noGrp="1"/>
          </p:cNvSpPr>
          <p:nvPr>
            <p:ph idx="1"/>
          </p:nvPr>
        </p:nvSpPr>
        <p:spPr>
          <a:xfrm>
            <a:off x="571500" y="857250"/>
            <a:ext cx="8572500" cy="3357563"/>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Pri správnej voľbe napätia sú elektróny vytvorené v ionizácii urýchľované smerom k anóde a môžu spôsobiť sekundárnu ionizáciu</a:t>
            </a:r>
          </a:p>
          <a:p>
            <a:pPr lvl="1" eaLnBrk="1" fontAlgn="auto" hangingPunct="1">
              <a:spcAft>
                <a:spcPts val="0"/>
              </a:spcAft>
              <a:buFont typeface="Arial" pitchFamily="34" charset="0"/>
              <a:buChar char="–"/>
              <a:defRPr/>
            </a:pPr>
            <a:r>
              <a:rPr lang="sk-SK" dirty="0" smtClean="0"/>
              <a:t>V plyne tak dochádza k zosilneniu pôvodného signálu faktorom   </a:t>
            </a:r>
            <a:r>
              <a:rPr lang="en-US" dirty="0" smtClean="0">
                <a:solidFill>
                  <a:schemeClr val="tx2"/>
                </a:solidFill>
              </a:rPr>
              <a:t>10</a:t>
            </a:r>
            <a:r>
              <a:rPr lang="en-US" baseline="30000" dirty="0" smtClean="0">
                <a:solidFill>
                  <a:schemeClr val="tx2"/>
                </a:solidFill>
              </a:rPr>
              <a:t>4</a:t>
            </a:r>
            <a:r>
              <a:rPr lang="en-US" dirty="0" smtClean="0">
                <a:solidFill>
                  <a:schemeClr val="tx2"/>
                </a:solidFill>
              </a:rPr>
              <a:t> – 10</a:t>
            </a:r>
            <a:r>
              <a:rPr lang="en-US" baseline="30000" dirty="0" smtClean="0">
                <a:solidFill>
                  <a:schemeClr val="tx2"/>
                </a:solidFill>
              </a:rPr>
              <a:t>6</a:t>
            </a:r>
            <a:endParaRPr lang="sk-SK" dirty="0" smtClean="0"/>
          </a:p>
          <a:p>
            <a:pPr eaLnBrk="1" fontAlgn="auto" hangingPunct="1">
              <a:spcAft>
                <a:spcPts val="0"/>
              </a:spcAft>
              <a:buFont typeface="Arial" pitchFamily="34" charset="0"/>
              <a:buChar char="•"/>
              <a:defRPr/>
            </a:pPr>
            <a:r>
              <a:rPr lang="sk-SK" dirty="0" smtClean="0"/>
              <a:t>Pri vhodnej voľbe parametrov plynu (zloženie, tlak) a napätia môžeme dosiahnuť stav, kedy meraný impulz je úmerný energii prielietavajúcej častice </a:t>
            </a:r>
          </a:p>
          <a:p>
            <a:pPr eaLnBrk="1" fontAlgn="auto" hangingPunct="1">
              <a:spcAft>
                <a:spcPts val="0"/>
              </a:spcAft>
              <a:buFont typeface="Arial" pitchFamily="34" charset="0"/>
              <a:buChar char="•"/>
              <a:defRPr/>
            </a:pPr>
            <a:r>
              <a:rPr lang="sk-SK" dirty="0" smtClean="0"/>
              <a:t>Proporcionálne detektory sú jedným z najvýznamnejších zariadení v jadrovej fyzike a majú široké komerčné využitie</a:t>
            </a:r>
            <a:endParaRPr lang="en-US" dirty="0"/>
          </a:p>
        </p:txBody>
      </p:sp>
      <p:pic>
        <p:nvPicPr>
          <p:cNvPr id="71684" name="Picture 2" descr="http://www.atnuke.com/images/inst/m15wdet.jpg"/>
          <p:cNvPicPr>
            <a:picLocks noChangeAspect="1" noChangeArrowheads="1"/>
          </p:cNvPicPr>
          <p:nvPr/>
        </p:nvPicPr>
        <p:blipFill>
          <a:blip r:embed="rId3"/>
          <a:srcRect/>
          <a:stretch>
            <a:fillRect/>
          </a:stretch>
        </p:blipFill>
        <p:spPr bwMode="auto">
          <a:xfrm>
            <a:off x="428625" y="4114800"/>
            <a:ext cx="2314575" cy="2743200"/>
          </a:xfrm>
          <a:prstGeom prst="rect">
            <a:avLst/>
          </a:prstGeom>
          <a:noFill/>
          <a:ln w="9525">
            <a:noFill/>
            <a:miter lim="800000"/>
            <a:headEnd/>
            <a:tailEnd/>
          </a:ln>
        </p:spPr>
      </p:pic>
      <p:pic>
        <p:nvPicPr>
          <p:cNvPr id="71685" name="Picture 2" descr="http://www.reak.bme.hu/nti/Education/Wigner_Course/2004/WignerManuals/Bratislava/Detectors_elemei/image046.gif"/>
          <p:cNvPicPr>
            <a:picLocks noChangeAspect="1" noChangeArrowheads="1"/>
          </p:cNvPicPr>
          <p:nvPr/>
        </p:nvPicPr>
        <p:blipFill>
          <a:blip r:embed="rId4"/>
          <a:srcRect/>
          <a:stretch>
            <a:fillRect/>
          </a:stretch>
        </p:blipFill>
        <p:spPr bwMode="auto">
          <a:xfrm>
            <a:off x="3214688" y="4143375"/>
            <a:ext cx="2085975" cy="2714625"/>
          </a:xfrm>
          <a:prstGeom prst="rect">
            <a:avLst/>
          </a:prstGeom>
          <a:noFill/>
          <a:ln w="9525">
            <a:noFill/>
            <a:miter lim="800000"/>
            <a:headEnd/>
            <a:tailEnd/>
          </a:ln>
        </p:spPr>
      </p:pic>
      <p:pic>
        <p:nvPicPr>
          <p:cNvPr id="71686" name="Picture 17"/>
          <p:cNvPicPr>
            <a:picLocks noChangeAspect="1" noChangeArrowheads="1"/>
          </p:cNvPicPr>
          <p:nvPr/>
        </p:nvPicPr>
        <p:blipFill>
          <a:blip r:embed="rId5"/>
          <a:srcRect/>
          <a:stretch>
            <a:fillRect/>
          </a:stretch>
        </p:blipFill>
        <p:spPr bwMode="auto">
          <a:xfrm>
            <a:off x="5572125" y="4143375"/>
            <a:ext cx="3571875" cy="2157413"/>
          </a:xfrm>
          <a:prstGeom prst="rect">
            <a:avLst/>
          </a:prstGeom>
          <a:noFill/>
          <a:ln w="9525" algn="ctr">
            <a:noFill/>
            <a:miter lim="800000"/>
            <a:headEnd/>
            <a:tailEnd/>
          </a:ln>
        </p:spPr>
      </p:pic>
      <p:sp>
        <p:nvSpPr>
          <p:cNvPr id="71687" name="TextBox 7"/>
          <p:cNvSpPr txBox="1">
            <a:spLocks noChangeArrowheads="1"/>
          </p:cNvSpPr>
          <p:nvPr/>
        </p:nvSpPr>
        <p:spPr bwMode="auto">
          <a:xfrm>
            <a:off x="5443538" y="6286500"/>
            <a:ext cx="3700462" cy="369888"/>
          </a:xfrm>
          <a:prstGeom prst="rect">
            <a:avLst/>
          </a:prstGeom>
          <a:noFill/>
          <a:ln w="9525">
            <a:noFill/>
            <a:miter lim="800000"/>
            <a:headEnd/>
            <a:tailEnd/>
          </a:ln>
        </p:spPr>
        <p:txBody>
          <a:bodyPr wrap="none">
            <a:spAutoFit/>
          </a:bodyPr>
          <a:lstStyle/>
          <a:p>
            <a:r>
              <a:rPr lang="sk-SK">
                <a:latin typeface="Calibri" pitchFamily="34" charset="0"/>
              </a:rPr>
              <a:t>Mrak náboja vyvolaný lavínou v plyne</a:t>
            </a:r>
            <a:endParaRPr lang="en-US">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4"/>
          <p:cNvSpPr>
            <a:spLocks noGrp="1"/>
          </p:cNvSpPr>
          <p:nvPr>
            <p:ph type="title"/>
          </p:nvPr>
        </p:nvSpPr>
        <p:spPr/>
        <p:txBody>
          <a:bodyPr/>
          <a:lstStyle/>
          <a:p>
            <a:pPr eaLnBrk="1" hangingPunct="1"/>
            <a:r>
              <a:rPr lang="sk-SK" smtClean="0"/>
              <a:t>Mnohovláknové detektory</a:t>
            </a:r>
            <a:endParaRPr lang="en-US" smtClean="0"/>
          </a:p>
        </p:txBody>
      </p:sp>
      <p:pic>
        <p:nvPicPr>
          <p:cNvPr id="72707" name="Picture 4" descr=" "/>
          <p:cNvPicPr>
            <a:picLocks noChangeAspect="1" noChangeArrowheads="1"/>
          </p:cNvPicPr>
          <p:nvPr/>
        </p:nvPicPr>
        <p:blipFill>
          <a:blip r:embed="rId3"/>
          <a:srcRect/>
          <a:stretch>
            <a:fillRect/>
          </a:stretch>
        </p:blipFill>
        <p:spPr bwMode="auto">
          <a:xfrm>
            <a:off x="3071813" y="3714750"/>
            <a:ext cx="2952750" cy="2800350"/>
          </a:xfrm>
          <a:prstGeom prst="rect">
            <a:avLst/>
          </a:prstGeom>
          <a:noFill/>
          <a:ln w="9525">
            <a:noFill/>
            <a:miter lim="800000"/>
            <a:headEnd/>
            <a:tailEnd/>
          </a:ln>
        </p:spPr>
      </p:pic>
      <p:pic>
        <p:nvPicPr>
          <p:cNvPr id="72708" name="Picture 6" descr=" "/>
          <p:cNvPicPr>
            <a:picLocks noChangeAspect="1" noChangeArrowheads="1"/>
          </p:cNvPicPr>
          <p:nvPr/>
        </p:nvPicPr>
        <p:blipFill>
          <a:blip r:embed="rId4"/>
          <a:srcRect/>
          <a:stretch>
            <a:fillRect/>
          </a:stretch>
        </p:blipFill>
        <p:spPr bwMode="auto">
          <a:xfrm>
            <a:off x="5943600" y="3786188"/>
            <a:ext cx="3200400" cy="2214562"/>
          </a:xfrm>
          <a:prstGeom prst="rect">
            <a:avLst/>
          </a:prstGeom>
          <a:noFill/>
          <a:ln w="9525">
            <a:noFill/>
            <a:miter lim="800000"/>
            <a:headEnd/>
            <a:tailEnd/>
          </a:ln>
        </p:spPr>
      </p:pic>
      <p:pic>
        <p:nvPicPr>
          <p:cNvPr id="72709" name="Picture 8" descr="Georges Charpak"/>
          <p:cNvPicPr>
            <a:picLocks noChangeAspect="1" noChangeArrowheads="1"/>
          </p:cNvPicPr>
          <p:nvPr/>
        </p:nvPicPr>
        <p:blipFill>
          <a:blip r:embed="rId5"/>
          <a:srcRect/>
          <a:stretch>
            <a:fillRect/>
          </a:stretch>
        </p:blipFill>
        <p:spPr bwMode="auto">
          <a:xfrm>
            <a:off x="428625" y="1285875"/>
            <a:ext cx="1857375" cy="2601913"/>
          </a:xfrm>
          <a:prstGeom prst="rect">
            <a:avLst/>
          </a:prstGeom>
          <a:noFill/>
          <a:ln w="9525">
            <a:noFill/>
            <a:miter lim="800000"/>
            <a:headEnd/>
            <a:tailEnd/>
          </a:ln>
        </p:spPr>
      </p:pic>
      <p:sp>
        <p:nvSpPr>
          <p:cNvPr id="72710" name="TextBox 29"/>
          <p:cNvSpPr txBox="1">
            <a:spLocks noChangeArrowheads="1"/>
          </p:cNvSpPr>
          <p:nvPr/>
        </p:nvSpPr>
        <p:spPr bwMode="auto">
          <a:xfrm>
            <a:off x="357188" y="3929063"/>
            <a:ext cx="2214562" cy="1016000"/>
          </a:xfrm>
          <a:prstGeom prst="rect">
            <a:avLst/>
          </a:prstGeom>
          <a:noFill/>
          <a:ln w="9525">
            <a:noFill/>
            <a:miter lim="800000"/>
            <a:headEnd/>
            <a:tailEnd/>
          </a:ln>
        </p:spPr>
        <p:txBody>
          <a:bodyPr>
            <a:spAutoFit/>
          </a:bodyPr>
          <a:lstStyle/>
          <a:p>
            <a:pPr algn="ctr"/>
            <a:r>
              <a:rPr lang="sk-SK" sz="1200">
                <a:latin typeface="Calibri" pitchFamily="34" charset="0"/>
              </a:rPr>
              <a:t>Georges Charpak</a:t>
            </a:r>
            <a:endParaRPr lang="en-US" sz="1200">
              <a:latin typeface="Calibri" pitchFamily="34" charset="0"/>
            </a:endParaRPr>
          </a:p>
          <a:p>
            <a:pPr algn="ctr"/>
            <a:r>
              <a:rPr lang="en-US" sz="1200">
                <a:latin typeface="Calibri" pitchFamily="34" charset="0"/>
              </a:rPr>
              <a:t>(</a:t>
            </a:r>
            <a:r>
              <a:rPr lang="sk-SK" sz="1200">
                <a:latin typeface="Calibri" pitchFamily="34" charset="0"/>
              </a:rPr>
              <a:t>1924</a:t>
            </a:r>
            <a:r>
              <a:rPr lang="en-US" sz="1200">
                <a:latin typeface="Calibri" pitchFamily="34" charset="0"/>
              </a:rPr>
              <a:t>)</a:t>
            </a:r>
          </a:p>
          <a:p>
            <a:pPr algn="ctr"/>
            <a:r>
              <a:rPr lang="en-US" sz="1200">
                <a:latin typeface="Calibri" pitchFamily="34" charset="0"/>
              </a:rPr>
              <a:t>Nobelova cena za fyziku 19</a:t>
            </a:r>
            <a:r>
              <a:rPr lang="sk-SK" sz="1200">
                <a:latin typeface="Calibri" pitchFamily="34" charset="0"/>
              </a:rPr>
              <a:t>92</a:t>
            </a:r>
          </a:p>
          <a:p>
            <a:pPr algn="ctr"/>
            <a:r>
              <a:rPr lang="sk-SK" sz="1200">
                <a:latin typeface="Calibri" pitchFamily="34" charset="0"/>
              </a:rPr>
              <a:t>(za objav mnohovláknových komôr)</a:t>
            </a:r>
            <a:endParaRPr lang="en-US" sz="1200">
              <a:latin typeface="Calibri" pitchFamily="34" charset="0"/>
            </a:endParaRPr>
          </a:p>
        </p:txBody>
      </p:sp>
      <p:sp>
        <p:nvSpPr>
          <p:cNvPr id="72711" name="TextBox 30"/>
          <p:cNvSpPr txBox="1">
            <a:spLocks noChangeArrowheads="1"/>
          </p:cNvSpPr>
          <p:nvPr/>
        </p:nvSpPr>
        <p:spPr bwMode="auto">
          <a:xfrm>
            <a:off x="2500313" y="1285875"/>
            <a:ext cx="6215062" cy="2308225"/>
          </a:xfrm>
          <a:prstGeom prst="rect">
            <a:avLst/>
          </a:prstGeom>
          <a:noFill/>
          <a:ln w="9525">
            <a:noFill/>
            <a:miter lim="800000"/>
            <a:headEnd/>
            <a:tailEnd/>
          </a:ln>
        </p:spPr>
        <p:txBody>
          <a:bodyPr>
            <a:spAutoFit/>
          </a:bodyPr>
          <a:lstStyle/>
          <a:p>
            <a:r>
              <a:rPr lang="sk-SK">
                <a:latin typeface="Calibri" pitchFamily="34" charset="0"/>
              </a:rPr>
              <a:t>G. Charpak vyvinul mnohovláknový detektor</a:t>
            </a:r>
          </a:p>
          <a:p>
            <a:pPr>
              <a:buFont typeface="Arial" charset="0"/>
              <a:buChar char="•"/>
            </a:pPr>
            <a:r>
              <a:rPr lang="sk-SK">
                <a:latin typeface="Calibri" pitchFamily="34" charset="0"/>
              </a:rPr>
              <a:t>Anóda bola nahradená množstvom paralelných vlákien</a:t>
            </a:r>
          </a:p>
          <a:p>
            <a:pPr lvl="1">
              <a:buFont typeface="Arial" charset="0"/>
              <a:buChar char="•"/>
            </a:pPr>
            <a:r>
              <a:rPr lang="sk-SK">
                <a:latin typeface="Calibri" pitchFamily="34" charset="0"/>
              </a:rPr>
              <a:t> získali sme tak vlastne „mnoho detektorov v jednom“, pretože signál z každého vlákna môže byť meraný samostatne</a:t>
            </a:r>
          </a:p>
          <a:p>
            <a:pPr lvl="1">
              <a:buFont typeface="Arial" charset="0"/>
              <a:buChar char="•"/>
            </a:pPr>
            <a:r>
              <a:rPr lang="sk-SK">
                <a:latin typeface="Calibri" pitchFamily="34" charset="0"/>
              </a:rPr>
              <a:t>Fyzikom sa otvorila cesta na meranie dráh častic s vysokou presnosťou	</a:t>
            </a:r>
          </a:p>
          <a:p>
            <a:pPr lvl="1">
              <a:buFont typeface="Arial" charset="0"/>
              <a:buChar char="•"/>
            </a:pPr>
            <a:r>
              <a:rPr lang="sk-SK">
                <a:latin typeface="Calibri" pitchFamily="34" charset="0"/>
              </a:rPr>
              <a:t>Lekári (ale aj colníci) získali nástroj na presné zobrazovanie </a:t>
            </a:r>
          </a:p>
        </p:txBody>
      </p:sp>
      <p:pic>
        <p:nvPicPr>
          <p:cNvPr id="72712" name="Picture 2"/>
          <p:cNvPicPr>
            <a:picLocks noChangeAspect="1" noChangeArrowheads="1"/>
          </p:cNvPicPr>
          <p:nvPr/>
        </p:nvPicPr>
        <p:blipFill>
          <a:blip r:embed="rId6"/>
          <a:srcRect/>
          <a:stretch>
            <a:fillRect/>
          </a:stretch>
        </p:blipFill>
        <p:spPr bwMode="auto">
          <a:xfrm>
            <a:off x="285750" y="4919663"/>
            <a:ext cx="2849563" cy="19383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endParaRPr lang="en-US" smtClean="0"/>
          </a:p>
        </p:txBody>
      </p:sp>
      <p:pic>
        <p:nvPicPr>
          <p:cNvPr id="73731" name="Picture 4" descr="D:\Lecture\Gasdetector\MWPC.jpeg"/>
          <p:cNvPicPr>
            <a:picLocks noChangeAspect="1" noChangeArrowheads="1"/>
          </p:cNvPicPr>
          <p:nvPr/>
        </p:nvPicPr>
        <p:blipFill>
          <a:blip r:embed="rId3"/>
          <a:srcRect/>
          <a:stretch>
            <a:fillRect/>
          </a:stretch>
        </p:blipFill>
        <p:spPr bwMode="auto">
          <a:xfrm>
            <a:off x="428625" y="1571625"/>
            <a:ext cx="5562600" cy="4470400"/>
          </a:xfrm>
          <a:prstGeom prst="rect">
            <a:avLst/>
          </a:prstGeom>
          <a:noFill/>
          <a:ln w="9525">
            <a:noFill/>
            <a:miter lim="800000"/>
            <a:headEnd/>
            <a:tailEnd/>
          </a:ln>
        </p:spPr>
      </p:pic>
      <p:sp>
        <p:nvSpPr>
          <p:cNvPr id="73732" name="TextBox 3"/>
          <p:cNvSpPr txBox="1">
            <a:spLocks noChangeArrowheads="1"/>
          </p:cNvSpPr>
          <p:nvPr/>
        </p:nvSpPr>
        <p:spPr bwMode="auto">
          <a:xfrm>
            <a:off x="857250" y="1143000"/>
            <a:ext cx="4603750" cy="369888"/>
          </a:xfrm>
          <a:prstGeom prst="rect">
            <a:avLst/>
          </a:prstGeom>
          <a:noFill/>
          <a:ln w="9525">
            <a:noFill/>
            <a:miter lim="800000"/>
            <a:headEnd/>
            <a:tailEnd/>
          </a:ln>
        </p:spPr>
        <p:txBody>
          <a:bodyPr wrap="none">
            <a:spAutoFit/>
          </a:bodyPr>
          <a:lstStyle/>
          <a:p>
            <a:r>
              <a:rPr lang="sk-SK">
                <a:latin typeface="Calibri" pitchFamily="34" charset="0"/>
              </a:rPr>
              <a:t>Mnohovláknová proporcionálna komora (1970)</a:t>
            </a:r>
            <a:endParaRPr lang="en-US">
              <a:latin typeface="Calibri"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sk-SK" smtClean="0"/>
              <a:t>Driftový detektor</a:t>
            </a:r>
            <a:endParaRPr lang="en-US" smtClean="0"/>
          </a:p>
        </p:txBody>
      </p:sp>
      <p:sp>
        <p:nvSpPr>
          <p:cNvPr id="4" name="Content Placeholder 3"/>
          <p:cNvSpPr>
            <a:spLocks noGrp="1"/>
          </p:cNvSpPr>
          <p:nvPr>
            <p:ph idx="1"/>
          </p:nvPr>
        </p:nvSpPr>
        <p:spPr>
          <a:xfrm>
            <a:off x="4929188" y="1000125"/>
            <a:ext cx="4214812" cy="5857875"/>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Driftový detektor využíva dôkladné znalosti o pohybe častice v plyne (drifte) na získanie dvojdimenzionálnej polohovej informácie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Ak zmeriame dobu od vniku častice do detektora po zaregistrovanie signálu na anóde, vieme vyrátať ako ďaleko od anódy častica letela</a:t>
            </a:r>
          </a:p>
          <a:p>
            <a:pPr lvl="1" eaLnBrk="1" fontAlgn="auto" hangingPunct="1">
              <a:spcAft>
                <a:spcPts val="0"/>
              </a:spcAft>
              <a:buFont typeface="Arial" pitchFamily="34" charset="0"/>
              <a:buChar char="–"/>
              <a:defRPr/>
            </a:pPr>
            <a:r>
              <a:rPr lang="sk-SK" dirty="0" smtClean="0"/>
              <a:t>Pre jednoznačné určenie polohy potrebujeme viacej anód</a:t>
            </a:r>
            <a:endParaRPr lang="en-US" dirty="0"/>
          </a:p>
        </p:txBody>
      </p:sp>
      <p:graphicFrame>
        <p:nvGraphicFramePr>
          <p:cNvPr id="1026" name="Object 2"/>
          <p:cNvGraphicFramePr>
            <a:graphicFrameLocks noChangeAspect="1"/>
          </p:cNvGraphicFramePr>
          <p:nvPr/>
        </p:nvGraphicFramePr>
        <p:xfrm>
          <a:off x="214313" y="714375"/>
          <a:ext cx="4391025" cy="4000500"/>
        </p:xfrm>
        <a:graphic>
          <a:graphicData uri="http://schemas.openxmlformats.org/presentationml/2006/ole">
            <p:oleObj spid="_x0000_s1026" name="Designer 4.0 Drawing" r:id="rId4" imgW="4536000" imgH="3731400" progId="">
              <p:embed/>
            </p:oleObj>
          </a:graphicData>
        </a:graphic>
      </p:graphicFrame>
      <p:sp>
        <p:nvSpPr>
          <p:cNvPr id="5" name="Oval 4"/>
          <p:cNvSpPr/>
          <p:nvPr/>
        </p:nvSpPr>
        <p:spPr>
          <a:xfrm>
            <a:off x="1571625" y="5786438"/>
            <a:ext cx="71438" cy="714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2928938" y="5857875"/>
            <a:ext cx="71437" cy="7143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3429000" y="5857875"/>
            <a:ext cx="71438" cy="7143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8"/>
          <p:cNvCxnSpPr/>
          <p:nvPr/>
        </p:nvCxnSpPr>
        <p:spPr>
          <a:xfrm rot="5400000" flipH="1" flipV="1">
            <a:off x="678656" y="5536407"/>
            <a:ext cx="1285875" cy="500062"/>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74775" y="5572125"/>
            <a:ext cx="428625" cy="500063"/>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714625" y="5643563"/>
            <a:ext cx="428625" cy="50006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p:nvPr/>
        </p:nvCxnSpPr>
        <p:spPr>
          <a:xfrm rot="5400000" flipH="1" flipV="1">
            <a:off x="2491581" y="5750720"/>
            <a:ext cx="1285875" cy="500062"/>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214688" y="5643563"/>
            <a:ext cx="428625" cy="50006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sk-SK" smtClean="0"/>
              <a:t>Interakcie žiarenia s látkovým prostredím</a:t>
            </a:r>
            <a:endParaRPr lang="en-US" smtClean="0"/>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sk-SK" dirty="0" smtClean="0"/>
              <a:t>Pochopenie procesov sprevádzajúcich prechod častíc prostredím je dôležité pre funkciu detektorov</a:t>
            </a:r>
          </a:p>
          <a:p>
            <a:pPr eaLnBrk="1" fontAlgn="auto" hangingPunct="1">
              <a:spcAft>
                <a:spcPts val="0"/>
              </a:spcAft>
              <a:buFont typeface="Arial" pitchFamily="34" charset="0"/>
              <a:buChar char="•"/>
              <a:defRPr/>
            </a:pPr>
            <a:r>
              <a:rPr lang="sk-SK" dirty="0" smtClean="0"/>
              <a:t>V nasledujúcej časti spomenieme základné interakcie</a:t>
            </a:r>
          </a:p>
          <a:p>
            <a:pPr lvl="1" eaLnBrk="1" fontAlgn="auto" hangingPunct="1">
              <a:spcAft>
                <a:spcPts val="0"/>
              </a:spcAft>
              <a:buFont typeface="Arial" pitchFamily="34" charset="0"/>
              <a:buChar char="–"/>
              <a:defRPr/>
            </a:pPr>
            <a:r>
              <a:rPr lang="sk-SK" dirty="0" smtClean="0"/>
              <a:t>Zaujímať sa budeme o interakcie nabitých častíc, fotónov a neutrónov</a:t>
            </a:r>
          </a:p>
          <a:p>
            <a:pPr lvl="1" eaLnBrk="1" fontAlgn="auto" hangingPunct="1">
              <a:spcAft>
                <a:spcPts val="0"/>
              </a:spcAft>
              <a:buFont typeface="Arial" pitchFamily="34" charset="0"/>
              <a:buChar char="–"/>
              <a:defRPr/>
            </a:pPr>
            <a:r>
              <a:rPr lang="sk-SK" dirty="0" smtClean="0"/>
              <a:t>Spomenieme iba niektoré, ale zďaleka nie všetky procesy sprevádzajúce prechod častíc prostredím</a:t>
            </a:r>
          </a:p>
          <a:p>
            <a:pPr eaLnBrk="1" fontAlgn="auto" hangingPunct="1">
              <a:spcAft>
                <a:spcPts val="0"/>
              </a:spcAft>
              <a:buFont typeface="Arial" pitchFamily="34" charset="0"/>
              <a:buChar char="•"/>
              <a:defRPr/>
            </a:pPr>
            <a:r>
              <a:rPr lang="sk-SK" dirty="0" smtClean="0"/>
              <a:t>Neskôr ukážeme, ako sa tieto pricípy využívajú pri stavbe detektorov</a:t>
            </a:r>
          </a:p>
          <a:p>
            <a:pPr lvl="1" eaLnBrk="1" fontAlgn="auto" hangingPunct="1">
              <a:spcAft>
                <a:spcPts val="0"/>
              </a:spcAft>
              <a:buFont typeface="Arial" pitchFamily="34" charset="0"/>
              <a:buChar char="–"/>
              <a:defRPr/>
            </a:pPr>
            <a:r>
              <a:rPr lang="sk-SK" dirty="0" smtClean="0"/>
              <a:t>Spomenieme niektoré, ale zďaleka ne všetky detekčné techniky</a:t>
            </a:r>
          </a:p>
          <a:p>
            <a:pPr lvl="1" eaLnBrk="1" fontAlgn="auto" hangingPunct="1">
              <a:spcAft>
                <a:spcPts val="0"/>
              </a:spcAft>
              <a:buFont typeface="Arial" pitchFamily="34" charset="0"/>
              <a:buChar char="–"/>
              <a:defRPr/>
            </a:pPr>
            <a:r>
              <a:rPr lang="sk-SK" dirty="0" smtClean="0"/>
              <a:t>Nevynecháme známe celebrity (hmlová a bublinová komora, Geiger-Muellerov detektor...)</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sk-SK" smtClean="0"/>
              <a:t>Time Projection Chamber (TPC)</a:t>
            </a:r>
            <a:endParaRPr lang="en-US" smtClean="0"/>
          </a:p>
        </p:txBody>
      </p:sp>
      <p:pic>
        <p:nvPicPr>
          <p:cNvPr id="74755" name="Picture 1" descr="kine_hits"/>
          <p:cNvPicPr>
            <a:picLocks noChangeAspect="1" noChangeArrowheads="1"/>
          </p:cNvPicPr>
          <p:nvPr/>
        </p:nvPicPr>
        <p:blipFill>
          <a:blip r:embed="rId3"/>
          <a:srcRect/>
          <a:stretch>
            <a:fillRect/>
          </a:stretch>
        </p:blipFill>
        <p:spPr bwMode="auto">
          <a:xfrm>
            <a:off x="0" y="1643063"/>
            <a:ext cx="4214813" cy="3544887"/>
          </a:xfrm>
          <a:prstGeom prst="rect">
            <a:avLst/>
          </a:prstGeom>
          <a:noFill/>
          <a:ln w="9525">
            <a:noFill/>
            <a:miter lim="800000"/>
            <a:headEnd/>
            <a:tailEnd/>
          </a:ln>
        </p:spPr>
      </p:pic>
      <p:pic>
        <p:nvPicPr>
          <p:cNvPr id="74756" name="Picture 2" descr="cent-full-persp"/>
          <p:cNvPicPr>
            <a:picLocks noChangeAspect="1" noChangeArrowheads="1"/>
          </p:cNvPicPr>
          <p:nvPr/>
        </p:nvPicPr>
        <p:blipFill>
          <a:blip r:embed="rId4"/>
          <a:srcRect/>
          <a:stretch>
            <a:fillRect/>
          </a:stretch>
        </p:blipFill>
        <p:spPr bwMode="auto">
          <a:xfrm>
            <a:off x="4572000" y="1643063"/>
            <a:ext cx="429577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sk-SK" smtClean="0"/>
              <a:t>TPC</a:t>
            </a:r>
            <a:endParaRPr lang="en-US" smtClean="0"/>
          </a:p>
        </p:txBody>
      </p:sp>
      <p:sp>
        <p:nvSpPr>
          <p:cNvPr id="75779" name="Content Placeholder 2"/>
          <p:cNvSpPr>
            <a:spLocks noGrp="1"/>
          </p:cNvSpPr>
          <p:nvPr>
            <p:ph idx="1"/>
          </p:nvPr>
        </p:nvSpPr>
        <p:spPr/>
        <p:txBody>
          <a:bodyPr/>
          <a:lstStyle/>
          <a:p>
            <a:pPr eaLnBrk="1" hangingPunct="1"/>
            <a:r>
              <a:rPr lang="sk-SK" smtClean="0"/>
              <a:t>TPC je „kráľovná“ medzi plynovými detektormi</a:t>
            </a:r>
          </a:p>
          <a:p>
            <a:pPr eaLnBrk="1" hangingPunct="1"/>
            <a:r>
              <a:rPr lang="sk-SK" smtClean="0"/>
              <a:t>TPC poskytuje trojrozmernú informáciu o dráhe častice</a:t>
            </a:r>
          </a:p>
          <a:p>
            <a:pPr eaLnBrk="1" hangingPunct="1"/>
            <a:r>
              <a:rPr lang="sk-SK" smtClean="0"/>
              <a:t>V TPC je skombinovaných viacero techník</a:t>
            </a:r>
          </a:p>
          <a:p>
            <a:pPr eaLnBrk="1" hangingPunct="1"/>
            <a:endParaRPr lang="en-US" smtClean="0"/>
          </a:p>
        </p:txBody>
      </p:sp>
      <p:pic>
        <p:nvPicPr>
          <p:cNvPr id="75780" name="Picture 2" descr="http://sundh99.cern.ch/cgi-bin/jpeg.getimg.sh?i=/archive/electronic/cern/others/PHO/photo-bul//bul-pho-2006-015.jpg&amp;s="/>
          <p:cNvPicPr>
            <a:picLocks noChangeAspect="1" noChangeArrowheads="1"/>
          </p:cNvPicPr>
          <p:nvPr/>
        </p:nvPicPr>
        <p:blipFill>
          <a:blip r:embed="rId3"/>
          <a:srcRect/>
          <a:stretch>
            <a:fillRect/>
          </a:stretch>
        </p:blipFill>
        <p:spPr bwMode="auto">
          <a:xfrm>
            <a:off x="285750" y="3786188"/>
            <a:ext cx="3067050" cy="278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sk-SK" smtClean="0"/>
              <a:t>Princíp činnost TPC</a:t>
            </a:r>
            <a:endParaRPr lang="en-US" smtClean="0"/>
          </a:p>
        </p:txBody>
      </p:sp>
      <p:sp>
        <p:nvSpPr>
          <p:cNvPr id="69" name="Content Placeholder 68"/>
          <p:cNvSpPr>
            <a:spLocks noGrp="1"/>
          </p:cNvSpPr>
          <p:nvPr>
            <p:ph idx="1"/>
          </p:nvPr>
        </p:nvSpPr>
        <p:spPr>
          <a:xfrm>
            <a:off x="428625" y="4429125"/>
            <a:ext cx="8229600" cy="2428875"/>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Ionizácia prebieha v driftovom priestore TPC</a:t>
            </a:r>
          </a:p>
          <a:p>
            <a:pPr eaLnBrk="1" fontAlgn="auto" hangingPunct="1">
              <a:spcAft>
                <a:spcPts val="0"/>
              </a:spcAft>
              <a:buFont typeface="Arial" pitchFamily="34" charset="0"/>
              <a:buChar char="•"/>
              <a:defRPr/>
            </a:pPr>
            <a:r>
              <a:rPr lang="sk-SK" dirty="0" smtClean="0"/>
              <a:t>Elektróny driftujú k čítacím detektorom umiestneným na konci TPC</a:t>
            </a:r>
          </a:p>
          <a:p>
            <a:pPr lvl="1" eaLnBrk="1" fontAlgn="auto" hangingPunct="1">
              <a:spcAft>
                <a:spcPts val="0"/>
              </a:spcAft>
              <a:buFont typeface="Arial" pitchFamily="34" charset="0"/>
              <a:buChar char="–"/>
              <a:defRPr/>
            </a:pPr>
            <a:r>
              <a:rPr lang="sk-SK" dirty="0" smtClean="0"/>
              <a:t>Elektrické pole je zvolené tak, aby nedochádzalo k rekombinácii ale ani k multiplikácii náboja</a:t>
            </a:r>
          </a:p>
          <a:p>
            <a:pPr lvl="1" eaLnBrk="1" fontAlgn="auto" hangingPunct="1">
              <a:spcAft>
                <a:spcPts val="0"/>
              </a:spcAft>
              <a:buFont typeface="Arial" pitchFamily="34" charset="0"/>
              <a:buChar char="–"/>
              <a:defRPr/>
            </a:pPr>
            <a:r>
              <a:rPr lang="sk-SK" dirty="0" smtClean="0"/>
              <a:t>Presnosť určenia polohy častice býva na úrovni 0.5 mm</a:t>
            </a:r>
          </a:p>
          <a:p>
            <a:pPr lvl="1" eaLnBrk="1" fontAlgn="auto" hangingPunct="1">
              <a:spcAft>
                <a:spcPts val="0"/>
              </a:spcAft>
              <a:buFont typeface="Arial" pitchFamily="34" charset="0"/>
              <a:buChar char="–"/>
              <a:defRPr/>
            </a:pPr>
            <a:r>
              <a:rPr lang="sk-SK" dirty="0" smtClean="0"/>
              <a:t>Rýchlosť TPC býva určená rýchlosťou driftu a je na úrovni 100</a:t>
            </a:r>
            <a:r>
              <a:rPr lang="el-GR" dirty="0" smtClean="0"/>
              <a:t>μ</a:t>
            </a:r>
            <a:r>
              <a:rPr lang="sk-SK" dirty="0" smtClean="0"/>
              <a:t>s</a:t>
            </a:r>
            <a:endParaRPr lang="en-US" dirty="0"/>
          </a:p>
        </p:txBody>
      </p:sp>
      <p:grpSp>
        <p:nvGrpSpPr>
          <p:cNvPr id="2" name="Group 79"/>
          <p:cNvGrpSpPr>
            <a:grpSpLocks/>
          </p:cNvGrpSpPr>
          <p:nvPr/>
        </p:nvGrpSpPr>
        <p:grpSpPr bwMode="auto">
          <a:xfrm>
            <a:off x="714375" y="714375"/>
            <a:ext cx="8072438" cy="3429000"/>
            <a:chOff x="1056" y="912"/>
            <a:chExt cx="4671" cy="2160"/>
          </a:xfrm>
        </p:grpSpPr>
        <p:grpSp>
          <p:nvGrpSpPr>
            <p:cNvPr id="76835" name="Group 61"/>
            <p:cNvGrpSpPr>
              <a:grpSpLocks/>
            </p:cNvGrpSpPr>
            <p:nvPr/>
          </p:nvGrpSpPr>
          <p:grpSpPr bwMode="auto">
            <a:xfrm>
              <a:off x="1056" y="912"/>
              <a:ext cx="3120" cy="2160"/>
              <a:chOff x="1056" y="912"/>
              <a:chExt cx="3120" cy="2160"/>
            </a:xfrm>
          </p:grpSpPr>
          <p:grpSp>
            <p:nvGrpSpPr>
              <p:cNvPr id="76865" name="Group 27"/>
              <p:cNvGrpSpPr>
                <a:grpSpLocks/>
              </p:cNvGrpSpPr>
              <p:nvPr/>
            </p:nvGrpSpPr>
            <p:grpSpPr bwMode="auto">
              <a:xfrm>
                <a:off x="1056" y="912"/>
                <a:ext cx="3120" cy="2160"/>
                <a:chOff x="1776" y="1296"/>
                <a:chExt cx="1776" cy="1008"/>
              </a:xfrm>
            </p:grpSpPr>
            <p:sp>
              <p:nvSpPr>
                <p:cNvPr id="76867" name="Oval 4"/>
                <p:cNvSpPr>
                  <a:spLocks noChangeArrowheads="1"/>
                </p:cNvSpPr>
                <p:nvPr/>
              </p:nvSpPr>
              <p:spPr bwMode="auto">
                <a:xfrm>
                  <a:off x="1776" y="1584"/>
                  <a:ext cx="288" cy="720"/>
                </a:xfrm>
                <a:prstGeom prst="ellipse">
                  <a:avLst/>
                </a:prstGeom>
                <a:solidFill>
                  <a:schemeClr val="bg1"/>
                </a:solidFill>
                <a:ln w="19050">
                  <a:solidFill>
                    <a:schemeClr val="tx1"/>
                  </a:solidFill>
                  <a:round/>
                  <a:headEnd/>
                  <a:tailEnd/>
                </a:ln>
              </p:spPr>
              <p:txBody>
                <a:bodyPr wrap="none" anchor="ctr"/>
                <a:lstStyle/>
                <a:p>
                  <a:endParaRPr lang="en-US">
                    <a:latin typeface="Calibri" pitchFamily="34" charset="0"/>
                  </a:endParaRPr>
                </a:p>
              </p:txBody>
            </p:sp>
            <p:sp>
              <p:nvSpPr>
                <p:cNvPr id="76868" name="Oval 5"/>
                <p:cNvSpPr>
                  <a:spLocks noChangeArrowheads="1"/>
                </p:cNvSpPr>
                <p:nvPr/>
              </p:nvSpPr>
              <p:spPr bwMode="auto">
                <a:xfrm>
                  <a:off x="3264" y="1296"/>
                  <a:ext cx="288" cy="720"/>
                </a:xfrm>
                <a:prstGeom prst="ellipse">
                  <a:avLst/>
                </a:prstGeom>
                <a:solidFill>
                  <a:schemeClr val="bg1"/>
                </a:solidFill>
                <a:ln w="19050">
                  <a:solidFill>
                    <a:schemeClr val="tx1"/>
                  </a:solidFill>
                  <a:prstDash val="dash"/>
                  <a:round/>
                  <a:headEnd/>
                  <a:tailEnd/>
                </a:ln>
              </p:spPr>
              <p:txBody>
                <a:bodyPr wrap="none" anchor="ctr"/>
                <a:lstStyle/>
                <a:p>
                  <a:endParaRPr lang="en-US">
                    <a:latin typeface="Calibri" pitchFamily="34" charset="0"/>
                  </a:endParaRPr>
                </a:p>
              </p:txBody>
            </p:sp>
            <p:sp>
              <p:nvSpPr>
                <p:cNvPr id="76869" name="Line 7"/>
                <p:cNvSpPr>
                  <a:spLocks noChangeShapeType="1"/>
                </p:cNvSpPr>
                <p:nvPr/>
              </p:nvSpPr>
              <p:spPr bwMode="auto">
                <a:xfrm flipV="1">
                  <a:off x="1920" y="2016"/>
                  <a:ext cx="1488" cy="288"/>
                </a:xfrm>
                <a:prstGeom prst="line">
                  <a:avLst/>
                </a:prstGeom>
                <a:noFill/>
                <a:ln w="19050">
                  <a:solidFill>
                    <a:schemeClr val="tx1"/>
                  </a:solidFill>
                  <a:round/>
                  <a:headEnd/>
                  <a:tailEnd/>
                </a:ln>
              </p:spPr>
              <p:txBody>
                <a:bodyPr wrap="none" anchor="ctr"/>
                <a:lstStyle/>
                <a:p>
                  <a:endParaRPr lang="en-GB"/>
                </a:p>
              </p:txBody>
            </p:sp>
          </p:grpSp>
          <p:sp>
            <p:nvSpPr>
              <p:cNvPr id="35" name="Text Box 23"/>
              <p:cNvSpPr txBox="1">
                <a:spLocks noChangeArrowheads="1"/>
              </p:cNvSpPr>
              <p:nvPr/>
            </p:nvSpPr>
            <p:spPr bwMode="auto">
              <a:xfrm rot="20835113">
                <a:off x="1591" y="2591"/>
                <a:ext cx="1022" cy="213"/>
              </a:xfrm>
              <a:prstGeom prst="rect">
                <a:avLst/>
              </a:prstGeom>
              <a:solidFill>
                <a:srgbClr val="FFFFCC"/>
              </a:solidFill>
              <a:ln w="9525">
                <a:noFill/>
                <a:miter lim="800000"/>
                <a:headEnd/>
                <a:tailEnd/>
              </a:ln>
              <a:effectLst>
                <a:outerShdw dist="107763" dir="2700000" algn="ctr" rotWithShape="0">
                  <a:schemeClr val="bg2"/>
                </a:outerShdw>
              </a:effectLst>
            </p:spPr>
            <p:txBody>
              <a:bodyPr wrap="none">
                <a:spAutoFit/>
              </a:bodyPr>
              <a:lstStyle/>
              <a:p>
                <a:pPr fontAlgn="auto">
                  <a:spcBef>
                    <a:spcPts val="0"/>
                  </a:spcBef>
                  <a:spcAft>
                    <a:spcPts val="0"/>
                  </a:spcAft>
                  <a:defRPr/>
                </a:pPr>
                <a:r>
                  <a:rPr lang="sk-SK" sz="1600" dirty="0">
                    <a:latin typeface="Arial" pitchFamily="34" charset="0"/>
                  </a:rPr>
                  <a:t>Driftový priestor</a:t>
                </a:r>
                <a:endParaRPr lang="en-US" dirty="0">
                  <a:latin typeface="+mn-lt"/>
                </a:endParaRPr>
              </a:p>
            </p:txBody>
          </p:sp>
        </p:grpSp>
        <p:grpSp>
          <p:nvGrpSpPr>
            <p:cNvPr id="76836" name="Group 71"/>
            <p:cNvGrpSpPr>
              <a:grpSpLocks/>
            </p:cNvGrpSpPr>
            <p:nvPr/>
          </p:nvGrpSpPr>
          <p:grpSpPr bwMode="auto">
            <a:xfrm>
              <a:off x="1296" y="912"/>
              <a:ext cx="4431" cy="1536"/>
              <a:chOff x="1296" y="912"/>
              <a:chExt cx="4431" cy="1536"/>
            </a:xfrm>
          </p:grpSpPr>
          <p:grpSp>
            <p:nvGrpSpPr>
              <p:cNvPr id="76837" name="Group 62"/>
              <p:cNvGrpSpPr>
                <a:grpSpLocks/>
              </p:cNvGrpSpPr>
              <p:nvPr/>
            </p:nvGrpSpPr>
            <p:grpSpPr bwMode="auto">
              <a:xfrm>
                <a:off x="1296" y="912"/>
                <a:ext cx="4431" cy="1536"/>
                <a:chOff x="1296" y="912"/>
                <a:chExt cx="4431" cy="1536"/>
              </a:xfrm>
            </p:grpSpPr>
            <p:sp>
              <p:nvSpPr>
                <p:cNvPr id="76847" name="Text Box 21"/>
                <p:cNvSpPr txBox="1">
                  <a:spLocks noChangeArrowheads="1"/>
                </p:cNvSpPr>
                <p:nvPr/>
              </p:nvSpPr>
              <p:spPr bwMode="auto">
                <a:xfrm rot="-7707">
                  <a:off x="4280" y="2113"/>
                  <a:ext cx="1034" cy="213"/>
                </a:xfrm>
                <a:prstGeom prst="rect">
                  <a:avLst/>
                </a:prstGeom>
                <a:solidFill>
                  <a:srgbClr val="FFFFCC"/>
                </a:solidFill>
                <a:ln w="9525">
                  <a:noFill/>
                  <a:miter lim="800000"/>
                  <a:headEnd/>
                  <a:tailEnd/>
                </a:ln>
              </p:spPr>
              <p:txBody>
                <a:bodyPr wrap="none">
                  <a:spAutoFit/>
                </a:bodyPr>
                <a:lstStyle/>
                <a:p>
                  <a:r>
                    <a:rPr lang="sk-SK" sz="1600">
                      <a:solidFill>
                        <a:srgbClr val="FF0066"/>
                      </a:solidFill>
                      <a:latin typeface="Calibri" pitchFamily="34" charset="0"/>
                    </a:rPr>
                    <a:t>Anódové vlákna</a:t>
                  </a:r>
                  <a:endParaRPr lang="en-US">
                    <a:latin typeface="Calibri" pitchFamily="34" charset="0"/>
                  </a:endParaRPr>
                </a:p>
              </p:txBody>
            </p:sp>
            <p:grpSp>
              <p:nvGrpSpPr>
                <p:cNvPr id="76848" name="Group 60"/>
                <p:cNvGrpSpPr>
                  <a:grpSpLocks/>
                </p:cNvGrpSpPr>
                <p:nvPr/>
              </p:nvGrpSpPr>
              <p:grpSpPr bwMode="auto">
                <a:xfrm>
                  <a:off x="1296" y="912"/>
                  <a:ext cx="2880" cy="1536"/>
                  <a:chOff x="1296" y="912"/>
                  <a:chExt cx="2880" cy="1536"/>
                </a:xfrm>
              </p:grpSpPr>
              <p:sp>
                <p:nvSpPr>
                  <p:cNvPr id="76852" name="Line 6"/>
                  <p:cNvSpPr>
                    <a:spLocks noChangeShapeType="1"/>
                  </p:cNvSpPr>
                  <p:nvPr/>
                </p:nvSpPr>
                <p:spPr bwMode="auto">
                  <a:xfrm flipV="1">
                    <a:off x="1296" y="912"/>
                    <a:ext cx="2640" cy="624"/>
                  </a:xfrm>
                  <a:prstGeom prst="line">
                    <a:avLst/>
                  </a:prstGeom>
                  <a:noFill/>
                  <a:ln w="19050">
                    <a:solidFill>
                      <a:schemeClr val="tx1"/>
                    </a:solidFill>
                    <a:round/>
                    <a:headEnd/>
                    <a:tailEnd/>
                  </a:ln>
                </p:spPr>
                <p:txBody>
                  <a:bodyPr wrap="none" anchor="ctr"/>
                  <a:lstStyle/>
                  <a:p>
                    <a:endParaRPr lang="en-GB"/>
                  </a:p>
                </p:txBody>
              </p:sp>
              <p:sp>
                <p:nvSpPr>
                  <p:cNvPr id="76853" name="Arc 9"/>
                  <p:cNvSpPr>
                    <a:spLocks/>
                  </p:cNvSpPr>
                  <p:nvPr/>
                </p:nvSpPr>
                <p:spPr bwMode="auto">
                  <a:xfrm>
                    <a:off x="3936" y="912"/>
                    <a:ext cx="240" cy="1536"/>
                  </a:xfrm>
                  <a:custGeom>
                    <a:avLst/>
                    <a:gdLst>
                      <a:gd name="T0" fmla="*/ 0 w 21763"/>
                      <a:gd name="T1" fmla="*/ 0 h 43200"/>
                      <a:gd name="T2" fmla="*/ 0 w 21763"/>
                      <a:gd name="T3" fmla="*/ 0 h 43200"/>
                      <a:gd name="T4" fmla="*/ 0 w 21763"/>
                      <a:gd name="T5" fmla="*/ 0 h 43200"/>
                      <a:gd name="T6" fmla="*/ 0 60000 65536"/>
                      <a:gd name="T7" fmla="*/ 0 60000 65536"/>
                      <a:gd name="T8" fmla="*/ 0 60000 65536"/>
                      <a:gd name="T9" fmla="*/ 0 w 21763"/>
                      <a:gd name="T10" fmla="*/ 0 h 43200"/>
                      <a:gd name="T11" fmla="*/ 21763 w 21763"/>
                      <a:gd name="T12" fmla="*/ 43200 h 43200"/>
                    </a:gdLst>
                    <a:ahLst/>
                    <a:cxnLst>
                      <a:cxn ang="T6">
                        <a:pos x="T0" y="T1"/>
                      </a:cxn>
                      <a:cxn ang="T7">
                        <a:pos x="T2" y="T3"/>
                      </a:cxn>
                      <a:cxn ang="T8">
                        <a:pos x="T4" y="T5"/>
                      </a:cxn>
                    </a:cxnLst>
                    <a:rect l="T9" t="T10" r="T11" b="T12"/>
                    <a:pathLst>
                      <a:path w="21763" h="43200" fill="none" extrusionOk="0">
                        <a:moveTo>
                          <a:pt x="162" y="0"/>
                        </a:moveTo>
                        <a:cubicBezTo>
                          <a:pt x="12092" y="0"/>
                          <a:pt x="21763" y="9670"/>
                          <a:pt x="21763" y="21600"/>
                        </a:cubicBezTo>
                        <a:cubicBezTo>
                          <a:pt x="21763" y="33529"/>
                          <a:pt x="12092" y="43200"/>
                          <a:pt x="163" y="43200"/>
                        </a:cubicBezTo>
                        <a:cubicBezTo>
                          <a:pt x="108" y="43200"/>
                          <a:pt x="54" y="43199"/>
                          <a:pt x="-1" y="43199"/>
                        </a:cubicBezTo>
                      </a:path>
                      <a:path w="21763" h="43200" stroke="0" extrusionOk="0">
                        <a:moveTo>
                          <a:pt x="162" y="0"/>
                        </a:moveTo>
                        <a:cubicBezTo>
                          <a:pt x="12092" y="0"/>
                          <a:pt x="21763" y="9670"/>
                          <a:pt x="21763" y="21600"/>
                        </a:cubicBezTo>
                        <a:cubicBezTo>
                          <a:pt x="21763" y="33529"/>
                          <a:pt x="12092" y="43200"/>
                          <a:pt x="163" y="43200"/>
                        </a:cubicBezTo>
                        <a:cubicBezTo>
                          <a:pt x="108" y="43200"/>
                          <a:pt x="54" y="43199"/>
                          <a:pt x="-1" y="43199"/>
                        </a:cubicBezTo>
                        <a:lnTo>
                          <a:pt x="163" y="21600"/>
                        </a:lnTo>
                        <a:close/>
                      </a:path>
                    </a:pathLst>
                  </a:custGeom>
                  <a:noFill/>
                  <a:ln w="28575">
                    <a:solidFill>
                      <a:schemeClr val="tx1"/>
                    </a:solidFill>
                    <a:round/>
                    <a:headEnd/>
                    <a:tailEnd/>
                  </a:ln>
                </p:spPr>
                <p:txBody>
                  <a:bodyPr wrap="none" anchor="ctr"/>
                  <a:lstStyle/>
                  <a:p>
                    <a:endParaRPr lang="en-US">
                      <a:latin typeface="Calibri" pitchFamily="34" charset="0"/>
                    </a:endParaRPr>
                  </a:p>
                </p:txBody>
              </p:sp>
              <p:sp>
                <p:nvSpPr>
                  <p:cNvPr id="76854" name="AutoShape 28"/>
                  <p:cNvSpPr>
                    <a:spLocks noChangeArrowheads="1"/>
                  </p:cNvSpPr>
                  <p:nvPr/>
                </p:nvSpPr>
                <p:spPr bwMode="auto">
                  <a:xfrm rot="23449">
                    <a:off x="3792" y="1152"/>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5" name="AutoShape 29"/>
                  <p:cNvSpPr>
                    <a:spLocks noChangeArrowheads="1"/>
                  </p:cNvSpPr>
                  <p:nvPr/>
                </p:nvSpPr>
                <p:spPr bwMode="auto">
                  <a:xfrm rot="2988000">
                    <a:off x="3936" y="1200"/>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6" name="AutoShape 30"/>
                  <p:cNvSpPr>
                    <a:spLocks noChangeArrowheads="1"/>
                  </p:cNvSpPr>
                  <p:nvPr/>
                </p:nvSpPr>
                <p:spPr bwMode="auto">
                  <a:xfrm rot="4746489">
                    <a:off x="4008" y="1320"/>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7" name="AutoShape 31"/>
                  <p:cNvSpPr>
                    <a:spLocks noChangeArrowheads="1"/>
                  </p:cNvSpPr>
                  <p:nvPr/>
                </p:nvSpPr>
                <p:spPr bwMode="auto">
                  <a:xfrm rot="5380638">
                    <a:off x="4008" y="1464"/>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58" name="Line 32"/>
                  <p:cNvSpPr>
                    <a:spLocks noChangeShapeType="1"/>
                  </p:cNvSpPr>
                  <p:nvPr/>
                </p:nvSpPr>
                <p:spPr bwMode="auto">
                  <a:xfrm>
                    <a:off x="3792" y="1056"/>
                    <a:ext cx="0" cy="1296"/>
                  </a:xfrm>
                  <a:prstGeom prst="line">
                    <a:avLst/>
                  </a:prstGeom>
                  <a:noFill/>
                  <a:ln w="9525">
                    <a:solidFill>
                      <a:schemeClr val="tx1"/>
                    </a:solidFill>
                    <a:round/>
                    <a:headEnd/>
                    <a:tailEnd/>
                  </a:ln>
                </p:spPr>
                <p:txBody>
                  <a:bodyPr wrap="none" anchor="ctr"/>
                  <a:lstStyle/>
                  <a:p>
                    <a:endParaRPr lang="en-GB"/>
                  </a:p>
                </p:txBody>
              </p:sp>
              <p:sp>
                <p:nvSpPr>
                  <p:cNvPr id="76859" name="Line 33"/>
                  <p:cNvSpPr>
                    <a:spLocks noChangeShapeType="1"/>
                  </p:cNvSpPr>
                  <p:nvPr/>
                </p:nvSpPr>
                <p:spPr bwMode="auto">
                  <a:xfrm>
                    <a:off x="3840" y="1008"/>
                    <a:ext cx="0" cy="1344"/>
                  </a:xfrm>
                  <a:prstGeom prst="line">
                    <a:avLst/>
                  </a:prstGeom>
                  <a:noFill/>
                  <a:ln w="9525">
                    <a:solidFill>
                      <a:schemeClr val="tx1"/>
                    </a:solidFill>
                    <a:round/>
                    <a:headEnd/>
                    <a:tailEnd/>
                  </a:ln>
                </p:spPr>
                <p:txBody>
                  <a:bodyPr wrap="none" anchor="ctr"/>
                  <a:lstStyle/>
                  <a:p>
                    <a:endParaRPr lang="en-GB"/>
                  </a:p>
                </p:txBody>
              </p:sp>
              <p:sp>
                <p:nvSpPr>
                  <p:cNvPr id="76860" name="Line 34"/>
                  <p:cNvSpPr>
                    <a:spLocks noChangeShapeType="1"/>
                  </p:cNvSpPr>
                  <p:nvPr/>
                </p:nvSpPr>
                <p:spPr bwMode="auto">
                  <a:xfrm>
                    <a:off x="3888" y="1008"/>
                    <a:ext cx="0" cy="1392"/>
                  </a:xfrm>
                  <a:prstGeom prst="line">
                    <a:avLst/>
                  </a:prstGeom>
                  <a:noFill/>
                  <a:ln w="9525">
                    <a:solidFill>
                      <a:schemeClr val="tx1"/>
                    </a:solidFill>
                    <a:round/>
                    <a:headEnd/>
                    <a:tailEnd/>
                  </a:ln>
                </p:spPr>
                <p:txBody>
                  <a:bodyPr wrap="none" anchor="ctr"/>
                  <a:lstStyle/>
                  <a:p>
                    <a:endParaRPr lang="en-GB"/>
                  </a:p>
                </p:txBody>
              </p:sp>
              <p:sp>
                <p:nvSpPr>
                  <p:cNvPr id="76861" name="Line 35"/>
                  <p:cNvSpPr>
                    <a:spLocks noChangeShapeType="1"/>
                  </p:cNvSpPr>
                  <p:nvPr/>
                </p:nvSpPr>
                <p:spPr bwMode="auto">
                  <a:xfrm>
                    <a:off x="3936" y="960"/>
                    <a:ext cx="0" cy="1440"/>
                  </a:xfrm>
                  <a:prstGeom prst="line">
                    <a:avLst/>
                  </a:prstGeom>
                  <a:noFill/>
                  <a:ln w="9525">
                    <a:solidFill>
                      <a:schemeClr val="tx1"/>
                    </a:solidFill>
                    <a:round/>
                    <a:headEnd/>
                    <a:tailEnd/>
                  </a:ln>
                </p:spPr>
                <p:txBody>
                  <a:bodyPr wrap="none" anchor="ctr"/>
                  <a:lstStyle/>
                  <a:p>
                    <a:endParaRPr lang="en-GB"/>
                  </a:p>
                </p:txBody>
              </p:sp>
              <p:sp>
                <p:nvSpPr>
                  <p:cNvPr id="76862" name="Line 37"/>
                  <p:cNvSpPr>
                    <a:spLocks noChangeShapeType="1"/>
                  </p:cNvSpPr>
                  <p:nvPr/>
                </p:nvSpPr>
                <p:spPr bwMode="auto">
                  <a:xfrm>
                    <a:off x="3984" y="1152"/>
                    <a:ext cx="0" cy="1248"/>
                  </a:xfrm>
                  <a:prstGeom prst="line">
                    <a:avLst/>
                  </a:prstGeom>
                  <a:noFill/>
                  <a:ln w="9525">
                    <a:solidFill>
                      <a:schemeClr val="tx1"/>
                    </a:solidFill>
                    <a:round/>
                    <a:headEnd/>
                    <a:tailEnd/>
                  </a:ln>
                </p:spPr>
                <p:txBody>
                  <a:bodyPr wrap="none" anchor="ctr"/>
                  <a:lstStyle/>
                  <a:p>
                    <a:endParaRPr lang="en-GB"/>
                  </a:p>
                </p:txBody>
              </p:sp>
              <p:sp>
                <p:nvSpPr>
                  <p:cNvPr id="76863" name="Line 38"/>
                  <p:cNvSpPr>
                    <a:spLocks noChangeShapeType="1"/>
                  </p:cNvSpPr>
                  <p:nvPr/>
                </p:nvSpPr>
                <p:spPr bwMode="auto">
                  <a:xfrm>
                    <a:off x="4032" y="1056"/>
                    <a:ext cx="0" cy="1248"/>
                  </a:xfrm>
                  <a:prstGeom prst="line">
                    <a:avLst/>
                  </a:prstGeom>
                  <a:noFill/>
                  <a:ln w="9525">
                    <a:solidFill>
                      <a:schemeClr val="tx1"/>
                    </a:solidFill>
                    <a:round/>
                    <a:headEnd/>
                    <a:tailEnd/>
                  </a:ln>
                </p:spPr>
                <p:txBody>
                  <a:bodyPr wrap="none" anchor="ctr"/>
                  <a:lstStyle/>
                  <a:p>
                    <a:endParaRPr lang="en-GB"/>
                  </a:p>
                </p:txBody>
              </p:sp>
              <p:sp>
                <p:nvSpPr>
                  <p:cNvPr id="76864" name="Line 39"/>
                  <p:cNvSpPr>
                    <a:spLocks noChangeShapeType="1"/>
                  </p:cNvSpPr>
                  <p:nvPr/>
                </p:nvSpPr>
                <p:spPr bwMode="auto">
                  <a:xfrm>
                    <a:off x="4080" y="1200"/>
                    <a:ext cx="0" cy="1056"/>
                  </a:xfrm>
                  <a:prstGeom prst="line">
                    <a:avLst/>
                  </a:prstGeom>
                  <a:noFill/>
                  <a:ln w="9525">
                    <a:solidFill>
                      <a:schemeClr val="tx1"/>
                    </a:solidFill>
                    <a:round/>
                    <a:headEnd/>
                    <a:tailEnd/>
                  </a:ln>
                </p:spPr>
                <p:txBody>
                  <a:bodyPr wrap="none" anchor="ctr"/>
                  <a:lstStyle/>
                  <a:p>
                    <a:endParaRPr lang="en-GB"/>
                  </a:p>
                </p:txBody>
              </p:sp>
            </p:grpSp>
            <p:sp>
              <p:nvSpPr>
                <p:cNvPr id="76849" name="Line 40"/>
                <p:cNvSpPr>
                  <a:spLocks noChangeShapeType="1"/>
                </p:cNvSpPr>
                <p:nvPr/>
              </p:nvSpPr>
              <p:spPr bwMode="auto">
                <a:xfrm flipH="1">
                  <a:off x="4176" y="1200"/>
                  <a:ext cx="240" cy="48"/>
                </a:xfrm>
                <a:prstGeom prst="line">
                  <a:avLst/>
                </a:prstGeom>
                <a:noFill/>
                <a:ln w="38100">
                  <a:solidFill>
                    <a:schemeClr val="tx1"/>
                  </a:solidFill>
                  <a:round/>
                  <a:headEnd/>
                  <a:tailEnd type="triangle" w="med" len="med"/>
                </a:ln>
              </p:spPr>
              <p:txBody>
                <a:bodyPr wrap="none" anchor="ctr"/>
                <a:lstStyle/>
                <a:p>
                  <a:endParaRPr lang="en-GB"/>
                </a:p>
              </p:txBody>
            </p:sp>
            <p:sp>
              <p:nvSpPr>
                <p:cNvPr id="19" name="Text Box 41"/>
                <p:cNvSpPr txBox="1">
                  <a:spLocks noChangeArrowheads="1"/>
                </p:cNvSpPr>
                <p:nvPr/>
              </p:nvSpPr>
              <p:spPr bwMode="auto">
                <a:xfrm>
                  <a:off x="4502" y="981"/>
                  <a:ext cx="1225" cy="582"/>
                </a:xfrm>
                <a:prstGeom prst="rect">
                  <a:avLst/>
                </a:prstGeom>
                <a:solidFill>
                  <a:srgbClr val="FFFFCC"/>
                </a:solidFill>
                <a:ln w="9525">
                  <a:noFill/>
                  <a:miter lim="800000"/>
                  <a:headEnd/>
                  <a:tailEnd/>
                </a:ln>
                <a:effectLst>
                  <a:outerShdw dist="107763" dir="2700000" algn="ctr" rotWithShape="0">
                    <a:schemeClr val="bg2"/>
                  </a:outerShdw>
                </a:effectLst>
              </p:spPr>
              <p:txBody>
                <a:bodyPr>
                  <a:spAutoFit/>
                </a:bodyPr>
                <a:lstStyle/>
                <a:p>
                  <a:pPr fontAlgn="auto">
                    <a:spcBef>
                      <a:spcPts val="0"/>
                    </a:spcBef>
                    <a:spcAft>
                      <a:spcPts val="0"/>
                    </a:spcAft>
                    <a:defRPr/>
                  </a:pPr>
                  <a:r>
                    <a:rPr lang="sk-SK" dirty="0">
                      <a:latin typeface="Tahoma" pitchFamily="34" charset="0"/>
                    </a:rPr>
                    <a:t>Vláknová proporcionálna</a:t>
                  </a:r>
                </a:p>
                <a:p>
                  <a:pPr fontAlgn="auto">
                    <a:spcBef>
                      <a:spcPts val="0"/>
                    </a:spcBef>
                    <a:spcAft>
                      <a:spcPts val="0"/>
                    </a:spcAft>
                    <a:defRPr/>
                  </a:pPr>
                  <a:r>
                    <a:rPr lang="sk-SK" dirty="0">
                      <a:latin typeface="Tahoma" pitchFamily="34" charset="0"/>
                    </a:rPr>
                    <a:t>komora</a:t>
                  </a:r>
                  <a:endParaRPr lang="en-US" dirty="0">
                    <a:latin typeface="+mn-lt"/>
                  </a:endParaRPr>
                </a:p>
              </p:txBody>
            </p:sp>
            <p:sp>
              <p:nvSpPr>
                <p:cNvPr id="76851" name="Line 42"/>
                <p:cNvSpPr>
                  <a:spLocks noChangeShapeType="1"/>
                </p:cNvSpPr>
                <p:nvPr/>
              </p:nvSpPr>
              <p:spPr bwMode="auto">
                <a:xfrm flipH="1" flipV="1">
                  <a:off x="3984" y="2160"/>
                  <a:ext cx="240" cy="48"/>
                </a:xfrm>
                <a:prstGeom prst="line">
                  <a:avLst/>
                </a:prstGeom>
                <a:noFill/>
                <a:ln w="9525">
                  <a:solidFill>
                    <a:schemeClr val="tx1"/>
                  </a:solidFill>
                  <a:round/>
                  <a:headEnd/>
                  <a:tailEnd type="triangle" w="med" len="med"/>
                </a:ln>
              </p:spPr>
              <p:txBody>
                <a:bodyPr wrap="none" anchor="ctr"/>
                <a:lstStyle/>
                <a:p>
                  <a:endParaRPr lang="en-GB"/>
                </a:p>
              </p:txBody>
            </p:sp>
          </p:grpSp>
          <p:grpSp>
            <p:nvGrpSpPr>
              <p:cNvPr id="76838" name="Group 58"/>
              <p:cNvGrpSpPr>
                <a:grpSpLocks/>
              </p:cNvGrpSpPr>
              <p:nvPr/>
            </p:nvGrpSpPr>
            <p:grpSpPr bwMode="auto">
              <a:xfrm>
                <a:off x="2736" y="1125"/>
                <a:ext cx="816" cy="219"/>
                <a:chOff x="2736" y="1125"/>
                <a:chExt cx="816" cy="219"/>
              </a:xfrm>
            </p:grpSpPr>
            <p:sp>
              <p:nvSpPr>
                <p:cNvPr id="76843" name="Line 49"/>
                <p:cNvSpPr>
                  <a:spLocks noChangeShapeType="1"/>
                </p:cNvSpPr>
                <p:nvPr/>
              </p:nvSpPr>
              <p:spPr bwMode="auto">
                <a:xfrm flipV="1">
                  <a:off x="2736" y="1152"/>
                  <a:ext cx="816" cy="192"/>
                </a:xfrm>
                <a:prstGeom prst="line">
                  <a:avLst/>
                </a:prstGeom>
                <a:noFill/>
                <a:ln w="9525">
                  <a:solidFill>
                    <a:srgbClr val="FF0066"/>
                  </a:solidFill>
                  <a:round/>
                  <a:headEnd/>
                  <a:tailEnd type="triangle" w="med" len="med"/>
                </a:ln>
              </p:spPr>
              <p:txBody>
                <a:bodyPr wrap="none" anchor="ctr"/>
                <a:lstStyle/>
                <a:p>
                  <a:endParaRPr lang="en-GB"/>
                </a:p>
              </p:txBody>
            </p:sp>
            <p:grpSp>
              <p:nvGrpSpPr>
                <p:cNvPr id="76844" name="Group 53"/>
                <p:cNvGrpSpPr>
                  <a:grpSpLocks/>
                </p:cNvGrpSpPr>
                <p:nvPr/>
              </p:nvGrpSpPr>
              <p:grpSpPr bwMode="auto">
                <a:xfrm>
                  <a:off x="3014" y="1125"/>
                  <a:ext cx="180" cy="173"/>
                  <a:chOff x="3014" y="1125"/>
                  <a:chExt cx="180" cy="173"/>
                </a:xfrm>
              </p:grpSpPr>
              <p:sp>
                <p:nvSpPr>
                  <p:cNvPr id="76845" name="Text Box 51"/>
                  <p:cNvSpPr txBox="1">
                    <a:spLocks noChangeArrowheads="1"/>
                  </p:cNvSpPr>
                  <p:nvPr/>
                </p:nvSpPr>
                <p:spPr bwMode="auto">
                  <a:xfrm>
                    <a:off x="3014" y="1125"/>
                    <a:ext cx="180" cy="173"/>
                  </a:xfrm>
                  <a:prstGeom prst="rect">
                    <a:avLst/>
                  </a:prstGeom>
                  <a:noFill/>
                  <a:ln w="9525">
                    <a:noFill/>
                    <a:miter lim="800000"/>
                    <a:headEnd/>
                    <a:tailEnd/>
                  </a:ln>
                </p:spPr>
                <p:txBody>
                  <a:bodyPr wrap="none">
                    <a:spAutoFit/>
                  </a:bodyPr>
                  <a:lstStyle/>
                  <a:p>
                    <a:r>
                      <a:rPr lang="en-US" sz="1200">
                        <a:solidFill>
                          <a:srgbClr val="FF0066"/>
                        </a:solidFill>
                        <a:latin typeface="Calibri" pitchFamily="34" charset="0"/>
                      </a:rPr>
                      <a:t>E</a:t>
                    </a:r>
                    <a:endParaRPr lang="en-US">
                      <a:latin typeface="Calibri" pitchFamily="34" charset="0"/>
                    </a:endParaRPr>
                  </a:p>
                </p:txBody>
              </p:sp>
              <p:sp>
                <p:nvSpPr>
                  <p:cNvPr id="76846" name="Line 52"/>
                  <p:cNvSpPr>
                    <a:spLocks noChangeShapeType="1"/>
                  </p:cNvSpPr>
                  <p:nvPr/>
                </p:nvSpPr>
                <p:spPr bwMode="auto">
                  <a:xfrm>
                    <a:off x="3072" y="1152"/>
                    <a:ext cx="96" cy="0"/>
                  </a:xfrm>
                  <a:prstGeom prst="line">
                    <a:avLst/>
                  </a:prstGeom>
                  <a:noFill/>
                  <a:ln w="9525">
                    <a:solidFill>
                      <a:srgbClr val="FF0066"/>
                    </a:solidFill>
                    <a:round/>
                    <a:headEnd/>
                    <a:tailEnd type="triangle" w="sm" len="sm"/>
                  </a:ln>
                </p:spPr>
                <p:txBody>
                  <a:bodyPr wrap="none" anchor="ctr"/>
                  <a:lstStyle/>
                  <a:p>
                    <a:endParaRPr lang="en-GB"/>
                  </a:p>
                </p:txBody>
              </p:sp>
            </p:grpSp>
          </p:grpSp>
          <p:grpSp>
            <p:nvGrpSpPr>
              <p:cNvPr id="76839" name="Group 57"/>
              <p:cNvGrpSpPr>
                <a:grpSpLocks/>
              </p:cNvGrpSpPr>
              <p:nvPr/>
            </p:nvGrpSpPr>
            <p:grpSpPr bwMode="auto">
              <a:xfrm>
                <a:off x="2832" y="1296"/>
                <a:ext cx="624" cy="240"/>
                <a:chOff x="2832" y="1296"/>
                <a:chExt cx="624" cy="240"/>
              </a:xfrm>
            </p:grpSpPr>
            <p:sp>
              <p:nvSpPr>
                <p:cNvPr id="76840" name="Line 50"/>
                <p:cNvSpPr>
                  <a:spLocks noChangeShapeType="1"/>
                </p:cNvSpPr>
                <p:nvPr/>
              </p:nvSpPr>
              <p:spPr bwMode="auto">
                <a:xfrm flipV="1">
                  <a:off x="2832" y="1392"/>
                  <a:ext cx="624" cy="144"/>
                </a:xfrm>
                <a:prstGeom prst="line">
                  <a:avLst/>
                </a:prstGeom>
                <a:noFill/>
                <a:ln w="9525">
                  <a:solidFill>
                    <a:srgbClr val="3399FF"/>
                  </a:solidFill>
                  <a:round/>
                  <a:headEnd/>
                  <a:tailEnd type="triangle" w="med" len="med"/>
                </a:ln>
              </p:spPr>
              <p:txBody>
                <a:bodyPr wrap="none" anchor="ctr"/>
                <a:lstStyle/>
                <a:p>
                  <a:endParaRPr lang="en-GB"/>
                </a:p>
              </p:txBody>
            </p:sp>
            <p:sp>
              <p:nvSpPr>
                <p:cNvPr id="76841" name="Text Box 55"/>
                <p:cNvSpPr txBox="1">
                  <a:spLocks noChangeArrowheads="1"/>
                </p:cNvSpPr>
                <p:nvPr/>
              </p:nvSpPr>
              <p:spPr bwMode="auto">
                <a:xfrm>
                  <a:off x="3072" y="1296"/>
                  <a:ext cx="185" cy="173"/>
                </a:xfrm>
                <a:prstGeom prst="rect">
                  <a:avLst/>
                </a:prstGeom>
                <a:noFill/>
                <a:ln w="9525">
                  <a:noFill/>
                  <a:miter lim="800000"/>
                  <a:headEnd/>
                  <a:tailEnd/>
                </a:ln>
              </p:spPr>
              <p:txBody>
                <a:bodyPr wrap="none">
                  <a:spAutoFit/>
                </a:bodyPr>
                <a:lstStyle/>
                <a:p>
                  <a:r>
                    <a:rPr lang="en-US" sz="1200">
                      <a:solidFill>
                        <a:srgbClr val="3399FF"/>
                      </a:solidFill>
                      <a:latin typeface="Calibri" pitchFamily="34" charset="0"/>
                    </a:rPr>
                    <a:t>B</a:t>
                  </a:r>
                  <a:endParaRPr lang="en-US">
                    <a:latin typeface="Calibri" pitchFamily="34" charset="0"/>
                  </a:endParaRPr>
                </a:p>
              </p:txBody>
            </p:sp>
            <p:sp>
              <p:nvSpPr>
                <p:cNvPr id="76842" name="Line 56"/>
                <p:cNvSpPr>
                  <a:spLocks noChangeShapeType="1"/>
                </p:cNvSpPr>
                <p:nvPr/>
              </p:nvSpPr>
              <p:spPr bwMode="auto">
                <a:xfrm>
                  <a:off x="3130" y="1323"/>
                  <a:ext cx="96" cy="0"/>
                </a:xfrm>
                <a:prstGeom prst="line">
                  <a:avLst/>
                </a:prstGeom>
                <a:noFill/>
                <a:ln w="9525">
                  <a:solidFill>
                    <a:srgbClr val="3399FF"/>
                  </a:solidFill>
                  <a:round/>
                  <a:headEnd/>
                  <a:tailEnd type="triangle" w="sm" len="sm"/>
                </a:ln>
              </p:spPr>
              <p:txBody>
                <a:bodyPr wrap="none" anchor="ctr"/>
                <a:lstStyle/>
                <a:p>
                  <a:endParaRPr lang="en-GB"/>
                </a:p>
              </p:txBody>
            </p:sp>
          </p:grpSp>
        </p:grpSp>
      </p:grpSp>
      <p:sp>
        <p:nvSpPr>
          <p:cNvPr id="39" name="Text Box 63"/>
          <p:cNvSpPr txBox="1">
            <a:spLocks noChangeArrowheads="1"/>
          </p:cNvSpPr>
          <p:nvPr/>
        </p:nvSpPr>
        <p:spPr bwMode="auto">
          <a:xfrm>
            <a:off x="4648200" y="22383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0" name="Text Box 64"/>
          <p:cNvSpPr txBox="1">
            <a:spLocks noChangeArrowheads="1"/>
          </p:cNvSpPr>
          <p:nvPr/>
        </p:nvSpPr>
        <p:spPr bwMode="auto">
          <a:xfrm>
            <a:off x="5029200" y="20859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1" name="Text Box 65"/>
          <p:cNvSpPr txBox="1">
            <a:spLocks noChangeArrowheads="1"/>
          </p:cNvSpPr>
          <p:nvPr/>
        </p:nvSpPr>
        <p:spPr bwMode="auto">
          <a:xfrm>
            <a:off x="4800600" y="21621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2" name="Text Box 66"/>
          <p:cNvSpPr txBox="1">
            <a:spLocks noChangeArrowheads="1"/>
          </p:cNvSpPr>
          <p:nvPr/>
        </p:nvSpPr>
        <p:spPr bwMode="auto">
          <a:xfrm>
            <a:off x="5257800" y="20097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3" name="Text Box 67"/>
          <p:cNvSpPr txBox="1">
            <a:spLocks noChangeArrowheads="1"/>
          </p:cNvSpPr>
          <p:nvPr/>
        </p:nvSpPr>
        <p:spPr bwMode="auto">
          <a:xfrm>
            <a:off x="5486400" y="19335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4" name="Text Box 68"/>
          <p:cNvSpPr txBox="1">
            <a:spLocks noChangeArrowheads="1"/>
          </p:cNvSpPr>
          <p:nvPr/>
        </p:nvSpPr>
        <p:spPr bwMode="auto">
          <a:xfrm>
            <a:off x="5715000" y="18573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45" name="Text Box 69"/>
          <p:cNvSpPr txBox="1">
            <a:spLocks noChangeArrowheads="1"/>
          </p:cNvSpPr>
          <p:nvPr/>
        </p:nvSpPr>
        <p:spPr bwMode="auto">
          <a:xfrm>
            <a:off x="5943600" y="1781175"/>
            <a:ext cx="285750" cy="457200"/>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12" name="Line 83"/>
          <p:cNvSpPr>
            <a:spLocks noChangeShapeType="1"/>
          </p:cNvSpPr>
          <p:nvPr/>
        </p:nvSpPr>
        <p:spPr bwMode="auto">
          <a:xfrm flipV="1">
            <a:off x="4343400" y="5186363"/>
            <a:ext cx="0" cy="152400"/>
          </a:xfrm>
          <a:prstGeom prst="line">
            <a:avLst/>
          </a:prstGeom>
          <a:noFill/>
          <a:ln w="9525">
            <a:noFill/>
            <a:round/>
            <a:headEnd/>
            <a:tailEnd type="triangle" w="med" len="med"/>
          </a:ln>
        </p:spPr>
        <p:txBody>
          <a:bodyPr wrap="none" anchor="ctr">
            <a:spAutoFit/>
          </a:bodyPr>
          <a:lstStyle/>
          <a:p>
            <a:endParaRPr lang="en-GB"/>
          </a:p>
        </p:txBody>
      </p:sp>
      <p:grpSp>
        <p:nvGrpSpPr>
          <p:cNvPr id="76813" name="Group 78"/>
          <p:cNvGrpSpPr>
            <a:grpSpLocks/>
          </p:cNvGrpSpPr>
          <p:nvPr/>
        </p:nvGrpSpPr>
        <p:grpSpPr bwMode="auto">
          <a:xfrm>
            <a:off x="1857375" y="1333500"/>
            <a:ext cx="3733800" cy="2590800"/>
            <a:chOff x="1200" y="1344"/>
            <a:chExt cx="2352" cy="1632"/>
          </a:xfrm>
        </p:grpSpPr>
        <p:grpSp>
          <p:nvGrpSpPr>
            <p:cNvPr id="76820" name="Group 59"/>
            <p:cNvGrpSpPr>
              <a:grpSpLocks/>
            </p:cNvGrpSpPr>
            <p:nvPr/>
          </p:nvGrpSpPr>
          <p:grpSpPr bwMode="auto">
            <a:xfrm>
              <a:off x="1200" y="1344"/>
              <a:ext cx="2352" cy="1632"/>
              <a:chOff x="1200" y="1344"/>
              <a:chExt cx="2352" cy="1632"/>
            </a:xfrm>
          </p:grpSpPr>
          <p:sp>
            <p:nvSpPr>
              <p:cNvPr id="76827" name="Freeform 25"/>
              <p:cNvSpPr>
                <a:spLocks/>
              </p:cNvSpPr>
              <p:nvPr/>
            </p:nvSpPr>
            <p:spPr bwMode="auto">
              <a:xfrm>
                <a:off x="1200" y="1344"/>
                <a:ext cx="2256" cy="1536"/>
              </a:xfrm>
              <a:custGeom>
                <a:avLst/>
                <a:gdLst>
                  <a:gd name="T0" fmla="*/ 0 w 2064"/>
                  <a:gd name="T1" fmla="*/ 0 h 1104"/>
                  <a:gd name="T2" fmla="*/ 929 w 2064"/>
                  <a:gd name="T3" fmla="*/ 668 h 1104"/>
                  <a:gd name="T4" fmla="*/ 1883 w 2064"/>
                  <a:gd name="T5" fmla="*/ 2091 h 1104"/>
                  <a:gd name="T6" fmla="*/ 2700 w 2064"/>
                  <a:gd name="T7" fmla="*/ 4527 h 1104"/>
                  <a:gd name="T8" fmla="*/ 3520 w 2064"/>
                  <a:gd name="T9" fmla="*/ 8006 h 1104"/>
                  <a:gd name="T10" fmla="*/ 0 60000 65536"/>
                  <a:gd name="T11" fmla="*/ 0 60000 65536"/>
                  <a:gd name="T12" fmla="*/ 0 60000 65536"/>
                  <a:gd name="T13" fmla="*/ 0 60000 65536"/>
                  <a:gd name="T14" fmla="*/ 0 60000 65536"/>
                  <a:gd name="T15" fmla="*/ 0 w 2064"/>
                  <a:gd name="T16" fmla="*/ 0 h 1104"/>
                  <a:gd name="T17" fmla="*/ 2064 w 2064"/>
                  <a:gd name="T18" fmla="*/ 1104 h 1104"/>
                </a:gdLst>
                <a:ahLst/>
                <a:cxnLst>
                  <a:cxn ang="T10">
                    <a:pos x="T0" y="T1"/>
                  </a:cxn>
                  <a:cxn ang="T11">
                    <a:pos x="T2" y="T3"/>
                  </a:cxn>
                  <a:cxn ang="T12">
                    <a:pos x="T4" y="T5"/>
                  </a:cxn>
                  <a:cxn ang="T13">
                    <a:pos x="T6" y="T7"/>
                  </a:cxn>
                  <a:cxn ang="T14">
                    <a:pos x="T8" y="T9"/>
                  </a:cxn>
                </a:cxnLst>
                <a:rect l="T15" t="T16" r="T17" b="T18"/>
                <a:pathLst>
                  <a:path w="2064" h="1104">
                    <a:moveTo>
                      <a:pt x="0" y="0"/>
                    </a:moveTo>
                    <a:cubicBezTo>
                      <a:pt x="91" y="15"/>
                      <a:pt x="361" y="44"/>
                      <a:pt x="545" y="92"/>
                    </a:cubicBezTo>
                    <a:cubicBezTo>
                      <a:pt x="729" y="140"/>
                      <a:pt x="931" y="199"/>
                      <a:pt x="1104" y="288"/>
                    </a:cubicBezTo>
                    <a:cubicBezTo>
                      <a:pt x="1277" y="377"/>
                      <a:pt x="1424" y="488"/>
                      <a:pt x="1584" y="624"/>
                    </a:cubicBezTo>
                    <a:cubicBezTo>
                      <a:pt x="1744" y="760"/>
                      <a:pt x="1904" y="932"/>
                      <a:pt x="2064" y="1104"/>
                    </a:cubicBezTo>
                  </a:path>
                </a:pathLst>
              </a:custGeom>
              <a:noFill/>
              <a:ln w="28575">
                <a:solidFill>
                  <a:schemeClr val="accent1"/>
                </a:solidFill>
                <a:round/>
                <a:headEnd type="triangle" w="med" len="med"/>
                <a:tailEnd/>
              </a:ln>
            </p:spPr>
            <p:txBody>
              <a:bodyPr wrap="none" anchor="ctr"/>
              <a:lstStyle/>
              <a:p>
                <a:endParaRPr lang="en-US">
                  <a:latin typeface="Calibri" pitchFamily="34" charset="0"/>
                </a:endParaRPr>
              </a:p>
            </p:txBody>
          </p:sp>
          <p:sp>
            <p:nvSpPr>
              <p:cNvPr id="76828" name="Oval 26"/>
              <p:cNvSpPr>
                <a:spLocks noChangeArrowheads="1"/>
              </p:cNvSpPr>
              <p:nvPr/>
            </p:nvSpPr>
            <p:spPr bwMode="auto">
              <a:xfrm>
                <a:off x="3456" y="2880"/>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76829" name="Text Box 43"/>
              <p:cNvSpPr txBox="1">
                <a:spLocks noChangeArrowheads="1"/>
              </p:cNvSpPr>
              <p:nvPr/>
            </p:nvSpPr>
            <p:spPr bwMode="auto">
              <a:xfrm>
                <a:off x="2064" y="1392"/>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0" name="Text Box 44"/>
              <p:cNvSpPr txBox="1">
                <a:spLocks noChangeArrowheads="1"/>
              </p:cNvSpPr>
              <p:nvPr/>
            </p:nvSpPr>
            <p:spPr bwMode="auto">
              <a:xfrm>
                <a:off x="2304" y="1488"/>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1" name="Text Box 45"/>
              <p:cNvSpPr txBox="1">
                <a:spLocks noChangeArrowheads="1"/>
              </p:cNvSpPr>
              <p:nvPr/>
            </p:nvSpPr>
            <p:spPr bwMode="auto">
              <a:xfrm>
                <a:off x="2496" y="1632"/>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2" name="Text Box 46"/>
              <p:cNvSpPr txBox="1">
                <a:spLocks noChangeArrowheads="1"/>
              </p:cNvSpPr>
              <p:nvPr/>
            </p:nvSpPr>
            <p:spPr bwMode="auto">
              <a:xfrm>
                <a:off x="2688" y="1776"/>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3" name="Text Box 47"/>
              <p:cNvSpPr txBox="1">
                <a:spLocks noChangeArrowheads="1"/>
              </p:cNvSpPr>
              <p:nvPr/>
            </p:nvSpPr>
            <p:spPr bwMode="auto">
              <a:xfrm>
                <a:off x="2976" y="2112"/>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sp>
            <p:nvSpPr>
              <p:cNvPr id="76834" name="Text Box 48"/>
              <p:cNvSpPr txBox="1">
                <a:spLocks noChangeArrowheads="1"/>
              </p:cNvSpPr>
              <p:nvPr/>
            </p:nvSpPr>
            <p:spPr bwMode="auto">
              <a:xfrm>
                <a:off x="2832" y="1968"/>
                <a:ext cx="180" cy="288"/>
              </a:xfrm>
              <a:prstGeom prst="rect">
                <a:avLst/>
              </a:prstGeom>
              <a:noFill/>
              <a:ln w="9525">
                <a:noFill/>
                <a:miter lim="800000"/>
                <a:headEnd/>
                <a:tailEnd/>
              </a:ln>
            </p:spPr>
            <p:txBody>
              <a:bodyPr wrap="none">
                <a:spAutoFit/>
              </a:bodyPr>
              <a:lstStyle/>
              <a:p>
                <a:r>
                  <a:rPr lang="en-US">
                    <a:solidFill>
                      <a:srgbClr val="0000CC"/>
                    </a:solidFill>
                    <a:latin typeface="Calibri" pitchFamily="34" charset="0"/>
                  </a:rPr>
                  <a:t>-</a:t>
                </a:r>
                <a:endParaRPr lang="en-US">
                  <a:latin typeface="Calibri" pitchFamily="34" charset="0"/>
                </a:endParaRPr>
              </a:p>
            </p:txBody>
          </p:sp>
        </p:grpSp>
        <p:sp>
          <p:nvSpPr>
            <p:cNvPr id="76821" name="Text Box 72"/>
            <p:cNvSpPr txBox="1">
              <a:spLocks noChangeArrowheads="1"/>
            </p:cNvSpPr>
            <p:nvPr/>
          </p:nvSpPr>
          <p:spPr bwMode="auto">
            <a:xfrm>
              <a:off x="2016" y="1536"/>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2" name="Text Box 73"/>
            <p:cNvSpPr txBox="1">
              <a:spLocks noChangeArrowheads="1"/>
            </p:cNvSpPr>
            <p:nvPr/>
          </p:nvSpPr>
          <p:spPr bwMode="auto">
            <a:xfrm>
              <a:off x="2256" y="1680"/>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3" name="Text Box 74"/>
            <p:cNvSpPr txBox="1">
              <a:spLocks noChangeArrowheads="1"/>
            </p:cNvSpPr>
            <p:nvPr/>
          </p:nvSpPr>
          <p:spPr bwMode="auto">
            <a:xfrm>
              <a:off x="2448" y="1776"/>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4" name="Text Box 75"/>
            <p:cNvSpPr txBox="1">
              <a:spLocks noChangeArrowheads="1"/>
            </p:cNvSpPr>
            <p:nvPr/>
          </p:nvSpPr>
          <p:spPr bwMode="auto">
            <a:xfrm>
              <a:off x="2592" y="1968"/>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5" name="Text Box 76"/>
            <p:cNvSpPr txBox="1">
              <a:spLocks noChangeArrowheads="1"/>
            </p:cNvSpPr>
            <p:nvPr/>
          </p:nvSpPr>
          <p:spPr bwMode="auto">
            <a:xfrm>
              <a:off x="2736" y="2160"/>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sp>
          <p:nvSpPr>
            <p:cNvPr id="76826" name="Text Box 77"/>
            <p:cNvSpPr txBox="1">
              <a:spLocks noChangeArrowheads="1"/>
            </p:cNvSpPr>
            <p:nvPr/>
          </p:nvSpPr>
          <p:spPr bwMode="auto">
            <a:xfrm>
              <a:off x="2880" y="2256"/>
              <a:ext cx="189" cy="212"/>
            </a:xfrm>
            <a:prstGeom prst="rect">
              <a:avLst/>
            </a:prstGeom>
            <a:noFill/>
            <a:ln w="9525">
              <a:noFill/>
              <a:miter lim="800000"/>
              <a:headEnd/>
              <a:tailEnd/>
            </a:ln>
          </p:spPr>
          <p:txBody>
            <a:bodyPr wrap="none">
              <a:spAutoFit/>
            </a:bodyPr>
            <a:lstStyle/>
            <a:p>
              <a:r>
                <a:rPr lang="en-US" sz="1600">
                  <a:solidFill>
                    <a:srgbClr val="FF0066"/>
                  </a:solidFill>
                  <a:latin typeface="Calibri" pitchFamily="34" charset="0"/>
                </a:rPr>
                <a:t>+</a:t>
              </a:r>
              <a:endParaRPr lang="en-US">
                <a:latin typeface="Calibri" pitchFamily="34" charset="0"/>
              </a:endParaRPr>
            </a:p>
          </p:txBody>
        </p:sp>
      </p:grpSp>
      <p:grpSp>
        <p:nvGrpSpPr>
          <p:cNvPr id="13" name="Group 90"/>
          <p:cNvGrpSpPr>
            <a:grpSpLocks/>
          </p:cNvGrpSpPr>
          <p:nvPr/>
        </p:nvGrpSpPr>
        <p:grpSpPr bwMode="auto">
          <a:xfrm>
            <a:off x="4572000" y="1976438"/>
            <a:ext cx="2576513" cy="2413000"/>
            <a:chOff x="2975" y="1728"/>
            <a:chExt cx="1618" cy="2591"/>
          </a:xfrm>
        </p:grpSpPr>
        <p:sp>
          <p:nvSpPr>
            <p:cNvPr id="76816" name="AutoShape 70"/>
            <p:cNvSpPr>
              <a:spLocks noChangeArrowheads="1"/>
            </p:cNvSpPr>
            <p:nvPr/>
          </p:nvSpPr>
          <p:spPr bwMode="auto">
            <a:xfrm>
              <a:off x="3840" y="1728"/>
              <a:ext cx="96" cy="96"/>
            </a:xfrm>
            <a:prstGeom prst="lightningBol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76817" name="Line 81"/>
            <p:cNvSpPr>
              <a:spLocks noChangeShapeType="1"/>
            </p:cNvSpPr>
            <p:nvPr/>
          </p:nvSpPr>
          <p:spPr bwMode="auto">
            <a:xfrm>
              <a:off x="3888" y="2064"/>
              <a:ext cx="0" cy="1440"/>
            </a:xfrm>
            <a:prstGeom prst="line">
              <a:avLst/>
            </a:prstGeom>
            <a:noFill/>
            <a:ln w="9525">
              <a:solidFill>
                <a:schemeClr val="hlink"/>
              </a:solidFill>
              <a:round/>
              <a:headEnd/>
              <a:tailEnd type="triangle" w="med" len="med"/>
            </a:ln>
          </p:spPr>
          <p:txBody>
            <a:bodyPr anchor="ctr">
              <a:spAutoFit/>
            </a:bodyPr>
            <a:lstStyle/>
            <a:p>
              <a:endParaRPr lang="en-GB"/>
            </a:p>
          </p:txBody>
        </p:sp>
        <p:sp>
          <p:nvSpPr>
            <p:cNvPr id="76818" name="AutoShape 88"/>
            <p:cNvSpPr>
              <a:spLocks/>
            </p:cNvSpPr>
            <p:nvPr/>
          </p:nvSpPr>
          <p:spPr bwMode="auto">
            <a:xfrm rot="4643434">
              <a:off x="3386" y="3242"/>
              <a:ext cx="138" cy="960"/>
            </a:xfrm>
            <a:prstGeom prst="rightBrace">
              <a:avLst>
                <a:gd name="adj1" fmla="val 57971"/>
                <a:gd name="adj2" fmla="val 49093"/>
              </a:avLst>
            </a:prstGeom>
            <a:noFill/>
            <a:ln w="19050">
              <a:solidFill>
                <a:schemeClr val="tx1"/>
              </a:solidFill>
              <a:round/>
              <a:headEnd/>
              <a:tailEnd/>
            </a:ln>
          </p:spPr>
          <p:txBody>
            <a:bodyPr anchor="ctr">
              <a:spAutoFit/>
            </a:bodyPr>
            <a:lstStyle/>
            <a:p>
              <a:endParaRPr lang="en-US">
                <a:latin typeface="Calibri" pitchFamily="34" charset="0"/>
              </a:endParaRPr>
            </a:p>
          </p:txBody>
        </p:sp>
        <p:sp>
          <p:nvSpPr>
            <p:cNvPr id="73" name="Text Box 89"/>
            <p:cNvSpPr txBox="1">
              <a:spLocks noChangeArrowheads="1"/>
            </p:cNvSpPr>
            <p:nvPr/>
          </p:nvSpPr>
          <p:spPr bwMode="auto">
            <a:xfrm>
              <a:off x="3195" y="3922"/>
              <a:ext cx="1398" cy="397"/>
            </a:xfrm>
            <a:prstGeom prst="rect">
              <a:avLst/>
            </a:prstGeom>
            <a:solidFill>
              <a:srgbClr val="FFFFCC"/>
            </a:solidFill>
            <a:ln w="9525">
              <a:noFill/>
              <a:miter lim="800000"/>
              <a:headEnd/>
              <a:tailEnd/>
            </a:ln>
            <a:effectLst>
              <a:outerShdw dist="107763" dir="2700000" algn="ctr" rotWithShape="0">
                <a:schemeClr val="bg2"/>
              </a:outerShdw>
            </a:effectLst>
          </p:spPr>
          <p:txBody>
            <a:bodyPr>
              <a:spAutoFit/>
            </a:bodyPr>
            <a:lstStyle/>
            <a:p>
              <a:pPr fontAlgn="auto">
                <a:spcBef>
                  <a:spcPts val="0"/>
                </a:spcBef>
                <a:spcAft>
                  <a:spcPts val="0"/>
                </a:spcAft>
                <a:defRPr/>
              </a:pPr>
              <a:r>
                <a:rPr lang="sk-SK" dirty="0">
                  <a:latin typeface="Tahoma" pitchFamily="34" charset="0"/>
                </a:rPr>
                <a:t>Driftová vzdialenosť</a:t>
              </a:r>
              <a:endParaRPr lang="en-US" dirty="0">
                <a:latin typeface="+mn-lt"/>
              </a:endParaRPr>
            </a:p>
          </p:txBody>
        </p:sp>
      </p:grpSp>
      <p:sp>
        <p:nvSpPr>
          <p:cNvPr id="76815" name="Line 81"/>
          <p:cNvSpPr>
            <a:spLocks noChangeShapeType="1"/>
          </p:cNvSpPr>
          <p:nvPr/>
        </p:nvSpPr>
        <p:spPr bwMode="auto">
          <a:xfrm>
            <a:off x="4572000" y="3508375"/>
            <a:ext cx="0" cy="452438"/>
          </a:xfrm>
          <a:prstGeom prst="line">
            <a:avLst/>
          </a:prstGeom>
          <a:noFill/>
          <a:ln w="9525">
            <a:solidFill>
              <a:schemeClr val="hlink"/>
            </a:solidFill>
            <a:round/>
            <a:headEnd/>
            <a:tailEnd type="triangle" w="med" len="med"/>
          </a:ln>
        </p:spPr>
        <p:txBody>
          <a:bodyPr anchor="ctr">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4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499"/>
                                          </p:stCondLst>
                                        </p:cTn>
                                        <p:tgtEl>
                                          <p:spTgt spid="40"/>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1000"/>
                                  </p:stCondLst>
                                  <p:childTnLst>
                                    <p:set>
                                      <p:cBhvr>
                                        <p:cTn id="19" dur="1" fill="hold">
                                          <p:stCondLst>
                                            <p:cond delay="499"/>
                                          </p:stCondLst>
                                        </p:cTn>
                                        <p:tgtEl>
                                          <p:spTgt spid="42"/>
                                        </p:tgtEl>
                                        <p:attrNameLst>
                                          <p:attrName>style.visibility</p:attrName>
                                        </p:attrNameLst>
                                      </p:cBhvr>
                                      <p:to>
                                        <p:strVal val="visible"/>
                                      </p:to>
                                    </p:set>
                                  </p:childTnLst>
                                </p:cTn>
                              </p:par>
                            </p:childTnLst>
                          </p:cTn>
                        </p:par>
                        <p:par>
                          <p:cTn id="20" fill="hold">
                            <p:stCondLst>
                              <p:cond delay="5000"/>
                            </p:stCondLst>
                            <p:childTnLst>
                              <p:par>
                                <p:cTn id="21" presetID="1" presetClass="entr" presetSubtype="0" fill="hold" grpId="0" nodeType="afterEffect">
                                  <p:stCondLst>
                                    <p:cond delay="1000"/>
                                  </p:stCondLst>
                                  <p:childTnLst>
                                    <p:set>
                                      <p:cBhvr>
                                        <p:cTn id="22" dur="1" fill="hold">
                                          <p:stCondLst>
                                            <p:cond delay="499"/>
                                          </p:stCondLst>
                                        </p:cTn>
                                        <p:tgtEl>
                                          <p:spTgt spid="43"/>
                                        </p:tgtEl>
                                        <p:attrNameLst>
                                          <p:attrName>style.visibility</p:attrName>
                                        </p:attrNameLst>
                                      </p:cBhvr>
                                      <p:to>
                                        <p:strVal val="visible"/>
                                      </p:to>
                                    </p:set>
                                  </p:childTnLst>
                                </p:cTn>
                              </p:par>
                            </p:childTnLst>
                          </p:cTn>
                        </p:par>
                        <p:par>
                          <p:cTn id="23" fill="hold">
                            <p:stCondLst>
                              <p:cond delay="6500"/>
                            </p:stCondLst>
                            <p:childTnLst>
                              <p:par>
                                <p:cTn id="24" presetID="1" presetClass="entr" presetSubtype="0" fill="hold" grpId="0" nodeType="afterEffect">
                                  <p:stCondLst>
                                    <p:cond delay="1000"/>
                                  </p:stCondLst>
                                  <p:childTnLst>
                                    <p:set>
                                      <p:cBhvr>
                                        <p:cTn id="25" dur="1" fill="hold">
                                          <p:stCondLst>
                                            <p:cond delay="499"/>
                                          </p:stCondLst>
                                        </p:cTn>
                                        <p:tgtEl>
                                          <p:spTgt spid="44"/>
                                        </p:tgtEl>
                                        <p:attrNameLst>
                                          <p:attrName>style.visibility</p:attrName>
                                        </p:attrNameLst>
                                      </p:cBhvr>
                                      <p:to>
                                        <p:strVal val="visible"/>
                                      </p:to>
                                    </p:set>
                                  </p:childTnLst>
                                </p:cTn>
                              </p:par>
                            </p:childTnLst>
                          </p:cTn>
                        </p:par>
                        <p:par>
                          <p:cTn id="26" fill="hold">
                            <p:stCondLst>
                              <p:cond delay="8000"/>
                            </p:stCondLst>
                            <p:childTnLst>
                              <p:par>
                                <p:cTn id="27" presetID="1" presetClass="entr" presetSubtype="0" fill="hold" grpId="0" nodeType="afterEffect">
                                  <p:stCondLst>
                                    <p:cond delay="1000"/>
                                  </p:stCondLst>
                                  <p:childTnLst>
                                    <p:set>
                                      <p:cBhvr>
                                        <p:cTn id="28" dur="1" fill="hold">
                                          <p:stCondLst>
                                            <p:cond delay="499"/>
                                          </p:stCondLst>
                                        </p:cTn>
                                        <p:tgtEl>
                                          <p:spTgt spid="45"/>
                                        </p:tgtEl>
                                        <p:attrNameLst>
                                          <p:attrName>style.visibility</p:attrName>
                                        </p:attrNameLst>
                                      </p:cBhvr>
                                      <p:to>
                                        <p:strVal val="visible"/>
                                      </p:to>
                                    </p:set>
                                  </p:childTnLst>
                                </p:cTn>
                              </p:par>
                            </p:childTnLst>
                          </p:cTn>
                        </p:par>
                        <p:par>
                          <p:cTn id="29" fill="hold">
                            <p:stCondLst>
                              <p:cond delay="9500"/>
                            </p:stCondLst>
                            <p:childTnLst>
                              <p:par>
                                <p:cTn id="30" presetID="1" presetClass="entr" presetSubtype="0" fill="hold" nodeType="afterEffect">
                                  <p:stCondLst>
                                    <p:cond delay="1000"/>
                                  </p:stCondLst>
                                  <p:childTnLst>
                                    <p:set>
                                      <p:cBhvr>
                                        <p:cTn id="31"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utoUpdateAnimBg="0"/>
      <p:bldP spid="40" grpId="0" autoUpdateAnimBg="0"/>
      <p:bldP spid="41" grpId="0" autoUpdateAnimBg="0"/>
      <p:bldP spid="42" grpId="0" autoUpdateAnimBg="0"/>
      <p:bldP spid="43" grpId="0" autoUpdateAnimBg="0"/>
      <p:bldP spid="44" grpId="0" autoUpdateAnimBg="0"/>
      <p:bldP spid="4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sk-SK" smtClean="0"/>
              <a:t>ALICE TPC</a:t>
            </a:r>
            <a:endParaRPr lang="en-US" smtClean="0"/>
          </a:p>
        </p:txBody>
      </p:sp>
      <p:pic>
        <p:nvPicPr>
          <p:cNvPr id="77827" name="Picture 13"/>
          <p:cNvPicPr>
            <a:picLocks noChangeAspect="1" noChangeArrowheads="1"/>
          </p:cNvPicPr>
          <p:nvPr/>
        </p:nvPicPr>
        <p:blipFill>
          <a:blip r:embed="rId3"/>
          <a:srcRect/>
          <a:stretch>
            <a:fillRect/>
          </a:stretch>
        </p:blipFill>
        <p:spPr bwMode="auto">
          <a:xfrm>
            <a:off x="0" y="0"/>
            <a:ext cx="2992438" cy="4373563"/>
          </a:xfrm>
          <a:prstGeom prst="rect">
            <a:avLst/>
          </a:prstGeom>
          <a:noFill/>
          <a:ln w="9525">
            <a:noFill/>
            <a:miter lim="800000"/>
            <a:headEnd/>
            <a:tailEnd/>
          </a:ln>
        </p:spPr>
      </p:pic>
      <p:pic>
        <p:nvPicPr>
          <p:cNvPr id="77828" name="Picture 14" descr="ALICE TPC Layout"/>
          <p:cNvPicPr>
            <a:picLocks noChangeAspect="1" noChangeArrowheads="1"/>
          </p:cNvPicPr>
          <p:nvPr/>
        </p:nvPicPr>
        <p:blipFill>
          <a:blip r:embed="rId4"/>
          <a:srcRect/>
          <a:stretch>
            <a:fillRect/>
          </a:stretch>
        </p:blipFill>
        <p:spPr bwMode="auto">
          <a:xfrm>
            <a:off x="1571625" y="3571875"/>
            <a:ext cx="5732463" cy="3000375"/>
          </a:xfrm>
          <a:prstGeom prst="rect">
            <a:avLst/>
          </a:prstGeom>
          <a:noFill/>
          <a:ln w="9525">
            <a:noFill/>
            <a:miter lim="800000"/>
            <a:headEnd/>
            <a:tailEnd/>
          </a:ln>
        </p:spPr>
      </p:pic>
      <p:pic>
        <p:nvPicPr>
          <p:cNvPr id="77829" name="Picture 16" descr="tpc_uli"/>
          <p:cNvPicPr>
            <a:picLocks noChangeAspect="1" noChangeArrowheads="1"/>
          </p:cNvPicPr>
          <p:nvPr/>
        </p:nvPicPr>
        <p:blipFill>
          <a:blip r:embed="rId5"/>
          <a:srcRect/>
          <a:stretch>
            <a:fillRect/>
          </a:stretch>
        </p:blipFill>
        <p:spPr bwMode="auto">
          <a:xfrm>
            <a:off x="5943600" y="0"/>
            <a:ext cx="3200400"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p:cNvSpPr>
          <p:nvPr>
            <p:ph type="title"/>
          </p:nvPr>
        </p:nvSpPr>
        <p:spPr/>
        <p:txBody>
          <a:bodyPr/>
          <a:lstStyle/>
          <a:p>
            <a:pPr eaLnBrk="1" hangingPunct="1"/>
            <a:r>
              <a:rPr lang="sk-SK" smtClean="0"/>
              <a:t>Driftový priestor ALICE TPC</a:t>
            </a:r>
            <a:endParaRPr lang="en-US" smtClean="0"/>
          </a:p>
        </p:txBody>
      </p:sp>
      <p:pic>
        <p:nvPicPr>
          <p:cNvPr id="78851" name="Picture 2" descr="http://sundh99.cern.ch/cgi-bin/jpeg.getimg.sh?i=/archive/electronic/cern/others/PHO/photo-alice//tpc-2004-009.jpg&amp;s="/>
          <p:cNvPicPr>
            <a:picLocks noChangeAspect="1" noChangeArrowheads="1"/>
          </p:cNvPicPr>
          <p:nvPr/>
        </p:nvPicPr>
        <p:blipFill>
          <a:blip r:embed="rId3"/>
          <a:srcRect/>
          <a:stretch>
            <a:fillRect/>
          </a:stretch>
        </p:blipFill>
        <p:spPr bwMode="auto">
          <a:xfrm>
            <a:off x="1071563" y="1071563"/>
            <a:ext cx="7334250" cy="550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r>
              <a:rPr lang="sk-SK" smtClean="0"/>
              <a:t>Čitacie detektory pre ALICE TPC</a:t>
            </a:r>
            <a:endParaRPr lang="en-US" smtClean="0"/>
          </a:p>
        </p:txBody>
      </p:sp>
      <p:pic>
        <p:nvPicPr>
          <p:cNvPr id="79875" name="Picture 2" descr="http://sundh99.cern.ch/cgi-bin/jpeg.getimg.sh?i=/archive/electronic/cern/others/PHO/photo-ge/0606023_01.jpg&amp;s="/>
          <p:cNvPicPr>
            <a:picLocks noChangeAspect="1" noChangeArrowheads="1"/>
          </p:cNvPicPr>
          <p:nvPr/>
        </p:nvPicPr>
        <p:blipFill>
          <a:blip r:embed="rId3"/>
          <a:srcRect/>
          <a:stretch>
            <a:fillRect/>
          </a:stretch>
        </p:blipFill>
        <p:spPr bwMode="auto">
          <a:xfrm>
            <a:off x="357188" y="1000125"/>
            <a:ext cx="8324850" cy="556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sk-SK" smtClean="0"/>
              <a:t>Transport ALICE TPC</a:t>
            </a:r>
            <a:endParaRPr lang="en-US" smtClean="0"/>
          </a:p>
        </p:txBody>
      </p:sp>
      <p:pic>
        <p:nvPicPr>
          <p:cNvPr id="80899" name="Picture 6" descr="http://sundh99.cern.ch/cgi-bin/jpeg.getimg.sh?i=/archive/electronic/cern/others/PHO/photo-alice//tpc-2007-002.jpg&amp;s="/>
          <p:cNvPicPr>
            <a:picLocks noChangeAspect="1" noChangeArrowheads="1"/>
          </p:cNvPicPr>
          <p:nvPr/>
        </p:nvPicPr>
        <p:blipFill>
          <a:blip r:embed="rId3"/>
          <a:srcRect/>
          <a:stretch>
            <a:fillRect/>
          </a:stretch>
        </p:blipFill>
        <p:spPr bwMode="auto">
          <a:xfrm>
            <a:off x="785813" y="1143000"/>
            <a:ext cx="7754937" cy="514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sk-SK" smtClean="0"/>
              <a:t>Inštalácia ALICE TPC</a:t>
            </a:r>
            <a:endParaRPr lang="en-US" smtClean="0"/>
          </a:p>
        </p:txBody>
      </p:sp>
      <p:pic>
        <p:nvPicPr>
          <p:cNvPr id="81923" name="Picture 4" descr="http://sundh99.cern.ch/cgi-bin/jpeg.getimg.sh?i=/archive/electronic/cern/others/PHO/photo-alice///tpc-2007-003_08.jpg&amp;s="/>
          <p:cNvPicPr>
            <a:picLocks noChangeAspect="1" noChangeArrowheads="1"/>
          </p:cNvPicPr>
          <p:nvPr/>
        </p:nvPicPr>
        <p:blipFill>
          <a:blip r:embed="rId3"/>
          <a:srcRect/>
          <a:stretch>
            <a:fillRect/>
          </a:stretch>
        </p:blipFill>
        <p:spPr bwMode="auto">
          <a:xfrm>
            <a:off x="5143500" y="1071563"/>
            <a:ext cx="3487738" cy="5253037"/>
          </a:xfrm>
          <a:prstGeom prst="rect">
            <a:avLst/>
          </a:prstGeom>
          <a:noFill/>
          <a:ln w="9525">
            <a:noFill/>
            <a:miter lim="800000"/>
            <a:headEnd/>
            <a:tailEnd/>
          </a:ln>
        </p:spPr>
      </p:pic>
      <p:pic>
        <p:nvPicPr>
          <p:cNvPr id="81924" name="Picture 8" descr="http://doc.cern.ch/archive/electronic/cern/others/PHO/photo-alice/tpc-2007-001.jpg"/>
          <p:cNvPicPr>
            <a:picLocks noChangeAspect="1" noChangeArrowheads="1"/>
          </p:cNvPicPr>
          <p:nvPr/>
        </p:nvPicPr>
        <p:blipFill>
          <a:blip r:embed="rId4"/>
          <a:srcRect/>
          <a:stretch>
            <a:fillRect/>
          </a:stretch>
        </p:blipFill>
        <p:spPr bwMode="auto">
          <a:xfrm>
            <a:off x="1071563" y="1071563"/>
            <a:ext cx="3514725"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p:txBody>
          <a:bodyPr/>
          <a:lstStyle/>
          <a:p>
            <a:pPr eaLnBrk="1" hangingPunct="1"/>
            <a:r>
              <a:rPr lang="sk-SK" smtClean="0"/>
              <a:t>Identifikácia typu častíc v TPC </a:t>
            </a:r>
            <a:endParaRPr lang="en-US" smtClean="0"/>
          </a:p>
        </p:txBody>
      </p:sp>
      <p:sp>
        <p:nvSpPr>
          <p:cNvPr id="5" name="Content Placeholder 4"/>
          <p:cNvSpPr>
            <a:spLocks noGrp="1"/>
          </p:cNvSpPr>
          <p:nvPr>
            <p:ph idx="1"/>
          </p:nvPr>
        </p:nvSpPr>
        <p:spPr>
          <a:xfrm>
            <a:off x="4500563" y="1000125"/>
            <a:ext cx="4643437" cy="5715000"/>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Čítacie detektory TPC sú proporcionálne, čize meraný impulz je úmerný energetickej strate  častice na jednotku dráhy dE/dx</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Tieto energetické straty sú špecifické pre jednotlivé častice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Ak poznáme hybnosť častice (napríklad zo zakrivenia dráhy) a jej energetické straty, môžeme pri troche šťastia identifikovať jej typ </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endParaRPr lang="en-US" dirty="0"/>
          </a:p>
        </p:txBody>
      </p:sp>
      <p:pic>
        <p:nvPicPr>
          <p:cNvPr id="82948" name="Picture 3" descr="dedx_delphi"/>
          <p:cNvPicPr>
            <a:picLocks noChangeAspect="1" noChangeArrowheads="1"/>
          </p:cNvPicPr>
          <p:nvPr/>
        </p:nvPicPr>
        <p:blipFill>
          <a:blip r:embed="rId3"/>
          <a:srcRect/>
          <a:stretch>
            <a:fillRect/>
          </a:stretch>
        </p:blipFill>
        <p:spPr bwMode="auto">
          <a:xfrm>
            <a:off x="214313" y="1357313"/>
            <a:ext cx="4179887" cy="3786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p:txBody>
          <a:bodyPr/>
          <a:lstStyle/>
          <a:p>
            <a:pPr eaLnBrk="1" hangingPunct="1"/>
            <a:endParaRPr lang="en-US" smtClean="0"/>
          </a:p>
        </p:txBody>
      </p:sp>
      <p:sp>
        <p:nvSpPr>
          <p:cNvPr id="5" name="Content Placeholder 4"/>
          <p:cNvSpPr>
            <a:spLocks noGrp="1"/>
          </p:cNvSpPr>
          <p:nvPr>
            <p:ph idx="1"/>
          </p:nvPr>
        </p:nvSpPr>
        <p:spPr>
          <a:xfrm>
            <a:off x="0" y="1000125"/>
            <a:ext cx="4143375" cy="5715000"/>
          </a:xfrm>
        </p:spPr>
        <p:txBody>
          <a:bodyPr rtlCol="0">
            <a:normAutofit fontScale="92500" lnSpcReduction="10000"/>
          </a:bodyPr>
          <a:lstStyle/>
          <a:p>
            <a:pPr eaLnBrk="1" fontAlgn="auto" hangingPunct="1">
              <a:spcAft>
                <a:spcPts val="0"/>
              </a:spcAft>
              <a:buFont typeface="Arial" pitchFamily="34" charset="0"/>
              <a:buChar char="•"/>
              <a:defRPr/>
            </a:pPr>
            <a:r>
              <a:rPr lang="sk-SK" dirty="0" smtClean="0"/>
              <a:t>Na tomto mieste naše rozprávanie o plynových detektoroch zastavíme</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Chceme dať ešte šancu iným technikám</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Žiaľ musíme vynechať množstvo veľmi zaujímavých plynových detektorov </a:t>
            </a:r>
            <a:endParaRPr lang="en-US" dirty="0"/>
          </a:p>
        </p:txBody>
      </p:sp>
      <p:sp>
        <p:nvSpPr>
          <p:cNvPr id="83972" name="Rectangle 2"/>
          <p:cNvSpPr>
            <a:spLocks noChangeArrowheads="1"/>
          </p:cNvSpPr>
          <p:nvPr/>
        </p:nvSpPr>
        <p:spPr bwMode="auto">
          <a:xfrm>
            <a:off x="4572000" y="2214563"/>
            <a:ext cx="4572000" cy="4246562"/>
          </a:xfrm>
          <a:prstGeom prst="rect">
            <a:avLst/>
          </a:prstGeom>
          <a:noFill/>
          <a:ln w="9525">
            <a:noFill/>
            <a:miter lim="800000"/>
            <a:headEnd/>
            <a:tailEnd/>
          </a:ln>
        </p:spPr>
        <p:txBody>
          <a:bodyPr>
            <a:spAutoFit/>
          </a:bodyPr>
          <a:lstStyle/>
          <a:p>
            <a:pPr algn="ctr"/>
            <a:r>
              <a:rPr lang="en-US">
                <a:latin typeface="Calibri" pitchFamily="34" charset="0"/>
              </a:rPr>
              <a:t>Multi Wire Proportional Chambers MWPC </a:t>
            </a:r>
          </a:p>
          <a:p>
            <a:pPr algn="ctr"/>
            <a:r>
              <a:rPr lang="en-US">
                <a:latin typeface="Calibri" pitchFamily="34" charset="0"/>
              </a:rPr>
              <a:t>Time  Projection  Chambers</a:t>
            </a:r>
          </a:p>
          <a:p>
            <a:pPr algn="ctr"/>
            <a:r>
              <a:rPr lang="en-US">
                <a:latin typeface="Calibri" pitchFamily="34" charset="0"/>
              </a:rPr>
              <a:t>Time Expansion Chambers </a:t>
            </a:r>
          </a:p>
          <a:p>
            <a:pPr algn="ctr"/>
            <a:r>
              <a:rPr lang="en-US">
                <a:latin typeface="Calibri" pitchFamily="34" charset="0"/>
              </a:rPr>
              <a:t>Proportional Chambers </a:t>
            </a:r>
          </a:p>
          <a:p>
            <a:pPr algn="ctr"/>
            <a:r>
              <a:rPr lang="en-US">
                <a:latin typeface="Calibri" pitchFamily="34" charset="0"/>
              </a:rPr>
              <a:t>Thin Gap Chambers</a:t>
            </a:r>
          </a:p>
          <a:p>
            <a:pPr algn="ctr"/>
            <a:r>
              <a:rPr lang="en-US">
                <a:latin typeface="Calibri" pitchFamily="34" charset="0"/>
              </a:rPr>
              <a:t>Drift Chambers</a:t>
            </a:r>
          </a:p>
          <a:p>
            <a:pPr algn="ctr"/>
            <a:r>
              <a:rPr lang="en-US">
                <a:latin typeface="Calibri" pitchFamily="34" charset="0"/>
              </a:rPr>
              <a:t>Jet Chambers</a:t>
            </a:r>
          </a:p>
          <a:p>
            <a:pPr algn="ctr"/>
            <a:r>
              <a:rPr lang="en-US">
                <a:latin typeface="Calibri" pitchFamily="34" charset="0"/>
              </a:rPr>
              <a:t>Straw Tub</a:t>
            </a:r>
            <a:r>
              <a:rPr lang="sk-SK">
                <a:latin typeface="Calibri" pitchFamily="34" charset="0"/>
              </a:rPr>
              <a:t>e</a:t>
            </a:r>
            <a:r>
              <a:rPr lang="en-US">
                <a:latin typeface="Calibri" pitchFamily="34" charset="0"/>
              </a:rPr>
              <a:t>s</a:t>
            </a:r>
          </a:p>
          <a:p>
            <a:pPr algn="ctr"/>
            <a:r>
              <a:rPr lang="en-US">
                <a:latin typeface="Calibri" pitchFamily="34" charset="0"/>
              </a:rPr>
              <a:t>Micro Well Chambers</a:t>
            </a:r>
          </a:p>
          <a:p>
            <a:pPr algn="ctr"/>
            <a:r>
              <a:rPr lang="en-US">
                <a:latin typeface="Calibri" pitchFamily="34" charset="0"/>
              </a:rPr>
              <a:t>Cathode Strip Chambers</a:t>
            </a:r>
          </a:p>
          <a:p>
            <a:pPr algn="ctr"/>
            <a:r>
              <a:rPr lang="en-US">
                <a:latin typeface="Calibri" pitchFamily="34" charset="0"/>
              </a:rPr>
              <a:t>Resistive Plate Chambers</a:t>
            </a:r>
          </a:p>
          <a:p>
            <a:pPr algn="ctr"/>
            <a:r>
              <a:rPr lang="en-US">
                <a:latin typeface="Calibri" pitchFamily="34" charset="0"/>
              </a:rPr>
              <a:t>Micro Strip Gas Chambers</a:t>
            </a:r>
          </a:p>
          <a:p>
            <a:pPr algn="ctr"/>
            <a:r>
              <a:rPr lang="en-US">
                <a:latin typeface="Calibri" pitchFamily="34" charset="0"/>
              </a:rPr>
              <a:t>GEM - Gas Electron Multiplier</a:t>
            </a:r>
          </a:p>
          <a:p>
            <a:pPr algn="ctr"/>
            <a:r>
              <a:rPr lang="en-US">
                <a:latin typeface="Calibri" pitchFamily="34" charset="0"/>
              </a:rPr>
              <a:t>Micromegas – Micromesh Gaseous Structure</a:t>
            </a:r>
            <a:endParaRPr lang="sk-SK">
              <a:latin typeface="Calibri" pitchFamily="34" charset="0"/>
            </a:endParaRPr>
          </a:p>
          <a:p>
            <a:pPr algn="ctr"/>
            <a:r>
              <a:rPr lang="sk-SK">
                <a:latin typeface="Calibri" pitchFamily="34" charset="0"/>
              </a:rPr>
              <a:t>			(O.Ulaland)</a:t>
            </a:r>
            <a:endParaRPr lang="en-US">
              <a:latin typeface="Calibri" pitchFamily="34" charset="0"/>
            </a:endParaRPr>
          </a:p>
        </p:txBody>
      </p:sp>
      <p:sp>
        <p:nvSpPr>
          <p:cNvPr id="6" name="Striped Right Arrow 5"/>
          <p:cNvSpPr/>
          <p:nvPr/>
        </p:nvSpPr>
        <p:spPr>
          <a:xfrm rot="19675816">
            <a:off x="3922713" y="4770438"/>
            <a:ext cx="1941512" cy="265112"/>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sk-SK" smtClean="0"/>
              <a:t>Prechod nabitých častíc prostredím</a:t>
            </a:r>
            <a:endParaRPr lang="en-US" smtClean="0"/>
          </a:p>
        </p:txBody>
      </p:sp>
      <p:sp>
        <p:nvSpPr>
          <p:cNvPr id="3" name="Content Placeholder 2"/>
          <p:cNvSpPr>
            <a:spLocks noGrp="1"/>
          </p:cNvSpPr>
          <p:nvPr>
            <p:ph idx="1"/>
          </p:nvPr>
        </p:nvSpPr>
        <p:spPr>
          <a:xfrm>
            <a:off x="457200" y="785813"/>
            <a:ext cx="8229600" cy="5929312"/>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Nabité častice interagujú s prostredím najmä nasledovnými mechanizmami:</a:t>
            </a:r>
          </a:p>
          <a:p>
            <a:pPr lvl="1" eaLnBrk="1" fontAlgn="auto" hangingPunct="1">
              <a:spcAft>
                <a:spcPts val="0"/>
              </a:spcAft>
              <a:buFont typeface="Arial" pitchFamily="34" charset="0"/>
              <a:buChar char="–"/>
              <a:defRPr/>
            </a:pPr>
            <a:r>
              <a:rPr lang="sk-SK" dirty="0" smtClean="0"/>
              <a:t>Excitácia</a:t>
            </a:r>
          </a:p>
          <a:p>
            <a:pPr lvl="2" eaLnBrk="1" fontAlgn="auto" hangingPunct="1">
              <a:spcAft>
                <a:spcPts val="0"/>
              </a:spcAft>
              <a:buFont typeface="Arial" pitchFamily="34" charset="0"/>
              <a:buChar char="•"/>
              <a:defRPr/>
            </a:pPr>
            <a:r>
              <a:rPr lang="sk-SK" dirty="0" smtClean="0"/>
              <a:t>Prechádzajúca častica excituje atómy prostredia</a:t>
            </a:r>
          </a:p>
          <a:p>
            <a:pPr lvl="1" eaLnBrk="1" fontAlgn="auto" hangingPunct="1">
              <a:spcAft>
                <a:spcPts val="0"/>
              </a:spcAft>
              <a:buFont typeface="Arial" pitchFamily="34" charset="0"/>
              <a:buChar char="–"/>
              <a:defRPr/>
            </a:pPr>
            <a:r>
              <a:rPr lang="sk-SK" dirty="0" smtClean="0"/>
              <a:t>Ionizácia </a:t>
            </a:r>
          </a:p>
          <a:p>
            <a:pPr lvl="2" eaLnBrk="1" fontAlgn="auto" hangingPunct="1">
              <a:spcAft>
                <a:spcPts val="0"/>
              </a:spcAft>
              <a:buFont typeface="Arial" pitchFamily="34" charset="0"/>
              <a:buChar char="•"/>
              <a:defRPr/>
            </a:pPr>
            <a:r>
              <a:rPr lang="sk-SK" dirty="0" smtClean="0"/>
              <a:t>Prechádzajúca častica ionizuje atómy prostredia</a:t>
            </a:r>
          </a:p>
          <a:p>
            <a:pPr lvl="1" eaLnBrk="1" fontAlgn="auto" hangingPunct="1">
              <a:spcAft>
                <a:spcPts val="0"/>
              </a:spcAft>
              <a:buFont typeface="Arial" pitchFamily="34" charset="0"/>
              <a:buChar char="–"/>
              <a:defRPr/>
            </a:pPr>
            <a:r>
              <a:rPr lang="sk-SK" dirty="0" smtClean="0"/>
              <a:t>Čerenkovovo žiarenie</a:t>
            </a:r>
          </a:p>
          <a:p>
            <a:pPr lvl="2" eaLnBrk="1" fontAlgn="auto" hangingPunct="1">
              <a:spcAft>
                <a:spcPts val="0"/>
              </a:spcAft>
              <a:buFont typeface="Arial" pitchFamily="34" charset="0"/>
              <a:buChar char="•"/>
              <a:defRPr/>
            </a:pPr>
            <a:r>
              <a:rPr lang="sk-SK" dirty="0" smtClean="0"/>
              <a:t>žiarenie, ktoré vzniká, ak sa častica v prostredí pohybuje rýchlejšie ako svetlo</a:t>
            </a:r>
          </a:p>
          <a:p>
            <a:pPr lvl="1" eaLnBrk="1" fontAlgn="auto" hangingPunct="1">
              <a:spcAft>
                <a:spcPts val="0"/>
              </a:spcAft>
              <a:buFont typeface="Arial" pitchFamily="34" charset="0"/>
              <a:buChar char="•"/>
              <a:defRPr/>
            </a:pPr>
            <a:r>
              <a:rPr lang="sk-SK" dirty="0" smtClean="0"/>
              <a:t>Brzdné žiarenie</a:t>
            </a:r>
          </a:p>
          <a:p>
            <a:pPr lvl="2" eaLnBrk="1" fontAlgn="auto" hangingPunct="1">
              <a:spcAft>
                <a:spcPts val="0"/>
              </a:spcAft>
              <a:buFont typeface="Arial" pitchFamily="34" charset="0"/>
              <a:buChar char="•"/>
              <a:defRPr/>
            </a:pPr>
            <a:r>
              <a:rPr lang="sk-SK" dirty="0" smtClean="0"/>
              <a:t>Ľahká častica (elektrón) je brzdená v elektrickom prostredí jadra a vyžaruje elektromagnetické žiarenie</a:t>
            </a:r>
          </a:p>
          <a:p>
            <a:pPr lvl="1" eaLnBrk="1" fontAlgn="auto" hangingPunct="1">
              <a:spcAft>
                <a:spcPts val="0"/>
              </a:spcAft>
              <a:buFont typeface="Arial" pitchFamily="34" charset="0"/>
              <a:buChar char="–"/>
              <a:defRPr/>
            </a:pPr>
            <a:r>
              <a:rPr lang="sk-SK" dirty="0" smtClean="0"/>
              <a:t>Interakcie s jadrami prostredia</a:t>
            </a:r>
          </a:p>
          <a:p>
            <a:pPr lvl="2" eaLnBrk="1" fontAlgn="auto" hangingPunct="1">
              <a:spcAft>
                <a:spcPts val="0"/>
              </a:spcAft>
              <a:buFont typeface="Arial" pitchFamily="34" charset="0"/>
              <a:buChar char="•"/>
              <a:defRPr/>
            </a:pPr>
            <a:r>
              <a:rPr lang="sk-SK" dirty="0" smtClean="0"/>
              <a:t>Typické pre vysokoenergetické častice</a:t>
            </a:r>
          </a:p>
          <a:p>
            <a:pPr eaLnBrk="1" fontAlgn="auto" hangingPunct="1">
              <a:spcAft>
                <a:spcPts val="0"/>
              </a:spcAft>
              <a:buFont typeface="Arial" pitchFamily="34" charset="0"/>
              <a:buChar char="•"/>
              <a:defRPr/>
            </a:pPr>
            <a:r>
              <a:rPr lang="sk-SK" dirty="0" smtClean="0"/>
              <a:t>Pre detekciu sú podstatné najmä prvé tri procesy</a:t>
            </a:r>
          </a:p>
          <a:p>
            <a:pPr eaLnBrk="1" fontAlgn="auto" hangingPunct="1">
              <a:spcAft>
                <a:spcPts val="0"/>
              </a:spcAft>
              <a:buFont typeface="Arial" pitchFamily="34" charset="0"/>
              <a:buChar char="•"/>
              <a:defRPr/>
            </a:pPr>
            <a:r>
              <a:rPr lang="sk-SK" dirty="0" smtClean="0"/>
              <a:t>Pri všetkých týchto interakciách prelietávajúca častica stráca energiu</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cerncourier.com/objects/1998/news5_12-98.jpg"/>
          <p:cNvPicPr>
            <a:picLocks noChangeAspect="1" noChangeArrowheads="1"/>
          </p:cNvPicPr>
          <p:nvPr/>
        </p:nvPicPr>
        <p:blipFill>
          <a:blip r:embed="rId3"/>
          <a:srcRect/>
          <a:stretch>
            <a:fillRect/>
          </a:stretch>
        </p:blipFill>
        <p:spPr bwMode="auto">
          <a:xfrm>
            <a:off x="1143000" y="1214438"/>
            <a:ext cx="6686550" cy="4956175"/>
          </a:xfrm>
          <a:prstGeom prst="rect">
            <a:avLst/>
          </a:prstGeom>
          <a:noFill/>
          <a:ln w="9525">
            <a:noFill/>
            <a:miter lim="800000"/>
            <a:headEnd/>
            <a:tailEnd/>
          </a:ln>
        </p:spPr>
      </p:pic>
      <p:sp>
        <p:nvSpPr>
          <p:cNvPr id="84995" name="Title 1"/>
          <p:cNvSpPr>
            <a:spLocks noGrp="1"/>
          </p:cNvSpPr>
          <p:nvPr>
            <p:ph type="title"/>
          </p:nvPr>
        </p:nvSpPr>
        <p:spPr/>
        <p:txBody>
          <a:bodyPr/>
          <a:lstStyle/>
          <a:p>
            <a:pPr eaLnBrk="1" hangingPunct="1"/>
            <a:r>
              <a:rPr lang="sk-SK" smtClean="0"/>
              <a:t>Čerenkovovo žiarenie</a:t>
            </a:r>
            <a:endParaRPr lang="en-US" smtClean="0"/>
          </a:p>
        </p:txBody>
      </p:sp>
      <p:sp>
        <p:nvSpPr>
          <p:cNvPr id="84996" name="TextBox 19"/>
          <p:cNvSpPr txBox="1">
            <a:spLocks noChangeArrowheads="1"/>
          </p:cNvSpPr>
          <p:nvPr/>
        </p:nvSpPr>
        <p:spPr bwMode="auto">
          <a:xfrm>
            <a:off x="1571625" y="6334125"/>
            <a:ext cx="6215063" cy="523875"/>
          </a:xfrm>
          <a:prstGeom prst="rect">
            <a:avLst/>
          </a:prstGeom>
          <a:noFill/>
          <a:ln w="9525">
            <a:noFill/>
            <a:miter lim="800000"/>
            <a:headEnd/>
            <a:tailEnd/>
          </a:ln>
        </p:spPr>
        <p:txBody>
          <a:bodyPr>
            <a:spAutoFit/>
          </a:bodyPr>
          <a:lstStyle/>
          <a:p>
            <a:r>
              <a:rPr lang="sk-SK" sz="1400">
                <a:latin typeface="Calibri" pitchFamily="34" charset="0"/>
              </a:rPr>
              <a:t>Historicky prvá fotografia čerenkovovho žiarenia z Pb zväzku v CERNe</a:t>
            </a:r>
          </a:p>
          <a:p>
            <a:r>
              <a:rPr lang="sk-SK" sz="1400">
                <a:latin typeface="Calibri" pitchFamily="34" charset="0"/>
              </a:rPr>
              <a:t>(J.Ružička a spol.)</a:t>
            </a:r>
            <a:endParaRPr lang="en-US" sz="1400">
              <a:latin typeface="Calibr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sk-SK" smtClean="0"/>
              <a:t>Čerenkovovo žiarenie</a:t>
            </a:r>
            <a:endParaRPr lang="en-US" smtClean="0"/>
          </a:p>
        </p:txBody>
      </p:sp>
      <p:sp>
        <p:nvSpPr>
          <p:cNvPr id="5" name="Content Placeholder 4"/>
          <p:cNvSpPr>
            <a:spLocks noGrp="1"/>
          </p:cNvSpPr>
          <p:nvPr>
            <p:ph idx="1"/>
          </p:nvPr>
        </p:nvSpPr>
        <p:spPr>
          <a:xfrm>
            <a:off x="2000250" y="1143000"/>
            <a:ext cx="4286250" cy="4911725"/>
          </a:xfrm>
        </p:spPr>
        <p:txBody>
          <a:bodyPr rtlCol="0">
            <a:normAutofit fontScale="55000" lnSpcReduction="20000"/>
          </a:bodyPr>
          <a:lstStyle/>
          <a:p>
            <a:pPr eaLnBrk="1" fontAlgn="auto" hangingPunct="1">
              <a:spcAft>
                <a:spcPts val="0"/>
              </a:spcAft>
              <a:buFont typeface="Arial" pitchFamily="34" charset="0"/>
              <a:buChar char="•"/>
              <a:defRPr/>
            </a:pPr>
            <a:r>
              <a:rPr lang="sk-SK" dirty="0" smtClean="0"/>
              <a:t>Čerenkovovo žiarenie vzniká pri prechode nabitej častice dielektrikom ak je rýchlosť častice vyššia než rýchlosť svetla v tomto prostredí</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Podobný efekt možno pozorovať ak objekt prekročí rýchlosť zvuku</a:t>
            </a:r>
          </a:p>
          <a:p>
            <a:pPr lvl="1" eaLnBrk="1" fontAlgn="auto" hangingPunct="1">
              <a:spcAft>
                <a:spcPts val="0"/>
              </a:spcAft>
              <a:buFont typeface="Arial" pitchFamily="34" charset="0"/>
              <a:buChar char="–"/>
              <a:defRPr/>
            </a:pPr>
            <a:r>
              <a:rPr lang="sk-SK" dirty="0" smtClean="0"/>
              <a:t>Zvukové vlny nedokážu unikať „dostatočne rýchlo“ o dobjektu, ktorý ich vyvoláva a dôjde k vytvoreniu rázovej vlny</a:t>
            </a:r>
          </a:p>
          <a:p>
            <a:pPr eaLnBrk="1" fontAlgn="auto" hangingPunct="1">
              <a:spcAft>
                <a:spcPts val="0"/>
              </a:spcAft>
              <a:buFont typeface="Arial" pitchFamily="34" charset="0"/>
              <a:buChar char="•"/>
              <a:defRPr/>
            </a:pPr>
            <a:endParaRPr lang="sk-SK" dirty="0" smtClean="0"/>
          </a:p>
          <a:p>
            <a:pPr eaLnBrk="1" fontAlgn="auto" hangingPunct="1">
              <a:spcAft>
                <a:spcPts val="0"/>
              </a:spcAft>
              <a:buFont typeface="Arial" pitchFamily="34" charset="0"/>
              <a:buChar char="•"/>
              <a:defRPr/>
            </a:pPr>
            <a:r>
              <a:rPr lang="sk-SK" dirty="0" smtClean="0"/>
              <a:t>Pri prechode nabitej častice dielektrikom sa vzbudené elektróny vracajú do pôvodného stavu vyžiarením fotónov. </a:t>
            </a:r>
          </a:p>
          <a:p>
            <a:pPr lvl="1" eaLnBrk="1" fontAlgn="auto" hangingPunct="1">
              <a:spcAft>
                <a:spcPts val="0"/>
              </a:spcAft>
              <a:buFont typeface="Arial" pitchFamily="34" charset="0"/>
              <a:buChar char="–"/>
              <a:defRPr/>
            </a:pPr>
            <a:r>
              <a:rPr lang="sk-SK" dirty="0" smtClean="0"/>
              <a:t>Tieto sa pohybuju pomalšie, ako porucha, ktorá ich vyvoláva a vznikne rázová vlna</a:t>
            </a:r>
            <a:endParaRPr lang="en-US" dirty="0"/>
          </a:p>
        </p:txBody>
      </p:sp>
      <p:pic>
        <p:nvPicPr>
          <p:cNvPr id="86020" name="Picture 2" descr="Pavel A. Cherenkov"/>
          <p:cNvPicPr>
            <a:picLocks noChangeAspect="1" noChangeArrowheads="1"/>
          </p:cNvPicPr>
          <p:nvPr/>
        </p:nvPicPr>
        <p:blipFill>
          <a:blip r:embed="rId3"/>
          <a:srcRect/>
          <a:stretch>
            <a:fillRect/>
          </a:stretch>
        </p:blipFill>
        <p:spPr bwMode="auto">
          <a:xfrm>
            <a:off x="0" y="1143000"/>
            <a:ext cx="2000250" cy="2828925"/>
          </a:xfrm>
          <a:prstGeom prst="rect">
            <a:avLst/>
          </a:prstGeom>
          <a:noFill/>
          <a:ln w="9525">
            <a:noFill/>
            <a:miter lim="800000"/>
            <a:headEnd/>
            <a:tailEnd/>
          </a:ln>
        </p:spPr>
      </p:pic>
      <p:sp>
        <p:nvSpPr>
          <p:cNvPr id="86021" name="TextBox 3"/>
          <p:cNvSpPr txBox="1">
            <a:spLocks noChangeArrowheads="1"/>
          </p:cNvSpPr>
          <p:nvPr/>
        </p:nvSpPr>
        <p:spPr bwMode="auto">
          <a:xfrm>
            <a:off x="-71438" y="4027488"/>
            <a:ext cx="2143126" cy="1200150"/>
          </a:xfrm>
          <a:prstGeom prst="rect">
            <a:avLst/>
          </a:prstGeom>
          <a:noFill/>
          <a:ln w="9525">
            <a:noFill/>
            <a:miter lim="800000"/>
            <a:headEnd/>
            <a:tailEnd/>
          </a:ln>
        </p:spPr>
        <p:txBody>
          <a:bodyPr>
            <a:spAutoFit/>
          </a:bodyPr>
          <a:lstStyle/>
          <a:p>
            <a:pPr algn="ctr"/>
            <a:r>
              <a:rPr lang="sk-SK" sz="1200">
                <a:latin typeface="Calibri" pitchFamily="34" charset="0"/>
              </a:rPr>
              <a:t>Pavel Aleksejevič Čerenkov</a:t>
            </a:r>
            <a:endParaRPr lang="en-US" sz="1200">
              <a:latin typeface="Calibri" pitchFamily="34" charset="0"/>
            </a:endParaRPr>
          </a:p>
          <a:p>
            <a:pPr algn="ctr"/>
            <a:r>
              <a:rPr lang="en-US" sz="1200">
                <a:latin typeface="Calibri" pitchFamily="34" charset="0"/>
              </a:rPr>
              <a:t>(1</a:t>
            </a:r>
            <a:r>
              <a:rPr lang="sk-SK" sz="1200">
                <a:latin typeface="Calibri" pitchFamily="34" charset="0"/>
              </a:rPr>
              <a:t>904-1990</a:t>
            </a:r>
            <a:r>
              <a:rPr lang="en-US" sz="1200">
                <a:latin typeface="Calibri" pitchFamily="34" charset="0"/>
              </a:rPr>
              <a:t>)</a:t>
            </a:r>
          </a:p>
          <a:p>
            <a:pPr algn="ctr"/>
            <a:r>
              <a:rPr lang="en-US" sz="1200">
                <a:latin typeface="Calibri" pitchFamily="34" charset="0"/>
              </a:rPr>
              <a:t>Nobelova cena za </a:t>
            </a:r>
            <a:r>
              <a:rPr lang="sk-SK" sz="1200">
                <a:latin typeface="Calibri" pitchFamily="34" charset="0"/>
              </a:rPr>
              <a:t>fyziku 1958</a:t>
            </a:r>
          </a:p>
          <a:p>
            <a:pPr algn="ctr"/>
            <a:r>
              <a:rPr lang="sk-SK" sz="1200">
                <a:latin typeface="Calibri" pitchFamily="34" charset="0"/>
              </a:rPr>
              <a:t>(spoločne s Frankom a Tammom)</a:t>
            </a:r>
          </a:p>
          <a:p>
            <a:pPr algn="ctr"/>
            <a:endParaRPr lang="en-US" sz="1200">
              <a:latin typeface="Calibri" pitchFamily="34" charset="0"/>
            </a:endParaRPr>
          </a:p>
        </p:txBody>
      </p:sp>
      <p:pic>
        <p:nvPicPr>
          <p:cNvPr id="86022" name="Picture 2" descr="http://antwrp.gsfc.nasa.gov/apod/image/0102/sonicboomplane_navy.jpg"/>
          <p:cNvPicPr>
            <a:picLocks noChangeAspect="1" noChangeArrowheads="1"/>
          </p:cNvPicPr>
          <p:nvPr/>
        </p:nvPicPr>
        <p:blipFill>
          <a:blip r:embed="rId4"/>
          <a:srcRect/>
          <a:stretch>
            <a:fillRect/>
          </a:stretch>
        </p:blipFill>
        <p:spPr bwMode="auto">
          <a:xfrm>
            <a:off x="6357938" y="1214438"/>
            <a:ext cx="2786062" cy="2006600"/>
          </a:xfrm>
          <a:prstGeom prst="rect">
            <a:avLst/>
          </a:prstGeom>
          <a:noFill/>
          <a:ln w="9525">
            <a:noFill/>
            <a:miter lim="800000"/>
            <a:headEnd/>
            <a:tailEnd/>
          </a:ln>
        </p:spPr>
      </p:pic>
      <p:grpSp>
        <p:nvGrpSpPr>
          <p:cNvPr id="86023" name="Group 8"/>
          <p:cNvGrpSpPr>
            <a:grpSpLocks/>
          </p:cNvGrpSpPr>
          <p:nvPr/>
        </p:nvGrpSpPr>
        <p:grpSpPr bwMode="auto">
          <a:xfrm>
            <a:off x="6215063" y="4071938"/>
            <a:ext cx="2928937" cy="2786062"/>
            <a:chOff x="2595" y="33"/>
            <a:chExt cx="2917" cy="2171"/>
          </a:xfrm>
        </p:grpSpPr>
        <p:pic>
          <p:nvPicPr>
            <p:cNvPr id="86024" name="Picture 9"/>
            <p:cNvPicPr>
              <a:picLocks noChangeAspect="1" noChangeArrowheads="1"/>
            </p:cNvPicPr>
            <p:nvPr/>
          </p:nvPicPr>
          <p:blipFill>
            <a:blip r:embed="rId5"/>
            <a:srcRect/>
            <a:stretch>
              <a:fillRect/>
            </a:stretch>
          </p:blipFill>
          <p:spPr bwMode="auto">
            <a:xfrm>
              <a:off x="2926" y="33"/>
              <a:ext cx="2577" cy="2171"/>
            </a:xfrm>
            <a:prstGeom prst="rect">
              <a:avLst/>
            </a:prstGeom>
            <a:noFill/>
            <a:ln w="9525">
              <a:noFill/>
              <a:miter lim="800000"/>
              <a:headEnd/>
              <a:tailEnd/>
            </a:ln>
          </p:spPr>
        </p:pic>
        <p:sp>
          <p:nvSpPr>
            <p:cNvPr id="86025" name="Text Box 10"/>
            <p:cNvSpPr txBox="1">
              <a:spLocks noChangeArrowheads="1"/>
            </p:cNvSpPr>
            <p:nvPr/>
          </p:nvSpPr>
          <p:spPr bwMode="auto">
            <a:xfrm>
              <a:off x="2595" y="1219"/>
              <a:ext cx="740" cy="520"/>
            </a:xfrm>
            <a:prstGeom prst="rect">
              <a:avLst/>
            </a:prstGeom>
            <a:noFill/>
            <a:ln w="9525">
              <a:noFill/>
              <a:miter lim="800000"/>
              <a:headEnd/>
              <a:tailEnd/>
            </a:ln>
          </p:spPr>
          <p:txBody>
            <a:bodyPr wrap="none">
              <a:spAutoFit/>
            </a:bodyPr>
            <a:lstStyle/>
            <a:p>
              <a:pPr algn="r" eaLnBrk="0" hangingPunct="0"/>
              <a:r>
                <a:rPr lang="en-GB" sz="1600" b="1">
                  <a:latin typeface="Calibri" pitchFamily="34" charset="0"/>
                </a:rPr>
                <a:t>the</a:t>
              </a:r>
            </a:p>
            <a:p>
              <a:pPr algn="r" eaLnBrk="0" hangingPunct="0"/>
              <a:r>
                <a:rPr lang="en-GB" sz="1600" b="1">
                  <a:latin typeface="Calibri" pitchFamily="34" charset="0"/>
                </a:rPr>
                <a:t>Cherenkov</a:t>
              </a:r>
            </a:p>
            <a:p>
              <a:pPr algn="r" eaLnBrk="0" hangingPunct="0"/>
              <a:r>
                <a:rPr lang="en-GB" sz="1600" b="1">
                  <a:latin typeface="Calibri" pitchFamily="34" charset="0"/>
                </a:rPr>
                <a:t>radiator</a:t>
              </a:r>
            </a:p>
          </p:txBody>
        </p:sp>
        <p:sp>
          <p:nvSpPr>
            <p:cNvPr id="86026" name="Text Box 11"/>
            <p:cNvSpPr txBox="1">
              <a:spLocks noChangeArrowheads="1"/>
            </p:cNvSpPr>
            <p:nvPr/>
          </p:nvSpPr>
          <p:spPr bwMode="auto">
            <a:xfrm rot="1774599">
              <a:off x="5099" y="1440"/>
              <a:ext cx="413" cy="518"/>
            </a:xfrm>
            <a:prstGeom prst="rect">
              <a:avLst/>
            </a:prstGeom>
            <a:noFill/>
            <a:ln w="9525">
              <a:noFill/>
              <a:miter lim="800000"/>
              <a:headEnd/>
              <a:tailEnd/>
            </a:ln>
          </p:spPr>
          <p:txBody>
            <a:bodyPr wrap="none">
              <a:spAutoFit/>
            </a:bodyPr>
            <a:lstStyle/>
            <a:p>
              <a:pPr eaLnBrk="0" hangingPunct="0"/>
              <a:r>
                <a:rPr lang="en-GB" sz="2400">
                  <a:latin typeface="Times New Roman" pitchFamily="18" charset="0"/>
                </a:rPr>
                <a:t>q</a:t>
              </a:r>
              <a:r>
                <a:rPr lang="en-GB" sz="2400">
                  <a:latin typeface="Symbol" pitchFamily="18" charset="2"/>
                </a:rPr>
                <a:t>, b</a:t>
              </a:r>
            </a:p>
            <a:p>
              <a:pPr eaLnBrk="0" hangingPunct="0"/>
              <a:r>
                <a:rPr lang="en-GB" sz="2400">
                  <a:latin typeface="Times New Roman" pitchFamily="18" charset="0"/>
                </a:rPr>
                <a:t>m</a:t>
              </a:r>
            </a:p>
          </p:txBody>
        </p:sp>
        <p:sp>
          <p:nvSpPr>
            <p:cNvPr id="86027" name="Text Box 12"/>
            <p:cNvSpPr txBox="1">
              <a:spLocks noChangeArrowheads="1"/>
            </p:cNvSpPr>
            <p:nvPr/>
          </p:nvSpPr>
          <p:spPr bwMode="auto">
            <a:xfrm>
              <a:off x="3139" y="1106"/>
              <a:ext cx="116" cy="212"/>
            </a:xfrm>
            <a:prstGeom prst="rect">
              <a:avLst/>
            </a:prstGeom>
            <a:noFill/>
            <a:ln w="19050">
              <a:noFill/>
              <a:miter lim="800000"/>
              <a:headEnd/>
              <a:tailEnd/>
            </a:ln>
          </p:spPr>
          <p:txBody>
            <a:bodyPr wrap="none" anchor="ctr">
              <a:spAutoFit/>
            </a:bodyPr>
            <a:lstStyle/>
            <a:p>
              <a:pPr algn="ctr" eaLnBrk="0" hangingPunct="0"/>
              <a:endParaRPr lang="en-US" sz="1600">
                <a:latin typeface="Calibri" pitchFamily="34" charset="0"/>
              </a:endParaRPr>
            </a:p>
          </p:txBody>
        </p:sp>
        <p:sp>
          <p:nvSpPr>
            <p:cNvPr id="86028" name="Text Box 13"/>
            <p:cNvSpPr txBox="1">
              <a:spLocks noChangeArrowheads="1"/>
            </p:cNvSpPr>
            <p:nvPr/>
          </p:nvSpPr>
          <p:spPr bwMode="auto">
            <a:xfrm rot="1800000">
              <a:off x="2664" y="278"/>
              <a:ext cx="636" cy="404"/>
            </a:xfrm>
            <a:prstGeom prst="rect">
              <a:avLst/>
            </a:prstGeom>
            <a:noFill/>
            <a:ln w="9525" algn="ctr">
              <a:noFill/>
              <a:miter lim="800000"/>
              <a:headEnd/>
              <a:tailEnd/>
            </a:ln>
          </p:spPr>
          <p:txBody>
            <a:bodyPr wrap="none">
              <a:spAutoFit/>
            </a:bodyPr>
            <a:lstStyle/>
            <a:p>
              <a:pPr algn="r" eaLnBrk="0" hangingPunct="0"/>
              <a:r>
                <a:rPr lang="en-GB">
                  <a:latin typeface="Calibri" pitchFamily="34" charset="0"/>
                </a:rPr>
                <a:t>the</a:t>
              </a:r>
            </a:p>
            <a:p>
              <a:pPr algn="r" eaLnBrk="0" hangingPunct="0"/>
              <a:r>
                <a:rPr lang="en-GB">
                  <a:latin typeface="Calibri" pitchFamily="34" charset="0"/>
                </a:rPr>
                <a:t>particle</a:t>
              </a:r>
            </a:p>
          </p:txBody>
        </p:sp>
        <p:sp>
          <p:nvSpPr>
            <p:cNvPr id="86029" name="Text Box 14"/>
            <p:cNvSpPr txBox="1">
              <a:spLocks noChangeArrowheads="1"/>
            </p:cNvSpPr>
            <p:nvPr/>
          </p:nvSpPr>
          <p:spPr bwMode="auto">
            <a:xfrm>
              <a:off x="4096" y="1147"/>
              <a:ext cx="506" cy="577"/>
            </a:xfrm>
            <a:prstGeom prst="rect">
              <a:avLst/>
            </a:prstGeom>
            <a:noFill/>
            <a:ln w="9525" algn="ctr">
              <a:noFill/>
              <a:miter lim="800000"/>
              <a:headEnd/>
              <a:tailEnd/>
            </a:ln>
          </p:spPr>
          <p:txBody>
            <a:bodyPr wrap="none">
              <a:spAutoFit/>
            </a:bodyPr>
            <a:lstStyle/>
            <a:p>
              <a:pPr eaLnBrk="0" hangingPunct="0"/>
              <a:r>
                <a:rPr lang="en-GB">
                  <a:latin typeface="Calibri" pitchFamily="34" charset="0"/>
                </a:rPr>
                <a:t>  the</a:t>
              </a:r>
            </a:p>
            <a:p>
              <a:pPr eaLnBrk="0" hangingPunct="0"/>
              <a:r>
                <a:rPr lang="en-GB">
                  <a:latin typeface="Calibri" pitchFamily="34" charset="0"/>
                </a:rPr>
                <a:t> light</a:t>
              </a:r>
            </a:p>
            <a:p>
              <a:pPr eaLnBrk="0" hangingPunct="0"/>
              <a:r>
                <a:rPr lang="en-GB">
                  <a:latin typeface="Calibri" pitchFamily="34" charset="0"/>
                </a:rPr>
                <a:t>  cone</a:t>
              </a: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sk-SK" dirty="0" smtClean="0">
                <a:solidFill>
                  <a:schemeClr val="accent6">
                    <a:lumMod val="75000"/>
                  </a:schemeClr>
                </a:solidFill>
              </a:rPr>
              <a:t>Čerenkovovo žiarenie v jadrovom reaktore TRIGA MarkII (reaktor je naplnený  vodou)</a:t>
            </a:r>
            <a:endParaRPr lang="en-US" dirty="0">
              <a:solidFill>
                <a:schemeClr val="accent6">
                  <a:lumMod val="75000"/>
                </a:schemeClr>
              </a:solidFill>
            </a:endParaRPr>
          </a:p>
        </p:txBody>
      </p:sp>
      <p:pic>
        <p:nvPicPr>
          <p:cNvPr id="87043" name="Picture 4" descr="http://www.imgc.cnr.it/AR2003/images/fullsize/40(4).5.jpg"/>
          <p:cNvPicPr>
            <a:picLocks noChangeAspect="1" noChangeArrowheads="1"/>
          </p:cNvPicPr>
          <p:nvPr/>
        </p:nvPicPr>
        <p:blipFill>
          <a:blip r:embed="rId3"/>
          <a:srcRect/>
          <a:stretch>
            <a:fillRect/>
          </a:stretch>
        </p:blipFill>
        <p:spPr bwMode="auto">
          <a:xfrm>
            <a:off x="4343400" y="2057400"/>
            <a:ext cx="4800600" cy="4800600"/>
          </a:xfrm>
          <a:prstGeom prst="rect">
            <a:avLst/>
          </a:prstGeom>
          <a:noFill/>
          <a:ln w="9525">
            <a:noFill/>
            <a:miter lim="800000"/>
            <a:headEnd/>
            <a:tailEnd/>
          </a:ln>
        </p:spPr>
      </p:pic>
      <p:sp>
        <p:nvSpPr>
          <p:cNvPr id="87044" name="TextBox 4"/>
          <p:cNvSpPr txBox="1">
            <a:spLocks noChangeArrowheads="1"/>
          </p:cNvSpPr>
          <p:nvPr/>
        </p:nvSpPr>
        <p:spPr bwMode="auto">
          <a:xfrm>
            <a:off x="3286125" y="4929188"/>
            <a:ext cx="1041400" cy="246062"/>
          </a:xfrm>
          <a:prstGeom prst="rect">
            <a:avLst/>
          </a:prstGeom>
          <a:noFill/>
          <a:ln w="9525">
            <a:noFill/>
            <a:miter lim="800000"/>
            <a:headEnd/>
            <a:tailEnd/>
          </a:ln>
        </p:spPr>
        <p:txBody>
          <a:bodyPr wrap="none">
            <a:spAutoFit/>
          </a:bodyPr>
          <a:lstStyle/>
          <a:p>
            <a:r>
              <a:rPr lang="sk-SK" sz="1000">
                <a:latin typeface="Calibri" pitchFamily="34" charset="0"/>
              </a:rPr>
              <a:t>www.imgc.cnr.it</a:t>
            </a:r>
            <a:endParaRPr lang="en-US" sz="1000">
              <a:latin typeface="Calibri" pitchFamily="34" charset="0"/>
            </a:endParaRPr>
          </a:p>
        </p:txBody>
      </p:sp>
      <p:pic>
        <p:nvPicPr>
          <p:cNvPr id="87045" name="Picture 2" descr="Image:TrigaReactorCore.jpeg"/>
          <p:cNvPicPr>
            <a:picLocks noChangeAspect="1" noChangeArrowheads="1"/>
          </p:cNvPicPr>
          <p:nvPr/>
        </p:nvPicPr>
        <p:blipFill>
          <a:blip r:embed="rId4"/>
          <a:srcRect/>
          <a:stretch>
            <a:fillRect/>
          </a:stretch>
        </p:blipFill>
        <p:spPr bwMode="auto">
          <a:xfrm>
            <a:off x="0" y="1428750"/>
            <a:ext cx="4752975"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875" y="4929188"/>
            <a:ext cx="3500438" cy="19288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067" name="Title 1"/>
          <p:cNvSpPr>
            <a:spLocks noGrp="1"/>
          </p:cNvSpPr>
          <p:nvPr>
            <p:ph type="title"/>
          </p:nvPr>
        </p:nvSpPr>
        <p:spPr/>
        <p:txBody>
          <a:bodyPr/>
          <a:lstStyle/>
          <a:p>
            <a:pPr eaLnBrk="1" hangingPunct="1"/>
            <a:r>
              <a:rPr lang="sk-SK" smtClean="0"/>
              <a:t>Čerenkovove počítače</a:t>
            </a:r>
            <a:endParaRPr lang="en-US" smtClean="0"/>
          </a:p>
        </p:txBody>
      </p:sp>
      <p:sp>
        <p:nvSpPr>
          <p:cNvPr id="3" name="Content Placeholder 2"/>
          <p:cNvSpPr>
            <a:spLocks noGrp="1"/>
          </p:cNvSpPr>
          <p:nvPr>
            <p:ph idx="1"/>
          </p:nvPr>
        </p:nvSpPr>
        <p:spPr>
          <a:xfrm>
            <a:off x="0" y="1143000"/>
            <a:ext cx="5757863" cy="3571875"/>
          </a:xfrm>
        </p:spPr>
        <p:txBody>
          <a:bodyPr rtlCol="0">
            <a:normAutofit fontScale="77500" lnSpcReduction="20000"/>
          </a:bodyPr>
          <a:lstStyle/>
          <a:p>
            <a:pPr eaLnBrk="1" fontAlgn="auto" hangingPunct="1">
              <a:spcAft>
                <a:spcPts val="0"/>
              </a:spcAft>
              <a:buFont typeface="Arial" pitchFamily="34" charset="0"/>
              <a:buChar char="•"/>
              <a:defRPr/>
            </a:pPr>
            <a:r>
              <a:rPr lang="sk-SK" dirty="0" smtClean="0"/>
              <a:t>Čerenkovové počítače sa používajú na detekciu rýchlych častíc </a:t>
            </a:r>
          </a:p>
          <a:p>
            <a:pPr eaLnBrk="1" fontAlgn="auto" hangingPunct="1">
              <a:spcAft>
                <a:spcPts val="0"/>
              </a:spcAft>
              <a:buFont typeface="Arial" pitchFamily="34" charset="0"/>
              <a:buChar char="•"/>
              <a:defRPr/>
            </a:pPr>
            <a:r>
              <a:rPr lang="sk-SK" dirty="0" smtClean="0"/>
              <a:t>Najvýznamnejšia aplikácia čerenkovových počítačov v tzv. RICH konfigurácii (Ring Imaging Cherenkov)</a:t>
            </a:r>
          </a:p>
          <a:p>
            <a:pPr lvl="1" eaLnBrk="1" fontAlgn="auto" hangingPunct="1">
              <a:spcAft>
                <a:spcPts val="0"/>
              </a:spcAft>
              <a:buFont typeface="Arial" pitchFamily="34" charset="0"/>
              <a:buChar char="–"/>
              <a:defRPr/>
            </a:pPr>
            <a:r>
              <a:rPr lang="sk-SK" dirty="0" smtClean="0"/>
              <a:t>Čerenkovovo žiarenie sa vytvára v radiátore</a:t>
            </a:r>
          </a:p>
          <a:p>
            <a:pPr lvl="1" eaLnBrk="1" fontAlgn="auto" hangingPunct="1">
              <a:spcAft>
                <a:spcPts val="0"/>
              </a:spcAft>
              <a:buFont typeface="Arial" pitchFamily="34" charset="0"/>
              <a:buChar char="–"/>
              <a:defRPr/>
            </a:pPr>
            <a:r>
              <a:rPr lang="sk-SK" dirty="0" smtClean="0"/>
              <a:t>Polohovo citlivý detektor zobrazí vzniknutý kruh </a:t>
            </a:r>
          </a:p>
          <a:p>
            <a:pPr lvl="1" eaLnBrk="1" fontAlgn="auto" hangingPunct="1">
              <a:spcAft>
                <a:spcPts val="0"/>
              </a:spcAft>
              <a:buFont typeface="Arial" pitchFamily="34" charset="0"/>
              <a:buChar char="–"/>
              <a:defRPr/>
            </a:pPr>
            <a:r>
              <a:rPr lang="sk-SK" dirty="0" smtClean="0"/>
              <a:t>Polomer registrovaného kruhu závisí od rýchlosti častice</a:t>
            </a:r>
            <a:endParaRPr lang="en-US" dirty="0"/>
          </a:p>
        </p:txBody>
      </p:sp>
      <p:sp>
        <p:nvSpPr>
          <p:cNvPr id="4" name="Rectangle 3"/>
          <p:cNvSpPr/>
          <p:nvPr/>
        </p:nvSpPr>
        <p:spPr>
          <a:xfrm>
            <a:off x="642938" y="5072063"/>
            <a:ext cx="1071562" cy="142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5400000">
            <a:off x="1322388" y="5821363"/>
            <a:ext cx="1500187" cy="158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71750" y="5072063"/>
            <a:ext cx="500063" cy="1428750"/>
          </a:xfrm>
          <a:prstGeom prst="rect">
            <a:avLst/>
          </a:prstGeom>
          <a:solidFill>
            <a:srgbClr val="D5FD7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8072" name="Group 11"/>
          <p:cNvGrpSpPr>
            <a:grpSpLocks/>
          </p:cNvGrpSpPr>
          <p:nvPr/>
        </p:nvGrpSpPr>
        <p:grpSpPr bwMode="auto">
          <a:xfrm>
            <a:off x="285750" y="5357813"/>
            <a:ext cx="1428750" cy="863600"/>
            <a:chOff x="6286480" y="3922943"/>
            <a:chExt cx="2857520" cy="2720767"/>
          </a:xfrm>
        </p:grpSpPr>
        <p:sp>
          <p:nvSpPr>
            <p:cNvPr id="9" name="Isosceles Triangle 8"/>
            <p:cNvSpPr/>
            <p:nvPr/>
          </p:nvSpPr>
          <p:spPr>
            <a:xfrm rot="5400000">
              <a:off x="6916159" y="4428572"/>
              <a:ext cx="2715767" cy="1714512"/>
            </a:xfrm>
            <a:prstGeom prst="triangle">
              <a:avLst>
                <a:gd name="adj" fmla="val 4807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7286613" y="3922943"/>
              <a:ext cx="215902" cy="271576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Arrow Connector 10"/>
            <p:cNvCxnSpPr/>
            <p:nvPr/>
          </p:nvCxnSpPr>
          <p:spPr>
            <a:xfrm>
              <a:off x="6286480" y="5208304"/>
              <a:ext cx="285752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2786063" y="5357813"/>
            <a:ext cx="106362" cy="86201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074" name="TextBox 17"/>
          <p:cNvSpPr txBox="1">
            <a:spLocks noChangeArrowheads="1"/>
          </p:cNvSpPr>
          <p:nvPr/>
        </p:nvSpPr>
        <p:spPr bwMode="auto">
          <a:xfrm>
            <a:off x="428625" y="6572250"/>
            <a:ext cx="1446213" cy="276225"/>
          </a:xfrm>
          <a:prstGeom prst="rect">
            <a:avLst/>
          </a:prstGeom>
          <a:noFill/>
          <a:ln w="9525">
            <a:noFill/>
            <a:miter lim="800000"/>
            <a:headEnd/>
            <a:tailEnd/>
          </a:ln>
        </p:spPr>
        <p:txBody>
          <a:bodyPr wrap="none">
            <a:spAutoFit/>
          </a:bodyPr>
          <a:lstStyle/>
          <a:p>
            <a:r>
              <a:rPr lang="sk-SK" sz="1200">
                <a:latin typeface="Calibri" pitchFamily="34" charset="0"/>
              </a:rPr>
              <a:t>Čerenkovov radiátor</a:t>
            </a:r>
            <a:endParaRPr lang="en-US" sz="1200">
              <a:latin typeface="Calibri" pitchFamily="34" charset="0"/>
            </a:endParaRPr>
          </a:p>
        </p:txBody>
      </p:sp>
      <p:sp>
        <p:nvSpPr>
          <p:cNvPr id="88075" name="TextBox 18"/>
          <p:cNvSpPr txBox="1">
            <a:spLocks noChangeArrowheads="1"/>
          </p:cNvSpPr>
          <p:nvPr/>
        </p:nvSpPr>
        <p:spPr bwMode="auto">
          <a:xfrm>
            <a:off x="2286000" y="6572250"/>
            <a:ext cx="977900" cy="276225"/>
          </a:xfrm>
          <a:prstGeom prst="rect">
            <a:avLst/>
          </a:prstGeom>
          <a:noFill/>
          <a:ln w="9525">
            <a:noFill/>
            <a:miter lim="800000"/>
            <a:headEnd/>
            <a:tailEnd/>
          </a:ln>
        </p:spPr>
        <p:txBody>
          <a:bodyPr wrap="none">
            <a:spAutoFit/>
          </a:bodyPr>
          <a:lstStyle/>
          <a:p>
            <a:r>
              <a:rPr lang="sk-SK" sz="1200">
                <a:latin typeface="Calibri" pitchFamily="34" charset="0"/>
              </a:rPr>
              <a:t>fotodetektor</a:t>
            </a:r>
            <a:endParaRPr lang="en-US" sz="1200">
              <a:latin typeface="Calibri" pitchFamily="34" charset="0"/>
            </a:endParaRPr>
          </a:p>
        </p:txBody>
      </p:sp>
      <p:pic>
        <p:nvPicPr>
          <p:cNvPr id="88076" name="Picture 2" descr="hmpid1">
            <a:hlinkClick r:id="rId3"/>
          </p:cNvPr>
          <p:cNvPicPr>
            <a:picLocks noChangeAspect="1" noChangeArrowheads="1"/>
          </p:cNvPicPr>
          <p:nvPr/>
        </p:nvPicPr>
        <p:blipFill>
          <a:blip r:embed="rId4"/>
          <a:srcRect/>
          <a:stretch>
            <a:fillRect/>
          </a:stretch>
        </p:blipFill>
        <p:spPr bwMode="auto">
          <a:xfrm>
            <a:off x="5865813" y="1214438"/>
            <a:ext cx="3017837" cy="2357437"/>
          </a:xfrm>
          <a:prstGeom prst="rect">
            <a:avLst/>
          </a:prstGeom>
          <a:noFill/>
          <a:ln w="9525">
            <a:noFill/>
            <a:miter lim="800000"/>
            <a:headEnd/>
            <a:tailEnd/>
          </a:ln>
        </p:spPr>
      </p:pic>
      <p:grpSp>
        <p:nvGrpSpPr>
          <p:cNvPr id="88077" name="Group 2"/>
          <p:cNvGrpSpPr>
            <a:grpSpLocks/>
          </p:cNvGrpSpPr>
          <p:nvPr/>
        </p:nvGrpSpPr>
        <p:grpSpPr bwMode="auto">
          <a:xfrm>
            <a:off x="4899025" y="4143375"/>
            <a:ext cx="4244975" cy="2101850"/>
            <a:chOff x="521" y="1661"/>
            <a:chExt cx="4891" cy="2543"/>
          </a:xfrm>
        </p:grpSpPr>
        <p:pic>
          <p:nvPicPr>
            <p:cNvPr id="88078" name="Picture 3"/>
            <p:cNvPicPr>
              <a:picLocks noChangeAspect="1" noChangeArrowheads="1"/>
            </p:cNvPicPr>
            <p:nvPr/>
          </p:nvPicPr>
          <p:blipFill>
            <a:blip r:embed="rId5"/>
            <a:srcRect/>
            <a:stretch>
              <a:fillRect/>
            </a:stretch>
          </p:blipFill>
          <p:spPr bwMode="auto">
            <a:xfrm>
              <a:off x="1394" y="1661"/>
              <a:ext cx="3426" cy="2471"/>
            </a:xfrm>
            <a:prstGeom prst="rect">
              <a:avLst/>
            </a:prstGeom>
            <a:noFill/>
            <a:ln w="19050">
              <a:noFill/>
              <a:miter lim="800000"/>
              <a:headEnd/>
              <a:tailEnd/>
            </a:ln>
          </p:spPr>
        </p:pic>
        <p:sp>
          <p:nvSpPr>
            <p:cNvPr id="88079" name="Line 4"/>
            <p:cNvSpPr>
              <a:spLocks noChangeShapeType="1"/>
            </p:cNvSpPr>
            <p:nvPr/>
          </p:nvSpPr>
          <p:spPr bwMode="auto">
            <a:xfrm>
              <a:off x="521" y="4156"/>
              <a:ext cx="862" cy="0"/>
            </a:xfrm>
            <a:prstGeom prst="line">
              <a:avLst/>
            </a:prstGeom>
            <a:noFill/>
            <a:ln w="38100">
              <a:solidFill>
                <a:srgbClr val="0066FF"/>
              </a:solidFill>
              <a:round/>
              <a:headEnd/>
              <a:tailEnd type="triangle" w="med" len="med"/>
            </a:ln>
          </p:spPr>
          <p:txBody>
            <a:bodyPr wrap="none">
              <a:spAutoFit/>
            </a:bodyPr>
            <a:lstStyle/>
            <a:p>
              <a:endParaRPr lang="en-GB"/>
            </a:p>
          </p:txBody>
        </p:sp>
        <p:sp>
          <p:nvSpPr>
            <p:cNvPr id="88080" name="Line 5"/>
            <p:cNvSpPr>
              <a:spLocks noChangeShapeType="1"/>
            </p:cNvSpPr>
            <p:nvPr/>
          </p:nvSpPr>
          <p:spPr bwMode="auto">
            <a:xfrm>
              <a:off x="1383" y="4156"/>
              <a:ext cx="862" cy="0"/>
            </a:xfrm>
            <a:prstGeom prst="line">
              <a:avLst/>
            </a:prstGeom>
            <a:noFill/>
            <a:ln w="38100">
              <a:solidFill>
                <a:srgbClr val="FF3300"/>
              </a:solidFill>
              <a:round/>
              <a:headEnd type="triangle" w="med" len="med"/>
              <a:tailEnd/>
            </a:ln>
          </p:spPr>
          <p:txBody>
            <a:bodyPr wrap="none">
              <a:spAutoFit/>
            </a:bodyPr>
            <a:lstStyle/>
            <a:p>
              <a:endParaRPr lang="en-GB"/>
            </a:p>
          </p:txBody>
        </p:sp>
        <p:sp>
          <p:nvSpPr>
            <p:cNvPr id="88081" name="Text Box 6"/>
            <p:cNvSpPr txBox="1">
              <a:spLocks noChangeArrowheads="1"/>
            </p:cNvSpPr>
            <p:nvPr/>
          </p:nvSpPr>
          <p:spPr bwMode="auto">
            <a:xfrm>
              <a:off x="3105" y="3627"/>
              <a:ext cx="714" cy="577"/>
            </a:xfrm>
            <a:prstGeom prst="rect">
              <a:avLst/>
            </a:prstGeom>
            <a:noFill/>
            <a:ln w="9525" algn="ctr">
              <a:noFill/>
              <a:miter lim="800000"/>
              <a:headEnd/>
              <a:tailEnd/>
            </a:ln>
          </p:spPr>
          <p:txBody>
            <a:bodyPr wrap="none">
              <a:spAutoFit/>
            </a:bodyPr>
            <a:lstStyle/>
            <a:p>
              <a:pPr eaLnBrk="0" hangingPunct="0"/>
              <a:r>
                <a:rPr lang="en-GB">
                  <a:latin typeface="Calibri" pitchFamily="34" charset="0"/>
                </a:rPr>
                <a:t>The </a:t>
              </a:r>
            </a:p>
            <a:p>
              <a:pPr eaLnBrk="0" hangingPunct="0"/>
              <a:r>
                <a:rPr lang="en-GB">
                  <a:latin typeface="Calibri" pitchFamily="34" charset="0"/>
                </a:rPr>
                <a:t>photon </a:t>
              </a:r>
            </a:p>
            <a:p>
              <a:pPr eaLnBrk="0" hangingPunct="0"/>
              <a:r>
                <a:rPr lang="en-GB">
                  <a:latin typeface="Calibri" pitchFamily="34" charset="0"/>
                </a:rPr>
                <a:t>detector</a:t>
              </a:r>
            </a:p>
          </p:txBody>
        </p:sp>
        <p:sp>
          <p:nvSpPr>
            <p:cNvPr id="88082" name="Text Box 7"/>
            <p:cNvSpPr txBox="1">
              <a:spLocks noChangeArrowheads="1"/>
            </p:cNvSpPr>
            <p:nvPr/>
          </p:nvSpPr>
          <p:spPr bwMode="auto">
            <a:xfrm>
              <a:off x="4388" y="3022"/>
              <a:ext cx="1024" cy="404"/>
            </a:xfrm>
            <a:prstGeom prst="rect">
              <a:avLst/>
            </a:prstGeom>
            <a:noFill/>
            <a:ln w="9525" algn="ctr">
              <a:noFill/>
              <a:miter lim="800000"/>
              <a:headEnd/>
              <a:tailEnd/>
            </a:ln>
          </p:spPr>
          <p:txBody>
            <a:bodyPr wrap="none">
              <a:spAutoFit/>
            </a:bodyPr>
            <a:lstStyle/>
            <a:p>
              <a:pPr eaLnBrk="0" hangingPunct="0"/>
              <a:r>
                <a:rPr lang="en-GB">
                  <a:latin typeface="Calibri" pitchFamily="34" charset="0"/>
                </a:rPr>
                <a:t>The spherical</a:t>
              </a:r>
            </a:p>
            <a:p>
              <a:pPr eaLnBrk="0" hangingPunct="0"/>
              <a:r>
                <a:rPr lang="en-GB">
                  <a:latin typeface="Calibri" pitchFamily="34" charset="0"/>
                </a:rPr>
                <a:t>mirror</a:t>
              </a:r>
            </a:p>
          </p:txBody>
        </p:sp>
        <p:sp>
          <p:nvSpPr>
            <p:cNvPr id="88083" name="Text Box 8"/>
            <p:cNvSpPr txBox="1">
              <a:spLocks noChangeArrowheads="1"/>
            </p:cNvSpPr>
            <p:nvPr/>
          </p:nvSpPr>
          <p:spPr bwMode="auto">
            <a:xfrm rot="-1800000">
              <a:off x="1984" y="3249"/>
              <a:ext cx="339" cy="231"/>
            </a:xfrm>
            <a:prstGeom prst="rect">
              <a:avLst/>
            </a:prstGeom>
            <a:noFill/>
            <a:ln w="9525" algn="ctr">
              <a:noFill/>
              <a:miter lim="800000"/>
              <a:headEnd/>
              <a:tailEnd/>
            </a:ln>
          </p:spPr>
          <p:txBody>
            <a:bodyPr wrap="none">
              <a:spAutoFit/>
            </a:bodyPr>
            <a:lstStyle/>
            <a:p>
              <a:pPr eaLnBrk="0" hangingPunct="0"/>
              <a:r>
                <a:rPr lang="en-GB">
                  <a:latin typeface="Times New Roman" pitchFamily="18" charset="0"/>
                </a:rPr>
                <a:t>q, </a:t>
              </a:r>
              <a:r>
                <a:rPr lang="en-GB">
                  <a:latin typeface="Symbol" pitchFamily="18" charset="2"/>
                </a:rPr>
                <a:t>b</a:t>
              </a:r>
            </a:p>
          </p:txBody>
        </p:sp>
        <p:sp>
          <p:nvSpPr>
            <p:cNvPr id="88084" name="Text Box 9"/>
            <p:cNvSpPr txBox="1">
              <a:spLocks noChangeArrowheads="1"/>
            </p:cNvSpPr>
            <p:nvPr/>
          </p:nvSpPr>
          <p:spPr bwMode="auto">
            <a:xfrm rot="-2400000">
              <a:off x="3278" y="3082"/>
              <a:ext cx="944" cy="231"/>
            </a:xfrm>
            <a:prstGeom prst="rect">
              <a:avLst/>
            </a:prstGeom>
            <a:noFill/>
            <a:ln w="9525" algn="ctr">
              <a:noFill/>
              <a:miter lim="800000"/>
              <a:headEnd/>
              <a:tailEnd/>
            </a:ln>
          </p:spPr>
          <p:txBody>
            <a:bodyPr wrap="none">
              <a:spAutoFit/>
            </a:bodyPr>
            <a:lstStyle/>
            <a:p>
              <a:pPr eaLnBrk="0" hangingPunct="0"/>
              <a:r>
                <a:rPr lang="en-GB">
                  <a:latin typeface="Calibri" pitchFamily="34" charset="0"/>
                </a:rPr>
                <a:t>The photons</a:t>
              </a:r>
            </a:p>
          </p:txBody>
        </p:sp>
        <p:sp>
          <p:nvSpPr>
            <p:cNvPr id="88085" name="Text Box 10"/>
            <p:cNvSpPr txBox="1">
              <a:spLocks noChangeArrowheads="1"/>
            </p:cNvSpPr>
            <p:nvPr/>
          </p:nvSpPr>
          <p:spPr bwMode="auto">
            <a:xfrm>
              <a:off x="583" y="3757"/>
              <a:ext cx="893" cy="404"/>
            </a:xfrm>
            <a:prstGeom prst="rect">
              <a:avLst/>
            </a:prstGeom>
            <a:noFill/>
            <a:ln w="9525" algn="ctr">
              <a:noFill/>
              <a:miter lim="800000"/>
              <a:headEnd/>
              <a:tailEnd/>
            </a:ln>
          </p:spPr>
          <p:txBody>
            <a:bodyPr wrap="none">
              <a:spAutoFit/>
            </a:bodyPr>
            <a:lstStyle/>
            <a:p>
              <a:pPr algn="r" eaLnBrk="0" hangingPunct="0"/>
              <a:r>
                <a:rPr lang="en-GB">
                  <a:latin typeface="Calibri" pitchFamily="34" charset="0"/>
                </a:rPr>
                <a:t>Interaction</a:t>
              </a:r>
            </a:p>
            <a:p>
              <a:pPr algn="r" eaLnBrk="0" hangingPunct="0"/>
              <a:r>
                <a:rPr lang="en-GB">
                  <a:latin typeface="Calibri" pitchFamily="34" charset="0"/>
                </a:rPr>
                <a:t>point</a:t>
              </a: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sk-SK" smtClean="0"/>
              <a:t>DELPHI RICH (1989)</a:t>
            </a:r>
            <a:endParaRPr lang="en-US" smtClean="0"/>
          </a:p>
        </p:txBody>
      </p:sp>
      <p:sp>
        <p:nvSpPr>
          <p:cNvPr id="8909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89092" name="Rectangle 3"/>
          <p:cNvSpPr>
            <a:spLocks noChangeArrowheads="1"/>
          </p:cNvSpPr>
          <p:nvPr/>
        </p:nvSpPr>
        <p:spPr bwMode="auto">
          <a:xfrm>
            <a:off x="0" y="1762125"/>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89093" name="Picture 2" descr="http://doc.cern.ch/archive/electronic/cern/others/PHO/photo-ex/8902126.jpeg"/>
          <p:cNvPicPr>
            <a:picLocks noChangeAspect="1" noChangeArrowheads="1"/>
          </p:cNvPicPr>
          <p:nvPr/>
        </p:nvPicPr>
        <p:blipFill>
          <a:blip r:embed="rId3"/>
          <a:srcRect/>
          <a:stretch>
            <a:fillRect/>
          </a:stretch>
        </p:blipFill>
        <p:spPr bwMode="auto">
          <a:xfrm>
            <a:off x="1928813" y="1285875"/>
            <a:ext cx="5143500" cy="5110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sk-SK" smtClean="0"/>
              <a:t>COMPASS RICH (2001)</a:t>
            </a:r>
            <a:endParaRPr lang="en-US" smtClean="0"/>
          </a:p>
        </p:txBody>
      </p:sp>
      <p:pic>
        <p:nvPicPr>
          <p:cNvPr id="90115" name="Picture 4" descr="http://doc.cern.ch/archive/electronic/cern/others/PHO/photo-ex/0106007_02.jpg"/>
          <p:cNvPicPr>
            <a:picLocks noChangeAspect="1" noChangeArrowheads="1"/>
          </p:cNvPicPr>
          <p:nvPr/>
        </p:nvPicPr>
        <p:blipFill>
          <a:blip r:embed="rId3"/>
          <a:srcRect/>
          <a:stretch>
            <a:fillRect/>
          </a:stretch>
        </p:blipFill>
        <p:spPr bwMode="auto">
          <a:xfrm>
            <a:off x="4295775" y="2214563"/>
            <a:ext cx="4848225" cy="3321050"/>
          </a:xfrm>
          <a:prstGeom prst="rect">
            <a:avLst/>
          </a:prstGeom>
          <a:noFill/>
          <a:ln w="9525">
            <a:noFill/>
            <a:miter lim="800000"/>
            <a:headEnd/>
            <a:tailEnd/>
          </a:ln>
        </p:spPr>
      </p:pic>
      <p:pic>
        <p:nvPicPr>
          <p:cNvPr id="90116" name="Picture 2" descr="http://doc.cern.ch/archive/electronic/cern/others/PHO/photo-ex/0106007_01.jpg"/>
          <p:cNvPicPr>
            <a:picLocks noChangeAspect="1" noChangeArrowheads="1"/>
          </p:cNvPicPr>
          <p:nvPr/>
        </p:nvPicPr>
        <p:blipFill>
          <a:blip r:embed="rId4"/>
          <a:srcRect/>
          <a:stretch>
            <a:fillRect/>
          </a:stretch>
        </p:blipFill>
        <p:spPr bwMode="auto">
          <a:xfrm>
            <a:off x="785813" y="1928813"/>
            <a:ext cx="3143250" cy="4284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sk-SK" smtClean="0"/>
              <a:t>ALICE HMPID (2007)</a:t>
            </a:r>
            <a:endParaRPr lang="en-US" smtClean="0"/>
          </a:p>
        </p:txBody>
      </p:sp>
      <p:pic>
        <p:nvPicPr>
          <p:cNvPr id="91139" name="Picture 6" descr="http://doc.cern.ch/archive/electronic/cern/others/PHO/photo-alice/hmpid-2006-001.jpg"/>
          <p:cNvPicPr>
            <a:picLocks noChangeAspect="1" noChangeArrowheads="1"/>
          </p:cNvPicPr>
          <p:nvPr/>
        </p:nvPicPr>
        <p:blipFill>
          <a:blip r:embed="rId3"/>
          <a:srcRect/>
          <a:stretch>
            <a:fillRect/>
          </a:stretch>
        </p:blipFill>
        <p:spPr bwMode="auto">
          <a:xfrm>
            <a:off x="1785938" y="1571625"/>
            <a:ext cx="4786312" cy="463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sk-SK" smtClean="0"/>
              <a:t>Polovodičové detektory</a:t>
            </a:r>
            <a:endParaRPr lang="en-US" smtClean="0"/>
          </a:p>
        </p:txBody>
      </p:sp>
      <p:sp>
        <p:nvSpPr>
          <p:cNvPr id="92163" name="Content Placeholder 2"/>
          <p:cNvSpPr>
            <a:spLocks noGrp="1"/>
          </p:cNvSpPr>
          <p:nvPr>
            <p:ph idx="1"/>
          </p:nvPr>
        </p:nvSpPr>
        <p:spPr>
          <a:xfrm>
            <a:off x="357188" y="928688"/>
            <a:ext cx="8229600" cy="5715000"/>
          </a:xfrm>
        </p:spPr>
        <p:txBody>
          <a:bodyPr/>
          <a:lstStyle/>
          <a:p>
            <a:r>
              <a:rPr lang="sk-SK" sz="2000" smtClean="0"/>
              <a:t>Na pochopenie činnosti polovodičového detektora nám stačia základné znalosti o polovodičoch</a:t>
            </a:r>
          </a:p>
          <a:p>
            <a:pPr lvl="1"/>
            <a:r>
              <a:rPr lang="sk-SK" sz="2000" smtClean="0"/>
              <a:t>Polovodič je materiál, ktorý má veľmi úzke zakázané pásmo a stačí malá energia na to, aby sa elektróny dostali do vodivostného pásma</a:t>
            </a:r>
          </a:p>
          <a:p>
            <a:pPr lvl="1"/>
            <a:r>
              <a:rPr lang="sk-SK" sz="2000" smtClean="0"/>
              <a:t>V polovodiči sú nosičmi náboja elektróny a diery</a:t>
            </a:r>
          </a:p>
          <a:p>
            <a:pPr lvl="2"/>
            <a:r>
              <a:rPr lang="sk-SK" sz="2000" smtClean="0"/>
              <a:t>Podľa toho, ktorý nosič je majoritný, rozlišujeme polovodiče typu „n“ a „p“</a:t>
            </a:r>
          </a:p>
          <a:p>
            <a:pPr lvl="1"/>
            <a:r>
              <a:rPr lang="sk-SK" sz="2000" smtClean="0"/>
              <a:t>Pri styku 2 materiálov opačného typu polovodivosti dôjde k vytvoreniu ochudobnenej zóny (bez voľných nosičov)</a:t>
            </a:r>
          </a:p>
          <a:p>
            <a:r>
              <a:rPr lang="sk-SK" sz="2000" smtClean="0"/>
              <a:t>Ak sa veľmi nemýlim, tieto fakty sú súčasťou stredoškolských osnov</a:t>
            </a:r>
          </a:p>
          <a:p>
            <a:endParaRPr lang="sk-SK" sz="2000" smtClean="0"/>
          </a:p>
          <a:p>
            <a:endParaRPr lang="sk-SK" sz="2000" smtClean="0"/>
          </a:p>
          <a:p>
            <a:endParaRPr lang="sk-SK" sz="2000" smtClean="0"/>
          </a:p>
          <a:p>
            <a:r>
              <a:rPr lang="sk-SK" sz="2000" smtClean="0"/>
              <a:t>K vyrobeniu polovodičového detektora nám chýba už len malý krok</a:t>
            </a:r>
          </a:p>
          <a:p>
            <a:pPr lvl="1"/>
            <a:r>
              <a:rPr lang="sk-SK" sz="1600" smtClean="0"/>
              <a:t>Potrebujeme rozšíriť ochudobnenú zónu na celý detektor</a:t>
            </a:r>
          </a:p>
          <a:p>
            <a:r>
              <a:rPr lang="sk-SK" sz="2000" smtClean="0"/>
              <a:t>Prečo? A ako?</a:t>
            </a:r>
            <a:endParaRPr lang="en-US" sz="2000" smtClean="0"/>
          </a:p>
        </p:txBody>
      </p:sp>
      <p:sp>
        <p:nvSpPr>
          <p:cNvPr id="4" name="Rectangle 3"/>
          <p:cNvSpPr/>
          <p:nvPr/>
        </p:nvSpPr>
        <p:spPr>
          <a:xfrm>
            <a:off x="2714625" y="4572000"/>
            <a:ext cx="1643063" cy="7143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4357688" y="4572000"/>
            <a:ext cx="1714500" cy="7143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166" name="TextBox 6"/>
          <p:cNvSpPr txBox="1">
            <a:spLocks noChangeArrowheads="1"/>
          </p:cNvSpPr>
          <p:nvPr/>
        </p:nvSpPr>
        <p:spPr bwMode="auto">
          <a:xfrm>
            <a:off x="4643438" y="4643438"/>
            <a:ext cx="319087" cy="369887"/>
          </a:xfrm>
          <a:prstGeom prst="rect">
            <a:avLst/>
          </a:prstGeom>
          <a:noFill/>
          <a:ln w="9525">
            <a:noFill/>
            <a:miter lim="800000"/>
            <a:headEnd/>
            <a:tailEnd/>
          </a:ln>
        </p:spPr>
        <p:txBody>
          <a:bodyPr wrap="none">
            <a:spAutoFit/>
          </a:bodyPr>
          <a:lstStyle/>
          <a:p>
            <a:r>
              <a:rPr lang="sk-SK"/>
              <a:t>+</a:t>
            </a:r>
            <a:endParaRPr lang="en-US"/>
          </a:p>
        </p:txBody>
      </p:sp>
      <p:sp>
        <p:nvSpPr>
          <p:cNvPr id="92167" name="TextBox 7"/>
          <p:cNvSpPr txBox="1">
            <a:spLocks noChangeArrowheads="1"/>
          </p:cNvSpPr>
          <p:nvPr/>
        </p:nvSpPr>
        <p:spPr bwMode="auto">
          <a:xfrm>
            <a:off x="4643438" y="4857750"/>
            <a:ext cx="319087" cy="369888"/>
          </a:xfrm>
          <a:prstGeom prst="rect">
            <a:avLst/>
          </a:prstGeom>
          <a:noFill/>
          <a:ln w="9525">
            <a:noFill/>
            <a:miter lim="800000"/>
            <a:headEnd/>
            <a:tailEnd/>
          </a:ln>
        </p:spPr>
        <p:txBody>
          <a:bodyPr wrap="none">
            <a:spAutoFit/>
          </a:bodyPr>
          <a:lstStyle/>
          <a:p>
            <a:r>
              <a:rPr lang="sk-SK"/>
              <a:t>+</a:t>
            </a:r>
            <a:endParaRPr lang="en-US"/>
          </a:p>
        </p:txBody>
      </p:sp>
      <p:sp>
        <p:nvSpPr>
          <p:cNvPr id="92168" name="TextBox 8"/>
          <p:cNvSpPr txBox="1">
            <a:spLocks noChangeArrowheads="1"/>
          </p:cNvSpPr>
          <p:nvPr/>
        </p:nvSpPr>
        <p:spPr bwMode="auto">
          <a:xfrm>
            <a:off x="4857750" y="4857750"/>
            <a:ext cx="319088" cy="369888"/>
          </a:xfrm>
          <a:prstGeom prst="rect">
            <a:avLst/>
          </a:prstGeom>
          <a:noFill/>
          <a:ln w="9525">
            <a:noFill/>
            <a:miter lim="800000"/>
            <a:headEnd/>
            <a:tailEnd/>
          </a:ln>
        </p:spPr>
        <p:txBody>
          <a:bodyPr wrap="none">
            <a:spAutoFit/>
          </a:bodyPr>
          <a:lstStyle/>
          <a:p>
            <a:r>
              <a:rPr lang="sk-SK"/>
              <a:t>+</a:t>
            </a:r>
            <a:endParaRPr lang="en-US"/>
          </a:p>
        </p:txBody>
      </p:sp>
      <p:sp>
        <p:nvSpPr>
          <p:cNvPr id="92169" name="TextBox 9"/>
          <p:cNvSpPr txBox="1">
            <a:spLocks noChangeArrowheads="1"/>
          </p:cNvSpPr>
          <p:nvPr/>
        </p:nvSpPr>
        <p:spPr bwMode="auto">
          <a:xfrm>
            <a:off x="4857750" y="4643438"/>
            <a:ext cx="319088" cy="369887"/>
          </a:xfrm>
          <a:prstGeom prst="rect">
            <a:avLst/>
          </a:prstGeom>
          <a:noFill/>
          <a:ln w="9525">
            <a:noFill/>
            <a:miter lim="800000"/>
            <a:headEnd/>
            <a:tailEnd/>
          </a:ln>
        </p:spPr>
        <p:txBody>
          <a:bodyPr wrap="none">
            <a:spAutoFit/>
          </a:bodyPr>
          <a:lstStyle/>
          <a:p>
            <a:r>
              <a:rPr lang="sk-SK"/>
              <a:t>+</a:t>
            </a:r>
            <a:endParaRPr lang="en-US"/>
          </a:p>
        </p:txBody>
      </p:sp>
      <p:sp>
        <p:nvSpPr>
          <p:cNvPr id="92170" name="TextBox 10"/>
          <p:cNvSpPr txBox="1">
            <a:spLocks noChangeArrowheads="1"/>
          </p:cNvSpPr>
          <p:nvPr/>
        </p:nvSpPr>
        <p:spPr bwMode="auto">
          <a:xfrm>
            <a:off x="5143500" y="4845050"/>
            <a:ext cx="319088" cy="369888"/>
          </a:xfrm>
          <a:prstGeom prst="rect">
            <a:avLst/>
          </a:prstGeom>
          <a:noFill/>
          <a:ln w="9525">
            <a:noFill/>
            <a:miter lim="800000"/>
            <a:headEnd/>
            <a:tailEnd/>
          </a:ln>
        </p:spPr>
        <p:txBody>
          <a:bodyPr wrap="none">
            <a:spAutoFit/>
          </a:bodyPr>
          <a:lstStyle/>
          <a:p>
            <a:r>
              <a:rPr lang="sk-SK"/>
              <a:t>+</a:t>
            </a:r>
            <a:endParaRPr lang="en-US"/>
          </a:p>
        </p:txBody>
      </p:sp>
      <p:sp>
        <p:nvSpPr>
          <p:cNvPr id="92171" name="TextBox 11"/>
          <p:cNvSpPr txBox="1">
            <a:spLocks noChangeArrowheads="1"/>
          </p:cNvSpPr>
          <p:nvPr/>
        </p:nvSpPr>
        <p:spPr bwMode="auto">
          <a:xfrm>
            <a:off x="5143500" y="4630738"/>
            <a:ext cx="319088" cy="369887"/>
          </a:xfrm>
          <a:prstGeom prst="rect">
            <a:avLst/>
          </a:prstGeom>
          <a:noFill/>
          <a:ln w="9525">
            <a:noFill/>
            <a:miter lim="800000"/>
            <a:headEnd/>
            <a:tailEnd/>
          </a:ln>
        </p:spPr>
        <p:txBody>
          <a:bodyPr wrap="none">
            <a:spAutoFit/>
          </a:bodyPr>
          <a:lstStyle/>
          <a:p>
            <a:r>
              <a:rPr lang="sk-SK"/>
              <a:t>+</a:t>
            </a:r>
            <a:endParaRPr lang="en-US"/>
          </a:p>
        </p:txBody>
      </p:sp>
      <p:sp>
        <p:nvSpPr>
          <p:cNvPr id="92172" name="TextBox 12"/>
          <p:cNvSpPr txBox="1">
            <a:spLocks noChangeArrowheads="1"/>
          </p:cNvSpPr>
          <p:nvPr/>
        </p:nvSpPr>
        <p:spPr bwMode="auto">
          <a:xfrm>
            <a:off x="5429250" y="4845050"/>
            <a:ext cx="319088" cy="369888"/>
          </a:xfrm>
          <a:prstGeom prst="rect">
            <a:avLst/>
          </a:prstGeom>
          <a:noFill/>
          <a:ln w="9525">
            <a:noFill/>
            <a:miter lim="800000"/>
            <a:headEnd/>
            <a:tailEnd/>
          </a:ln>
        </p:spPr>
        <p:txBody>
          <a:bodyPr wrap="none">
            <a:spAutoFit/>
          </a:bodyPr>
          <a:lstStyle/>
          <a:p>
            <a:r>
              <a:rPr lang="sk-SK"/>
              <a:t>+</a:t>
            </a:r>
            <a:endParaRPr lang="en-US"/>
          </a:p>
        </p:txBody>
      </p:sp>
      <p:sp>
        <p:nvSpPr>
          <p:cNvPr id="92173" name="TextBox 13"/>
          <p:cNvSpPr txBox="1">
            <a:spLocks noChangeArrowheads="1"/>
          </p:cNvSpPr>
          <p:nvPr/>
        </p:nvSpPr>
        <p:spPr bwMode="auto">
          <a:xfrm>
            <a:off x="5429250" y="4630738"/>
            <a:ext cx="319088" cy="369887"/>
          </a:xfrm>
          <a:prstGeom prst="rect">
            <a:avLst/>
          </a:prstGeom>
          <a:noFill/>
          <a:ln w="9525">
            <a:noFill/>
            <a:miter lim="800000"/>
            <a:headEnd/>
            <a:tailEnd/>
          </a:ln>
        </p:spPr>
        <p:txBody>
          <a:bodyPr wrap="none">
            <a:spAutoFit/>
          </a:bodyPr>
          <a:lstStyle/>
          <a:p>
            <a:r>
              <a:rPr lang="sk-SK"/>
              <a:t>+</a:t>
            </a:r>
            <a:endParaRPr lang="en-US"/>
          </a:p>
        </p:txBody>
      </p:sp>
      <p:sp>
        <p:nvSpPr>
          <p:cNvPr id="92174" name="TextBox 14"/>
          <p:cNvSpPr txBox="1">
            <a:spLocks noChangeArrowheads="1"/>
          </p:cNvSpPr>
          <p:nvPr/>
        </p:nvSpPr>
        <p:spPr bwMode="auto">
          <a:xfrm>
            <a:off x="5715000" y="4833938"/>
            <a:ext cx="319088" cy="368300"/>
          </a:xfrm>
          <a:prstGeom prst="rect">
            <a:avLst/>
          </a:prstGeom>
          <a:noFill/>
          <a:ln w="9525">
            <a:noFill/>
            <a:miter lim="800000"/>
            <a:headEnd/>
            <a:tailEnd/>
          </a:ln>
        </p:spPr>
        <p:txBody>
          <a:bodyPr wrap="none">
            <a:spAutoFit/>
          </a:bodyPr>
          <a:lstStyle/>
          <a:p>
            <a:r>
              <a:rPr lang="sk-SK"/>
              <a:t>+</a:t>
            </a:r>
            <a:endParaRPr lang="en-US"/>
          </a:p>
        </p:txBody>
      </p:sp>
      <p:sp>
        <p:nvSpPr>
          <p:cNvPr id="92175" name="TextBox 15"/>
          <p:cNvSpPr txBox="1">
            <a:spLocks noChangeArrowheads="1"/>
          </p:cNvSpPr>
          <p:nvPr/>
        </p:nvSpPr>
        <p:spPr bwMode="auto">
          <a:xfrm>
            <a:off x="5715000" y="4619625"/>
            <a:ext cx="319088" cy="368300"/>
          </a:xfrm>
          <a:prstGeom prst="rect">
            <a:avLst/>
          </a:prstGeom>
          <a:noFill/>
          <a:ln w="9525">
            <a:noFill/>
            <a:miter lim="800000"/>
            <a:headEnd/>
            <a:tailEnd/>
          </a:ln>
        </p:spPr>
        <p:txBody>
          <a:bodyPr wrap="none">
            <a:spAutoFit/>
          </a:bodyPr>
          <a:lstStyle/>
          <a:p>
            <a:r>
              <a:rPr lang="sk-SK"/>
              <a:t>+</a:t>
            </a:r>
            <a:endParaRPr lang="en-US"/>
          </a:p>
        </p:txBody>
      </p:sp>
      <p:sp>
        <p:nvSpPr>
          <p:cNvPr id="92176" name="TextBox 16"/>
          <p:cNvSpPr txBox="1">
            <a:spLocks noChangeArrowheads="1"/>
          </p:cNvSpPr>
          <p:nvPr/>
        </p:nvSpPr>
        <p:spPr bwMode="auto">
          <a:xfrm>
            <a:off x="2714625" y="4630738"/>
            <a:ext cx="261938" cy="369887"/>
          </a:xfrm>
          <a:prstGeom prst="rect">
            <a:avLst/>
          </a:prstGeom>
          <a:noFill/>
          <a:ln w="9525">
            <a:noFill/>
            <a:miter lim="800000"/>
            <a:headEnd/>
            <a:tailEnd/>
          </a:ln>
        </p:spPr>
        <p:txBody>
          <a:bodyPr wrap="none">
            <a:spAutoFit/>
          </a:bodyPr>
          <a:lstStyle/>
          <a:p>
            <a:r>
              <a:rPr lang="sk-SK"/>
              <a:t>-</a:t>
            </a:r>
            <a:endParaRPr lang="en-US"/>
          </a:p>
        </p:txBody>
      </p:sp>
      <p:sp>
        <p:nvSpPr>
          <p:cNvPr id="92177" name="TextBox 17"/>
          <p:cNvSpPr txBox="1">
            <a:spLocks noChangeArrowheads="1"/>
          </p:cNvSpPr>
          <p:nvPr/>
        </p:nvSpPr>
        <p:spPr bwMode="auto">
          <a:xfrm>
            <a:off x="2714625" y="4845050"/>
            <a:ext cx="261938" cy="369888"/>
          </a:xfrm>
          <a:prstGeom prst="rect">
            <a:avLst/>
          </a:prstGeom>
          <a:noFill/>
          <a:ln w="9525">
            <a:noFill/>
            <a:miter lim="800000"/>
            <a:headEnd/>
            <a:tailEnd/>
          </a:ln>
        </p:spPr>
        <p:txBody>
          <a:bodyPr wrap="none">
            <a:spAutoFit/>
          </a:bodyPr>
          <a:lstStyle/>
          <a:p>
            <a:r>
              <a:rPr lang="sk-SK"/>
              <a:t>-</a:t>
            </a:r>
            <a:endParaRPr lang="en-US"/>
          </a:p>
        </p:txBody>
      </p:sp>
      <p:sp>
        <p:nvSpPr>
          <p:cNvPr id="92178" name="TextBox 18"/>
          <p:cNvSpPr txBox="1">
            <a:spLocks noChangeArrowheads="1"/>
          </p:cNvSpPr>
          <p:nvPr/>
        </p:nvSpPr>
        <p:spPr bwMode="auto">
          <a:xfrm>
            <a:off x="2928938" y="4845050"/>
            <a:ext cx="261937" cy="369888"/>
          </a:xfrm>
          <a:prstGeom prst="rect">
            <a:avLst/>
          </a:prstGeom>
          <a:noFill/>
          <a:ln w="9525">
            <a:noFill/>
            <a:miter lim="800000"/>
            <a:headEnd/>
            <a:tailEnd/>
          </a:ln>
        </p:spPr>
        <p:txBody>
          <a:bodyPr wrap="none">
            <a:spAutoFit/>
          </a:bodyPr>
          <a:lstStyle/>
          <a:p>
            <a:r>
              <a:rPr lang="sk-SK"/>
              <a:t>-</a:t>
            </a:r>
            <a:endParaRPr lang="en-US"/>
          </a:p>
        </p:txBody>
      </p:sp>
      <p:sp>
        <p:nvSpPr>
          <p:cNvPr id="92179" name="TextBox 19"/>
          <p:cNvSpPr txBox="1">
            <a:spLocks noChangeArrowheads="1"/>
          </p:cNvSpPr>
          <p:nvPr/>
        </p:nvSpPr>
        <p:spPr bwMode="auto">
          <a:xfrm>
            <a:off x="2928938" y="4643438"/>
            <a:ext cx="261937" cy="369887"/>
          </a:xfrm>
          <a:prstGeom prst="rect">
            <a:avLst/>
          </a:prstGeom>
          <a:noFill/>
          <a:ln w="9525">
            <a:noFill/>
            <a:miter lim="800000"/>
            <a:headEnd/>
            <a:tailEnd/>
          </a:ln>
        </p:spPr>
        <p:txBody>
          <a:bodyPr wrap="none">
            <a:spAutoFit/>
          </a:bodyPr>
          <a:lstStyle/>
          <a:p>
            <a:r>
              <a:rPr lang="sk-SK"/>
              <a:t>-</a:t>
            </a:r>
            <a:endParaRPr lang="en-US"/>
          </a:p>
        </p:txBody>
      </p:sp>
      <p:sp>
        <p:nvSpPr>
          <p:cNvPr id="92180" name="TextBox 20"/>
          <p:cNvSpPr txBox="1">
            <a:spLocks noChangeArrowheads="1"/>
          </p:cNvSpPr>
          <p:nvPr/>
        </p:nvSpPr>
        <p:spPr bwMode="auto">
          <a:xfrm>
            <a:off x="3214688" y="4833938"/>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1" name="TextBox 21"/>
          <p:cNvSpPr txBox="1">
            <a:spLocks noChangeArrowheads="1"/>
          </p:cNvSpPr>
          <p:nvPr/>
        </p:nvSpPr>
        <p:spPr bwMode="auto">
          <a:xfrm>
            <a:off x="3214688" y="4619625"/>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2" name="TextBox 22"/>
          <p:cNvSpPr txBox="1">
            <a:spLocks noChangeArrowheads="1"/>
          </p:cNvSpPr>
          <p:nvPr/>
        </p:nvSpPr>
        <p:spPr bwMode="auto">
          <a:xfrm>
            <a:off x="3500438" y="4833938"/>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3" name="TextBox 23"/>
          <p:cNvSpPr txBox="1">
            <a:spLocks noChangeArrowheads="1"/>
          </p:cNvSpPr>
          <p:nvPr/>
        </p:nvSpPr>
        <p:spPr bwMode="auto">
          <a:xfrm>
            <a:off x="3500438" y="4619625"/>
            <a:ext cx="261937" cy="368300"/>
          </a:xfrm>
          <a:prstGeom prst="rect">
            <a:avLst/>
          </a:prstGeom>
          <a:noFill/>
          <a:ln w="9525">
            <a:noFill/>
            <a:miter lim="800000"/>
            <a:headEnd/>
            <a:tailEnd/>
          </a:ln>
        </p:spPr>
        <p:txBody>
          <a:bodyPr wrap="none">
            <a:spAutoFit/>
          </a:bodyPr>
          <a:lstStyle/>
          <a:p>
            <a:r>
              <a:rPr lang="sk-SK"/>
              <a:t>-</a:t>
            </a:r>
            <a:endParaRPr lang="en-US"/>
          </a:p>
        </p:txBody>
      </p:sp>
      <p:sp>
        <p:nvSpPr>
          <p:cNvPr id="92184" name="TextBox 24"/>
          <p:cNvSpPr txBox="1">
            <a:spLocks noChangeArrowheads="1"/>
          </p:cNvSpPr>
          <p:nvPr/>
        </p:nvSpPr>
        <p:spPr bwMode="auto">
          <a:xfrm>
            <a:off x="3786188" y="4821238"/>
            <a:ext cx="261937" cy="369887"/>
          </a:xfrm>
          <a:prstGeom prst="rect">
            <a:avLst/>
          </a:prstGeom>
          <a:noFill/>
          <a:ln w="9525">
            <a:noFill/>
            <a:miter lim="800000"/>
            <a:headEnd/>
            <a:tailEnd/>
          </a:ln>
        </p:spPr>
        <p:txBody>
          <a:bodyPr wrap="none">
            <a:spAutoFit/>
          </a:bodyPr>
          <a:lstStyle/>
          <a:p>
            <a:r>
              <a:rPr lang="sk-SK"/>
              <a:t>-</a:t>
            </a:r>
            <a:endParaRPr lang="en-US"/>
          </a:p>
        </p:txBody>
      </p:sp>
      <p:sp>
        <p:nvSpPr>
          <p:cNvPr id="92185" name="TextBox 25"/>
          <p:cNvSpPr txBox="1">
            <a:spLocks noChangeArrowheads="1"/>
          </p:cNvSpPr>
          <p:nvPr/>
        </p:nvSpPr>
        <p:spPr bwMode="auto">
          <a:xfrm>
            <a:off x="3786188" y="4606925"/>
            <a:ext cx="261937" cy="369888"/>
          </a:xfrm>
          <a:prstGeom prst="rect">
            <a:avLst/>
          </a:prstGeom>
          <a:noFill/>
          <a:ln w="9525">
            <a:noFill/>
            <a:miter lim="800000"/>
            <a:headEnd/>
            <a:tailEnd/>
          </a:ln>
        </p:spPr>
        <p:txBody>
          <a:bodyPr wrap="none">
            <a:spAutoFit/>
          </a:bodyPr>
          <a:lstStyle/>
          <a:p>
            <a:r>
              <a:rPr lang="sk-SK"/>
              <a:t>-</a:t>
            </a:r>
            <a:endParaRPr lang="en-US"/>
          </a:p>
        </p:txBody>
      </p:sp>
      <p:sp>
        <p:nvSpPr>
          <p:cNvPr id="27" name="Oval 26"/>
          <p:cNvSpPr/>
          <p:nvPr/>
        </p:nvSpPr>
        <p:spPr>
          <a:xfrm>
            <a:off x="4143375" y="4429125"/>
            <a:ext cx="428625" cy="1143000"/>
          </a:xfrm>
          <a:prstGeom prst="ellipse">
            <a:avLst/>
          </a:prstGeom>
          <a:solidFill>
            <a:schemeClr val="accent6">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sk-SK" smtClean="0"/>
              <a:t>Princíp činnosti polovodičového detektora</a:t>
            </a:r>
            <a:endParaRPr lang="en-US" smtClean="0"/>
          </a:p>
        </p:txBody>
      </p:sp>
      <p:sp>
        <p:nvSpPr>
          <p:cNvPr id="93187" name="Content Placeholder 2"/>
          <p:cNvSpPr>
            <a:spLocks noGrp="1"/>
          </p:cNvSpPr>
          <p:nvPr>
            <p:ph idx="1"/>
          </p:nvPr>
        </p:nvSpPr>
        <p:spPr/>
        <p:txBody>
          <a:bodyPr/>
          <a:lstStyle/>
          <a:p>
            <a:r>
              <a:rPr lang="sk-SK" smtClean="0"/>
              <a:t>Prečo potrebujeme rozšíriť ochudobnenú zónu?</a:t>
            </a:r>
          </a:p>
          <a:p>
            <a:pPr lvl="1"/>
            <a:r>
              <a:rPr lang="sk-SK" smtClean="0"/>
              <a:t>Pretože v nej nie sú voľné nosiče náboja</a:t>
            </a:r>
          </a:p>
          <a:p>
            <a:pPr lvl="1"/>
            <a:r>
              <a:rPr lang="sk-SK" smtClean="0"/>
              <a:t>Ak touto zónou preletí ionizujúca častica, ľahko vytvorí elektróny a diery</a:t>
            </a:r>
          </a:p>
          <a:p>
            <a:pPr lvl="2"/>
            <a:r>
              <a:rPr lang="sk-SK" smtClean="0"/>
              <a:t>Tieto však mimo ochudobnenej zóny rekobinujú a signál sa stratí</a:t>
            </a:r>
          </a:p>
          <a:p>
            <a:pPr lvl="1"/>
            <a:r>
              <a:rPr lang="sk-SK" smtClean="0"/>
              <a:t>Ak však rozšírime ochudobnenú zónu na celý detektor, nosiče náboja môžu driftovať k elektródam</a:t>
            </a:r>
          </a:p>
          <a:p>
            <a:r>
              <a:rPr lang="sk-SK" smtClean="0"/>
              <a:t>A ako rozšírime teda ochudobnenú zónu?</a:t>
            </a:r>
          </a:p>
          <a:p>
            <a:pPr lvl="1"/>
            <a:r>
              <a:rPr lang="sk-SK" smtClean="0"/>
              <a:t>Aplikovaním vhodného (záverného) napätia  </a:t>
            </a:r>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en-US" smtClean="0"/>
          </a:p>
        </p:txBody>
      </p:sp>
      <p:sp>
        <p:nvSpPr>
          <p:cNvPr id="94211" name="Content Placeholder 2"/>
          <p:cNvSpPr>
            <a:spLocks noGrp="1"/>
          </p:cNvSpPr>
          <p:nvPr>
            <p:ph idx="1"/>
          </p:nvPr>
        </p:nvSpPr>
        <p:spPr/>
        <p:txBody>
          <a:bodyPr/>
          <a:lstStyle/>
          <a:p>
            <a:r>
              <a:rPr lang="sk-SK" sz="2000" smtClean="0"/>
              <a:t>Princíp činnosti polovodičového detektora sa veľmi podobá na plynové detektory</a:t>
            </a:r>
          </a:p>
          <a:p>
            <a:pPr lvl="1"/>
            <a:r>
              <a:rPr lang="sk-SK" sz="2000" smtClean="0"/>
              <a:t>ionizáciou sa vytvoria nosiče náboja</a:t>
            </a:r>
          </a:p>
          <a:p>
            <a:pPr lvl="1"/>
            <a:r>
              <a:rPr lang="sk-SK" sz="2000" smtClean="0"/>
              <a:t>a tie potom driftujú k elektródam, kde vytvoria merateľný impulz</a:t>
            </a:r>
          </a:p>
          <a:p>
            <a:r>
              <a:rPr lang="sk-SK" sz="2000" smtClean="0"/>
              <a:t>Na rozdiel od plynových detektorov, na vytvorenie nosičov náboja stačí malá energia (3,6 eV oproti 30eV)</a:t>
            </a:r>
          </a:p>
          <a:p>
            <a:pPr lvl="1"/>
            <a:r>
              <a:rPr lang="sk-SK" sz="2000" smtClean="0"/>
              <a:t>Nepotrebujeme zosilnenie</a:t>
            </a:r>
          </a:p>
          <a:p>
            <a:pPr lvl="1"/>
            <a:r>
              <a:rPr lang="sk-SK" sz="2000" smtClean="0"/>
              <a:t>Detektor môže byť veľmi tenký (rádovo stovky mikrometrov)</a:t>
            </a:r>
          </a:p>
          <a:p>
            <a:pPr lvl="1"/>
            <a:r>
              <a:rPr lang="sk-SK" sz="2000" smtClean="0"/>
              <a:t>Detektor je veľmi rýchly</a:t>
            </a:r>
          </a:p>
          <a:p>
            <a:pPr lvl="1"/>
            <a:r>
              <a:rPr lang="sk-SK" sz="2000" smtClean="0"/>
              <a:t>Nepotrebujeme vysoké napätia, stačia desiatky voltov</a:t>
            </a:r>
          </a:p>
          <a:p>
            <a:r>
              <a:rPr lang="sk-SK" sz="2000" smtClean="0"/>
              <a:t>V tomto bode by sme mohli rozprávanie ukončiť, nebyť technologických trikov, ktoré z polovodičových detektorov urobili unikáty</a:t>
            </a:r>
          </a:p>
          <a:p>
            <a:pPr lvl="1"/>
            <a:r>
              <a:rPr lang="sk-SK" sz="2000" smtClean="0"/>
              <a:t>Na nasledovných transparenciách si povieme o polohovo citlivých detektoroch</a:t>
            </a:r>
            <a:endParaRPr lang="en-US" sz="20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sk-SK" smtClean="0"/>
              <a:t>Interakcie fotónov s látkovým prostredím</a:t>
            </a:r>
            <a:endParaRPr lang="en-US" smtClean="0"/>
          </a:p>
        </p:txBody>
      </p:sp>
      <p:sp>
        <p:nvSpPr>
          <p:cNvPr id="3" name="Content Placeholder 2"/>
          <p:cNvSpPr>
            <a:spLocks noGrp="1"/>
          </p:cNvSpPr>
          <p:nvPr>
            <p:ph idx="1"/>
          </p:nvPr>
        </p:nvSpPr>
        <p:spPr>
          <a:xfrm>
            <a:off x="457200" y="1000125"/>
            <a:ext cx="5829300" cy="5126038"/>
          </a:xfrm>
        </p:spPr>
        <p:txBody>
          <a:bodyPr rtlCol="0">
            <a:normAutofit fontScale="85000" lnSpcReduction="20000"/>
          </a:bodyPr>
          <a:lstStyle/>
          <a:p>
            <a:pPr eaLnBrk="1" fontAlgn="auto" hangingPunct="1">
              <a:spcAft>
                <a:spcPts val="0"/>
              </a:spcAft>
              <a:buFont typeface="Arial" pitchFamily="34" charset="0"/>
              <a:buChar char="•"/>
              <a:defRPr/>
            </a:pPr>
            <a:r>
              <a:rPr lang="sk-SK" dirty="0" smtClean="0"/>
              <a:t>Prechod fotónov prostredím sprevádzajú tri základné mechanizmy:</a:t>
            </a:r>
          </a:p>
          <a:p>
            <a:pPr lvl="1" eaLnBrk="1" fontAlgn="auto" hangingPunct="1">
              <a:spcAft>
                <a:spcPts val="0"/>
              </a:spcAft>
              <a:buFont typeface="Arial" pitchFamily="34" charset="0"/>
              <a:buChar char="–"/>
              <a:defRPr/>
            </a:pPr>
            <a:r>
              <a:rPr lang="sk-SK" b="1" dirty="0" smtClean="0"/>
              <a:t>Fotoefekt</a:t>
            </a:r>
          </a:p>
          <a:p>
            <a:pPr lvl="2" eaLnBrk="1" fontAlgn="auto" hangingPunct="1">
              <a:spcAft>
                <a:spcPts val="0"/>
              </a:spcAft>
              <a:buFont typeface="Arial" pitchFamily="34" charset="0"/>
              <a:buChar char="•"/>
              <a:defRPr/>
            </a:pPr>
            <a:r>
              <a:rPr lang="sk-SK" dirty="0" smtClean="0"/>
              <a:t>Fotón je pohltený a jeho energia sa odovzdá elektrónu, ktorý opustí atóm</a:t>
            </a:r>
          </a:p>
          <a:p>
            <a:pPr lvl="1" eaLnBrk="1" fontAlgn="auto" hangingPunct="1">
              <a:spcAft>
                <a:spcPts val="0"/>
              </a:spcAft>
              <a:buFont typeface="Arial" pitchFamily="34" charset="0"/>
              <a:buChar char="–"/>
              <a:defRPr/>
            </a:pPr>
            <a:r>
              <a:rPr lang="sk-SK" b="1" dirty="0" smtClean="0"/>
              <a:t>Comptonov rozptyl</a:t>
            </a:r>
          </a:p>
          <a:p>
            <a:pPr lvl="2" eaLnBrk="1" fontAlgn="auto" hangingPunct="1">
              <a:spcAft>
                <a:spcPts val="0"/>
              </a:spcAft>
              <a:buFont typeface="Arial" pitchFamily="34" charset="0"/>
              <a:buChar char="•"/>
              <a:defRPr/>
            </a:pPr>
            <a:r>
              <a:rPr lang="sk-SK" dirty="0" smtClean="0"/>
              <a:t>Pružný rozptyl fotónu na obežnom elektróne. Z  miesta interakcie vylietáva elektrón a sekundárny (rozptýlený) fotón</a:t>
            </a:r>
          </a:p>
          <a:p>
            <a:pPr lvl="1" eaLnBrk="1" fontAlgn="auto" hangingPunct="1">
              <a:spcAft>
                <a:spcPts val="0"/>
              </a:spcAft>
              <a:buFont typeface="Arial" pitchFamily="34" charset="0"/>
              <a:buChar char="–"/>
              <a:defRPr/>
            </a:pPr>
            <a:r>
              <a:rPr lang="sk-SK" b="1" dirty="0" smtClean="0"/>
              <a:t>Tvorba párov</a:t>
            </a:r>
          </a:p>
          <a:p>
            <a:pPr lvl="2" eaLnBrk="1" fontAlgn="auto" hangingPunct="1">
              <a:spcAft>
                <a:spcPts val="0"/>
              </a:spcAft>
              <a:buFont typeface="Arial" pitchFamily="34" charset="0"/>
              <a:buChar char="•"/>
              <a:defRPr/>
            </a:pPr>
            <a:r>
              <a:rPr lang="sk-SK" dirty="0" smtClean="0"/>
              <a:t>Ak má fotón dostatočnú energiu, môže vytvoriť elektrón-pozitrónový pár</a:t>
            </a:r>
          </a:p>
          <a:p>
            <a:pPr eaLnBrk="1" fontAlgn="auto" hangingPunct="1">
              <a:spcAft>
                <a:spcPts val="0"/>
              </a:spcAft>
              <a:buFont typeface="Arial" pitchFamily="34" charset="0"/>
              <a:buChar char="•"/>
              <a:defRPr/>
            </a:pPr>
            <a:r>
              <a:rPr lang="sk-SK" dirty="0" smtClean="0"/>
              <a:t>Za zapamätanie si stojí spoločná vlastnosť týchto intekracií:</a:t>
            </a:r>
          </a:p>
          <a:p>
            <a:pPr lvl="1" eaLnBrk="1" fontAlgn="auto" hangingPunct="1">
              <a:spcAft>
                <a:spcPts val="0"/>
              </a:spcAft>
              <a:buFont typeface="Arial" pitchFamily="34" charset="0"/>
              <a:buChar char="–"/>
              <a:defRPr/>
            </a:pPr>
            <a:r>
              <a:rPr lang="sk-SK" dirty="0" smtClean="0"/>
              <a:t>„Vyrobili“ sme elektróny</a:t>
            </a:r>
          </a:p>
        </p:txBody>
      </p:sp>
      <p:pic>
        <p:nvPicPr>
          <p:cNvPr id="22532" name="Picture 2" descr="http://teachers.web.cern.ch/teachers/archiv/HST2002/Bubblech/mbitu/electr38.gif"/>
          <p:cNvPicPr>
            <a:picLocks noChangeAspect="1" noChangeArrowheads="1"/>
          </p:cNvPicPr>
          <p:nvPr/>
        </p:nvPicPr>
        <p:blipFill>
          <a:blip r:embed="rId3"/>
          <a:srcRect/>
          <a:stretch>
            <a:fillRect/>
          </a:stretch>
        </p:blipFill>
        <p:spPr bwMode="auto">
          <a:xfrm>
            <a:off x="6500813" y="3071813"/>
            <a:ext cx="1933575" cy="1495425"/>
          </a:xfrm>
          <a:prstGeom prst="rect">
            <a:avLst/>
          </a:prstGeom>
          <a:noFill/>
          <a:ln w="9525">
            <a:noFill/>
            <a:miter lim="800000"/>
            <a:headEnd/>
            <a:tailEnd/>
          </a:ln>
        </p:spPr>
      </p:pic>
      <p:pic>
        <p:nvPicPr>
          <p:cNvPr id="22533" name="Picture 4" descr="Image:Photoelectric effect.png"/>
          <p:cNvPicPr>
            <a:picLocks noChangeAspect="1" noChangeArrowheads="1"/>
          </p:cNvPicPr>
          <p:nvPr/>
        </p:nvPicPr>
        <p:blipFill>
          <a:blip r:embed="rId4"/>
          <a:srcRect/>
          <a:stretch>
            <a:fillRect/>
          </a:stretch>
        </p:blipFill>
        <p:spPr bwMode="auto">
          <a:xfrm>
            <a:off x="6286500" y="1214438"/>
            <a:ext cx="2500313" cy="1763712"/>
          </a:xfrm>
          <a:prstGeom prst="rect">
            <a:avLst/>
          </a:prstGeom>
          <a:noFill/>
          <a:ln w="9525">
            <a:noFill/>
            <a:miter lim="800000"/>
            <a:headEnd/>
            <a:tailEnd/>
          </a:ln>
        </p:spPr>
      </p:pic>
      <p:pic>
        <p:nvPicPr>
          <p:cNvPr id="22534" name="Picture 6" descr="http://teachers.web.cern.ch/teachers/archiv/HST2002/Bubblech/mbitu/ELECTRON-POSITRON23-piece.jpg"/>
          <p:cNvPicPr>
            <a:picLocks noChangeAspect="1" noChangeArrowheads="1"/>
          </p:cNvPicPr>
          <p:nvPr/>
        </p:nvPicPr>
        <p:blipFill>
          <a:blip r:embed="rId5"/>
          <a:srcRect/>
          <a:stretch>
            <a:fillRect/>
          </a:stretch>
        </p:blipFill>
        <p:spPr bwMode="auto">
          <a:xfrm>
            <a:off x="6429375" y="4929188"/>
            <a:ext cx="2249488" cy="121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215063" y="1857375"/>
            <a:ext cx="2286000" cy="32861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ular Callout 33"/>
          <p:cNvSpPr/>
          <p:nvPr/>
        </p:nvSpPr>
        <p:spPr>
          <a:xfrm>
            <a:off x="4857750" y="1143000"/>
            <a:ext cx="1271588" cy="612775"/>
          </a:xfrm>
          <a:prstGeom prst="wedgeRectCallout">
            <a:avLst>
              <a:gd name="adj1" fmla="val 71021"/>
              <a:gd name="adj2" fmla="val 1057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fotonásobič</a:t>
            </a:r>
            <a:endParaRPr lang="en-US" sz="1600" dirty="0"/>
          </a:p>
        </p:txBody>
      </p:sp>
      <p:sp>
        <p:nvSpPr>
          <p:cNvPr id="95236" name="Title 3"/>
          <p:cNvSpPr>
            <a:spLocks noGrp="1"/>
          </p:cNvSpPr>
          <p:nvPr>
            <p:ph type="title"/>
          </p:nvPr>
        </p:nvSpPr>
        <p:spPr/>
        <p:txBody>
          <a:bodyPr/>
          <a:lstStyle/>
          <a:p>
            <a:r>
              <a:rPr lang="sk-SK" smtClean="0"/>
              <a:t>(Mikro)Stripový detektor</a:t>
            </a:r>
            <a:endParaRPr lang="en-US" smtClean="0"/>
          </a:p>
        </p:txBody>
      </p:sp>
      <p:sp>
        <p:nvSpPr>
          <p:cNvPr id="5" name="Rectangle 4"/>
          <p:cNvSpPr/>
          <p:nvPr/>
        </p:nvSpPr>
        <p:spPr>
          <a:xfrm>
            <a:off x="785813" y="2071688"/>
            <a:ext cx="3500437" cy="12144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000125"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357313"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714500"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2071688"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2428875"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2786063"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3143250"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3500438" y="2071688"/>
            <a:ext cx="214312"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3857625" y="2071688"/>
            <a:ext cx="214313" cy="142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785813" y="3143250"/>
            <a:ext cx="3500437" cy="1428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785813" y="1857375"/>
            <a:ext cx="3500437" cy="214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1000125"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357313"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1714500"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2071688"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2428875"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2786063"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3143250"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3500438" y="1857375"/>
            <a:ext cx="214312"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3857625" y="1857375"/>
            <a:ext cx="214313" cy="14287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35793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664368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692943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721518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7500938"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7858125"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8215313" y="1928813"/>
            <a:ext cx="142875" cy="314325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ular Callout 34"/>
          <p:cNvSpPr/>
          <p:nvPr/>
        </p:nvSpPr>
        <p:spPr>
          <a:xfrm>
            <a:off x="4857750" y="1000125"/>
            <a:ext cx="1285875" cy="857250"/>
          </a:xfrm>
          <a:prstGeom prst="wedgeRectCallout">
            <a:avLst>
              <a:gd name="adj1" fmla="val -117272"/>
              <a:gd name="adj2" fmla="val 591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Al strip</a:t>
            </a:r>
            <a:endParaRPr lang="en-US" sz="1600" dirty="0"/>
          </a:p>
        </p:txBody>
      </p:sp>
      <p:sp>
        <p:nvSpPr>
          <p:cNvPr id="36" name="Rectangular Callout 35"/>
          <p:cNvSpPr/>
          <p:nvPr/>
        </p:nvSpPr>
        <p:spPr>
          <a:xfrm>
            <a:off x="0" y="571500"/>
            <a:ext cx="1500188" cy="857250"/>
          </a:xfrm>
          <a:prstGeom prst="wedgeRectCallout">
            <a:avLst>
              <a:gd name="adj1" fmla="val 9131"/>
              <a:gd name="adj2" fmla="val 1063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Pasivačný oxid</a:t>
            </a:r>
          </a:p>
          <a:p>
            <a:pPr algn="ctr" fontAlgn="auto">
              <a:spcBef>
                <a:spcPts val="0"/>
              </a:spcBef>
              <a:spcAft>
                <a:spcPts val="0"/>
              </a:spcAft>
              <a:defRPr/>
            </a:pPr>
            <a:r>
              <a:rPr lang="sk-SK" sz="1600" dirty="0"/>
              <a:t>(100-200 nm)</a:t>
            </a:r>
            <a:endParaRPr lang="en-US" sz="1600" dirty="0"/>
          </a:p>
        </p:txBody>
      </p:sp>
      <p:sp>
        <p:nvSpPr>
          <p:cNvPr id="37" name="Rectangular Callout 36"/>
          <p:cNvSpPr/>
          <p:nvPr/>
        </p:nvSpPr>
        <p:spPr>
          <a:xfrm>
            <a:off x="4572000" y="2214563"/>
            <a:ext cx="1285875" cy="857250"/>
          </a:xfrm>
          <a:prstGeom prst="wedgeRectCallout">
            <a:avLst>
              <a:gd name="adj1" fmla="val -90860"/>
              <a:gd name="adj2" fmla="val -521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a:t>
            </a:r>
            <a:r>
              <a:rPr lang="sk-SK" sz="1600" baseline="30000" dirty="0"/>
              <a:t>+</a:t>
            </a:r>
            <a:r>
              <a:rPr lang="sk-SK" sz="1600" dirty="0"/>
              <a:t> strip</a:t>
            </a:r>
            <a:endParaRPr lang="en-US" sz="1600" dirty="0"/>
          </a:p>
        </p:txBody>
      </p:sp>
      <p:sp>
        <p:nvSpPr>
          <p:cNvPr id="38" name="Rectangular Callout 37"/>
          <p:cNvSpPr/>
          <p:nvPr/>
        </p:nvSpPr>
        <p:spPr>
          <a:xfrm>
            <a:off x="4572000" y="3143250"/>
            <a:ext cx="1285875" cy="857250"/>
          </a:xfrm>
          <a:prstGeom prst="wedgeRectCallout">
            <a:avLst>
              <a:gd name="adj1" fmla="val -90860"/>
              <a:gd name="adj2" fmla="val -5211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n</a:t>
            </a:r>
            <a:r>
              <a:rPr lang="sk-SK" sz="1600" baseline="30000" dirty="0"/>
              <a:t>+</a:t>
            </a:r>
            <a:r>
              <a:rPr lang="sk-SK" sz="1600" dirty="0"/>
              <a:t> strip</a:t>
            </a:r>
            <a:endParaRPr lang="en-US" sz="1600" dirty="0"/>
          </a:p>
        </p:txBody>
      </p:sp>
      <p:cxnSp>
        <p:nvCxnSpPr>
          <p:cNvPr id="40" name="Straight Arrow Connector 39"/>
          <p:cNvCxnSpPr/>
          <p:nvPr/>
        </p:nvCxnSpPr>
        <p:spPr>
          <a:xfrm rot="16200000" flipV="1">
            <a:off x="1428751" y="1571625"/>
            <a:ext cx="2000250" cy="185737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5270" name="TextBox 40"/>
          <p:cNvSpPr txBox="1">
            <a:spLocks noChangeArrowheads="1"/>
          </p:cNvSpPr>
          <p:nvPr/>
        </p:nvSpPr>
        <p:spPr bwMode="auto">
          <a:xfrm>
            <a:off x="1962150" y="22479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1" name="TextBox 41"/>
          <p:cNvSpPr txBox="1">
            <a:spLocks noChangeArrowheads="1"/>
          </p:cNvSpPr>
          <p:nvPr/>
        </p:nvSpPr>
        <p:spPr bwMode="auto">
          <a:xfrm>
            <a:off x="2114550" y="24003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2" name="TextBox 42"/>
          <p:cNvSpPr txBox="1">
            <a:spLocks noChangeArrowheads="1"/>
          </p:cNvSpPr>
          <p:nvPr/>
        </p:nvSpPr>
        <p:spPr bwMode="auto">
          <a:xfrm>
            <a:off x="2266950" y="25527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3" name="TextBox 43"/>
          <p:cNvSpPr txBox="1">
            <a:spLocks noChangeArrowheads="1"/>
          </p:cNvSpPr>
          <p:nvPr/>
        </p:nvSpPr>
        <p:spPr bwMode="auto">
          <a:xfrm>
            <a:off x="2419350" y="27051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4" name="TextBox 44"/>
          <p:cNvSpPr txBox="1">
            <a:spLocks noChangeArrowheads="1"/>
          </p:cNvSpPr>
          <p:nvPr/>
        </p:nvSpPr>
        <p:spPr bwMode="auto">
          <a:xfrm>
            <a:off x="2571750" y="2857500"/>
            <a:ext cx="261938" cy="369888"/>
          </a:xfrm>
          <a:prstGeom prst="rect">
            <a:avLst/>
          </a:prstGeom>
          <a:noFill/>
          <a:ln w="9525">
            <a:noFill/>
            <a:miter lim="800000"/>
            <a:headEnd/>
            <a:tailEnd/>
          </a:ln>
        </p:spPr>
        <p:txBody>
          <a:bodyPr wrap="none">
            <a:spAutoFit/>
          </a:bodyPr>
          <a:lstStyle/>
          <a:p>
            <a:r>
              <a:rPr lang="sk-SK"/>
              <a:t>-</a:t>
            </a:r>
            <a:endParaRPr lang="en-US"/>
          </a:p>
        </p:txBody>
      </p:sp>
      <p:sp>
        <p:nvSpPr>
          <p:cNvPr id="95275" name="TextBox 48"/>
          <p:cNvSpPr txBox="1">
            <a:spLocks noChangeArrowheads="1"/>
          </p:cNvSpPr>
          <p:nvPr/>
        </p:nvSpPr>
        <p:spPr bwMode="auto">
          <a:xfrm>
            <a:off x="2300288" y="21574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6" name="TextBox 49"/>
          <p:cNvSpPr txBox="1">
            <a:spLocks noChangeArrowheads="1"/>
          </p:cNvSpPr>
          <p:nvPr/>
        </p:nvSpPr>
        <p:spPr bwMode="auto">
          <a:xfrm>
            <a:off x="2452688" y="23098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7" name="TextBox 50"/>
          <p:cNvSpPr txBox="1">
            <a:spLocks noChangeArrowheads="1"/>
          </p:cNvSpPr>
          <p:nvPr/>
        </p:nvSpPr>
        <p:spPr bwMode="auto">
          <a:xfrm>
            <a:off x="2605088" y="24622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8" name="TextBox 51"/>
          <p:cNvSpPr txBox="1">
            <a:spLocks noChangeArrowheads="1"/>
          </p:cNvSpPr>
          <p:nvPr/>
        </p:nvSpPr>
        <p:spPr bwMode="auto">
          <a:xfrm>
            <a:off x="2757488" y="2614613"/>
            <a:ext cx="319087" cy="369887"/>
          </a:xfrm>
          <a:prstGeom prst="rect">
            <a:avLst/>
          </a:prstGeom>
          <a:noFill/>
          <a:ln w="9525">
            <a:noFill/>
            <a:miter lim="800000"/>
            <a:headEnd/>
            <a:tailEnd/>
          </a:ln>
        </p:spPr>
        <p:txBody>
          <a:bodyPr wrap="none">
            <a:spAutoFit/>
          </a:bodyPr>
          <a:lstStyle/>
          <a:p>
            <a:r>
              <a:rPr lang="sk-SK"/>
              <a:t>+</a:t>
            </a:r>
            <a:endParaRPr lang="en-US"/>
          </a:p>
        </p:txBody>
      </p:sp>
      <p:sp>
        <p:nvSpPr>
          <p:cNvPr id="95279" name="TextBox 52"/>
          <p:cNvSpPr txBox="1">
            <a:spLocks noChangeArrowheads="1"/>
          </p:cNvSpPr>
          <p:nvPr/>
        </p:nvSpPr>
        <p:spPr bwMode="auto">
          <a:xfrm>
            <a:off x="2909888" y="2767013"/>
            <a:ext cx="319087" cy="369887"/>
          </a:xfrm>
          <a:prstGeom prst="rect">
            <a:avLst/>
          </a:prstGeom>
          <a:noFill/>
          <a:ln w="9525">
            <a:noFill/>
            <a:miter lim="800000"/>
            <a:headEnd/>
            <a:tailEnd/>
          </a:ln>
        </p:spPr>
        <p:txBody>
          <a:bodyPr wrap="none">
            <a:spAutoFit/>
          </a:bodyPr>
          <a:lstStyle/>
          <a:p>
            <a:r>
              <a:rPr lang="sk-SK"/>
              <a:t>+</a:t>
            </a:r>
            <a:endParaRPr lang="en-US"/>
          </a:p>
        </p:txBody>
      </p:sp>
      <p:cxnSp>
        <p:nvCxnSpPr>
          <p:cNvPr id="60" name="Straight Arrow Connector 59"/>
          <p:cNvCxnSpPr/>
          <p:nvPr/>
        </p:nvCxnSpPr>
        <p:spPr>
          <a:xfrm rot="5400000">
            <a:off x="1893888" y="2749550"/>
            <a:ext cx="642938" cy="158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2652713" y="2705100"/>
            <a:ext cx="704850"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5282" name="TextBox 62"/>
          <p:cNvSpPr txBox="1">
            <a:spLocks noChangeArrowheads="1"/>
          </p:cNvSpPr>
          <p:nvPr/>
        </p:nvSpPr>
        <p:spPr bwMode="auto">
          <a:xfrm>
            <a:off x="142875" y="3995738"/>
            <a:ext cx="6215063" cy="2862262"/>
          </a:xfrm>
          <a:prstGeom prst="rect">
            <a:avLst/>
          </a:prstGeom>
          <a:noFill/>
          <a:ln w="9525">
            <a:noFill/>
            <a:miter lim="800000"/>
            <a:headEnd/>
            <a:tailEnd/>
          </a:ln>
        </p:spPr>
        <p:txBody>
          <a:bodyPr>
            <a:spAutoFit/>
          </a:bodyPr>
          <a:lstStyle/>
          <a:p>
            <a:pPr>
              <a:buFont typeface="Arial" charset="0"/>
              <a:buChar char="•"/>
            </a:pPr>
            <a:r>
              <a:rPr lang="sk-SK"/>
              <a:t>Vzdialenosť medzi implantovanými stripmi býva obvykle niekoľko </a:t>
            </a:r>
            <a:r>
              <a:rPr lang="el-GR"/>
              <a:t>μ</a:t>
            </a:r>
            <a:r>
              <a:rPr lang="sk-SK"/>
              <a:t>m</a:t>
            </a:r>
          </a:p>
          <a:p>
            <a:pPr>
              <a:buFont typeface="Arial" charset="0"/>
              <a:buChar char="•"/>
            </a:pPr>
            <a:r>
              <a:rPr lang="sk-SK"/>
              <a:t>Pasivačný oxid chráni detektor</a:t>
            </a:r>
          </a:p>
          <a:p>
            <a:pPr>
              <a:buFont typeface="Arial" charset="0"/>
              <a:buChar char="•"/>
            </a:pPr>
            <a:r>
              <a:rPr lang="sk-SK"/>
              <a:t>Al stripy sú naparené na povrchu oxidu a zbierajú náboj kapacitnou väzbou</a:t>
            </a:r>
          </a:p>
          <a:p>
            <a:pPr lvl="1">
              <a:buFont typeface="Arial" charset="0"/>
              <a:buChar char="•"/>
            </a:pPr>
            <a:r>
              <a:rPr lang="sk-SK"/>
              <a:t>Al stripy bývajú spojené s odčítavacou elektronikou</a:t>
            </a:r>
          </a:p>
          <a:p>
            <a:pPr>
              <a:buFont typeface="Arial" charset="0"/>
              <a:buChar char="•"/>
            </a:pPr>
            <a:r>
              <a:rPr lang="sk-SK"/>
              <a:t>Polohové rozlíšenie stripových detektorov je na úrovni </a:t>
            </a:r>
            <a:r>
              <a:rPr lang="el-GR"/>
              <a:t>μ</a:t>
            </a:r>
            <a:r>
              <a:rPr lang="sk-SK"/>
              <a:t>m</a:t>
            </a:r>
          </a:p>
          <a:p>
            <a:pPr>
              <a:buFont typeface="Arial" charset="0"/>
              <a:buChar char="•"/>
            </a:pPr>
            <a:r>
              <a:rPr lang="sk-SK"/>
              <a:t>Doba zberu náboja býva niekoľko ns</a:t>
            </a:r>
          </a:p>
          <a:p>
            <a:pPr>
              <a:buFont typeface="Arial" charset="0"/>
              <a:buChar char="•"/>
            </a:pPr>
            <a:r>
              <a:rPr lang="sk-SK"/>
              <a:t>Ak vyrobíme stripy na oboch stranách detektora, môžeme merať dve koordináty naraz</a:t>
            </a: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sk-SK" smtClean="0"/>
              <a:t>Modul stripového detektora pre ALICE</a:t>
            </a:r>
            <a:endParaRPr lang="en-US" smtClean="0"/>
          </a:p>
        </p:txBody>
      </p:sp>
      <p:pic>
        <p:nvPicPr>
          <p:cNvPr id="96259" name="Picture 2" descr="http://sundh99.cern.ch/cgi-bin/jpeg.getimg.sh?i=/archive/electronic/cern/others/PHO/photo-alice//its-2006-008.jpg&amp;s="/>
          <p:cNvPicPr>
            <a:picLocks noChangeAspect="1" noChangeArrowheads="1"/>
          </p:cNvPicPr>
          <p:nvPr/>
        </p:nvPicPr>
        <p:blipFill>
          <a:blip r:embed="rId3"/>
          <a:srcRect/>
          <a:stretch>
            <a:fillRect/>
          </a:stretch>
        </p:blipFill>
        <p:spPr bwMode="auto">
          <a:xfrm>
            <a:off x="428625" y="857250"/>
            <a:ext cx="8323263" cy="557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Krem</a:t>
            </a:r>
            <a:r>
              <a:rPr lang="sk-SK" smtClean="0"/>
              <a:t>íkový driftový detektor</a:t>
            </a:r>
            <a:endParaRPr lang="en-US" smtClean="0"/>
          </a:p>
        </p:txBody>
      </p:sp>
      <p:pic>
        <p:nvPicPr>
          <p:cNvPr id="97283" name="Picture 4" descr="D:\Lecture\SiliconDetector\AndreaFig2.jpg"/>
          <p:cNvPicPr>
            <a:picLocks noChangeAspect="1" noChangeArrowheads="1"/>
          </p:cNvPicPr>
          <p:nvPr/>
        </p:nvPicPr>
        <p:blipFill>
          <a:blip r:embed="rId3"/>
          <a:srcRect/>
          <a:stretch>
            <a:fillRect/>
          </a:stretch>
        </p:blipFill>
        <p:spPr bwMode="auto">
          <a:xfrm>
            <a:off x="2143125" y="928688"/>
            <a:ext cx="5334000" cy="2998787"/>
          </a:xfrm>
          <a:prstGeom prst="rect">
            <a:avLst/>
          </a:prstGeom>
          <a:noFill/>
          <a:ln w="9525">
            <a:noFill/>
            <a:miter lim="800000"/>
            <a:headEnd/>
            <a:tailEnd/>
          </a:ln>
        </p:spPr>
      </p:pic>
      <p:sp>
        <p:nvSpPr>
          <p:cNvPr id="97284" name="TextBox 3"/>
          <p:cNvSpPr txBox="1">
            <a:spLocks noChangeArrowheads="1"/>
          </p:cNvSpPr>
          <p:nvPr/>
        </p:nvSpPr>
        <p:spPr bwMode="auto">
          <a:xfrm>
            <a:off x="7938" y="4143375"/>
            <a:ext cx="8850312" cy="2032000"/>
          </a:xfrm>
          <a:prstGeom prst="rect">
            <a:avLst/>
          </a:prstGeom>
          <a:noFill/>
          <a:ln w="9525">
            <a:noFill/>
            <a:miter lim="800000"/>
            <a:headEnd/>
            <a:tailEnd/>
          </a:ln>
        </p:spPr>
        <p:txBody>
          <a:bodyPr>
            <a:spAutoFit/>
          </a:bodyPr>
          <a:lstStyle/>
          <a:p>
            <a:pPr>
              <a:buFont typeface="Arial" charset="0"/>
              <a:buChar char="•"/>
            </a:pPr>
            <a:r>
              <a:rPr lang="sk-SK"/>
              <a:t> Meranie dvoch koordinát získame aj inou konfiguráciou elektród</a:t>
            </a:r>
          </a:p>
          <a:p>
            <a:pPr>
              <a:buFont typeface="Arial" charset="0"/>
              <a:buChar char="•"/>
            </a:pPr>
            <a:r>
              <a:rPr lang="sk-SK"/>
              <a:t>V driftovom detektore driftujú elektróny k okraju detektora</a:t>
            </a:r>
          </a:p>
          <a:p>
            <a:pPr>
              <a:buFont typeface="Arial" charset="0"/>
              <a:buChar char="•"/>
            </a:pPr>
            <a:r>
              <a:rPr lang="sk-SK"/>
              <a:t>Meraním času vieme určiť polohu pôvodnej ionizácie s veľmi vysokou presnosťou</a:t>
            </a:r>
          </a:p>
          <a:p>
            <a:pPr lvl="1">
              <a:buFont typeface="Arial" charset="0"/>
              <a:buChar char="•"/>
            </a:pPr>
            <a:r>
              <a:rPr lang="sk-SK"/>
              <a:t>V stripových detektoroch je presnosť určenia polohy závislá od vzdialenosti stripov</a:t>
            </a:r>
          </a:p>
          <a:p>
            <a:pPr lvl="2">
              <a:buFont typeface="Arial" charset="0"/>
              <a:buChar char="•"/>
            </a:pPr>
            <a:r>
              <a:rPr lang="sk-SK"/>
              <a:t>Čim viac stripov máme, tým je detektor drahší</a:t>
            </a:r>
          </a:p>
          <a:p>
            <a:pPr lvl="1">
              <a:buFont typeface="Arial" charset="0"/>
              <a:buChar char="•"/>
            </a:pPr>
            <a:r>
              <a:rPr lang="sk-SK"/>
              <a:t>Opäť, potrebujeme dobrý trigger na určenie štartovacieho času</a:t>
            </a: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sk-SK" smtClean="0"/>
              <a:t>Pixlový detektor, polovodičový zázrak</a:t>
            </a:r>
            <a:endParaRPr lang="en-US" smtClean="0"/>
          </a:p>
        </p:txBody>
      </p:sp>
      <p:pic>
        <p:nvPicPr>
          <p:cNvPr id="98307" name="Picture 2" descr="flip_chip"/>
          <p:cNvPicPr>
            <a:picLocks noChangeAspect="1" noChangeArrowheads="1"/>
          </p:cNvPicPr>
          <p:nvPr/>
        </p:nvPicPr>
        <p:blipFill>
          <a:blip r:embed="rId3"/>
          <a:srcRect/>
          <a:stretch>
            <a:fillRect/>
          </a:stretch>
        </p:blipFill>
        <p:spPr bwMode="auto">
          <a:xfrm>
            <a:off x="0" y="857250"/>
            <a:ext cx="4357688" cy="3254375"/>
          </a:xfrm>
          <a:prstGeom prst="rect">
            <a:avLst/>
          </a:prstGeom>
          <a:noFill/>
          <a:ln w="9525">
            <a:noFill/>
            <a:miter lim="800000"/>
            <a:headEnd/>
            <a:tailEnd/>
          </a:ln>
        </p:spPr>
      </p:pic>
      <p:pic>
        <p:nvPicPr>
          <p:cNvPr id="98308" name="Picture 2" descr="http://images.pennnet.com/articles/ap/thm/th_167710.jpg"/>
          <p:cNvPicPr>
            <a:picLocks noChangeAspect="1" noChangeArrowheads="1"/>
          </p:cNvPicPr>
          <p:nvPr/>
        </p:nvPicPr>
        <p:blipFill>
          <a:blip r:embed="rId4"/>
          <a:srcRect/>
          <a:stretch>
            <a:fillRect/>
          </a:stretch>
        </p:blipFill>
        <p:spPr bwMode="auto">
          <a:xfrm>
            <a:off x="0" y="4214813"/>
            <a:ext cx="3214688" cy="2378075"/>
          </a:xfrm>
          <a:prstGeom prst="rect">
            <a:avLst/>
          </a:prstGeom>
          <a:noFill/>
          <a:ln w="9525">
            <a:noFill/>
            <a:miter lim="800000"/>
            <a:headEnd/>
            <a:tailEnd/>
          </a:ln>
        </p:spPr>
      </p:pic>
      <p:sp>
        <p:nvSpPr>
          <p:cNvPr id="98309" name="TextBox 4"/>
          <p:cNvSpPr txBox="1">
            <a:spLocks noChangeArrowheads="1"/>
          </p:cNvSpPr>
          <p:nvPr/>
        </p:nvSpPr>
        <p:spPr bwMode="auto">
          <a:xfrm>
            <a:off x="4643438" y="857250"/>
            <a:ext cx="4500562" cy="3692525"/>
          </a:xfrm>
          <a:prstGeom prst="rect">
            <a:avLst/>
          </a:prstGeom>
          <a:noFill/>
          <a:ln w="9525">
            <a:noFill/>
            <a:miter lim="800000"/>
            <a:headEnd/>
            <a:tailEnd/>
          </a:ln>
        </p:spPr>
        <p:txBody>
          <a:bodyPr>
            <a:spAutoFit/>
          </a:bodyPr>
          <a:lstStyle/>
          <a:p>
            <a:pPr>
              <a:buFont typeface="Arial" charset="0"/>
              <a:buChar char="•"/>
            </a:pPr>
            <a:r>
              <a:rPr lang="sk-SK"/>
              <a:t> pixlové detektory sú momentálne najpokročilejšie plovodičové detektory</a:t>
            </a:r>
          </a:p>
          <a:p>
            <a:pPr>
              <a:buFont typeface="Arial" charset="0"/>
              <a:buChar char="•"/>
            </a:pPr>
            <a:r>
              <a:rPr lang="sk-SK"/>
              <a:t>Elektródy v tvare malých plôšok, čiže poskytujú priamo dvojrozmernú informáciu</a:t>
            </a:r>
          </a:p>
          <a:p>
            <a:pPr>
              <a:buFont typeface="Arial" charset="0"/>
              <a:buChar char="•"/>
            </a:pPr>
            <a:endParaRPr lang="sk-SK"/>
          </a:p>
          <a:p>
            <a:pPr>
              <a:buFont typeface="Arial" charset="0"/>
              <a:buChar char="•"/>
            </a:pPr>
            <a:r>
              <a:rPr lang="sk-SK"/>
              <a:t>Na rozdiel od stripov, nemôžu byť pripojené k elektronike na okraji detektora, elektronika musí „sedieť“ priamo nad pixlami</a:t>
            </a:r>
          </a:p>
          <a:p>
            <a:pPr>
              <a:buFont typeface="Arial" charset="0"/>
              <a:buChar char="•"/>
            </a:pPr>
            <a:r>
              <a:rPr lang="sk-SK"/>
              <a:t>Prepojenie pixlu s elektronikou sa realizuje prostredníctvom mikro gulôčiek (bumps) s priemerom niekoľko mikrometrov  </a:t>
            </a:r>
            <a:endParaRPr lang="en-US"/>
          </a:p>
        </p:txBody>
      </p:sp>
      <p:pic>
        <p:nvPicPr>
          <p:cNvPr id="98310" name="Picture 1" descr="http://riedler.web.cern.ch/riedler/alice/labtest/alicechip10.jpg"/>
          <p:cNvPicPr>
            <a:picLocks noChangeAspect="1" noChangeArrowheads="1"/>
          </p:cNvPicPr>
          <p:nvPr/>
        </p:nvPicPr>
        <p:blipFill>
          <a:blip r:embed="rId5"/>
          <a:srcRect/>
          <a:stretch>
            <a:fillRect/>
          </a:stretch>
        </p:blipFill>
        <p:spPr bwMode="auto">
          <a:xfrm>
            <a:off x="3786188" y="4714875"/>
            <a:ext cx="2247900" cy="1685925"/>
          </a:xfrm>
          <a:prstGeom prst="rect">
            <a:avLst/>
          </a:prstGeom>
          <a:noFill/>
          <a:ln w="9525">
            <a:noFill/>
            <a:miter lim="800000"/>
            <a:headEnd/>
            <a:tailEnd/>
          </a:ln>
        </p:spPr>
      </p:pic>
      <p:sp>
        <p:nvSpPr>
          <p:cNvPr id="7" name="Rectangular Callout 6"/>
          <p:cNvSpPr/>
          <p:nvPr/>
        </p:nvSpPr>
        <p:spPr>
          <a:xfrm>
            <a:off x="6357938" y="4429125"/>
            <a:ext cx="1285875" cy="857250"/>
          </a:xfrm>
          <a:prstGeom prst="wedgeRectCallout">
            <a:avLst>
              <a:gd name="adj1" fmla="val -117272"/>
              <a:gd name="adj2" fmla="val 591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Pixlový čip pre ALICE</a:t>
            </a:r>
            <a:endParaRPr lang="en-US" sz="1600" dirty="0"/>
          </a:p>
        </p:txBody>
      </p:sp>
      <p:sp>
        <p:nvSpPr>
          <p:cNvPr id="8" name="Rectangular Callout 7"/>
          <p:cNvSpPr/>
          <p:nvPr/>
        </p:nvSpPr>
        <p:spPr>
          <a:xfrm>
            <a:off x="6357938" y="5357813"/>
            <a:ext cx="1285875" cy="857250"/>
          </a:xfrm>
          <a:prstGeom prst="wedgeRectCallout">
            <a:avLst>
              <a:gd name="adj1" fmla="val -118288"/>
              <a:gd name="adj2" fmla="val -170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1600" dirty="0"/>
              <a:t>8192 pixlov!</a:t>
            </a:r>
            <a:endParaRPr lang="en-US" sz="16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endParaRPr lang="en-US" smtClean="0"/>
          </a:p>
        </p:txBody>
      </p:sp>
      <p:pic>
        <p:nvPicPr>
          <p:cNvPr id="99331" name="Picture 2" descr="bonding2"/>
          <p:cNvPicPr>
            <a:picLocks noChangeAspect="1" noChangeArrowheads="1"/>
          </p:cNvPicPr>
          <p:nvPr/>
        </p:nvPicPr>
        <p:blipFill>
          <a:blip r:embed="rId3"/>
          <a:srcRect/>
          <a:stretch>
            <a:fillRect/>
          </a:stretch>
        </p:blipFill>
        <p:spPr bwMode="auto">
          <a:xfrm>
            <a:off x="285750" y="1214438"/>
            <a:ext cx="4029075" cy="3200400"/>
          </a:xfrm>
          <a:prstGeom prst="rect">
            <a:avLst/>
          </a:prstGeom>
          <a:noFill/>
          <a:ln w="9525">
            <a:noFill/>
            <a:miter lim="800000"/>
            <a:headEnd/>
            <a:tailEnd/>
          </a:ln>
        </p:spPr>
      </p:pic>
      <p:sp>
        <p:nvSpPr>
          <p:cNvPr id="99332" name="TextBox 3"/>
          <p:cNvSpPr txBox="1">
            <a:spLocks noChangeArrowheads="1"/>
          </p:cNvSpPr>
          <p:nvPr/>
        </p:nvSpPr>
        <p:spPr bwMode="auto">
          <a:xfrm>
            <a:off x="4643438" y="642938"/>
            <a:ext cx="4143375" cy="3140075"/>
          </a:xfrm>
          <a:prstGeom prst="rect">
            <a:avLst/>
          </a:prstGeom>
          <a:noFill/>
          <a:ln w="9525">
            <a:noFill/>
            <a:miter lim="800000"/>
            <a:headEnd/>
            <a:tailEnd/>
          </a:ln>
        </p:spPr>
        <p:txBody>
          <a:bodyPr>
            <a:spAutoFit/>
          </a:bodyPr>
          <a:lstStyle/>
          <a:p>
            <a:pPr>
              <a:buFont typeface="Arial" charset="0"/>
              <a:buChar char="•"/>
            </a:pPr>
            <a:r>
              <a:rPr lang="sk-SK"/>
              <a:t>Prepojenie detektora s elektronikou sa realizuje väčšinou pomocou kovových (hliníkových) mikrodrôtikov s priemerom asi 20mikrometrov</a:t>
            </a:r>
          </a:p>
          <a:p>
            <a:pPr>
              <a:buFont typeface="Arial" charset="0"/>
              <a:buChar char="•"/>
            </a:pPr>
            <a:endParaRPr lang="sk-SK"/>
          </a:p>
          <a:p>
            <a:pPr>
              <a:buFont typeface="Arial" charset="0"/>
              <a:buChar char="•"/>
            </a:pPr>
            <a:r>
              <a:rPr lang="sk-SK"/>
              <a:t>Spojenie drôtika s kontaktom sa robí ultrazvukom</a:t>
            </a:r>
          </a:p>
          <a:p>
            <a:pPr>
              <a:buFont typeface="Arial" charset="0"/>
              <a:buChar char="•"/>
            </a:pPr>
            <a:endParaRPr lang="sk-SK"/>
          </a:p>
          <a:p>
            <a:pPr>
              <a:buFont typeface="Arial" charset="0"/>
              <a:buChar char="•"/>
            </a:pPr>
            <a:r>
              <a:rPr lang="sk-SK"/>
              <a:t>Uvidíte ich na module, ktorý som dal kolovať?</a:t>
            </a:r>
          </a:p>
          <a:p>
            <a:pPr>
              <a:buFont typeface="Arial" charset="0"/>
              <a:buChar char="•"/>
            </a:pPr>
            <a:endParaRPr lang="en-US"/>
          </a:p>
        </p:txBody>
      </p:sp>
      <p:pic>
        <p:nvPicPr>
          <p:cNvPr id="99333" name="Picture 4" descr="http://materials.usask.ca/images/photos/photo13.gif"/>
          <p:cNvPicPr>
            <a:picLocks noChangeAspect="1" noChangeArrowheads="1"/>
          </p:cNvPicPr>
          <p:nvPr/>
        </p:nvPicPr>
        <p:blipFill>
          <a:blip r:embed="rId4"/>
          <a:srcRect/>
          <a:stretch>
            <a:fillRect/>
          </a:stretch>
        </p:blipFill>
        <p:spPr bwMode="auto">
          <a:xfrm>
            <a:off x="285750" y="4643438"/>
            <a:ext cx="2114550" cy="1476375"/>
          </a:xfrm>
          <a:prstGeom prst="rect">
            <a:avLst/>
          </a:prstGeom>
          <a:noFill/>
          <a:ln w="9525">
            <a:noFill/>
            <a:miter lim="800000"/>
            <a:headEnd/>
            <a:tailEnd/>
          </a:ln>
        </p:spPr>
      </p:pic>
      <p:pic>
        <p:nvPicPr>
          <p:cNvPr id="99334" name="Picture 6" descr="Chip and Wire Assambly"/>
          <p:cNvPicPr>
            <a:picLocks noChangeAspect="1" noChangeArrowheads="1"/>
          </p:cNvPicPr>
          <p:nvPr/>
        </p:nvPicPr>
        <p:blipFill>
          <a:blip r:embed="rId5"/>
          <a:srcRect/>
          <a:stretch>
            <a:fillRect/>
          </a:stretch>
        </p:blipFill>
        <p:spPr bwMode="auto">
          <a:xfrm>
            <a:off x="4643438" y="3500438"/>
            <a:ext cx="3714750" cy="2971800"/>
          </a:xfrm>
          <a:prstGeom prst="rect">
            <a:avLst/>
          </a:prstGeom>
          <a:noFill/>
          <a:ln w="9525">
            <a:noFill/>
            <a:miter lim="800000"/>
            <a:headEnd/>
            <a:tailEnd/>
          </a:ln>
        </p:spPr>
      </p:pic>
      <p:sp>
        <p:nvSpPr>
          <p:cNvPr id="99335" name="TextBox 6"/>
          <p:cNvSpPr txBox="1">
            <a:spLocks noChangeArrowheads="1"/>
          </p:cNvSpPr>
          <p:nvPr/>
        </p:nvSpPr>
        <p:spPr bwMode="auto">
          <a:xfrm>
            <a:off x="7286625" y="6429375"/>
            <a:ext cx="1065213" cy="246063"/>
          </a:xfrm>
          <a:prstGeom prst="rect">
            <a:avLst/>
          </a:prstGeom>
          <a:noFill/>
          <a:ln w="9525">
            <a:noFill/>
            <a:miter lim="800000"/>
            <a:headEnd/>
            <a:tailEnd/>
          </a:ln>
        </p:spPr>
        <p:txBody>
          <a:bodyPr wrap="none">
            <a:spAutoFit/>
          </a:bodyPr>
          <a:lstStyle/>
          <a:p>
            <a:r>
              <a:rPr lang="sk-SK" sz="1000"/>
              <a:t>Mst.tu-berlin.de</a:t>
            </a:r>
            <a:endParaRPr lang="en-US" sz="100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sk-SK" smtClean="0"/>
              <a:t>Pixlový detektor experimentu ATLAS</a:t>
            </a:r>
            <a:endParaRPr lang="en-US" smtClean="0"/>
          </a:p>
        </p:txBody>
      </p:sp>
      <p:pic>
        <p:nvPicPr>
          <p:cNvPr id="100355" name="Picture 2" descr="http://sundh99.cern.ch/cgi-bin/jpeg.getimg.sh?i=/archive/electronic/cern/others/PHO/photo-ex/0611014_09.jpg&amp;s="/>
          <p:cNvPicPr>
            <a:picLocks noChangeAspect="1" noChangeArrowheads="1"/>
          </p:cNvPicPr>
          <p:nvPr/>
        </p:nvPicPr>
        <p:blipFill>
          <a:blip r:embed="rId3"/>
          <a:srcRect/>
          <a:stretch>
            <a:fillRect/>
          </a:stretch>
        </p:blipFill>
        <p:spPr bwMode="auto">
          <a:xfrm>
            <a:off x="1000125" y="1285875"/>
            <a:ext cx="7296150" cy="488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sk-SK" smtClean="0"/>
              <a:t>Testy pixlového detektora pre ALICE</a:t>
            </a:r>
            <a:endParaRPr lang="en-US" smtClean="0"/>
          </a:p>
        </p:txBody>
      </p:sp>
      <p:pic>
        <p:nvPicPr>
          <p:cNvPr id="101379" name="Picture 2" descr="http://alice1.web.cern.ch/alice1/Photo/TB2001/DSCN0853.JPG"/>
          <p:cNvPicPr>
            <a:picLocks noChangeAspect="1" noChangeArrowheads="1"/>
          </p:cNvPicPr>
          <p:nvPr/>
        </p:nvPicPr>
        <p:blipFill>
          <a:blip r:embed="rId3" cstate="print"/>
          <a:srcRect/>
          <a:stretch>
            <a:fillRect/>
          </a:stretch>
        </p:blipFill>
        <p:spPr bwMode="auto">
          <a:xfrm>
            <a:off x="500063" y="1000125"/>
            <a:ext cx="8012112" cy="557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sk-SK" smtClean="0"/>
              <a:t>ALICE</a:t>
            </a:r>
            <a:endParaRPr lang="en-US" smtClean="0"/>
          </a:p>
        </p:txBody>
      </p:sp>
      <p:pic>
        <p:nvPicPr>
          <p:cNvPr id="102403" name="Picture 2" descr="pixel_halfbarrel"/>
          <p:cNvPicPr>
            <a:picLocks noChangeAspect="1" noChangeArrowheads="1"/>
          </p:cNvPicPr>
          <p:nvPr/>
        </p:nvPicPr>
        <p:blipFill>
          <a:blip r:embed="rId3"/>
          <a:srcRect/>
          <a:stretch>
            <a:fillRect/>
          </a:stretch>
        </p:blipFill>
        <p:spPr bwMode="auto">
          <a:xfrm>
            <a:off x="214313" y="1285875"/>
            <a:ext cx="3200400" cy="3876675"/>
          </a:xfrm>
          <a:prstGeom prst="rect">
            <a:avLst/>
          </a:prstGeom>
          <a:noFill/>
          <a:ln w="9525">
            <a:noFill/>
            <a:miter lim="800000"/>
            <a:headEnd/>
            <a:tailEnd/>
          </a:ln>
        </p:spPr>
      </p:pic>
      <p:pic>
        <p:nvPicPr>
          <p:cNvPr id="102404" name="Picture 4" descr="stripdetails"/>
          <p:cNvPicPr>
            <a:picLocks noChangeAspect="1" noChangeArrowheads="1"/>
          </p:cNvPicPr>
          <p:nvPr/>
        </p:nvPicPr>
        <p:blipFill>
          <a:blip r:embed="rId4"/>
          <a:srcRect/>
          <a:stretch>
            <a:fillRect/>
          </a:stretch>
        </p:blipFill>
        <p:spPr bwMode="auto">
          <a:xfrm>
            <a:off x="4071938" y="1857375"/>
            <a:ext cx="4267200"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sk-SK" smtClean="0"/>
              <a:t>Kremíkový dráhový detektor experimentu ATLAS</a:t>
            </a:r>
            <a:endParaRPr lang="en-US" smtClean="0"/>
          </a:p>
        </p:txBody>
      </p:sp>
      <p:pic>
        <p:nvPicPr>
          <p:cNvPr id="103427" name="Picture 8" descr="atlas_silicon"/>
          <p:cNvPicPr>
            <a:picLocks noChangeAspect="1" noChangeArrowheads="1"/>
          </p:cNvPicPr>
          <p:nvPr/>
        </p:nvPicPr>
        <p:blipFill>
          <a:blip r:embed="rId3"/>
          <a:srcRect/>
          <a:stretch>
            <a:fillRect/>
          </a:stretch>
        </p:blipFill>
        <p:spPr bwMode="auto">
          <a:xfrm>
            <a:off x="857250" y="1143000"/>
            <a:ext cx="7377113" cy="493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sk-SK" smtClean="0"/>
              <a:t>Odbočka – radiačné poškodenie detektorov</a:t>
            </a:r>
            <a:endParaRPr lang="en-US" smtClean="0"/>
          </a:p>
        </p:txBody>
      </p:sp>
      <p:sp>
        <p:nvSpPr>
          <p:cNvPr id="104451" name="Content Placeholder 2"/>
          <p:cNvSpPr>
            <a:spLocks noGrp="1"/>
          </p:cNvSpPr>
          <p:nvPr>
            <p:ph idx="1"/>
          </p:nvPr>
        </p:nvSpPr>
        <p:spPr/>
        <p:txBody>
          <a:bodyPr/>
          <a:lstStyle/>
          <a:p>
            <a:r>
              <a:rPr lang="sk-SK" sz="2400" smtClean="0"/>
              <a:t>Radiačné efekty v detektoroch stoja aspoň za zmienku</a:t>
            </a:r>
          </a:p>
          <a:p>
            <a:r>
              <a:rPr lang="sk-SK" sz="2400" smtClean="0"/>
              <a:t>V podmienkach LHC poškodenie predstavuje závažný problém a mnoho úsilia bolo venovaného špeciálnemu dizajnu detektorov</a:t>
            </a:r>
          </a:p>
          <a:p>
            <a:r>
              <a:rPr lang="sk-SK" sz="2400" smtClean="0"/>
              <a:t>Pre polovodiče sú podstatné najmä nasledovné mechanizmy poškodenia:</a:t>
            </a:r>
          </a:p>
          <a:p>
            <a:pPr lvl="1"/>
            <a:r>
              <a:rPr lang="sk-SK" sz="2400" smtClean="0"/>
              <a:t>Znečistenie materiálu jadrovými reakciami</a:t>
            </a:r>
          </a:p>
          <a:p>
            <a:pPr lvl="1"/>
            <a:r>
              <a:rPr lang="sk-SK" sz="2400" smtClean="0"/>
              <a:t>Poškodenie kryštálov kremíka (vysunutie atómov do intersticiálnych polôh)</a:t>
            </a:r>
          </a:p>
          <a:p>
            <a:pPr lvl="1"/>
            <a:r>
              <a:rPr lang="sk-SK" sz="2400" smtClean="0"/>
              <a:t>Efekty spojené uloženým nábojom v elektronike</a:t>
            </a:r>
          </a:p>
          <a:p>
            <a:pPr lvl="2"/>
            <a:r>
              <a:rPr lang="sk-SK" sz="2000" smtClean="0"/>
              <a:t>Prieraz , zmena stavu tranzistora, zmena logického stavu elektroniky</a:t>
            </a:r>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sk-SK" smtClean="0"/>
              <a:t>Interakcie neutrónov s látkovým prostredím</a:t>
            </a:r>
            <a:endParaRPr lang="en-US" smtClean="0"/>
          </a:p>
        </p:txBody>
      </p:sp>
      <p:sp>
        <p:nvSpPr>
          <p:cNvPr id="23555" name="Content Placeholder 2"/>
          <p:cNvSpPr>
            <a:spLocks noGrp="1"/>
          </p:cNvSpPr>
          <p:nvPr>
            <p:ph idx="1"/>
          </p:nvPr>
        </p:nvSpPr>
        <p:spPr/>
        <p:txBody>
          <a:bodyPr/>
          <a:lstStyle/>
          <a:p>
            <a:pPr eaLnBrk="1" hangingPunct="1"/>
            <a:r>
              <a:rPr lang="sk-SK" smtClean="0"/>
              <a:t>Neutrón nemá elektrický náboj a nie je preto citlivý Coulombovské pole</a:t>
            </a:r>
          </a:p>
          <a:p>
            <a:pPr eaLnBrk="1" hangingPunct="1"/>
            <a:r>
              <a:rPr lang="sk-SK" smtClean="0"/>
              <a:t> Interakcie prebiehajú iba ak sa neutrón priblíži dostatočne k jadru</a:t>
            </a:r>
          </a:p>
          <a:p>
            <a:pPr eaLnBrk="1" hangingPunct="1"/>
            <a:r>
              <a:rPr lang="sk-SK" smtClean="0"/>
              <a:t>Interakčné mechanizmy sú pomerne komplikované a závisia od energie neutrónu a jadra s ktorým interaguje</a:t>
            </a:r>
          </a:p>
          <a:p>
            <a:pPr eaLnBrk="1" hangingPunct="1"/>
            <a:r>
              <a:rPr lang="sk-SK" smtClean="0"/>
              <a:t>Uvedieme iba základné mechanizmy bez hlbšej diskusie</a:t>
            </a:r>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smtClean="0"/>
          </a:p>
        </p:txBody>
      </p:sp>
      <p:sp>
        <p:nvSpPr>
          <p:cNvPr id="105475" name="Content Placeholder 2"/>
          <p:cNvSpPr>
            <a:spLocks noGrp="1"/>
          </p:cNvSpPr>
          <p:nvPr>
            <p:ph idx="1"/>
          </p:nvPr>
        </p:nvSpPr>
        <p:spPr/>
        <p:txBody>
          <a:bodyPr/>
          <a:lstStyle/>
          <a:p>
            <a:r>
              <a:rPr lang="sk-SK" sz="2400" smtClean="0"/>
              <a:t>Znečistenie materiálu detektora a poškodenie kryštálov </a:t>
            </a:r>
          </a:p>
          <a:p>
            <a:pPr lvl="1"/>
            <a:r>
              <a:rPr lang="sk-SK" sz="2400" smtClean="0"/>
              <a:t>V jadrových reakciách dochádza k transmutáciam jadier Si, pričom vznikajú prímesy ktoré menia typ polovodivosti</a:t>
            </a:r>
          </a:p>
          <a:p>
            <a:pPr lvl="1"/>
            <a:r>
              <a:rPr lang="sk-SK" sz="2400" smtClean="0"/>
              <a:t>Východiskový materiál detektora musí byť preto superčistý</a:t>
            </a:r>
          </a:p>
          <a:p>
            <a:pPr lvl="1"/>
            <a:r>
              <a:rPr lang="sk-SK" sz="2400" smtClean="0"/>
              <a:t>Experimentuje sa aj s inými materiálmi ako kremík (napríklad GaAs alebo diamant)</a:t>
            </a:r>
          </a:p>
          <a:p>
            <a:pPr lvl="1"/>
            <a:r>
              <a:rPr lang="sk-SK" sz="2400" smtClean="0"/>
              <a:t>Ak je kryštál narušený, vzniknuté vakancie zachytia nosiče náboja a po čase ich uvoľnia. Náboj tak driftuje k elektródam v náhodných okamžikoch – detektor šumí</a:t>
            </a:r>
          </a:p>
          <a:p>
            <a:pPr lvl="2"/>
            <a:r>
              <a:rPr lang="sk-SK" smtClean="0"/>
              <a:t>Zaujímavá technika je zmrazenie detektora </a:t>
            </a:r>
          </a:p>
          <a:p>
            <a:pPr lvl="3"/>
            <a:r>
              <a:rPr lang="sk-SK" smtClean="0"/>
              <a:t>pri dusíkových teplotách sa poruchy zaplnia a detektor opäť začne fungovať (Lazarus efect)</a:t>
            </a:r>
          </a:p>
          <a:p>
            <a:pPr lvl="1"/>
            <a:endParaRPr lang="sk-SK"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smtClean="0"/>
          </a:p>
        </p:txBody>
      </p:sp>
      <p:sp>
        <p:nvSpPr>
          <p:cNvPr id="106499" name="Content Placeholder 2"/>
          <p:cNvSpPr>
            <a:spLocks noGrp="1"/>
          </p:cNvSpPr>
          <p:nvPr>
            <p:ph idx="1"/>
          </p:nvPr>
        </p:nvSpPr>
        <p:spPr/>
        <p:txBody>
          <a:bodyPr/>
          <a:lstStyle/>
          <a:p>
            <a:r>
              <a:rPr lang="sk-SK" smtClean="0"/>
              <a:t>„Single-event“ efekty</a:t>
            </a:r>
          </a:p>
          <a:p>
            <a:pPr lvl="1"/>
            <a:r>
              <a:rPr lang="sk-SK" smtClean="0"/>
              <a:t>Ak sa v detektore uloží príliš veľký náboj, vzniknutý prúd môže poškodiť elektroniku</a:t>
            </a:r>
          </a:p>
          <a:p>
            <a:pPr lvl="2"/>
            <a:r>
              <a:rPr lang="sk-SK" smtClean="0"/>
              <a:t>Tento problém sa rieši špeciálnym dizajnom elektród (toto je technologický problém, pretože elektródy majú rozmery menšie než mikrometer)</a:t>
            </a:r>
          </a:p>
          <a:p>
            <a:pPr lvl="1"/>
            <a:r>
              <a:rPr lang="sk-SK" smtClean="0"/>
              <a:t>Uložený náboj môže zmeniť logický stav pamäťovej bunky</a:t>
            </a:r>
          </a:p>
          <a:p>
            <a:pPr lvl="2"/>
            <a:r>
              <a:rPr lang="sk-SK" smtClean="0"/>
              <a:t>Z tohto dôvodu bývajú citlivé registre strojené, väčšia má pravdu</a:t>
            </a:r>
          </a:p>
          <a:p>
            <a:pPr lvl="2"/>
            <a:endParaRPr lang="sk-SK" smtClean="0"/>
          </a:p>
          <a:p>
            <a:pPr lvl="2"/>
            <a:endParaRPr lang="sk-SK"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sk-SK" smtClean="0"/>
              <a:t>Môžeme sa s radiačnými efektami stretnúť aj mimo CERNu?</a:t>
            </a:r>
            <a:endParaRPr lang="en-US" smtClean="0"/>
          </a:p>
        </p:txBody>
      </p:sp>
      <p:sp>
        <p:nvSpPr>
          <p:cNvPr id="107523" name="Content Placeholder 2"/>
          <p:cNvSpPr>
            <a:spLocks noGrp="1"/>
          </p:cNvSpPr>
          <p:nvPr>
            <p:ph idx="1"/>
          </p:nvPr>
        </p:nvSpPr>
        <p:spPr/>
        <p:txBody>
          <a:bodyPr/>
          <a:lstStyle/>
          <a:p>
            <a:r>
              <a:rPr lang="sk-SK" smtClean="0"/>
              <a:t>S vysokou pravdepodobnosťou áno</a:t>
            </a:r>
          </a:p>
          <a:p>
            <a:r>
              <a:rPr lang="sk-SK" smtClean="0"/>
              <a:t>Intel pozoroval tieto efekty v jednej z prvých sérii procesorov</a:t>
            </a:r>
          </a:p>
          <a:p>
            <a:pPr lvl="1"/>
            <a:r>
              <a:rPr lang="sk-SK" smtClean="0"/>
              <a:t>Za vinníka bolo označené kozmické žiarenie</a:t>
            </a:r>
          </a:p>
          <a:p>
            <a:pPr lvl="1"/>
            <a:r>
              <a:rPr lang="sk-SK" smtClean="0"/>
              <a:t>Neskôr sa ukázalo, že efekt vyvolával </a:t>
            </a:r>
            <a:r>
              <a:rPr lang="el-GR" smtClean="0"/>
              <a:t>α</a:t>
            </a:r>
            <a:r>
              <a:rPr lang="sk-SK" smtClean="0"/>
              <a:t> žiarič v obalovom materiále procesora</a:t>
            </a:r>
          </a:p>
          <a:p>
            <a:r>
              <a:rPr lang="sk-SK" smtClean="0"/>
              <a:t>S preprogramovaním pamäte mali problémy aj dopravné lietadlá </a:t>
            </a:r>
          </a:p>
          <a:p>
            <a:pPr lvl="1"/>
            <a:endParaRPr lang="en-US" smtClean="0"/>
          </a:p>
        </p:txBody>
      </p:sp>
      <p:pic>
        <p:nvPicPr>
          <p:cNvPr id="107524" name="Picture 2" descr="http://www.aerospaceweb.org/aircraft/jetliner/b777/b777_02.jpg"/>
          <p:cNvPicPr>
            <a:picLocks noChangeAspect="1" noChangeArrowheads="1"/>
          </p:cNvPicPr>
          <p:nvPr/>
        </p:nvPicPr>
        <p:blipFill>
          <a:blip r:embed="rId3"/>
          <a:srcRect/>
          <a:stretch>
            <a:fillRect/>
          </a:stretch>
        </p:blipFill>
        <p:spPr bwMode="auto">
          <a:xfrm>
            <a:off x="6283325" y="4710113"/>
            <a:ext cx="2860675" cy="2147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sk-SK" smtClean="0"/>
              <a:t>Ako poskladáme z uvedených detektorov experiment?</a:t>
            </a:r>
            <a:endParaRPr lang="en-US" smtClean="0"/>
          </a:p>
        </p:txBody>
      </p:sp>
      <p:sp>
        <p:nvSpPr>
          <p:cNvPr id="108547" name="Content Placeholder 2"/>
          <p:cNvSpPr>
            <a:spLocks noGrp="1"/>
          </p:cNvSpPr>
          <p:nvPr>
            <p:ph idx="1"/>
          </p:nvPr>
        </p:nvSpPr>
        <p:spPr>
          <a:xfrm>
            <a:off x="0" y="785813"/>
            <a:ext cx="8229600" cy="5857875"/>
          </a:xfrm>
        </p:spPr>
        <p:txBody>
          <a:bodyPr/>
          <a:lstStyle/>
          <a:p>
            <a:r>
              <a:rPr lang="sk-SK" sz="2000" smtClean="0"/>
              <a:t>V minulosti na experiment stačil v princípe jeden detektor</a:t>
            </a:r>
          </a:p>
          <a:p>
            <a:pPr lvl="1"/>
            <a:r>
              <a:rPr lang="sk-SK" sz="2000" smtClean="0"/>
              <a:t>Pozorovali sa relatívne pomalé deje</a:t>
            </a:r>
          </a:p>
          <a:p>
            <a:pPr lvl="1"/>
            <a:r>
              <a:rPr lang="sk-SK" sz="2000" smtClean="0"/>
              <a:t>Na vyhodnocovanie výsledkov sme v podstate aj tak nemali vhodný hardware</a:t>
            </a:r>
          </a:p>
          <a:p>
            <a:pPr lvl="2"/>
            <a:r>
              <a:rPr lang="sk-SK" sz="2000" smtClean="0"/>
              <a:t>Dnešná TPC za niekoľko sekúnd vyprodukuje rovnaké množstvo eventov ako bublinová komora za 10 rokov</a:t>
            </a:r>
          </a:p>
          <a:p>
            <a:r>
              <a:rPr lang="sk-SK" sz="2000" smtClean="0"/>
              <a:t> Moderné experimenty majú často protichodné požiadavky, ale v princípe potrebujú merať</a:t>
            </a:r>
          </a:p>
          <a:p>
            <a:pPr lvl="1"/>
            <a:r>
              <a:rPr lang="sk-SK" sz="2000" smtClean="0"/>
              <a:t>Polohu</a:t>
            </a:r>
            <a:r>
              <a:rPr lang="en-US" sz="2000" smtClean="0"/>
              <a:t>, </a:t>
            </a:r>
            <a:r>
              <a:rPr lang="sk-SK" sz="2000" smtClean="0"/>
              <a:t>Energiu</a:t>
            </a:r>
            <a:r>
              <a:rPr lang="en-US" sz="2000" smtClean="0"/>
              <a:t>, </a:t>
            </a:r>
            <a:r>
              <a:rPr lang="sk-SK" sz="2000" smtClean="0"/>
              <a:t>Typ častice </a:t>
            </a:r>
          </a:p>
          <a:p>
            <a:r>
              <a:rPr lang="en-US" sz="2000" smtClean="0"/>
              <a:t>…</a:t>
            </a:r>
            <a:r>
              <a:rPr lang="sk-SK" sz="2000" smtClean="0"/>
              <a:t> a to všetko pri požiadavke, aby v experimente bolo čo najmenej materiálu</a:t>
            </a:r>
          </a:p>
          <a:p>
            <a:pPr lvl="1"/>
            <a:r>
              <a:rPr lang="sk-SK" sz="2000" smtClean="0"/>
              <a:t>Čo vyznieva paradoxne, ak si uvedomíme, že súčasné experimenty vážia desiatky ton</a:t>
            </a:r>
          </a:p>
          <a:p>
            <a:r>
              <a:rPr lang="sk-SK" sz="2000" smtClean="0"/>
              <a:t>Moderný experiment je zložený z množstva detektorov, každý je špecializovaný na určitú úlohu</a:t>
            </a:r>
            <a:endParaRPr lang="en-US" sz="2000" smtClean="0"/>
          </a:p>
          <a:p>
            <a:pPr lvl="1"/>
            <a:r>
              <a:rPr lang="pl-PL" sz="2000" b="1" smtClean="0"/>
              <a:t>Jeden dělá</a:t>
            </a:r>
            <a:r>
              <a:rPr lang="pl-PL" sz="2000" smtClean="0"/>
              <a:t> to a ten zas tohle a v</a:t>
            </a:r>
            <a:r>
              <a:rPr lang="sk-SK" sz="2000" smtClean="0"/>
              <a:t>š</a:t>
            </a:r>
            <a:r>
              <a:rPr lang="pl-PL" sz="2000" smtClean="0"/>
              <a:t>ichni </a:t>
            </a:r>
            <a:r>
              <a:rPr lang="pl-PL" sz="2000" b="1" smtClean="0"/>
              <a:t>dohromady uděláme moc</a:t>
            </a:r>
            <a:r>
              <a:rPr lang="pl-PL" sz="2000" smtClean="0"/>
              <a:t>. </a:t>
            </a:r>
            <a:endParaRPr lang="en-US" sz="200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sk-SK" smtClean="0"/>
              <a:t>Konštrukcia súčasného experimentu</a:t>
            </a:r>
            <a:endParaRPr lang="en-US" smtClean="0"/>
          </a:p>
        </p:txBody>
      </p:sp>
      <p:sp>
        <p:nvSpPr>
          <p:cNvPr id="109571" name="Content Placeholder 2"/>
          <p:cNvSpPr>
            <a:spLocks noGrp="1"/>
          </p:cNvSpPr>
          <p:nvPr>
            <p:ph idx="1"/>
          </p:nvPr>
        </p:nvSpPr>
        <p:spPr/>
        <p:txBody>
          <a:bodyPr/>
          <a:lstStyle/>
          <a:p>
            <a:r>
              <a:rPr lang="sk-SK" sz="2000" smtClean="0"/>
              <a:t>V súčasných experimentoch sa kombinujú viaceré techniky pre získanie obrazu o meranom jave</a:t>
            </a:r>
          </a:p>
          <a:p>
            <a:pPr lvl="1"/>
            <a:r>
              <a:rPr lang="sk-SK" sz="2000" smtClean="0"/>
              <a:t>Zo zakrivenia dráhy v magnetickom poli vieme napríklad určiť náboj a hybnosť častice</a:t>
            </a:r>
          </a:p>
          <a:p>
            <a:pPr lvl="1"/>
            <a:r>
              <a:rPr lang="sk-SK" sz="2000" smtClean="0"/>
              <a:t>Poznatky o interakcií častíc  s prostredím umožňujú stavať kalorimetre pre meranie energie</a:t>
            </a:r>
          </a:p>
          <a:p>
            <a:pPr lvl="1"/>
            <a:r>
              <a:rPr lang="sk-SK" sz="2000" smtClean="0"/>
              <a:t>typ častice vieme určiť na základe jej energetických strát, z charakteristík čerenkovovho žiarenia, alebo kombináciou viacerých údajov</a:t>
            </a:r>
          </a:p>
          <a:p>
            <a:pPr lvl="1"/>
            <a:endParaRPr lang="sk-SK" sz="2000" smtClean="0"/>
          </a:p>
          <a:p>
            <a:pPr lvl="1"/>
            <a:endParaRPr lang="sk-SK" sz="2000" smtClean="0"/>
          </a:p>
          <a:p>
            <a:pPr lvl="1"/>
            <a:endParaRPr lang="sk-SK" sz="2000" smtClean="0"/>
          </a:p>
          <a:p>
            <a:endParaRPr lang="sk-SK" sz="2000" smtClean="0"/>
          </a:p>
          <a:p>
            <a:endParaRPr lang="sk-SK" sz="2000" smtClean="0"/>
          </a:p>
          <a:p>
            <a:r>
              <a:rPr lang="sk-SK" sz="2000" smtClean="0"/>
              <a:t>Vo veľmi hrubom priblížení sa súčasný experiment skladá z dráhových detektorov, elektromagnetických a hadrónových kalorimetrov a miónových detektorov</a:t>
            </a:r>
          </a:p>
          <a:p>
            <a:pPr lvl="1"/>
            <a:endParaRPr lang="en-US" smtClean="0"/>
          </a:p>
        </p:txBody>
      </p:sp>
      <p:pic>
        <p:nvPicPr>
          <p:cNvPr id="109572" name="Picture 2" descr="Detector Crosssection"/>
          <p:cNvPicPr>
            <a:picLocks noChangeAspect="1" noChangeArrowheads="1"/>
          </p:cNvPicPr>
          <p:nvPr/>
        </p:nvPicPr>
        <p:blipFill>
          <a:blip r:embed="rId2"/>
          <a:srcRect/>
          <a:stretch>
            <a:fillRect/>
          </a:stretch>
        </p:blipFill>
        <p:spPr bwMode="auto">
          <a:xfrm>
            <a:off x="3071813" y="3929063"/>
            <a:ext cx="2214562" cy="164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sk-SK" smtClean="0"/>
              <a:t>Príklad: meranie energie častice v kalorimetroch</a:t>
            </a:r>
            <a:endParaRPr lang="en-US" smtClean="0"/>
          </a:p>
        </p:txBody>
      </p:sp>
      <p:sp>
        <p:nvSpPr>
          <p:cNvPr id="110595" name="Content Placeholder 4"/>
          <p:cNvSpPr>
            <a:spLocks noGrp="1"/>
          </p:cNvSpPr>
          <p:nvPr>
            <p:ph sz="half" idx="1"/>
          </p:nvPr>
        </p:nvSpPr>
        <p:spPr>
          <a:xfrm>
            <a:off x="500063" y="928688"/>
            <a:ext cx="6686550" cy="1482725"/>
          </a:xfrm>
        </p:spPr>
        <p:txBody>
          <a:bodyPr/>
          <a:lstStyle/>
          <a:p>
            <a:r>
              <a:rPr lang="sk-SK" smtClean="0"/>
              <a:t>Kalorimetre obvykle pozostávajú </a:t>
            </a:r>
          </a:p>
          <a:p>
            <a:pPr lvl="1"/>
            <a:r>
              <a:rPr lang="sk-SK" smtClean="0"/>
              <a:t>z pasívnej časti (absorbéra) </a:t>
            </a:r>
          </a:p>
          <a:p>
            <a:pPr lvl="1"/>
            <a:r>
              <a:rPr lang="sk-SK" smtClean="0"/>
              <a:t>a detektora ( scintilačný detektor, plynový detektor...)</a:t>
            </a:r>
            <a:endParaRPr lang="en-US" smtClean="0"/>
          </a:p>
        </p:txBody>
      </p:sp>
      <p:sp>
        <p:nvSpPr>
          <p:cNvPr id="110596" name="Content Placeholder 5"/>
          <p:cNvSpPr>
            <a:spLocks noGrp="1"/>
          </p:cNvSpPr>
          <p:nvPr>
            <p:ph sz="half" idx="2"/>
          </p:nvPr>
        </p:nvSpPr>
        <p:spPr>
          <a:xfrm>
            <a:off x="285750" y="3643313"/>
            <a:ext cx="4038600" cy="2500312"/>
          </a:xfrm>
        </p:spPr>
        <p:txBody>
          <a:bodyPr/>
          <a:lstStyle/>
          <a:p>
            <a:r>
              <a:rPr lang="sk-SK" sz="2000" smtClean="0"/>
              <a:t>V absorbéri prebiehajú interakcie tak, ako sme si ich popísali</a:t>
            </a:r>
          </a:p>
          <a:p>
            <a:r>
              <a:rPr lang="sk-SK" sz="2000" smtClean="0"/>
              <a:t>Podľa profilu spŕšky, a jej dosahu môžeme určiť energiu častice</a:t>
            </a:r>
          </a:p>
          <a:p>
            <a:r>
              <a:rPr lang="sk-SK" sz="2000" smtClean="0"/>
              <a:t>Voľba absorbéra a detektora závisí od typu skúmanej častice a jej energie</a:t>
            </a:r>
            <a:endParaRPr lang="en-US" sz="2000" smtClean="0"/>
          </a:p>
        </p:txBody>
      </p:sp>
      <p:pic>
        <p:nvPicPr>
          <p:cNvPr id="110597" name="Picture 2" descr=" "/>
          <p:cNvPicPr>
            <a:picLocks noChangeAspect="1" noChangeArrowheads="1"/>
          </p:cNvPicPr>
          <p:nvPr/>
        </p:nvPicPr>
        <p:blipFill>
          <a:blip r:embed="rId2"/>
          <a:srcRect/>
          <a:stretch>
            <a:fillRect/>
          </a:stretch>
        </p:blipFill>
        <p:spPr bwMode="auto">
          <a:xfrm>
            <a:off x="4500563" y="3500438"/>
            <a:ext cx="3371850" cy="2495550"/>
          </a:xfrm>
          <a:prstGeom prst="rect">
            <a:avLst/>
          </a:prstGeom>
          <a:noFill/>
          <a:ln w="9525">
            <a:noFill/>
            <a:miter lim="800000"/>
            <a:headEnd/>
            <a:tailEnd/>
          </a:ln>
        </p:spPr>
      </p:pic>
      <p:pic>
        <p:nvPicPr>
          <p:cNvPr id="110598" name="Picture 4" descr="http://www-ucjf.troja.mff.cuni.cz/dolejsi/outreach/atlas/submodul.jpg"/>
          <p:cNvPicPr>
            <a:picLocks noChangeAspect="1" noChangeArrowheads="1"/>
          </p:cNvPicPr>
          <p:nvPr/>
        </p:nvPicPr>
        <p:blipFill>
          <a:blip r:embed="rId3"/>
          <a:srcRect/>
          <a:stretch>
            <a:fillRect/>
          </a:stretch>
        </p:blipFill>
        <p:spPr bwMode="auto">
          <a:xfrm>
            <a:off x="6572250" y="785813"/>
            <a:ext cx="1428750" cy="2809875"/>
          </a:xfrm>
          <a:prstGeom prst="rect">
            <a:avLst/>
          </a:prstGeom>
          <a:noFill/>
          <a:ln w="9525">
            <a:noFill/>
            <a:miter lim="800000"/>
            <a:headEnd/>
            <a:tailEnd/>
          </a:ln>
        </p:spPr>
      </p:pic>
      <p:sp>
        <p:nvSpPr>
          <p:cNvPr id="7" name="Right Arrow 6"/>
          <p:cNvSpPr/>
          <p:nvPr/>
        </p:nvSpPr>
        <p:spPr>
          <a:xfrm>
            <a:off x="4786313" y="1643063"/>
            <a:ext cx="221456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5400000">
            <a:off x="5536406" y="2750344"/>
            <a:ext cx="2214563"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3857625" y="2643188"/>
            <a:ext cx="3357563" cy="1428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rot="5400000">
            <a:off x="3625057" y="2375694"/>
            <a:ext cx="500062" cy="177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rot="5400000">
            <a:off x="5197475" y="3017838"/>
            <a:ext cx="1643063" cy="1793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6"/>
          <p:cNvSpPr>
            <a:spLocks noGrp="1"/>
          </p:cNvSpPr>
          <p:nvPr>
            <p:ph type="title"/>
          </p:nvPr>
        </p:nvSpPr>
        <p:spPr/>
        <p:txBody>
          <a:bodyPr/>
          <a:lstStyle/>
          <a:p>
            <a:r>
              <a:rPr lang="sk-SK" smtClean="0"/>
              <a:t>Príklad: Určovanie typu častice na základe jej interakcie s modulmi experimentu</a:t>
            </a:r>
            <a:endParaRPr lang="en-US" smtClean="0"/>
          </a:p>
        </p:txBody>
      </p:sp>
      <p:pic>
        <p:nvPicPr>
          <p:cNvPr id="111619" name="Picture 2" descr="Detector Crosssection"/>
          <p:cNvPicPr>
            <a:picLocks noChangeAspect="1" noChangeArrowheads="1"/>
          </p:cNvPicPr>
          <p:nvPr/>
        </p:nvPicPr>
        <p:blipFill>
          <a:blip r:embed="rId2"/>
          <a:srcRect/>
          <a:stretch>
            <a:fillRect/>
          </a:stretch>
        </p:blipFill>
        <p:spPr bwMode="auto">
          <a:xfrm>
            <a:off x="4857750" y="1857375"/>
            <a:ext cx="3543300" cy="2628900"/>
          </a:xfrm>
          <a:prstGeom prst="rect">
            <a:avLst/>
          </a:prstGeom>
          <a:noFill/>
          <a:ln w="9525">
            <a:noFill/>
            <a:miter lim="800000"/>
            <a:headEnd/>
            <a:tailEnd/>
          </a:ln>
        </p:spPr>
      </p:pic>
      <p:pic>
        <p:nvPicPr>
          <p:cNvPr id="111620" name="Picture 4" descr="Detector Crosssection_Tracks"/>
          <p:cNvPicPr>
            <a:picLocks noChangeAspect="1" noChangeArrowheads="1"/>
          </p:cNvPicPr>
          <p:nvPr/>
        </p:nvPicPr>
        <p:blipFill>
          <a:blip r:embed="rId3"/>
          <a:srcRect/>
          <a:stretch>
            <a:fillRect/>
          </a:stretch>
        </p:blipFill>
        <p:spPr bwMode="auto">
          <a:xfrm>
            <a:off x="214313" y="1857375"/>
            <a:ext cx="4210050" cy="2657475"/>
          </a:xfrm>
          <a:prstGeom prst="rect">
            <a:avLst/>
          </a:prstGeom>
          <a:noFill/>
          <a:ln w="9525">
            <a:noFill/>
            <a:miter lim="800000"/>
            <a:headEnd/>
            <a:tailEnd/>
          </a:ln>
        </p:spPr>
      </p:pic>
      <p:sp>
        <p:nvSpPr>
          <p:cNvPr id="111621" name="Rectangle 5"/>
          <p:cNvSpPr>
            <a:spLocks noChangeArrowheads="1"/>
          </p:cNvSpPr>
          <p:nvPr/>
        </p:nvSpPr>
        <p:spPr bwMode="auto">
          <a:xfrm>
            <a:off x="214313" y="6286500"/>
            <a:ext cx="8286750" cy="369888"/>
          </a:xfrm>
          <a:prstGeom prst="rect">
            <a:avLst/>
          </a:prstGeom>
          <a:noFill/>
          <a:ln w="9525">
            <a:noFill/>
            <a:miter lim="800000"/>
            <a:headEnd/>
            <a:tailEnd/>
          </a:ln>
        </p:spPr>
        <p:txBody>
          <a:bodyPr>
            <a:spAutoFit/>
          </a:bodyPr>
          <a:lstStyle/>
          <a:p>
            <a:r>
              <a:rPr lang="en-GB"/>
              <a:t>http://hepoutreach.syr.edu/Index/accelerator_science/accel_overview.html</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EdxTPC2d"/>
          <p:cNvPicPr>
            <a:picLocks noChangeAspect="1" noChangeArrowheads="1"/>
          </p:cNvPicPr>
          <p:nvPr/>
        </p:nvPicPr>
        <p:blipFill>
          <a:blip r:embed="rId3"/>
          <a:srcRect/>
          <a:stretch>
            <a:fillRect/>
          </a:stretch>
        </p:blipFill>
        <p:spPr bwMode="auto">
          <a:xfrm>
            <a:off x="1071563" y="1643063"/>
            <a:ext cx="6629400" cy="4724400"/>
          </a:xfrm>
          <a:prstGeom prst="rect">
            <a:avLst/>
          </a:prstGeom>
          <a:noFill/>
          <a:ln w="9525">
            <a:noFill/>
            <a:miter lim="800000"/>
            <a:headEnd/>
            <a:tailEnd/>
          </a:ln>
        </p:spPr>
      </p:pic>
      <p:sp>
        <p:nvSpPr>
          <p:cNvPr id="112643" name="Title 2"/>
          <p:cNvSpPr>
            <a:spLocks noGrp="1"/>
          </p:cNvSpPr>
          <p:nvPr>
            <p:ph type="title"/>
          </p:nvPr>
        </p:nvSpPr>
        <p:spPr/>
        <p:txBody>
          <a:bodyPr/>
          <a:lstStyle/>
          <a:p>
            <a:r>
              <a:rPr lang="sk-SK" smtClean="0"/>
              <a:t>Príklad: Určovanie typu častice na základe jej energetických strát</a:t>
            </a:r>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aleph.web.cern.ch/aleph/educ/ev41437_5974.gif"/>
          <p:cNvPicPr>
            <a:picLocks noChangeAspect="1" noChangeArrowheads="1"/>
          </p:cNvPicPr>
          <p:nvPr/>
        </p:nvPicPr>
        <p:blipFill>
          <a:blip r:embed="rId3"/>
          <a:srcRect/>
          <a:stretch>
            <a:fillRect/>
          </a:stretch>
        </p:blipFill>
        <p:spPr bwMode="auto">
          <a:xfrm>
            <a:off x="0" y="1285875"/>
            <a:ext cx="5715000" cy="4318000"/>
          </a:xfrm>
          <a:prstGeom prst="rect">
            <a:avLst/>
          </a:prstGeom>
          <a:noFill/>
          <a:ln w="9525">
            <a:noFill/>
            <a:miter lim="800000"/>
            <a:headEnd/>
            <a:tailEnd/>
          </a:ln>
        </p:spPr>
      </p:pic>
      <p:sp>
        <p:nvSpPr>
          <p:cNvPr id="113667" name="Title 2"/>
          <p:cNvSpPr>
            <a:spLocks noGrp="1"/>
          </p:cNvSpPr>
          <p:nvPr>
            <p:ph type="title"/>
          </p:nvPr>
        </p:nvSpPr>
        <p:spPr/>
        <p:txBody>
          <a:bodyPr/>
          <a:lstStyle/>
          <a:p>
            <a:r>
              <a:rPr lang="sk-SK" smtClean="0"/>
              <a:t>Príklad: Určovanie dráhy častice kombináciou údajov z dráhových detektorov</a:t>
            </a:r>
            <a:endParaRPr lang="en-US" smtClean="0"/>
          </a:p>
        </p:txBody>
      </p:sp>
      <p:sp>
        <p:nvSpPr>
          <p:cNvPr id="113668" name="Content Placeholder 4"/>
          <p:cNvSpPr>
            <a:spLocks noGrp="1"/>
          </p:cNvSpPr>
          <p:nvPr>
            <p:ph sz="half" idx="1"/>
          </p:nvPr>
        </p:nvSpPr>
        <p:spPr>
          <a:xfrm>
            <a:off x="5715000" y="1428750"/>
            <a:ext cx="3429000" cy="4525963"/>
          </a:xfrm>
        </p:spPr>
        <p:txBody>
          <a:bodyPr/>
          <a:lstStyle/>
          <a:p>
            <a:r>
              <a:rPr lang="sk-SK" sz="2000" smtClean="0"/>
              <a:t>Kombinácia bodov do dráhy sa javí ako relatívne jednoduchý problém pre ľudské oko</a:t>
            </a:r>
          </a:p>
          <a:p>
            <a:r>
              <a:rPr lang="sk-SK" sz="2000" smtClean="0"/>
              <a:t>Počítačové spracovanie vyžaduje veľmi prefíkané algoritmy</a:t>
            </a:r>
            <a:endParaRPr lang="en-US" sz="2000" smtClean="0"/>
          </a:p>
        </p:txBody>
      </p:sp>
      <p:sp>
        <p:nvSpPr>
          <p:cNvPr id="7" name="Freeform 6"/>
          <p:cNvSpPr/>
          <p:nvPr/>
        </p:nvSpPr>
        <p:spPr>
          <a:xfrm>
            <a:off x="2176463" y="4529138"/>
            <a:ext cx="2151062" cy="196850"/>
          </a:xfrm>
          <a:custGeom>
            <a:avLst/>
            <a:gdLst>
              <a:gd name="connsiteX0" fmla="*/ 0 w 2150771"/>
              <a:gd name="connsiteY0" fmla="*/ 94445 h 197476"/>
              <a:gd name="connsiteX1" fmla="*/ 618185 w 2150771"/>
              <a:gd name="connsiteY1" fmla="*/ 17172 h 197476"/>
              <a:gd name="connsiteX2" fmla="*/ 888642 w 2150771"/>
              <a:gd name="connsiteY2" fmla="*/ 30051 h 197476"/>
              <a:gd name="connsiteX3" fmla="*/ 2150771 w 2150771"/>
              <a:gd name="connsiteY3" fmla="*/ 197476 h 197476"/>
            </a:gdLst>
            <a:ahLst/>
            <a:cxnLst>
              <a:cxn ang="0">
                <a:pos x="connsiteX0" y="connsiteY0"/>
              </a:cxn>
              <a:cxn ang="0">
                <a:pos x="connsiteX1" y="connsiteY1"/>
              </a:cxn>
              <a:cxn ang="0">
                <a:pos x="connsiteX2" y="connsiteY2"/>
              </a:cxn>
              <a:cxn ang="0">
                <a:pos x="connsiteX3" y="connsiteY3"/>
              </a:cxn>
            </a:cxnLst>
            <a:rect l="l" t="t" r="r" b="b"/>
            <a:pathLst>
              <a:path w="2150771" h="197476">
                <a:moveTo>
                  <a:pt x="0" y="94445"/>
                </a:moveTo>
                <a:cubicBezTo>
                  <a:pt x="235039" y="61174"/>
                  <a:pt x="470078" y="27904"/>
                  <a:pt x="618185" y="17172"/>
                </a:cubicBezTo>
                <a:cubicBezTo>
                  <a:pt x="766292" y="6440"/>
                  <a:pt x="633211" y="0"/>
                  <a:pt x="888642" y="30051"/>
                </a:cubicBezTo>
                <a:cubicBezTo>
                  <a:pt x="1144073" y="60102"/>
                  <a:pt x="2150771" y="197476"/>
                  <a:pt x="2150771" y="197476"/>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Right Arrow 7"/>
          <p:cNvSpPr/>
          <p:nvPr/>
        </p:nvSpPr>
        <p:spPr>
          <a:xfrm rot="3531819">
            <a:off x="3620294" y="5417344"/>
            <a:ext cx="1917700" cy="1952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671" name="TextBox 8"/>
          <p:cNvSpPr txBox="1">
            <a:spLocks noChangeArrowheads="1"/>
          </p:cNvSpPr>
          <p:nvPr/>
        </p:nvSpPr>
        <p:spPr bwMode="auto">
          <a:xfrm>
            <a:off x="5072063" y="6143625"/>
            <a:ext cx="1979612" cy="369888"/>
          </a:xfrm>
          <a:prstGeom prst="rect">
            <a:avLst/>
          </a:prstGeom>
          <a:noFill/>
          <a:ln w="9525">
            <a:noFill/>
            <a:miter lim="800000"/>
            <a:headEnd/>
            <a:tailEnd/>
          </a:ln>
        </p:spPr>
        <p:txBody>
          <a:bodyPr wrap="none">
            <a:spAutoFit/>
          </a:bodyPr>
          <a:lstStyle/>
          <a:p>
            <a:r>
              <a:rPr lang="sk-SK"/>
              <a:t>Prečo nie takto ?</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teachers.web.cern.ch/teachers/archiv/HST2001/detectors/trackdata/a_kaon1.jpg"/>
          <p:cNvPicPr>
            <a:picLocks noChangeAspect="1" noChangeArrowheads="1"/>
          </p:cNvPicPr>
          <p:nvPr/>
        </p:nvPicPr>
        <p:blipFill>
          <a:blip r:embed="rId3"/>
          <a:srcRect/>
          <a:stretch>
            <a:fillRect/>
          </a:stretch>
        </p:blipFill>
        <p:spPr bwMode="auto">
          <a:xfrm>
            <a:off x="357188" y="785813"/>
            <a:ext cx="5248275" cy="5310187"/>
          </a:xfrm>
          <a:prstGeom prst="rect">
            <a:avLst/>
          </a:prstGeom>
          <a:noFill/>
          <a:ln w="9525">
            <a:noFill/>
            <a:miter lim="800000"/>
            <a:headEnd/>
            <a:tailEnd/>
          </a:ln>
        </p:spPr>
      </p:pic>
      <p:sp>
        <p:nvSpPr>
          <p:cNvPr id="114691" name="Rectangle 2"/>
          <p:cNvSpPr>
            <a:spLocks noChangeArrowheads="1"/>
          </p:cNvSpPr>
          <p:nvPr/>
        </p:nvSpPr>
        <p:spPr bwMode="auto">
          <a:xfrm>
            <a:off x="0" y="6534150"/>
            <a:ext cx="9144000" cy="307975"/>
          </a:xfrm>
          <a:prstGeom prst="rect">
            <a:avLst/>
          </a:prstGeom>
          <a:noFill/>
          <a:ln w="9525">
            <a:noFill/>
            <a:miter lim="800000"/>
            <a:headEnd/>
            <a:tailEnd/>
          </a:ln>
        </p:spPr>
        <p:txBody>
          <a:bodyPr>
            <a:spAutoFit/>
          </a:bodyPr>
          <a:lstStyle/>
          <a:p>
            <a:r>
              <a:rPr lang="en-GB" sz="1400"/>
              <a:t>http://teachers.web.cern.ch/teachers/archiv/HST2001/detectors/trackdata/intro.htm</a:t>
            </a:r>
          </a:p>
        </p:txBody>
      </p:sp>
      <p:sp>
        <p:nvSpPr>
          <p:cNvPr id="114692" name="Rectangle 3"/>
          <p:cNvSpPr>
            <a:spLocks noChangeArrowheads="1"/>
          </p:cNvSpPr>
          <p:nvPr/>
        </p:nvSpPr>
        <p:spPr bwMode="auto">
          <a:xfrm>
            <a:off x="5857884" y="1643050"/>
            <a:ext cx="3143229" cy="4801314"/>
          </a:xfrm>
          <a:prstGeom prst="rect">
            <a:avLst/>
          </a:prstGeom>
          <a:noFill/>
          <a:ln w="9525">
            <a:noFill/>
            <a:miter lim="800000"/>
            <a:headEnd/>
            <a:tailEnd/>
          </a:ln>
        </p:spPr>
        <p:txBody>
          <a:bodyPr wrap="square">
            <a:spAutoFit/>
          </a:bodyPr>
          <a:lstStyle/>
          <a:p>
            <a:r>
              <a:rPr lang="en-GB" dirty="0"/>
              <a:t>If the Ks escapes from the interaction point with the velocity of light it gets  s = c*t = 2.68 cm, where t is the lifetime of the </a:t>
            </a:r>
            <a:r>
              <a:rPr lang="en-GB" dirty="0" err="1"/>
              <a:t>particle.f</a:t>
            </a:r>
            <a:r>
              <a:rPr lang="en-GB" dirty="0"/>
              <a:t>) it actually gets about 17 cm. The lifetime of the particle is </a:t>
            </a:r>
            <a:r>
              <a:rPr lang="en-GB" dirty="0" err="1"/>
              <a:t>refered</a:t>
            </a:r>
            <a:r>
              <a:rPr lang="en-GB" dirty="0"/>
              <a:t> to the system in which the particle is at rest. In the detector system, the lifetime of the particle is longer due to time dilatation! Or from the point of Lorentz contraction: looking from a inertial system which moves with the Ks the distance of 17 cm looks  like </a:t>
            </a:r>
          </a:p>
        </p:txBody>
      </p:sp>
      <p:sp>
        <p:nvSpPr>
          <p:cNvPr id="114693" name="Title 4"/>
          <p:cNvSpPr>
            <a:spLocks noGrp="1"/>
          </p:cNvSpPr>
          <p:nvPr>
            <p:ph type="title"/>
          </p:nvPr>
        </p:nvSpPr>
        <p:spPr>
          <a:xfrm>
            <a:off x="428625" y="285750"/>
            <a:ext cx="8258175" cy="428625"/>
          </a:xfrm>
        </p:spPr>
        <p:txBody>
          <a:bodyPr/>
          <a:lstStyle/>
          <a:p>
            <a:r>
              <a:rPr lang="sk-SK" smtClean="0"/>
              <a:t>Príklad: Analýza kompletného eventu</a:t>
            </a:r>
            <a:endParaRPr lang="en-US" smtClean="0"/>
          </a:p>
        </p:txBody>
      </p:sp>
      <p:sp>
        <p:nvSpPr>
          <p:cNvPr id="6" name="Content Placeholder 4"/>
          <p:cNvSpPr txBox="1">
            <a:spLocks/>
          </p:cNvSpPr>
          <p:nvPr/>
        </p:nvSpPr>
        <p:spPr>
          <a:xfrm>
            <a:off x="5715000" y="571480"/>
            <a:ext cx="3429000" cy="4954588"/>
          </a:xfrm>
          <a:prstGeom prst="rect">
            <a:avLst/>
          </a:prstGeom>
        </p:spPr>
        <p:txBody>
          <a:bodyPr/>
          <a:lstStyle/>
          <a:p>
            <a:pPr marL="342900" indent="-342900" eaLnBrk="0" hangingPunct="0">
              <a:spcBef>
                <a:spcPct val="20000"/>
              </a:spcBef>
              <a:buFont typeface="Arial" charset="0"/>
              <a:buChar char="•"/>
              <a:defRPr/>
            </a:pPr>
            <a:r>
              <a:rPr lang="sk-SK" sz="2000" dirty="0">
                <a:latin typeface="+mn-lt"/>
              </a:rPr>
              <a:t>Kombináciou dostupných informácii môžeme získať popis fyzikálneho javu</a:t>
            </a:r>
            <a:endParaRPr lang="en-US" sz="2000"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4588</Words>
  <Application>Microsoft Office PowerPoint</Application>
  <PresentationFormat>On-screen Show (4:3)</PresentationFormat>
  <Paragraphs>810</Paragraphs>
  <Slides>104</Slides>
  <Notes>99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104</vt:i4>
      </vt:variant>
    </vt:vector>
  </HeadingPairs>
  <TitlesOfParts>
    <vt:vector size="107" baseType="lpstr">
      <vt:lpstr>Office Theme</vt:lpstr>
      <vt:lpstr>Equation</vt:lpstr>
      <vt:lpstr>Designer 4.0 Drawing</vt:lpstr>
      <vt:lpstr>Detektory (1+2/2)</vt:lpstr>
      <vt:lpstr>Slide 2</vt:lpstr>
      <vt:lpstr>Zobrazovanie neviditeľného</vt:lpstr>
      <vt:lpstr>Slide 4</vt:lpstr>
      <vt:lpstr>Slide 5</vt:lpstr>
      <vt:lpstr>Interakcie žiarenia s látkovým prostredím</vt:lpstr>
      <vt:lpstr>Prechod nabitých častíc prostredím</vt:lpstr>
      <vt:lpstr>Interakcie fotónov s látkovým prostredím</vt:lpstr>
      <vt:lpstr>Interakcie neutrónov s látkovým prostredím</vt:lpstr>
      <vt:lpstr>Interakcie neutrónov s látkovým prostredím II</vt:lpstr>
      <vt:lpstr>Detekcia neutrónov</vt:lpstr>
      <vt:lpstr>Slide 12</vt:lpstr>
      <vt:lpstr>Pohyb nabitých častíc v elektrickom a magnetickom poli</vt:lpstr>
      <vt:lpstr>Príklad pohybu častice v elektrickom a magnetickom poli</vt:lpstr>
      <vt:lpstr>Jadrové emulzie</vt:lpstr>
      <vt:lpstr>Slide 16</vt:lpstr>
      <vt:lpstr>Slide 17</vt:lpstr>
      <vt:lpstr>Scintilačné detektory</vt:lpstr>
      <vt:lpstr>Scintilačný detektor</vt:lpstr>
      <vt:lpstr>Rutherfordov experiment</vt:lpstr>
      <vt:lpstr>Komponenty scintilačného detektora</vt:lpstr>
      <vt:lpstr>Elektronické čítanie informácie zo scintilátora </vt:lpstr>
      <vt:lpstr>Hmlová komora</vt:lpstr>
      <vt:lpstr>(Wilsonova) Hmlová komora</vt:lpstr>
      <vt:lpstr>Slide 25</vt:lpstr>
      <vt:lpstr>Slide 26</vt:lpstr>
      <vt:lpstr>Slide 27</vt:lpstr>
      <vt:lpstr>Slide 28</vt:lpstr>
      <vt:lpstr>Bublinové detektory</vt:lpstr>
      <vt:lpstr>Bublinová komora</vt:lpstr>
      <vt:lpstr>Slide 31</vt:lpstr>
      <vt:lpstr>Gargamelle (CERN)</vt:lpstr>
      <vt:lpstr>Big European Bubble Chamber (BEBC)</vt:lpstr>
      <vt:lpstr>BEBC</vt:lpstr>
      <vt:lpstr>Meranie uhlu dráh </vt:lpstr>
      <vt:lpstr>Analýza filmov</vt:lpstr>
      <vt:lpstr>Analýza filmov</vt:lpstr>
      <vt:lpstr>Measuring films</vt:lpstr>
      <vt:lpstr>Slide 39</vt:lpstr>
      <vt:lpstr>Plynové detektory</vt:lpstr>
      <vt:lpstr>Ionizácia v plynnom prostredí </vt:lpstr>
      <vt:lpstr>Charakteristiky plynového detektora</vt:lpstr>
      <vt:lpstr>Ionizačný detektor</vt:lpstr>
      <vt:lpstr>Iskrová komora</vt:lpstr>
      <vt:lpstr>Malá odbočka – spúšťacie systémy (trigger)</vt:lpstr>
      <vt:lpstr>Jednoduchý trigger</vt:lpstr>
      <vt:lpstr>Iskrová komora</vt:lpstr>
      <vt:lpstr>Potiaľto sme došli prvý deň</vt:lpstr>
      <vt:lpstr>Detektory (2/2)</vt:lpstr>
      <vt:lpstr>Rekapitulácia</vt:lpstr>
      <vt:lpstr>Charakteristiky plynového detektora</vt:lpstr>
      <vt:lpstr>Streamerová komora</vt:lpstr>
      <vt:lpstr>Slide 53</vt:lpstr>
      <vt:lpstr>Slide 54</vt:lpstr>
      <vt:lpstr>Geiger-Muellerov detektor</vt:lpstr>
      <vt:lpstr>Proporcionálny detektor</vt:lpstr>
      <vt:lpstr>Mnohovláknové detektory</vt:lpstr>
      <vt:lpstr>Slide 58</vt:lpstr>
      <vt:lpstr>Driftový detektor</vt:lpstr>
      <vt:lpstr>Time Projection Chamber (TPC)</vt:lpstr>
      <vt:lpstr>TPC</vt:lpstr>
      <vt:lpstr>Princíp činnost TPC</vt:lpstr>
      <vt:lpstr>ALICE TPC</vt:lpstr>
      <vt:lpstr>Driftový priestor ALICE TPC</vt:lpstr>
      <vt:lpstr>Čitacie detektory pre ALICE TPC</vt:lpstr>
      <vt:lpstr>Transport ALICE TPC</vt:lpstr>
      <vt:lpstr>Inštalácia ALICE TPC</vt:lpstr>
      <vt:lpstr>Identifikácia typu častíc v TPC </vt:lpstr>
      <vt:lpstr>Slide 69</vt:lpstr>
      <vt:lpstr>Čerenkovovo žiarenie</vt:lpstr>
      <vt:lpstr>Čerenkovovo žiarenie</vt:lpstr>
      <vt:lpstr>Čerenkovovo žiarenie v jadrovom reaktore TRIGA MarkII (reaktor je naplnený  vodou)</vt:lpstr>
      <vt:lpstr>Čerenkovove počítače</vt:lpstr>
      <vt:lpstr>DELPHI RICH (1989)</vt:lpstr>
      <vt:lpstr>COMPASS RICH (2001)</vt:lpstr>
      <vt:lpstr>ALICE HMPID (2007)</vt:lpstr>
      <vt:lpstr>Polovodičové detektory</vt:lpstr>
      <vt:lpstr>Princíp činnosti polovodičového detektora</vt:lpstr>
      <vt:lpstr>Slide 79</vt:lpstr>
      <vt:lpstr>(Mikro)Stripový detektor</vt:lpstr>
      <vt:lpstr>Modul stripového detektora pre ALICE</vt:lpstr>
      <vt:lpstr>Kremíkový driftový detektor</vt:lpstr>
      <vt:lpstr>Pixlový detektor, polovodičový zázrak</vt:lpstr>
      <vt:lpstr>Slide 84</vt:lpstr>
      <vt:lpstr>Pixlový detektor experimentu ATLAS</vt:lpstr>
      <vt:lpstr>Testy pixlového detektora pre ALICE</vt:lpstr>
      <vt:lpstr>ALICE</vt:lpstr>
      <vt:lpstr>Kremíkový dráhový detektor experimentu ATLAS</vt:lpstr>
      <vt:lpstr>Odbočka – radiačné poškodenie detektorov</vt:lpstr>
      <vt:lpstr>Slide 90</vt:lpstr>
      <vt:lpstr>Slide 91</vt:lpstr>
      <vt:lpstr>Môžeme sa s radiačnými efektami stretnúť aj mimo CERNu?</vt:lpstr>
      <vt:lpstr>Ako poskladáme z uvedených detektorov experiment?</vt:lpstr>
      <vt:lpstr>Konštrukcia súčasného experimentu</vt:lpstr>
      <vt:lpstr>Príklad: meranie energie častice v kalorimetroch</vt:lpstr>
      <vt:lpstr>Príklad: Určovanie typu častice na základe jej interakcie s modulmi experimentu</vt:lpstr>
      <vt:lpstr>Príklad: Určovanie typu častice na základe jej energetických strát</vt:lpstr>
      <vt:lpstr>Príklad: Určovanie dráhy častice kombináciou údajov z dráhových detektorov</vt:lpstr>
      <vt:lpstr>Príklad: Analýza kompletného eventu</vt:lpstr>
      <vt:lpstr>Kontrolné systémy a systémy zberu dát</vt:lpstr>
      <vt:lpstr>Koľko dát je 2500 MB/s ?</vt:lpstr>
      <vt:lpstr>Posledná odbočka a jediná rovnica</vt:lpstr>
      <vt:lpstr>Záver</vt:lpstr>
      <vt:lpstr>Slide 104</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Detektory</dc:title>
  <dc:creator>Peter Chochula</dc:creator>
  <cp:lastModifiedBy>peter</cp:lastModifiedBy>
  <cp:revision>70</cp:revision>
  <dcterms:created xsi:type="dcterms:W3CDTF">2007-04-22T18:19:38Z</dcterms:created>
  <dcterms:modified xsi:type="dcterms:W3CDTF">2009-09-13T21:35:21Z</dcterms:modified>
</cp:coreProperties>
</file>